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88" r:id="rId2"/>
    <p:sldId id="289" r:id="rId3"/>
    <p:sldId id="267" r:id="rId4"/>
    <p:sldId id="290" r:id="rId5"/>
    <p:sldId id="291" r:id="rId6"/>
    <p:sldId id="293" r:id="rId7"/>
    <p:sldId id="295" r:id="rId8"/>
    <p:sldId id="297" r:id="rId9"/>
    <p:sldId id="299" r:id="rId10"/>
    <p:sldId id="301" r:id="rId11"/>
    <p:sldId id="303" r:id="rId12"/>
    <p:sldId id="305" r:id="rId13"/>
    <p:sldId id="307" r:id="rId14"/>
    <p:sldId id="309"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2454" y="-86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9457933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FF90A1-DEE8-406A-A078-C8C47B1157F3}" type="slidenum">
              <a:rPr lang="en-US"/>
              <a:pPr/>
              <a:t>2</a:t>
            </a:fld>
            <a:endParaRPr lang="en-US"/>
          </a:p>
        </p:txBody>
      </p:sp>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F902F1-0CC5-405C-AA20-D9785BFB0355}" type="slidenum">
              <a:rPr lang="en-US"/>
              <a:pPr/>
              <a:t>4</a:t>
            </a:fld>
            <a:endParaRPr lang="en-US"/>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FF3DCC-A696-4FD1-A742-806B1202D767}" type="slidenum">
              <a:rPr lang="en-US"/>
              <a:pPr/>
              <a:t>5</a:t>
            </a:fld>
            <a:endParaRPr lang="en-US"/>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61951B-5B94-4201-90DE-DECB0DE53A98}" type="slidenum">
              <a:rPr lang="en-US"/>
              <a:pPr/>
              <a:t>6</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E102F7-4381-4DDB-B02E-3A06D01614D9}" type="slidenum">
              <a:rPr lang="en-US"/>
              <a:pPr/>
              <a:t>7</a:t>
            </a:fld>
            <a:endParaRPr lang="en-US"/>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07D98D-554C-4771-9CBB-78436EDDB755}" type="slidenum">
              <a:rPr lang="en-US"/>
              <a:pPr/>
              <a:t>8</a:t>
            </a:fld>
            <a:endParaRPr lang="en-US"/>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7A6196-C9EF-4007-A77E-DC851306751E}" type="slidenum">
              <a:rPr lang="en-US"/>
              <a:pPr/>
              <a:t>9</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38235-C765-4809-8541-E75EE10731B7}" type="slidenum">
              <a:rPr lang="en-US"/>
              <a:pPr/>
              <a:t>10</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4F019F-F6F4-4852-9F80-DABFE1C6C1C5}" type="slidenum">
              <a:rPr lang="en-US"/>
              <a:pPr/>
              <a:t>11</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A33FA5-B8BB-462B-A2A2-EE5BCE2B6DF5}" type="slidenum">
              <a:rPr lang="en-US"/>
              <a:pPr/>
              <a:t>12</a:t>
            </a:fld>
            <a:endParaRPr lang="en-US"/>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E656EA-8486-4164-8F28-DC6CE18D189D}" type="slidenum">
              <a:rPr lang="en-US"/>
              <a:pPr/>
              <a:t>13</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24CF9F-4330-454E-8399-806906A9E825}" type="slidenum">
              <a:rPr lang="en-US"/>
              <a:pPr/>
              <a:t>14</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image" Target="../media/image4.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notesSlide" Target="../notesSlides/notesSlide4.xml"/><Relationship Id="rId7" Type="http://schemas.openxmlformats.org/officeDocument/2006/relationships/image" Target="../media/image6.w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5.wmf"/><Relationship Id="rId4" Type="http://schemas.openxmlformats.org/officeDocument/2006/relationships/oleObject" Target="../embeddings/oleObject2.bin"/><Relationship Id="rId9" Type="http://schemas.openxmlformats.org/officeDocument/2006/relationships/slide" Target="slide7.xml"/></Relationships>
</file>

<file path=ppt/slides/_rels/slide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slide" Target="slide10.xml"/><Relationship Id="rId4" Type="http://schemas.openxmlformats.org/officeDocument/2006/relationships/slide" Target="slide9.xml"/></Relationships>
</file>

<file path=ppt/slides/_rels/slide10.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slide" Target="slide3.xm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7.wmf"/><Relationship Id="rId5" Type="http://schemas.openxmlformats.org/officeDocument/2006/relationships/oleObject" Target="../embeddings/oleObject4.bin"/><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EG" sz="2600" dirty="0" smtClean="0">
                <a:solidFill>
                  <a:srgbClr val="898989"/>
                </a:solidFill>
                <a:latin typeface="Calibri" pitchFamily="34" charset="0"/>
              </a:rPr>
              <a:t>كلية </a:t>
            </a:r>
            <a:r>
              <a:rPr lang="ar-SA" sz="2600" dirty="0" smtClean="0">
                <a:solidFill>
                  <a:srgbClr val="898989"/>
                </a:solidFill>
                <a:latin typeface="Calibri" pitchFamily="34" charset="0"/>
              </a:rPr>
              <a:t>ادارة الاعمال-قسم </a:t>
            </a:r>
            <a:r>
              <a:rPr lang="ar-SA" sz="2600" dirty="0" smtClean="0">
                <a:solidFill>
                  <a:srgbClr val="898989"/>
                </a:solidFill>
                <a:latin typeface="Calibri" pitchFamily="34" charset="0"/>
              </a:rPr>
              <a:t>الإقتصاد </a:t>
            </a:r>
            <a:endParaRPr lang="en-US" sz="2600" dirty="0">
              <a:solidFill>
                <a:srgbClr val="898989"/>
              </a:solidFill>
              <a:latin typeface="Calibri" pitchFamily="34" charset="0"/>
            </a:endParaRPr>
          </a:p>
        </p:txBody>
      </p:sp>
      <p:grpSp>
        <p:nvGrpSpPr>
          <p:cNvPr id="2" name="Group 7"/>
          <p:cNvGrpSpPr>
            <a:grpSpLocks/>
          </p:cNvGrpSpPr>
          <p:nvPr/>
        </p:nvGrpSpPr>
        <p:grpSpPr bwMode="auto">
          <a:xfrm>
            <a:off x="7696200" y="25146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مبادئ الإقتصاد الجزئي </a:t>
            </a:r>
          </a:p>
          <a:p>
            <a:pPr algn="l">
              <a:lnSpc>
                <a:spcPct val="80000"/>
              </a:lnSpc>
            </a:pPr>
            <a:r>
              <a:rPr lang="ar-SA" sz="3700" b="1" dirty="0" smtClean="0">
                <a:solidFill>
                  <a:srgbClr val="376092"/>
                </a:solidFill>
                <a:latin typeface="AYM Wadiy S_U normal."/>
                <a:cs typeface="Times New Roman" pitchFamily="18" charset="0"/>
              </a:rPr>
              <a:t>د. حسن بن رفدان </a:t>
            </a:r>
            <a:r>
              <a:rPr lang="ar-SA" sz="3700" b="1" dirty="0" err="1" smtClean="0">
                <a:solidFill>
                  <a:srgbClr val="376092"/>
                </a:solidFill>
                <a:latin typeface="AYM Wadiy S_U normal."/>
                <a:cs typeface="Times New Roman" pitchFamily="18" charset="0"/>
              </a:rPr>
              <a:t>الهجهوج</a:t>
            </a:r>
            <a:r>
              <a:rPr lang="ar-SA" sz="3700" b="1" dirty="0" smtClean="0">
                <a:solidFill>
                  <a:srgbClr val="376092"/>
                </a:solidFill>
                <a:latin typeface="AYM Wadiy S_U normal."/>
                <a:cs typeface="Times New Roman" pitchFamily="18" charset="0"/>
              </a:rPr>
              <a:t> </a:t>
            </a:r>
            <a:r>
              <a:rPr lang="ar-EG" sz="3700" b="1" dirty="0" smtClean="0">
                <a:solidFill>
                  <a:srgbClr val="376092"/>
                </a:solidFill>
                <a:latin typeface="AYM Wadiy S_U normal."/>
                <a:cs typeface="Times New Roman" pitchFamily="18" charset="0"/>
              </a:rPr>
              <a:t> </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36C983E9-DD37-444E-9D6C-DD5E2168E6DA}" type="slidenum">
              <a:rPr lang="en-US"/>
              <a:pPr/>
              <a:t>2</a:t>
            </a:fld>
            <a:endParaRPr lang="en-US" dirty="0"/>
          </a:p>
        </p:txBody>
      </p:sp>
      <p:sp>
        <p:nvSpPr>
          <p:cNvPr id="3074" name="WordArt 2"/>
          <p:cNvSpPr>
            <a:spLocks noChangeArrowheads="1" noChangeShapeType="1" noTextEdit="1"/>
          </p:cNvSpPr>
          <p:nvPr/>
        </p:nvSpPr>
        <p:spPr bwMode="auto">
          <a:xfrm>
            <a:off x="3549650" y="609600"/>
            <a:ext cx="2724150" cy="990600"/>
          </a:xfrm>
          <a:prstGeom prst="rect">
            <a:avLst/>
          </a:prstGeom>
        </p:spPr>
        <p:txBody>
          <a:bodyPr wrap="none" fromWordArt="1">
            <a:prstTxWarp prst="textPlain">
              <a:avLst>
                <a:gd name="adj" fmla="val 50000"/>
              </a:avLst>
            </a:prstTxWarp>
          </a:bodyPr>
          <a:lstStyle/>
          <a:p>
            <a:pPr algn="ctr" rtl="1"/>
            <a:r>
              <a:rPr lang="ar-SA" sz="3600" kern="10" dirty="0">
                <a:ln w="9525">
                  <a:solidFill>
                    <a:srgbClr val="000000"/>
                  </a:solidFill>
                  <a:round/>
                  <a:headEnd/>
                  <a:tailEnd/>
                </a:ln>
                <a:solidFill>
                  <a:srgbClr val="000000"/>
                </a:solidFill>
                <a:latin typeface="Al-Mujahed Classic"/>
              </a:rPr>
              <a:t>الفصل </a:t>
            </a:r>
            <a:r>
              <a:rPr lang="ar-SA" sz="3600" kern="10" dirty="0" smtClean="0">
                <a:ln w="9525">
                  <a:solidFill>
                    <a:srgbClr val="000000"/>
                  </a:solidFill>
                  <a:round/>
                  <a:headEnd/>
                  <a:tailEnd/>
                </a:ln>
                <a:solidFill>
                  <a:srgbClr val="000000"/>
                </a:solidFill>
                <a:latin typeface="Al-Mujahed Classic"/>
              </a:rPr>
              <a:t>السابع</a:t>
            </a:r>
          </a:p>
          <a:p>
            <a:pPr algn="ctr" rtl="1"/>
            <a:endParaRPr lang="en-US" sz="3600" kern="10" dirty="0" smtClean="0">
              <a:ln w="9525">
                <a:solidFill>
                  <a:srgbClr val="000000"/>
                </a:solidFill>
                <a:round/>
                <a:headEnd/>
                <a:tailEnd/>
              </a:ln>
              <a:solidFill>
                <a:srgbClr val="000000"/>
              </a:solidFill>
              <a:latin typeface="Al-Mujahed Classic"/>
            </a:endParaRPr>
          </a:p>
          <a:p>
            <a:pPr algn="ctr" rtl="1"/>
            <a:r>
              <a:rPr lang="ar-SA" sz="3600" u="sng" kern="10" dirty="0" smtClean="0">
                <a:ln w="9525">
                  <a:solidFill>
                    <a:srgbClr val="000000"/>
                  </a:solidFill>
                  <a:round/>
                  <a:headEnd/>
                  <a:tailEnd/>
                </a:ln>
                <a:solidFill>
                  <a:srgbClr val="000000"/>
                </a:solidFill>
                <a:latin typeface="Al-Mujahed Classic"/>
              </a:rPr>
              <a:t>المحاضرة الثامنة</a:t>
            </a:r>
            <a:endParaRPr lang="ar-SA" sz="3600" u="sng" kern="10" dirty="0">
              <a:ln w="9525">
                <a:solidFill>
                  <a:srgbClr val="000000"/>
                </a:solidFill>
                <a:round/>
                <a:headEnd/>
                <a:tailEnd/>
              </a:ln>
              <a:solidFill>
                <a:srgbClr val="000000"/>
              </a:solidFill>
              <a:latin typeface="Al-Mujahed Classic"/>
            </a:endParaRPr>
          </a:p>
        </p:txBody>
      </p:sp>
      <p:sp>
        <p:nvSpPr>
          <p:cNvPr id="3075" name="WordArt 3"/>
          <p:cNvSpPr>
            <a:spLocks noChangeArrowheads="1" noChangeShapeType="1" noTextEdit="1"/>
          </p:cNvSpPr>
          <p:nvPr/>
        </p:nvSpPr>
        <p:spPr bwMode="auto">
          <a:xfrm>
            <a:off x="1874573" y="3084514"/>
            <a:ext cx="5964238" cy="714375"/>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latin typeface="Al-Mujahed Free"/>
              </a:rPr>
              <a:t>نظرية الإنتاج</a:t>
            </a:r>
          </a:p>
        </p:txBody>
      </p:sp>
      <p:sp>
        <p:nvSpPr>
          <p:cNvPr id="3076" name="WordArt 4"/>
          <p:cNvSpPr>
            <a:spLocks noChangeArrowheads="1" noChangeShapeType="1" noTextEdit="1"/>
          </p:cNvSpPr>
          <p:nvPr/>
        </p:nvSpPr>
        <p:spPr bwMode="auto">
          <a:xfrm>
            <a:off x="1336279" y="4325938"/>
            <a:ext cx="7233444" cy="627062"/>
          </a:xfrm>
          <a:prstGeom prst="rect">
            <a:avLst/>
          </a:prstGeom>
        </p:spPr>
        <p:txBody>
          <a:bodyPr wrap="none" fromWordArt="1">
            <a:prstTxWarp prst="textPlain">
              <a:avLst>
                <a:gd name="adj" fmla="val 50000"/>
              </a:avLst>
            </a:prstTxWarp>
          </a:bodyPr>
          <a:lstStyle/>
          <a:p>
            <a:pPr algn="ctr"/>
            <a:r>
              <a:rPr lang="fr-MA" sz="3600" kern="10">
                <a:ln w="9525">
                  <a:solidFill>
                    <a:srgbClr val="FF6600"/>
                  </a:solidFill>
                  <a:round/>
                  <a:headEnd/>
                  <a:tailEnd/>
                </a:ln>
                <a:solidFill>
                  <a:srgbClr val="FF6600"/>
                </a:solidFill>
                <a:latin typeface="Al-Mujahed Free"/>
              </a:rPr>
              <a:t>The Theory of Production</a:t>
            </a:r>
            <a:endParaRPr lang="ar-SA" sz="3600" kern="10">
              <a:ln w="9525">
                <a:solidFill>
                  <a:srgbClr val="FF6600"/>
                </a:solidFill>
                <a:round/>
                <a:headEnd/>
                <a:tailEnd/>
              </a:ln>
              <a:solidFill>
                <a:srgbClr val="FF6600"/>
              </a:solidFill>
              <a:latin typeface="Al-Mujahed Free"/>
            </a:endParaRPr>
          </a:p>
        </p:txBody>
      </p:sp>
      <p:sp>
        <p:nvSpPr>
          <p:cNvPr id="3077" name="AutoShape 5">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slide(fromBottom)">
                                      <p:cBhvr>
                                        <p:cTn id="7" dur="500"/>
                                        <p:tgtEl>
                                          <p:spTgt spid="3074"/>
                                        </p:tgtEl>
                                      </p:cBhvr>
                                    </p:animEffect>
                                  </p:childTnLst>
                                </p:cTn>
                              </p:par>
                            </p:childTnLst>
                          </p:cTn>
                        </p:par>
                        <p:par>
                          <p:cTn id="8" fill="hold">
                            <p:stCondLst>
                              <p:cond delay="500"/>
                            </p:stCondLst>
                            <p:childTnLst>
                              <p:par>
                                <p:cTn id="9" presetID="26" presetClass="entr" presetSubtype="0" fill="hold" grpId="0" nodeType="afterEffect">
                                  <p:stCondLst>
                                    <p:cond delay="0"/>
                                  </p:stCondLst>
                                  <p:childTnLst>
                                    <p:set>
                                      <p:cBhvr>
                                        <p:cTn id="10" dur="1" fill="hold">
                                          <p:stCondLst>
                                            <p:cond delay="0"/>
                                          </p:stCondLst>
                                        </p:cTn>
                                        <p:tgtEl>
                                          <p:spTgt spid="3075"/>
                                        </p:tgtEl>
                                        <p:attrNameLst>
                                          <p:attrName>style.visibility</p:attrName>
                                        </p:attrNameLst>
                                      </p:cBhvr>
                                      <p:to>
                                        <p:strVal val="visible"/>
                                      </p:to>
                                    </p:set>
                                    <p:animEffect transition="in" filter="wipe(down)">
                                      <p:cBhvr>
                                        <p:cTn id="11" dur="580">
                                          <p:stCondLst>
                                            <p:cond delay="0"/>
                                          </p:stCondLst>
                                        </p:cTn>
                                        <p:tgtEl>
                                          <p:spTgt spid="3075"/>
                                        </p:tgtEl>
                                      </p:cBhvr>
                                    </p:animEffect>
                                    <p:anim calcmode="lin" valueType="num">
                                      <p:cBhvr>
                                        <p:cTn id="12" dur="1822" tmFilter="0,0; 0.14,0.36; 0.43,0.73; 0.71,0.91; 1.0,1.0">
                                          <p:stCondLst>
                                            <p:cond delay="0"/>
                                          </p:stCondLst>
                                        </p:cTn>
                                        <p:tgtEl>
                                          <p:spTgt spid="3075"/>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075"/>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075"/>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075"/>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075"/>
                                        </p:tgtEl>
                                        <p:attrNameLst>
                                          <p:attrName>ppt_y</p:attrName>
                                        </p:attrNameLst>
                                      </p:cBhvr>
                                      <p:tavLst>
                                        <p:tav tm="0" fmla="#ppt_y-sin(pi*$)/81">
                                          <p:val>
                                            <p:fltVal val="0"/>
                                          </p:val>
                                        </p:tav>
                                        <p:tav tm="100000">
                                          <p:val>
                                            <p:fltVal val="1"/>
                                          </p:val>
                                        </p:tav>
                                      </p:tavLst>
                                    </p:anim>
                                    <p:animScale>
                                      <p:cBhvr>
                                        <p:cTn id="17" dur="26">
                                          <p:stCondLst>
                                            <p:cond delay="650"/>
                                          </p:stCondLst>
                                        </p:cTn>
                                        <p:tgtEl>
                                          <p:spTgt spid="3075"/>
                                        </p:tgtEl>
                                      </p:cBhvr>
                                      <p:to x="100000" y="60000"/>
                                    </p:animScale>
                                    <p:animScale>
                                      <p:cBhvr>
                                        <p:cTn id="18" dur="166" decel="50000">
                                          <p:stCondLst>
                                            <p:cond delay="676"/>
                                          </p:stCondLst>
                                        </p:cTn>
                                        <p:tgtEl>
                                          <p:spTgt spid="3075"/>
                                        </p:tgtEl>
                                      </p:cBhvr>
                                      <p:to x="100000" y="100000"/>
                                    </p:animScale>
                                    <p:animScale>
                                      <p:cBhvr>
                                        <p:cTn id="19" dur="26">
                                          <p:stCondLst>
                                            <p:cond delay="1312"/>
                                          </p:stCondLst>
                                        </p:cTn>
                                        <p:tgtEl>
                                          <p:spTgt spid="3075"/>
                                        </p:tgtEl>
                                      </p:cBhvr>
                                      <p:to x="100000" y="80000"/>
                                    </p:animScale>
                                    <p:animScale>
                                      <p:cBhvr>
                                        <p:cTn id="20" dur="166" decel="50000">
                                          <p:stCondLst>
                                            <p:cond delay="1338"/>
                                          </p:stCondLst>
                                        </p:cTn>
                                        <p:tgtEl>
                                          <p:spTgt spid="3075"/>
                                        </p:tgtEl>
                                      </p:cBhvr>
                                      <p:to x="100000" y="100000"/>
                                    </p:animScale>
                                    <p:animScale>
                                      <p:cBhvr>
                                        <p:cTn id="21" dur="26">
                                          <p:stCondLst>
                                            <p:cond delay="1642"/>
                                          </p:stCondLst>
                                        </p:cTn>
                                        <p:tgtEl>
                                          <p:spTgt spid="3075"/>
                                        </p:tgtEl>
                                      </p:cBhvr>
                                      <p:to x="100000" y="90000"/>
                                    </p:animScale>
                                    <p:animScale>
                                      <p:cBhvr>
                                        <p:cTn id="22" dur="166" decel="50000">
                                          <p:stCondLst>
                                            <p:cond delay="1668"/>
                                          </p:stCondLst>
                                        </p:cTn>
                                        <p:tgtEl>
                                          <p:spTgt spid="3075"/>
                                        </p:tgtEl>
                                      </p:cBhvr>
                                      <p:to x="100000" y="100000"/>
                                    </p:animScale>
                                    <p:animScale>
                                      <p:cBhvr>
                                        <p:cTn id="23" dur="26">
                                          <p:stCondLst>
                                            <p:cond delay="1808"/>
                                          </p:stCondLst>
                                        </p:cTn>
                                        <p:tgtEl>
                                          <p:spTgt spid="3075"/>
                                        </p:tgtEl>
                                      </p:cBhvr>
                                      <p:to x="100000" y="95000"/>
                                    </p:animScale>
                                    <p:animScale>
                                      <p:cBhvr>
                                        <p:cTn id="24" dur="166" decel="50000">
                                          <p:stCondLst>
                                            <p:cond delay="1834"/>
                                          </p:stCondLst>
                                        </p:cTn>
                                        <p:tgtEl>
                                          <p:spTgt spid="3075"/>
                                        </p:tgtEl>
                                      </p:cBhvr>
                                      <p:to x="100000" y="100000"/>
                                    </p:animScale>
                                  </p:childTnLst>
                                </p:cTn>
                              </p:par>
                            </p:childTnLst>
                          </p:cTn>
                        </p:par>
                        <p:par>
                          <p:cTn id="25" fill="hold">
                            <p:stCondLst>
                              <p:cond delay="2500"/>
                            </p:stCondLst>
                            <p:childTnLst>
                              <p:par>
                                <p:cTn id="26" presetID="26" presetClass="entr" presetSubtype="0" fill="hold" grpId="0" nodeType="afterEffect">
                                  <p:stCondLst>
                                    <p:cond delay="0"/>
                                  </p:stCondLst>
                                  <p:childTnLst>
                                    <p:set>
                                      <p:cBhvr>
                                        <p:cTn id="27" dur="1" fill="hold">
                                          <p:stCondLst>
                                            <p:cond delay="0"/>
                                          </p:stCondLst>
                                        </p:cTn>
                                        <p:tgtEl>
                                          <p:spTgt spid="3076"/>
                                        </p:tgtEl>
                                        <p:attrNameLst>
                                          <p:attrName>style.visibility</p:attrName>
                                        </p:attrNameLst>
                                      </p:cBhvr>
                                      <p:to>
                                        <p:strVal val="visible"/>
                                      </p:to>
                                    </p:set>
                                    <p:animEffect transition="in" filter="wipe(down)">
                                      <p:cBhvr>
                                        <p:cTn id="28" dur="580">
                                          <p:stCondLst>
                                            <p:cond delay="0"/>
                                          </p:stCondLst>
                                        </p:cTn>
                                        <p:tgtEl>
                                          <p:spTgt spid="3076"/>
                                        </p:tgtEl>
                                      </p:cBhvr>
                                    </p:animEffect>
                                    <p:anim calcmode="lin" valueType="num">
                                      <p:cBhvr>
                                        <p:cTn id="29" dur="1822" tmFilter="0,0; 0.14,0.36; 0.43,0.73; 0.71,0.91; 1.0,1.0">
                                          <p:stCondLst>
                                            <p:cond delay="0"/>
                                          </p:stCondLst>
                                        </p:cTn>
                                        <p:tgtEl>
                                          <p:spTgt spid="3076"/>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3076"/>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3076"/>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3076"/>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3076"/>
                                        </p:tgtEl>
                                        <p:attrNameLst>
                                          <p:attrName>ppt_y</p:attrName>
                                        </p:attrNameLst>
                                      </p:cBhvr>
                                      <p:tavLst>
                                        <p:tav tm="0" fmla="#ppt_y-sin(pi*$)/81">
                                          <p:val>
                                            <p:fltVal val="0"/>
                                          </p:val>
                                        </p:tav>
                                        <p:tav tm="100000">
                                          <p:val>
                                            <p:fltVal val="1"/>
                                          </p:val>
                                        </p:tav>
                                      </p:tavLst>
                                    </p:anim>
                                    <p:animScale>
                                      <p:cBhvr>
                                        <p:cTn id="34" dur="26">
                                          <p:stCondLst>
                                            <p:cond delay="650"/>
                                          </p:stCondLst>
                                        </p:cTn>
                                        <p:tgtEl>
                                          <p:spTgt spid="3076"/>
                                        </p:tgtEl>
                                      </p:cBhvr>
                                      <p:to x="100000" y="60000"/>
                                    </p:animScale>
                                    <p:animScale>
                                      <p:cBhvr>
                                        <p:cTn id="35" dur="166" decel="50000">
                                          <p:stCondLst>
                                            <p:cond delay="676"/>
                                          </p:stCondLst>
                                        </p:cTn>
                                        <p:tgtEl>
                                          <p:spTgt spid="3076"/>
                                        </p:tgtEl>
                                      </p:cBhvr>
                                      <p:to x="100000" y="100000"/>
                                    </p:animScale>
                                    <p:animScale>
                                      <p:cBhvr>
                                        <p:cTn id="36" dur="26">
                                          <p:stCondLst>
                                            <p:cond delay="1312"/>
                                          </p:stCondLst>
                                        </p:cTn>
                                        <p:tgtEl>
                                          <p:spTgt spid="3076"/>
                                        </p:tgtEl>
                                      </p:cBhvr>
                                      <p:to x="100000" y="80000"/>
                                    </p:animScale>
                                    <p:animScale>
                                      <p:cBhvr>
                                        <p:cTn id="37" dur="166" decel="50000">
                                          <p:stCondLst>
                                            <p:cond delay="1338"/>
                                          </p:stCondLst>
                                        </p:cTn>
                                        <p:tgtEl>
                                          <p:spTgt spid="3076"/>
                                        </p:tgtEl>
                                      </p:cBhvr>
                                      <p:to x="100000" y="100000"/>
                                    </p:animScale>
                                    <p:animScale>
                                      <p:cBhvr>
                                        <p:cTn id="38" dur="26">
                                          <p:stCondLst>
                                            <p:cond delay="1642"/>
                                          </p:stCondLst>
                                        </p:cTn>
                                        <p:tgtEl>
                                          <p:spTgt spid="3076"/>
                                        </p:tgtEl>
                                      </p:cBhvr>
                                      <p:to x="100000" y="90000"/>
                                    </p:animScale>
                                    <p:animScale>
                                      <p:cBhvr>
                                        <p:cTn id="39" dur="166" decel="50000">
                                          <p:stCondLst>
                                            <p:cond delay="1668"/>
                                          </p:stCondLst>
                                        </p:cTn>
                                        <p:tgtEl>
                                          <p:spTgt spid="3076"/>
                                        </p:tgtEl>
                                      </p:cBhvr>
                                      <p:to x="100000" y="100000"/>
                                    </p:animScale>
                                    <p:animScale>
                                      <p:cBhvr>
                                        <p:cTn id="40" dur="26">
                                          <p:stCondLst>
                                            <p:cond delay="1808"/>
                                          </p:stCondLst>
                                        </p:cTn>
                                        <p:tgtEl>
                                          <p:spTgt spid="3076"/>
                                        </p:tgtEl>
                                      </p:cBhvr>
                                      <p:to x="100000" y="95000"/>
                                    </p:animScale>
                                    <p:animScale>
                                      <p:cBhvr>
                                        <p:cTn id="41" dur="166" decel="50000">
                                          <p:stCondLst>
                                            <p:cond delay="1834"/>
                                          </p:stCondLst>
                                        </p:cTn>
                                        <p:tgtEl>
                                          <p:spTgt spid="307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3075" grpId="0" animBg="1"/>
      <p:bldP spid="307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sz="1800" b="1" dirty="0" smtClean="0">
                <a:cs typeface="Arial" pitchFamily="34" charset="0"/>
              </a:rPr>
              <a:t>مقدمة</a:t>
            </a:r>
          </a:p>
          <a:p>
            <a:pPr rtl="1" eaLnBrk="1" hangingPunct="1">
              <a:buFont typeface="Arial" pitchFamily="34" charset="0"/>
              <a:buChar char="•"/>
            </a:pPr>
            <a:r>
              <a:rPr lang="ar-SA" sz="1800" b="1" dirty="0" smtClean="0">
                <a:cs typeface="Arial" pitchFamily="34" charset="0"/>
              </a:rPr>
              <a:t>الكفاءة الإنتاجية </a:t>
            </a:r>
          </a:p>
          <a:p>
            <a:pPr rtl="1" eaLnBrk="1" hangingPunct="1">
              <a:buFont typeface="Arial" pitchFamily="34" charset="0"/>
              <a:buChar char="•"/>
            </a:pPr>
            <a:r>
              <a:rPr lang="ar-SA" sz="1800" b="1" dirty="0" smtClean="0">
                <a:cs typeface="Arial" pitchFamily="34" charset="0"/>
              </a:rPr>
              <a:t>المدى القصير والمدى الطويل </a:t>
            </a:r>
          </a:p>
          <a:p>
            <a:pPr rtl="1" eaLnBrk="1" hangingPunct="1">
              <a:buFont typeface="Arial" pitchFamily="34" charset="0"/>
              <a:buChar char="•"/>
            </a:pPr>
            <a:r>
              <a:rPr lang="ar-SA" sz="1800" b="1" dirty="0" smtClean="0">
                <a:cs typeface="Arial" pitchFamily="34" charset="0"/>
              </a:rPr>
              <a:t>قانون تناقص الغلة </a:t>
            </a:r>
          </a:p>
          <a:p>
            <a:pPr rtl="1" eaLnBrk="1" hangingPunct="1">
              <a:buFont typeface="Arial" pitchFamily="34" charset="0"/>
              <a:buChar char="•"/>
            </a:pPr>
            <a:r>
              <a:rPr lang="ar-SA" sz="1800" b="1" dirty="0" smtClean="0">
                <a:cs typeface="Arial" pitchFamily="34" charset="0"/>
              </a:rPr>
              <a:t>الناتج المتوسط</a:t>
            </a:r>
          </a:p>
          <a:p>
            <a:pPr rtl="1" eaLnBrk="1" hangingPunct="1">
              <a:buFont typeface="Arial" pitchFamily="34" charset="0"/>
              <a:buChar char="•"/>
            </a:pPr>
            <a:r>
              <a:rPr lang="ar-SA" sz="1800" b="1" dirty="0" smtClean="0">
                <a:cs typeface="Arial" pitchFamily="34" charset="0"/>
              </a:rPr>
              <a:t>العلاقة بين الإنتاج وعناصر الإنتاج </a:t>
            </a:r>
          </a:p>
          <a:p>
            <a:pPr rtl="1" eaLnBrk="1" hangingPunct="1">
              <a:buFont typeface="Arial" pitchFamily="34" charset="0"/>
              <a:buChar char="•"/>
            </a:pPr>
            <a:r>
              <a:rPr lang="ar-SA" sz="1800" b="1" dirty="0" smtClean="0">
                <a:cs typeface="Arial" pitchFamily="34" charset="0"/>
              </a:rPr>
              <a:t>دالة الإنتاج في المدى القصير </a:t>
            </a:r>
          </a:p>
          <a:p>
            <a:pPr rtl="1" eaLnBrk="1" hangingPunct="1">
              <a:buFont typeface="Arial" pitchFamily="34" charset="0"/>
              <a:buChar char="•"/>
            </a:pPr>
            <a:r>
              <a:rPr lang="ar-SA" sz="1800" b="1" dirty="0" smtClean="0">
                <a:cs typeface="Arial" pitchFamily="34" charset="0"/>
              </a:rPr>
              <a:t>الناتج الحدي </a:t>
            </a:r>
          </a:p>
          <a:p>
            <a:pPr rtl="1" eaLnBrk="1" hangingPunct="1">
              <a:buFont typeface="Arial" pitchFamily="34" charset="0"/>
              <a:buChar char="•"/>
            </a:pPr>
            <a:r>
              <a:rPr lang="ar-SA" sz="1800" b="1" dirty="0" smtClean="0">
                <a:cs typeface="Arial" pitchFamily="34" charset="0"/>
              </a:rPr>
              <a:t>المراحل الثلاثة للإنتاج </a:t>
            </a:r>
          </a:p>
          <a:p>
            <a:pPr rtl="1" eaLnBrk="1" hangingPunct="1">
              <a:buFont typeface="Arial" pitchFamily="34" charset="0"/>
              <a:buChar char="•"/>
            </a:pPr>
            <a:r>
              <a:rPr lang="ar-SA" sz="1800" b="1" dirty="0" smtClean="0">
                <a:cs typeface="Arial" pitchFamily="34" charset="0"/>
              </a:rPr>
              <a:t>العلاقة بين الناتج الحدي والناتج المتوسط</a:t>
            </a:r>
          </a:p>
          <a:p>
            <a:pPr rtl="1" eaLnBrk="1" hangingPunct="1">
              <a:buFont typeface="Arial" pitchFamily="34" charset="0"/>
              <a:buChar char="•"/>
            </a:pPr>
            <a:r>
              <a:rPr lang="ar-SA" sz="1800" b="1" dirty="0" smtClean="0">
                <a:cs typeface="Arial" pitchFamily="34" charset="0"/>
              </a:rPr>
              <a:t>منحنيات سوى الناتج</a:t>
            </a:r>
          </a:p>
          <a:p>
            <a:pPr rtl="1" eaLnBrk="1" hangingPunct="1">
              <a:buFont typeface="Arial" pitchFamily="34" charset="0"/>
              <a:buChar char="•"/>
            </a:pPr>
            <a:r>
              <a:rPr lang="ar-SA" sz="1800" b="1" dirty="0" smtClean="0">
                <a:cs typeface="Arial" pitchFamily="34" charset="0"/>
              </a:rPr>
              <a:t>معدل الإحلال الحدي بين العمل ورأس المال </a:t>
            </a:r>
          </a:p>
          <a:p>
            <a:pPr rtl="1" eaLnBrk="1" hangingPunct="1">
              <a:buFont typeface="Arial" pitchFamily="34" charset="0"/>
              <a:buChar char="•"/>
            </a:pPr>
            <a:r>
              <a:rPr lang="ar-SA" sz="1800" b="1" dirty="0" smtClean="0">
                <a:cs typeface="Arial" pitchFamily="34" charset="0"/>
              </a:rPr>
              <a:t>أنواع العائد </a:t>
            </a:r>
          </a:p>
          <a:p>
            <a:pPr rtl="1" eaLnBrk="1" hangingPunct="1">
              <a:buFont typeface="Arial" pitchFamily="34" charset="0"/>
              <a:buChar char="•"/>
            </a:pPr>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D61CB354-334C-4860-9915-0219534D498D}" type="slidenum">
              <a:rPr lang="en-US"/>
              <a:pPr/>
              <a:t>4</a:t>
            </a:fld>
            <a:endParaRPr lang="en-US"/>
          </a:p>
        </p:txBody>
      </p:sp>
      <p:sp>
        <p:nvSpPr>
          <p:cNvPr id="6146" name="WordArt 2"/>
          <p:cNvSpPr>
            <a:spLocks noChangeArrowheads="1" noChangeShapeType="1" noTextEdit="1"/>
          </p:cNvSpPr>
          <p:nvPr/>
        </p:nvSpPr>
        <p:spPr bwMode="auto">
          <a:xfrm>
            <a:off x="4641718" y="188913"/>
            <a:ext cx="5097463"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الكفاءة الإنتاجية</a:t>
            </a:r>
          </a:p>
        </p:txBody>
      </p:sp>
      <p:sp>
        <p:nvSpPr>
          <p:cNvPr id="6147" name="Text Box 3"/>
          <p:cNvSpPr txBox="1">
            <a:spLocks noChangeArrowheads="1"/>
          </p:cNvSpPr>
          <p:nvPr/>
        </p:nvSpPr>
        <p:spPr bwMode="auto">
          <a:xfrm>
            <a:off x="428229" y="1095376"/>
            <a:ext cx="9126934" cy="461665"/>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b="1"/>
              <a:t> الكفاءة الفنية:</a:t>
            </a:r>
            <a:r>
              <a:rPr lang="ar-BH" sz="2400"/>
              <a:t> عندما نحصل على أقصى إنتاج ممكن باستخدام قدر</a:t>
            </a:r>
            <a:r>
              <a:rPr lang="en-US" sz="2400"/>
              <a:t> </a:t>
            </a:r>
            <a:r>
              <a:rPr lang="ar-BH" sz="2400"/>
              <a:t>معين من الموارد.</a:t>
            </a:r>
            <a:endParaRPr lang="fr-MA" sz="2400"/>
          </a:p>
        </p:txBody>
      </p:sp>
      <p:sp>
        <p:nvSpPr>
          <p:cNvPr id="6148" name="Text Box 4"/>
          <p:cNvSpPr txBox="1">
            <a:spLocks noChangeArrowheads="1"/>
          </p:cNvSpPr>
          <p:nvPr/>
        </p:nvSpPr>
        <p:spPr bwMode="auto">
          <a:xfrm>
            <a:off x="428229" y="1958975"/>
            <a:ext cx="9126934"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b="1"/>
              <a:t> الكفاءة الاقتصادية:</a:t>
            </a:r>
            <a:r>
              <a:rPr lang="ar-BH" sz="2400"/>
              <a:t> تحقيق قدر معين من الإنتاج بأقل تكلفة ممكنة.</a:t>
            </a:r>
            <a:endParaRPr lang="fr-MA" sz="2400"/>
          </a:p>
        </p:txBody>
      </p:sp>
      <p:sp>
        <p:nvSpPr>
          <p:cNvPr id="6149" name="WordArt 5"/>
          <p:cNvSpPr>
            <a:spLocks noChangeArrowheads="1" noChangeShapeType="1" noTextEdit="1"/>
          </p:cNvSpPr>
          <p:nvPr/>
        </p:nvSpPr>
        <p:spPr bwMode="auto">
          <a:xfrm>
            <a:off x="2612365" y="2824163"/>
            <a:ext cx="7047706"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المدى القصير والمدى الطويل</a:t>
            </a:r>
          </a:p>
        </p:txBody>
      </p:sp>
      <p:sp>
        <p:nvSpPr>
          <p:cNvPr id="6150" name="Text Box 6"/>
          <p:cNvSpPr txBox="1">
            <a:spLocks noChangeArrowheads="1"/>
          </p:cNvSpPr>
          <p:nvPr/>
        </p:nvSpPr>
        <p:spPr bwMode="auto">
          <a:xfrm>
            <a:off x="428229" y="3830638"/>
            <a:ext cx="9126934" cy="830997"/>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b="1"/>
              <a:t> المدى القصير:</a:t>
            </a:r>
            <a:r>
              <a:rPr lang="ar-BH" sz="2400"/>
              <a:t> هو الفترة التي لا تكفي لقيام المنشأة بتغيير جميع عناصر الإنتاج، فيبقى على الأقل عنصر واحد من عناصر الإنتاج ثابتاً بينما تتغير باقي عناصر الإنتاج.</a:t>
            </a:r>
            <a:endParaRPr lang="fr-MA" sz="2400"/>
          </a:p>
        </p:txBody>
      </p:sp>
      <p:sp>
        <p:nvSpPr>
          <p:cNvPr id="6151" name="Text Box 7"/>
          <p:cNvSpPr txBox="1">
            <a:spLocks noChangeArrowheads="1"/>
          </p:cNvSpPr>
          <p:nvPr/>
        </p:nvSpPr>
        <p:spPr bwMode="auto">
          <a:xfrm>
            <a:off x="428229" y="5054601"/>
            <a:ext cx="9126934" cy="830997"/>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b="1"/>
              <a:t> المدى الطويل:</a:t>
            </a:r>
            <a:r>
              <a:rPr lang="ar-BH" sz="2400"/>
              <a:t> هو الفترة التي تصبح فيها جميع عناصر الإنتاج متغيرة فهو لهذا السبب يعرف بالمدى التخطيطي.</a:t>
            </a:r>
            <a:endParaRPr lang="fr-MA" sz="2400"/>
          </a:p>
        </p:txBody>
      </p:sp>
      <p:sp>
        <p:nvSpPr>
          <p:cNvPr id="6152" name="AutoShape 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slide(fromBottom)">
                                      <p:cBhvr>
                                        <p:cTn id="7" dur="500"/>
                                        <p:tgtEl>
                                          <p:spTgt spid="6146"/>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6147"/>
                                        </p:tgtEl>
                                        <p:attrNameLst>
                                          <p:attrName>style.visibility</p:attrName>
                                        </p:attrNameLst>
                                      </p:cBhvr>
                                      <p:to>
                                        <p:strVal val="visible"/>
                                      </p:to>
                                    </p:set>
                                    <p:anim calcmode="discrete" valueType="clr">
                                      <p:cBhvr override="childStyle">
                                        <p:cTn id="11" dur="80"/>
                                        <p:tgtEl>
                                          <p:spTgt spid="6147"/>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6147"/>
                                        </p:tgtEl>
                                        <p:attrNameLst>
                                          <p:attrName>fillcolor</p:attrName>
                                        </p:attrNameLst>
                                      </p:cBhvr>
                                      <p:tavLst>
                                        <p:tav tm="0">
                                          <p:val>
                                            <p:clrVal>
                                              <a:schemeClr val="accent2"/>
                                            </p:clrVal>
                                          </p:val>
                                        </p:tav>
                                        <p:tav tm="50000">
                                          <p:val>
                                            <p:clrVal>
                                              <a:schemeClr val="hlink"/>
                                            </p:clrVal>
                                          </p:val>
                                        </p:tav>
                                      </p:tavLst>
                                    </p:anim>
                                    <p:set>
                                      <p:cBhvr>
                                        <p:cTn id="13" dur="80"/>
                                        <p:tgtEl>
                                          <p:spTgt spid="6147"/>
                                        </p:tgtEl>
                                        <p:attrNameLst>
                                          <p:attrName>fill.type</p:attrName>
                                        </p:attrNameLst>
                                      </p:cBhvr>
                                      <p:to>
                                        <p:strVal val="solid"/>
                                      </p:to>
                                    </p:set>
                                  </p:childTnLst>
                                </p:cTn>
                              </p:par>
                            </p:childTnLst>
                          </p:cTn>
                        </p:par>
                        <p:par>
                          <p:cTn id="14" fill="hold">
                            <p:stCondLst>
                              <p:cond delay="3100"/>
                            </p:stCondLst>
                            <p:childTnLst>
                              <p:par>
                                <p:cTn id="15" presetID="27" presetClass="entr" presetSubtype="0" fill="hold" nodeType="afterEffect">
                                  <p:stCondLst>
                                    <p:cond delay="0"/>
                                  </p:stCondLst>
                                  <p:iterate type="lt">
                                    <p:tmPct val="50000"/>
                                  </p:iterate>
                                  <p:childTnLst>
                                    <p:set>
                                      <p:cBhvr>
                                        <p:cTn id="16" dur="1" fill="hold">
                                          <p:stCondLst>
                                            <p:cond delay="0"/>
                                          </p:stCondLst>
                                        </p:cTn>
                                        <p:tgtEl>
                                          <p:spTgt spid="6148">
                                            <p:txEl>
                                              <p:pRg st="0" end="0"/>
                                            </p:txEl>
                                          </p:spTgt>
                                        </p:tgtEl>
                                        <p:attrNameLst>
                                          <p:attrName>style.visibility</p:attrName>
                                        </p:attrNameLst>
                                      </p:cBhvr>
                                      <p:to>
                                        <p:strVal val="visible"/>
                                      </p:to>
                                    </p:set>
                                    <p:anim calcmode="discrete" valueType="clr">
                                      <p:cBhvr override="childStyle">
                                        <p:cTn id="17" dur="80"/>
                                        <p:tgtEl>
                                          <p:spTgt spid="614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6148">
                                            <p:txEl>
                                              <p:pRg st="0" end="0"/>
                                            </p:txEl>
                                          </p:spTgt>
                                        </p:tgtEl>
                                        <p:attrNameLst>
                                          <p:attrName>fillcolor</p:attrName>
                                        </p:attrNameLst>
                                      </p:cBhvr>
                                      <p:tavLst>
                                        <p:tav tm="0">
                                          <p:val>
                                            <p:clrVal>
                                              <a:schemeClr val="accent2"/>
                                            </p:clrVal>
                                          </p:val>
                                        </p:tav>
                                        <p:tav tm="50000">
                                          <p:val>
                                            <p:clrVal>
                                              <a:schemeClr val="hlink"/>
                                            </p:clrVal>
                                          </p:val>
                                        </p:tav>
                                      </p:tavLst>
                                    </p:anim>
                                    <p:set>
                                      <p:cBhvr>
                                        <p:cTn id="19" dur="80"/>
                                        <p:tgtEl>
                                          <p:spTgt spid="6148">
                                            <p:txEl>
                                              <p:pRg st="0" end="0"/>
                                            </p:txEl>
                                          </p:spTgt>
                                        </p:tgtEl>
                                        <p:attrNameLst>
                                          <p:attrName>fill.type</p:attrName>
                                        </p:attrNameLst>
                                      </p:cBhvr>
                                      <p:to>
                                        <p:strVal val="solid"/>
                                      </p:to>
                                    </p:se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6149"/>
                                        </p:tgtEl>
                                        <p:attrNameLst>
                                          <p:attrName>style.visibility</p:attrName>
                                        </p:attrNameLst>
                                      </p:cBhvr>
                                      <p:to>
                                        <p:strVal val="visible"/>
                                      </p:to>
                                    </p:set>
                                    <p:animEffect transition="in" filter="slide(fromBottom)">
                                      <p:cBhvr>
                                        <p:cTn id="24" dur="500"/>
                                        <p:tgtEl>
                                          <p:spTgt spid="6149"/>
                                        </p:tgtEl>
                                      </p:cBhvr>
                                    </p:animEffect>
                                  </p:childTnLst>
                                </p:cTn>
                              </p:par>
                            </p:childTnLst>
                          </p:cTn>
                        </p:par>
                        <p:par>
                          <p:cTn id="25" fill="hold">
                            <p:stCondLst>
                              <p:cond delay="500"/>
                            </p:stCondLst>
                            <p:childTnLst>
                              <p:par>
                                <p:cTn id="26" presetID="27" presetClass="entr" presetSubtype="0" fill="hold" grpId="0" nodeType="afterEffect">
                                  <p:stCondLst>
                                    <p:cond delay="0"/>
                                  </p:stCondLst>
                                  <p:iterate type="lt">
                                    <p:tmPct val="50000"/>
                                  </p:iterate>
                                  <p:childTnLst>
                                    <p:set>
                                      <p:cBhvr>
                                        <p:cTn id="27" dur="1" fill="hold">
                                          <p:stCondLst>
                                            <p:cond delay="0"/>
                                          </p:stCondLst>
                                        </p:cTn>
                                        <p:tgtEl>
                                          <p:spTgt spid="6150"/>
                                        </p:tgtEl>
                                        <p:attrNameLst>
                                          <p:attrName>style.visibility</p:attrName>
                                        </p:attrNameLst>
                                      </p:cBhvr>
                                      <p:to>
                                        <p:strVal val="visible"/>
                                      </p:to>
                                    </p:set>
                                    <p:anim calcmode="discrete" valueType="clr">
                                      <p:cBhvr override="childStyle">
                                        <p:cTn id="28" dur="80"/>
                                        <p:tgtEl>
                                          <p:spTgt spid="6150"/>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6150"/>
                                        </p:tgtEl>
                                        <p:attrNameLst>
                                          <p:attrName>fillcolor</p:attrName>
                                        </p:attrNameLst>
                                      </p:cBhvr>
                                      <p:tavLst>
                                        <p:tav tm="0">
                                          <p:val>
                                            <p:clrVal>
                                              <a:schemeClr val="accent2"/>
                                            </p:clrVal>
                                          </p:val>
                                        </p:tav>
                                        <p:tav tm="50000">
                                          <p:val>
                                            <p:clrVal>
                                              <a:schemeClr val="hlink"/>
                                            </p:clrVal>
                                          </p:val>
                                        </p:tav>
                                      </p:tavLst>
                                    </p:anim>
                                    <p:set>
                                      <p:cBhvr>
                                        <p:cTn id="30" dur="80"/>
                                        <p:tgtEl>
                                          <p:spTgt spid="6150"/>
                                        </p:tgtEl>
                                        <p:attrNameLst>
                                          <p:attrName>fill.type</p:attrName>
                                        </p:attrNameLst>
                                      </p:cBhvr>
                                      <p:to>
                                        <p:strVal val="solid"/>
                                      </p:to>
                                    </p:set>
                                  </p:childTnLst>
                                </p:cTn>
                              </p:par>
                            </p:childTnLst>
                          </p:cTn>
                        </p:par>
                        <p:par>
                          <p:cTn id="31" fill="hold">
                            <p:stCondLst>
                              <p:cond delay="5860"/>
                            </p:stCondLst>
                            <p:childTnLst>
                              <p:par>
                                <p:cTn id="32" presetID="27" presetClass="entr" presetSubtype="0" fill="hold" grpId="0" nodeType="afterEffect">
                                  <p:stCondLst>
                                    <p:cond delay="0"/>
                                  </p:stCondLst>
                                  <p:iterate type="lt">
                                    <p:tmPct val="50000"/>
                                  </p:iterate>
                                  <p:childTnLst>
                                    <p:set>
                                      <p:cBhvr>
                                        <p:cTn id="33" dur="1" fill="hold">
                                          <p:stCondLst>
                                            <p:cond delay="0"/>
                                          </p:stCondLst>
                                        </p:cTn>
                                        <p:tgtEl>
                                          <p:spTgt spid="6151"/>
                                        </p:tgtEl>
                                        <p:attrNameLst>
                                          <p:attrName>style.visibility</p:attrName>
                                        </p:attrNameLst>
                                      </p:cBhvr>
                                      <p:to>
                                        <p:strVal val="visible"/>
                                      </p:to>
                                    </p:set>
                                    <p:anim calcmode="discrete" valueType="clr">
                                      <p:cBhvr override="childStyle">
                                        <p:cTn id="34" dur="80"/>
                                        <p:tgtEl>
                                          <p:spTgt spid="6151"/>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6151"/>
                                        </p:tgtEl>
                                        <p:attrNameLst>
                                          <p:attrName>fillcolor</p:attrName>
                                        </p:attrNameLst>
                                      </p:cBhvr>
                                      <p:tavLst>
                                        <p:tav tm="0">
                                          <p:val>
                                            <p:clrVal>
                                              <a:schemeClr val="accent2"/>
                                            </p:clrVal>
                                          </p:val>
                                        </p:tav>
                                        <p:tav tm="50000">
                                          <p:val>
                                            <p:clrVal>
                                              <a:schemeClr val="hlink"/>
                                            </p:clrVal>
                                          </p:val>
                                        </p:tav>
                                      </p:tavLst>
                                    </p:anim>
                                    <p:set>
                                      <p:cBhvr>
                                        <p:cTn id="36" dur="80"/>
                                        <p:tgtEl>
                                          <p:spTgt spid="615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7" grpId="0"/>
      <p:bldP spid="6149" grpId="0" animBg="1"/>
      <p:bldP spid="6150" grpId="0"/>
      <p:bldP spid="615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EC0B3591-2F46-4E55-A2D2-53D4CA592A7E}" type="slidenum">
              <a:rPr lang="en-US"/>
              <a:pPr/>
              <a:t>5</a:t>
            </a:fld>
            <a:endParaRPr lang="en-US"/>
          </a:p>
        </p:txBody>
      </p:sp>
      <p:sp>
        <p:nvSpPr>
          <p:cNvPr id="8194" name="WordArt 2"/>
          <p:cNvSpPr>
            <a:spLocks noChangeArrowheads="1" noChangeShapeType="1" noTextEdit="1"/>
          </p:cNvSpPr>
          <p:nvPr/>
        </p:nvSpPr>
        <p:spPr bwMode="auto">
          <a:xfrm>
            <a:off x="4641718" y="188913"/>
            <a:ext cx="5097463"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قانون تناقص الغلة</a:t>
            </a:r>
          </a:p>
        </p:txBody>
      </p:sp>
      <p:sp>
        <p:nvSpPr>
          <p:cNvPr id="8195" name="Text Box 3"/>
          <p:cNvSpPr txBox="1">
            <a:spLocks noChangeArrowheads="1"/>
          </p:cNvSpPr>
          <p:nvPr/>
        </p:nvSpPr>
        <p:spPr bwMode="auto">
          <a:xfrm>
            <a:off x="428229" y="981075"/>
            <a:ext cx="9126934" cy="1200329"/>
          </a:xfrm>
          <a:prstGeom prst="rect">
            <a:avLst/>
          </a:prstGeom>
          <a:noFill/>
          <a:ln w="9525">
            <a:noFill/>
            <a:miter lim="800000"/>
            <a:headEnd/>
            <a:tailEnd/>
          </a:ln>
          <a:effectLst/>
        </p:spPr>
        <p:txBody>
          <a:bodyPr>
            <a:spAutoFit/>
          </a:bodyPr>
          <a:lstStyle/>
          <a:p>
            <a:pPr algn="just" rtl="1">
              <a:spcBef>
                <a:spcPct val="50000"/>
              </a:spcBef>
            </a:pPr>
            <a:r>
              <a:rPr lang="ar-BH" sz="2400"/>
              <a:t>ينص هذا القانون على أنه عند إضافة وحدات متتالية من عنصر الإنتاج المتغير إلى قدر ثابت من عناصر الإنتاج الأخرى، فإن الناتج الحدي لعنصر الإنتاج المتغير يأخذ في النهاية في التناقص.</a:t>
            </a:r>
            <a:endParaRPr lang="fr-MA" sz="2400"/>
          </a:p>
        </p:txBody>
      </p:sp>
      <p:sp>
        <p:nvSpPr>
          <p:cNvPr id="8196" name="WordArt 4"/>
          <p:cNvSpPr>
            <a:spLocks noChangeArrowheads="1" noChangeShapeType="1" noTextEdit="1"/>
          </p:cNvSpPr>
          <p:nvPr/>
        </p:nvSpPr>
        <p:spPr bwMode="auto">
          <a:xfrm>
            <a:off x="4564327" y="2205038"/>
            <a:ext cx="5097463"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الناتج المتوسط</a:t>
            </a:r>
          </a:p>
        </p:txBody>
      </p:sp>
      <p:sp>
        <p:nvSpPr>
          <p:cNvPr id="8197" name="Text Box 5"/>
          <p:cNvSpPr txBox="1">
            <a:spLocks noChangeArrowheads="1"/>
          </p:cNvSpPr>
          <p:nvPr/>
        </p:nvSpPr>
        <p:spPr bwMode="auto">
          <a:xfrm>
            <a:off x="350838" y="2997200"/>
            <a:ext cx="9126935" cy="457200"/>
          </a:xfrm>
          <a:prstGeom prst="rect">
            <a:avLst/>
          </a:prstGeom>
          <a:noFill/>
          <a:ln w="9525">
            <a:noFill/>
            <a:miter lim="800000"/>
            <a:headEnd/>
            <a:tailEnd/>
          </a:ln>
          <a:effectLst/>
        </p:spPr>
        <p:txBody>
          <a:bodyPr>
            <a:spAutoFit/>
          </a:bodyPr>
          <a:lstStyle/>
          <a:p>
            <a:pPr algn="just" rtl="1">
              <a:spcBef>
                <a:spcPct val="50000"/>
              </a:spcBef>
            </a:pPr>
            <a:r>
              <a:rPr lang="ar-BH" sz="2400"/>
              <a:t>هو نصيب الوحدة من ذلك العنصر من الإنتاج الكلي.</a:t>
            </a:r>
            <a:endParaRPr lang="fr-MA" sz="2400"/>
          </a:p>
        </p:txBody>
      </p:sp>
      <p:sp>
        <p:nvSpPr>
          <p:cNvPr id="8198" name="Rectangle 6"/>
          <p:cNvSpPr>
            <a:spLocks noChangeArrowheads="1"/>
          </p:cNvSpPr>
          <p:nvPr/>
        </p:nvSpPr>
        <p:spPr bwMode="auto">
          <a:xfrm>
            <a:off x="9721269" y="2814122"/>
            <a:ext cx="184731" cy="369332"/>
          </a:xfrm>
          <a:prstGeom prst="rect">
            <a:avLst/>
          </a:prstGeom>
          <a:noFill/>
          <a:ln w="9525">
            <a:noFill/>
            <a:miter lim="800000"/>
            <a:headEnd/>
            <a:tailEnd/>
          </a:ln>
          <a:effectLst/>
        </p:spPr>
        <p:txBody>
          <a:bodyPr wrap="none" anchor="ctr">
            <a:spAutoFit/>
          </a:bodyPr>
          <a:lstStyle/>
          <a:p>
            <a:endParaRPr lang="ar-SA"/>
          </a:p>
        </p:txBody>
      </p:sp>
      <p:graphicFrame>
        <p:nvGraphicFramePr>
          <p:cNvPr id="8199" name="Object 7"/>
          <p:cNvGraphicFramePr>
            <a:graphicFrameLocks noChangeAspect="1"/>
          </p:cNvGraphicFramePr>
          <p:nvPr/>
        </p:nvGraphicFramePr>
        <p:xfrm>
          <a:off x="2063751" y="3429000"/>
          <a:ext cx="1551252" cy="990600"/>
        </p:xfrm>
        <a:graphic>
          <a:graphicData uri="http://schemas.openxmlformats.org/presentationml/2006/ole">
            <mc:AlternateContent xmlns:mc="http://schemas.openxmlformats.org/markup-compatibility/2006">
              <mc:Choice xmlns:v="urn:schemas-microsoft-com:vml" Requires="v">
                <p:oleObj spid="_x0000_s1027" name="Equation" r:id="rId4" imgW="583947" imgH="393529" progId="Equation.3">
                  <p:embed/>
                </p:oleObj>
              </mc:Choice>
              <mc:Fallback>
                <p:oleObj name="Equation" r:id="rId4" imgW="583947" imgH="393529"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3751" y="3429000"/>
                        <a:ext cx="1551252"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200" name="WordArt 8"/>
          <p:cNvSpPr>
            <a:spLocks noChangeArrowheads="1" noChangeShapeType="1" noTextEdit="1"/>
          </p:cNvSpPr>
          <p:nvPr/>
        </p:nvSpPr>
        <p:spPr bwMode="auto">
          <a:xfrm>
            <a:off x="2768865" y="4581525"/>
            <a:ext cx="6970316" cy="757238"/>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العلاقة بين الإنتاج وعناصر الإنتاج</a:t>
            </a:r>
          </a:p>
        </p:txBody>
      </p:sp>
      <p:sp>
        <p:nvSpPr>
          <p:cNvPr id="8201" name="Text Box 9"/>
          <p:cNvSpPr txBox="1">
            <a:spLocks noChangeArrowheads="1"/>
          </p:cNvSpPr>
          <p:nvPr/>
        </p:nvSpPr>
        <p:spPr bwMode="auto">
          <a:xfrm>
            <a:off x="428229" y="5445125"/>
            <a:ext cx="9126934" cy="457200"/>
          </a:xfrm>
          <a:prstGeom prst="rect">
            <a:avLst/>
          </a:prstGeom>
          <a:noFill/>
          <a:ln w="9525">
            <a:noFill/>
            <a:miter lim="800000"/>
            <a:headEnd/>
            <a:tailEnd/>
          </a:ln>
          <a:effectLst/>
        </p:spPr>
        <p:txBody>
          <a:bodyPr>
            <a:spAutoFit/>
          </a:bodyPr>
          <a:lstStyle/>
          <a:p>
            <a:pPr algn="just" rtl="1">
              <a:spcBef>
                <a:spcPct val="50000"/>
              </a:spcBef>
              <a:buFontTx/>
              <a:buBlip>
                <a:blip r:embed="rId6"/>
              </a:buBlip>
            </a:pPr>
            <a:r>
              <a:rPr lang="ar-BH" sz="2400" dirty="0"/>
              <a:t> قانون تناقص الإنتاجية الحدية لعناصر الإنتاج المتغيرة أو قانون تناقص الغلة.</a:t>
            </a:r>
            <a:endParaRPr lang="fr-MA" sz="2400" dirty="0"/>
          </a:p>
        </p:txBody>
      </p:sp>
      <p:sp>
        <p:nvSpPr>
          <p:cNvPr id="8202" name="Text Box 10"/>
          <p:cNvSpPr txBox="1">
            <a:spLocks noChangeArrowheads="1"/>
          </p:cNvSpPr>
          <p:nvPr/>
        </p:nvSpPr>
        <p:spPr bwMode="auto">
          <a:xfrm>
            <a:off x="428229" y="5995988"/>
            <a:ext cx="9126934" cy="457200"/>
          </a:xfrm>
          <a:prstGeom prst="rect">
            <a:avLst/>
          </a:prstGeom>
          <a:noFill/>
          <a:ln w="9525">
            <a:noFill/>
            <a:miter lim="800000"/>
            <a:headEnd/>
            <a:tailEnd/>
          </a:ln>
          <a:effectLst/>
        </p:spPr>
        <p:txBody>
          <a:bodyPr>
            <a:spAutoFit/>
          </a:bodyPr>
          <a:lstStyle/>
          <a:p>
            <a:pPr algn="just" rtl="1">
              <a:spcBef>
                <a:spcPct val="50000"/>
              </a:spcBef>
              <a:buFontTx/>
              <a:buBlip>
                <a:blip r:embed="rId6"/>
              </a:buBlip>
            </a:pPr>
            <a:r>
              <a:rPr lang="ar-BH" sz="2400" dirty="0"/>
              <a:t> العائد على الحجم.</a:t>
            </a:r>
            <a:endParaRPr lang="fr-MA" sz="2400" dirty="0"/>
          </a:p>
        </p:txBody>
      </p:sp>
      <p:sp>
        <p:nvSpPr>
          <p:cNvPr id="8203" name="AutoShape 11">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slide(fromBottom)">
                                      <p:cBhvr>
                                        <p:cTn id="7" dur="500"/>
                                        <p:tgtEl>
                                          <p:spTgt spid="8194"/>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8195"/>
                                        </p:tgtEl>
                                        <p:attrNameLst>
                                          <p:attrName>style.visibility</p:attrName>
                                        </p:attrNameLst>
                                      </p:cBhvr>
                                      <p:to>
                                        <p:strVal val="visible"/>
                                      </p:to>
                                    </p:set>
                                    <p:anim calcmode="discrete" valueType="clr">
                                      <p:cBhvr override="childStyle">
                                        <p:cTn id="11" dur="80"/>
                                        <p:tgtEl>
                                          <p:spTgt spid="8195"/>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8195"/>
                                        </p:tgtEl>
                                        <p:attrNameLst>
                                          <p:attrName>fillcolor</p:attrName>
                                        </p:attrNameLst>
                                      </p:cBhvr>
                                      <p:tavLst>
                                        <p:tav tm="0">
                                          <p:val>
                                            <p:clrVal>
                                              <a:schemeClr val="accent2"/>
                                            </p:clrVal>
                                          </p:val>
                                        </p:tav>
                                        <p:tav tm="50000">
                                          <p:val>
                                            <p:clrVal>
                                              <a:schemeClr val="hlink"/>
                                            </p:clrVal>
                                          </p:val>
                                        </p:tav>
                                      </p:tavLst>
                                    </p:anim>
                                    <p:set>
                                      <p:cBhvr>
                                        <p:cTn id="13" dur="80"/>
                                        <p:tgtEl>
                                          <p:spTgt spid="8195"/>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8196"/>
                                        </p:tgtEl>
                                        <p:attrNameLst>
                                          <p:attrName>style.visibility</p:attrName>
                                        </p:attrNameLst>
                                      </p:cBhvr>
                                      <p:to>
                                        <p:strVal val="visible"/>
                                      </p:to>
                                    </p:set>
                                    <p:animEffect transition="in" filter="slide(fromBottom)">
                                      <p:cBhvr>
                                        <p:cTn id="18" dur="500"/>
                                        <p:tgtEl>
                                          <p:spTgt spid="8196"/>
                                        </p:tgtEl>
                                      </p:cBhvr>
                                    </p:animEffect>
                                  </p:childTnLst>
                                </p:cTn>
                              </p:par>
                            </p:childTnLst>
                          </p:cTn>
                        </p:par>
                        <p:par>
                          <p:cTn id="19" fill="hold">
                            <p:stCondLst>
                              <p:cond delay="500"/>
                            </p:stCondLst>
                            <p:childTnLst>
                              <p:par>
                                <p:cTn id="20" presetID="27" presetClass="entr" presetSubtype="0" fill="hold" grpId="0" nodeType="afterEffect">
                                  <p:stCondLst>
                                    <p:cond delay="0"/>
                                  </p:stCondLst>
                                  <p:iterate type="lt">
                                    <p:tmPct val="50000"/>
                                  </p:iterate>
                                  <p:childTnLst>
                                    <p:set>
                                      <p:cBhvr>
                                        <p:cTn id="21" dur="1" fill="hold">
                                          <p:stCondLst>
                                            <p:cond delay="0"/>
                                          </p:stCondLst>
                                        </p:cTn>
                                        <p:tgtEl>
                                          <p:spTgt spid="8197"/>
                                        </p:tgtEl>
                                        <p:attrNameLst>
                                          <p:attrName>style.visibility</p:attrName>
                                        </p:attrNameLst>
                                      </p:cBhvr>
                                      <p:to>
                                        <p:strVal val="visible"/>
                                      </p:to>
                                    </p:set>
                                    <p:anim calcmode="discrete" valueType="clr">
                                      <p:cBhvr override="childStyle">
                                        <p:cTn id="22" dur="80"/>
                                        <p:tgtEl>
                                          <p:spTgt spid="8197"/>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8197"/>
                                        </p:tgtEl>
                                        <p:attrNameLst>
                                          <p:attrName>fillcolor</p:attrName>
                                        </p:attrNameLst>
                                      </p:cBhvr>
                                      <p:tavLst>
                                        <p:tav tm="0">
                                          <p:val>
                                            <p:clrVal>
                                              <a:schemeClr val="accent2"/>
                                            </p:clrVal>
                                          </p:val>
                                        </p:tav>
                                        <p:tav tm="50000">
                                          <p:val>
                                            <p:clrVal>
                                              <a:schemeClr val="hlink"/>
                                            </p:clrVal>
                                          </p:val>
                                        </p:tav>
                                      </p:tavLst>
                                    </p:anim>
                                    <p:set>
                                      <p:cBhvr>
                                        <p:cTn id="24" dur="80"/>
                                        <p:tgtEl>
                                          <p:spTgt spid="8197"/>
                                        </p:tgtEl>
                                        <p:attrNameLst>
                                          <p:attrName>fill.type</p:attrName>
                                        </p:attrNameLst>
                                      </p:cBhvr>
                                      <p:to>
                                        <p:strVal val="solid"/>
                                      </p:to>
                                    </p:set>
                                  </p:childTnLst>
                                </p:cTn>
                              </p:par>
                            </p:childTnLst>
                          </p:cTn>
                        </p:par>
                        <p:par>
                          <p:cTn id="25" fill="hold">
                            <p:stCondLst>
                              <p:cond delay="2060"/>
                            </p:stCondLst>
                            <p:childTnLst>
                              <p:par>
                                <p:cTn id="26" presetID="31" presetClass="entr" presetSubtype="0" fill="hold" nodeType="afterEffect">
                                  <p:stCondLst>
                                    <p:cond delay="0"/>
                                  </p:stCondLst>
                                  <p:iterate type="lt">
                                    <p:tmPct val="5000"/>
                                  </p:iterate>
                                  <p:childTnLst>
                                    <p:set>
                                      <p:cBhvr>
                                        <p:cTn id="27" dur="1" fill="hold">
                                          <p:stCondLst>
                                            <p:cond delay="0"/>
                                          </p:stCondLst>
                                        </p:cTn>
                                        <p:tgtEl>
                                          <p:spTgt spid="8199"/>
                                        </p:tgtEl>
                                        <p:attrNameLst>
                                          <p:attrName>style.visibility</p:attrName>
                                        </p:attrNameLst>
                                      </p:cBhvr>
                                      <p:to>
                                        <p:strVal val="visible"/>
                                      </p:to>
                                    </p:set>
                                    <p:anim calcmode="lin" valueType="num">
                                      <p:cBhvr>
                                        <p:cTn id="28" dur="1000" fill="hold"/>
                                        <p:tgtEl>
                                          <p:spTgt spid="8199"/>
                                        </p:tgtEl>
                                        <p:attrNameLst>
                                          <p:attrName>ppt_w</p:attrName>
                                        </p:attrNameLst>
                                      </p:cBhvr>
                                      <p:tavLst>
                                        <p:tav tm="0">
                                          <p:val>
                                            <p:fltVal val="0"/>
                                          </p:val>
                                        </p:tav>
                                        <p:tav tm="100000">
                                          <p:val>
                                            <p:strVal val="#ppt_w"/>
                                          </p:val>
                                        </p:tav>
                                      </p:tavLst>
                                    </p:anim>
                                    <p:anim calcmode="lin" valueType="num">
                                      <p:cBhvr>
                                        <p:cTn id="29" dur="1000" fill="hold"/>
                                        <p:tgtEl>
                                          <p:spTgt spid="8199"/>
                                        </p:tgtEl>
                                        <p:attrNameLst>
                                          <p:attrName>ppt_h</p:attrName>
                                        </p:attrNameLst>
                                      </p:cBhvr>
                                      <p:tavLst>
                                        <p:tav tm="0">
                                          <p:val>
                                            <p:fltVal val="0"/>
                                          </p:val>
                                        </p:tav>
                                        <p:tav tm="100000">
                                          <p:val>
                                            <p:strVal val="#ppt_h"/>
                                          </p:val>
                                        </p:tav>
                                      </p:tavLst>
                                    </p:anim>
                                    <p:anim calcmode="lin" valueType="num">
                                      <p:cBhvr>
                                        <p:cTn id="30" dur="1000" fill="hold"/>
                                        <p:tgtEl>
                                          <p:spTgt spid="8199"/>
                                        </p:tgtEl>
                                        <p:attrNameLst>
                                          <p:attrName>style.rotation</p:attrName>
                                        </p:attrNameLst>
                                      </p:cBhvr>
                                      <p:tavLst>
                                        <p:tav tm="0">
                                          <p:val>
                                            <p:fltVal val="90"/>
                                          </p:val>
                                        </p:tav>
                                        <p:tav tm="100000">
                                          <p:val>
                                            <p:fltVal val="0"/>
                                          </p:val>
                                        </p:tav>
                                      </p:tavLst>
                                    </p:anim>
                                    <p:animEffect transition="in" filter="fade">
                                      <p:cBhvr>
                                        <p:cTn id="31" dur="1000"/>
                                        <p:tgtEl>
                                          <p:spTgt spid="8199"/>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grpId="0" nodeType="clickEffect">
                                  <p:stCondLst>
                                    <p:cond delay="0"/>
                                  </p:stCondLst>
                                  <p:childTnLst>
                                    <p:set>
                                      <p:cBhvr>
                                        <p:cTn id="35" dur="1" fill="hold">
                                          <p:stCondLst>
                                            <p:cond delay="0"/>
                                          </p:stCondLst>
                                        </p:cTn>
                                        <p:tgtEl>
                                          <p:spTgt spid="8200"/>
                                        </p:tgtEl>
                                        <p:attrNameLst>
                                          <p:attrName>style.visibility</p:attrName>
                                        </p:attrNameLst>
                                      </p:cBhvr>
                                      <p:to>
                                        <p:strVal val="visible"/>
                                      </p:to>
                                    </p:set>
                                    <p:animEffect transition="in" filter="slide(fromBottom)">
                                      <p:cBhvr>
                                        <p:cTn id="36" dur="500"/>
                                        <p:tgtEl>
                                          <p:spTgt spid="8200"/>
                                        </p:tgtEl>
                                      </p:cBhvr>
                                    </p:animEffect>
                                  </p:childTnLst>
                                </p:cTn>
                              </p:par>
                            </p:childTnLst>
                          </p:cTn>
                        </p:par>
                        <p:par>
                          <p:cTn id="37" fill="hold">
                            <p:stCondLst>
                              <p:cond delay="500"/>
                            </p:stCondLst>
                            <p:childTnLst>
                              <p:par>
                                <p:cTn id="38" presetID="27" presetClass="entr" presetSubtype="0" fill="hold" grpId="0" nodeType="afterEffect">
                                  <p:stCondLst>
                                    <p:cond delay="0"/>
                                  </p:stCondLst>
                                  <p:iterate type="lt">
                                    <p:tmPct val="50000"/>
                                  </p:iterate>
                                  <p:childTnLst>
                                    <p:set>
                                      <p:cBhvr>
                                        <p:cTn id="39" dur="1" fill="hold">
                                          <p:stCondLst>
                                            <p:cond delay="0"/>
                                          </p:stCondLst>
                                        </p:cTn>
                                        <p:tgtEl>
                                          <p:spTgt spid="8201"/>
                                        </p:tgtEl>
                                        <p:attrNameLst>
                                          <p:attrName>style.visibility</p:attrName>
                                        </p:attrNameLst>
                                      </p:cBhvr>
                                      <p:to>
                                        <p:strVal val="visible"/>
                                      </p:to>
                                    </p:set>
                                    <p:anim calcmode="discrete" valueType="clr">
                                      <p:cBhvr override="childStyle">
                                        <p:cTn id="40" dur="80"/>
                                        <p:tgtEl>
                                          <p:spTgt spid="8201"/>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8201"/>
                                        </p:tgtEl>
                                        <p:attrNameLst>
                                          <p:attrName>fillcolor</p:attrName>
                                        </p:attrNameLst>
                                      </p:cBhvr>
                                      <p:tavLst>
                                        <p:tav tm="0">
                                          <p:val>
                                            <p:clrVal>
                                              <a:schemeClr val="accent2"/>
                                            </p:clrVal>
                                          </p:val>
                                        </p:tav>
                                        <p:tav tm="50000">
                                          <p:val>
                                            <p:clrVal>
                                              <a:schemeClr val="hlink"/>
                                            </p:clrVal>
                                          </p:val>
                                        </p:tav>
                                      </p:tavLst>
                                    </p:anim>
                                    <p:set>
                                      <p:cBhvr>
                                        <p:cTn id="42" dur="80"/>
                                        <p:tgtEl>
                                          <p:spTgt spid="8201"/>
                                        </p:tgtEl>
                                        <p:attrNameLst>
                                          <p:attrName>fill.type</p:attrName>
                                        </p:attrNameLst>
                                      </p:cBhvr>
                                      <p:to>
                                        <p:strVal val="solid"/>
                                      </p:to>
                                    </p:set>
                                  </p:childTnLst>
                                </p:cTn>
                              </p:par>
                            </p:childTnLst>
                          </p:cTn>
                        </p:par>
                        <p:par>
                          <p:cTn id="43" fill="hold">
                            <p:stCondLst>
                              <p:cond delay="3100"/>
                            </p:stCondLst>
                            <p:childTnLst>
                              <p:par>
                                <p:cTn id="44" presetID="27" presetClass="entr" presetSubtype="0" fill="hold" grpId="0" nodeType="afterEffect">
                                  <p:stCondLst>
                                    <p:cond delay="0"/>
                                  </p:stCondLst>
                                  <p:iterate type="lt">
                                    <p:tmPct val="50000"/>
                                  </p:iterate>
                                  <p:childTnLst>
                                    <p:set>
                                      <p:cBhvr>
                                        <p:cTn id="45" dur="1" fill="hold">
                                          <p:stCondLst>
                                            <p:cond delay="0"/>
                                          </p:stCondLst>
                                        </p:cTn>
                                        <p:tgtEl>
                                          <p:spTgt spid="8202"/>
                                        </p:tgtEl>
                                        <p:attrNameLst>
                                          <p:attrName>style.visibility</p:attrName>
                                        </p:attrNameLst>
                                      </p:cBhvr>
                                      <p:to>
                                        <p:strVal val="visible"/>
                                      </p:to>
                                    </p:set>
                                    <p:anim calcmode="discrete" valueType="clr">
                                      <p:cBhvr override="childStyle">
                                        <p:cTn id="46" dur="80"/>
                                        <p:tgtEl>
                                          <p:spTgt spid="8202"/>
                                        </p:tgtEl>
                                        <p:attrNameLst>
                                          <p:attrName>style.color</p:attrName>
                                        </p:attrNameLst>
                                      </p:cBhvr>
                                      <p:tavLst>
                                        <p:tav tm="0">
                                          <p:val>
                                            <p:clrVal>
                                              <a:schemeClr val="accent2"/>
                                            </p:clrVal>
                                          </p:val>
                                        </p:tav>
                                        <p:tav tm="50000">
                                          <p:val>
                                            <p:clrVal>
                                              <a:schemeClr val="hlink"/>
                                            </p:clrVal>
                                          </p:val>
                                        </p:tav>
                                      </p:tavLst>
                                    </p:anim>
                                    <p:anim calcmode="discrete" valueType="clr">
                                      <p:cBhvr>
                                        <p:cTn id="47" dur="80"/>
                                        <p:tgtEl>
                                          <p:spTgt spid="8202"/>
                                        </p:tgtEl>
                                        <p:attrNameLst>
                                          <p:attrName>fillcolor</p:attrName>
                                        </p:attrNameLst>
                                      </p:cBhvr>
                                      <p:tavLst>
                                        <p:tav tm="0">
                                          <p:val>
                                            <p:clrVal>
                                              <a:schemeClr val="accent2"/>
                                            </p:clrVal>
                                          </p:val>
                                        </p:tav>
                                        <p:tav tm="50000">
                                          <p:val>
                                            <p:clrVal>
                                              <a:schemeClr val="hlink"/>
                                            </p:clrVal>
                                          </p:val>
                                        </p:tav>
                                      </p:tavLst>
                                    </p:anim>
                                    <p:set>
                                      <p:cBhvr>
                                        <p:cTn id="48" dur="80"/>
                                        <p:tgtEl>
                                          <p:spTgt spid="820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nimBg="1"/>
      <p:bldP spid="8195" grpId="0"/>
      <p:bldP spid="8196" grpId="0" animBg="1"/>
      <p:bldP spid="8197" grpId="0"/>
      <p:bldP spid="8200" grpId="0" animBg="1"/>
      <p:bldP spid="8201" grpId="0"/>
      <p:bldP spid="820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4F92BEEA-2645-4B31-BC60-B4194ABB62EB}" type="slidenum">
              <a:rPr lang="en-US"/>
              <a:pPr/>
              <a:t>6</a:t>
            </a:fld>
            <a:endParaRPr lang="en-US"/>
          </a:p>
        </p:txBody>
      </p:sp>
      <p:sp>
        <p:nvSpPr>
          <p:cNvPr id="10242" name="WordArt 2"/>
          <p:cNvSpPr>
            <a:spLocks noChangeArrowheads="1" noChangeShapeType="1" noTextEdit="1"/>
          </p:cNvSpPr>
          <p:nvPr/>
        </p:nvSpPr>
        <p:spPr bwMode="auto">
          <a:xfrm>
            <a:off x="3159258" y="260350"/>
            <a:ext cx="6579923" cy="685800"/>
          </a:xfrm>
          <a:prstGeom prst="rect">
            <a:avLst/>
          </a:prstGeom>
        </p:spPr>
        <p:txBody>
          <a:bodyPr wrap="none" fromWordArt="1">
            <a:prstTxWarp prst="textPlain">
              <a:avLst>
                <a:gd name="adj" fmla="val 50000"/>
              </a:avLst>
            </a:prstTxWarp>
          </a:bodyPr>
          <a:lstStyle/>
          <a:p>
            <a:pPr algn="ctr" rtl="1"/>
            <a:r>
              <a:rPr lang="ar-SA" sz="3600" kern="10">
                <a:ln w="9525">
                  <a:solidFill>
                    <a:schemeClr val="tx1"/>
                  </a:solidFill>
                  <a:round/>
                  <a:headEnd/>
                  <a:tailEnd/>
                </a:ln>
                <a:gradFill rotWithShape="1">
                  <a:gsLst>
                    <a:gs pos="0">
                      <a:srgbClr val="FD0903"/>
                    </a:gs>
                    <a:gs pos="50000">
                      <a:srgbClr val="003366"/>
                    </a:gs>
                    <a:gs pos="100000">
                      <a:srgbClr val="FD0903"/>
                    </a:gs>
                  </a:gsLst>
                  <a:lin ang="2700000" scaled="1"/>
                </a:gradFill>
                <a:cs typeface="Arabic Transparent"/>
              </a:rPr>
              <a:t>دالة الإنتاج في المدى القصير</a:t>
            </a:r>
          </a:p>
        </p:txBody>
      </p:sp>
      <p:graphicFrame>
        <p:nvGraphicFramePr>
          <p:cNvPr id="10243" name="Object 3"/>
          <p:cNvGraphicFramePr>
            <a:graphicFrameLocks noChangeAspect="1"/>
          </p:cNvGraphicFramePr>
          <p:nvPr/>
        </p:nvGraphicFramePr>
        <p:xfrm>
          <a:off x="1129904" y="1123950"/>
          <a:ext cx="7687469" cy="546100"/>
        </p:xfrm>
        <a:graphic>
          <a:graphicData uri="http://schemas.openxmlformats.org/presentationml/2006/ole">
            <mc:AlternateContent xmlns:mc="http://schemas.openxmlformats.org/markup-compatibility/2006">
              <mc:Choice xmlns:v="urn:schemas-microsoft-com:vml" Requires="v">
                <p:oleObj spid="_x0000_s2052" name="Equation" r:id="rId4" imgW="2844800" imgH="215900" progId="Equation.3">
                  <p:embed/>
                </p:oleObj>
              </mc:Choice>
              <mc:Fallback>
                <p:oleObj name="Equation" r:id="rId4" imgW="2844800" imgH="2159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9904" y="1123950"/>
                        <a:ext cx="7687469" cy="546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44" name="WordArt 4"/>
          <p:cNvSpPr>
            <a:spLocks noChangeArrowheads="1" noChangeShapeType="1" noTextEdit="1"/>
          </p:cNvSpPr>
          <p:nvPr/>
        </p:nvSpPr>
        <p:spPr bwMode="auto">
          <a:xfrm>
            <a:off x="4562608" y="1916113"/>
            <a:ext cx="5097463" cy="685800"/>
          </a:xfrm>
          <a:prstGeom prst="rect">
            <a:avLst/>
          </a:prstGeom>
        </p:spPr>
        <p:txBody>
          <a:bodyPr wrap="none" fromWordArt="1">
            <a:prstTxWarp prst="textPlain">
              <a:avLst>
                <a:gd name="adj" fmla="val 50000"/>
              </a:avLst>
            </a:prstTxWarp>
          </a:bodyPr>
          <a:lstStyle/>
          <a:p>
            <a:pPr algn="ctr" rtl="1"/>
            <a:r>
              <a:rPr lang="ar-SA" sz="3600" kern="10">
                <a:ln w="9525">
                  <a:solidFill>
                    <a:schemeClr val="tx1"/>
                  </a:solidFill>
                  <a:round/>
                  <a:headEnd/>
                  <a:tailEnd/>
                </a:ln>
                <a:gradFill rotWithShape="1">
                  <a:gsLst>
                    <a:gs pos="0">
                      <a:srgbClr val="FD0903"/>
                    </a:gs>
                    <a:gs pos="50000">
                      <a:srgbClr val="003366"/>
                    </a:gs>
                    <a:gs pos="100000">
                      <a:srgbClr val="FD0903"/>
                    </a:gs>
                  </a:gsLst>
                  <a:lin ang="2700000" scaled="1"/>
                </a:gradFill>
                <a:cs typeface="Arabic Transparent"/>
              </a:rPr>
              <a:t>الناتج الحدي</a:t>
            </a:r>
          </a:p>
        </p:txBody>
      </p:sp>
      <p:sp>
        <p:nvSpPr>
          <p:cNvPr id="10245" name="Text Box 5"/>
          <p:cNvSpPr txBox="1">
            <a:spLocks noChangeArrowheads="1"/>
          </p:cNvSpPr>
          <p:nvPr/>
        </p:nvSpPr>
        <p:spPr bwMode="auto">
          <a:xfrm>
            <a:off x="428229" y="2779714"/>
            <a:ext cx="9126934" cy="830997"/>
          </a:xfrm>
          <a:prstGeom prst="rect">
            <a:avLst/>
          </a:prstGeom>
          <a:noFill/>
          <a:ln w="9525">
            <a:noFill/>
            <a:miter lim="800000"/>
            <a:headEnd/>
            <a:tailEnd/>
          </a:ln>
          <a:effectLst/>
        </p:spPr>
        <p:txBody>
          <a:bodyPr>
            <a:spAutoFit/>
          </a:bodyPr>
          <a:lstStyle/>
          <a:p>
            <a:pPr algn="just" rtl="1">
              <a:spcBef>
                <a:spcPct val="50000"/>
              </a:spcBef>
            </a:pPr>
            <a:r>
              <a:rPr lang="ar-BH" sz="2400"/>
              <a:t>هو التغير في الناتج الكلي المترتب على التغير في كمية هذا العنصر بوحدة واحدة عند ثبات كميات باقي عناصر الإنتاج. وتحسب كما يلي :</a:t>
            </a:r>
            <a:endParaRPr lang="fr-MA" sz="2400"/>
          </a:p>
        </p:txBody>
      </p:sp>
      <p:graphicFrame>
        <p:nvGraphicFramePr>
          <p:cNvPr id="10246" name="Object 6"/>
          <p:cNvGraphicFramePr>
            <a:graphicFrameLocks noChangeAspect="1"/>
          </p:cNvGraphicFramePr>
          <p:nvPr/>
        </p:nvGraphicFramePr>
        <p:xfrm>
          <a:off x="4485217" y="3787775"/>
          <a:ext cx="1688835" cy="833438"/>
        </p:xfrm>
        <a:graphic>
          <a:graphicData uri="http://schemas.openxmlformats.org/presentationml/2006/ole">
            <mc:AlternateContent xmlns:mc="http://schemas.openxmlformats.org/markup-compatibility/2006">
              <mc:Choice xmlns:v="urn:schemas-microsoft-com:vml" Requires="v">
                <p:oleObj spid="_x0000_s2053" name="Equation" r:id="rId6" imgW="837836" imgH="444307" progId="Equation.3">
                  <p:embed/>
                </p:oleObj>
              </mc:Choice>
              <mc:Fallback>
                <p:oleObj name="Equation" r:id="rId6" imgW="837836" imgH="444307"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85217" y="3787775"/>
                        <a:ext cx="1688835" cy="833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47" name="Text Box 7"/>
          <p:cNvSpPr txBox="1">
            <a:spLocks noChangeArrowheads="1"/>
          </p:cNvSpPr>
          <p:nvPr/>
        </p:nvSpPr>
        <p:spPr bwMode="auto">
          <a:xfrm>
            <a:off x="1286404" y="379413"/>
            <a:ext cx="1638962" cy="457200"/>
          </a:xfrm>
          <a:prstGeom prst="rect">
            <a:avLst/>
          </a:prstGeom>
          <a:noFill/>
          <a:ln w="9525">
            <a:noFill/>
            <a:miter lim="800000"/>
            <a:headEnd/>
            <a:tailEnd/>
          </a:ln>
          <a:effectLst/>
        </p:spPr>
        <p:txBody>
          <a:bodyPr>
            <a:spAutoFit/>
          </a:bodyPr>
          <a:lstStyle/>
          <a:p>
            <a:pPr algn="just" rtl="1">
              <a:spcBef>
                <a:spcPct val="50000"/>
              </a:spcBef>
            </a:pPr>
            <a:r>
              <a:rPr lang="ar-BH" sz="2400" b="1">
                <a:solidFill>
                  <a:srgbClr val="FD0903"/>
                </a:solidFill>
                <a:hlinkClick r:id="rId8" action="ppaction://hlinksldjump"/>
              </a:rPr>
              <a:t>الشكل (7-1)</a:t>
            </a:r>
            <a:endParaRPr lang="fr-MA" sz="2400" b="1">
              <a:solidFill>
                <a:srgbClr val="FD0903"/>
              </a:solidFill>
            </a:endParaRPr>
          </a:p>
        </p:txBody>
      </p:sp>
      <p:sp>
        <p:nvSpPr>
          <p:cNvPr id="10248" name="Text Box 8"/>
          <p:cNvSpPr txBox="1">
            <a:spLocks noChangeArrowheads="1"/>
          </p:cNvSpPr>
          <p:nvPr/>
        </p:nvSpPr>
        <p:spPr bwMode="auto">
          <a:xfrm>
            <a:off x="1988079" y="2060575"/>
            <a:ext cx="1872854" cy="457200"/>
          </a:xfrm>
          <a:prstGeom prst="rect">
            <a:avLst/>
          </a:prstGeom>
          <a:noFill/>
          <a:ln w="9525">
            <a:noFill/>
            <a:miter lim="800000"/>
            <a:headEnd/>
            <a:tailEnd/>
          </a:ln>
          <a:effectLst/>
        </p:spPr>
        <p:txBody>
          <a:bodyPr>
            <a:spAutoFit/>
          </a:bodyPr>
          <a:lstStyle/>
          <a:p>
            <a:pPr algn="just" rtl="1">
              <a:spcBef>
                <a:spcPct val="50000"/>
              </a:spcBef>
            </a:pPr>
            <a:r>
              <a:rPr lang="ar-BH" sz="2400" b="1">
                <a:solidFill>
                  <a:srgbClr val="FD0903"/>
                </a:solidFill>
                <a:hlinkClick r:id="rId9" action="ppaction://hlinksldjump"/>
              </a:rPr>
              <a:t>الجدول (7-1)</a:t>
            </a:r>
            <a:endParaRPr lang="fr-MA" sz="2400" b="1">
              <a:solidFill>
                <a:srgbClr val="FD0903"/>
              </a:solidFill>
            </a:endParaRPr>
          </a:p>
        </p:txBody>
      </p:sp>
      <p:sp>
        <p:nvSpPr>
          <p:cNvPr id="10249" name="AutoShape 9">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slide(fromBottom)">
                                      <p:cBhvr>
                                        <p:cTn id="7" dur="500"/>
                                        <p:tgtEl>
                                          <p:spTgt spid="10242"/>
                                        </p:tgtEl>
                                      </p:cBhvr>
                                    </p:animEffect>
                                  </p:childTnLst>
                                </p:cTn>
                              </p:par>
                            </p:childTnLst>
                          </p:cTn>
                        </p:par>
                        <p:par>
                          <p:cTn id="8" fill="hold">
                            <p:stCondLst>
                              <p:cond delay="500"/>
                            </p:stCondLst>
                            <p:childTnLst>
                              <p:par>
                                <p:cTn id="9" presetID="27" presetClass="entr" presetSubtype="0" fill="hold" nodeType="afterEffect">
                                  <p:stCondLst>
                                    <p:cond delay="0"/>
                                  </p:stCondLst>
                                  <p:iterate type="lt">
                                    <p:tmPct val="50000"/>
                                  </p:iterate>
                                  <p:childTnLst>
                                    <p:set>
                                      <p:cBhvr>
                                        <p:cTn id="10" dur="1" fill="hold">
                                          <p:stCondLst>
                                            <p:cond delay="0"/>
                                          </p:stCondLst>
                                        </p:cTn>
                                        <p:tgtEl>
                                          <p:spTgt spid="10247">
                                            <p:txEl>
                                              <p:pRg st="0" end="0"/>
                                            </p:txEl>
                                          </p:spTgt>
                                        </p:tgtEl>
                                        <p:attrNameLst>
                                          <p:attrName>style.visibility</p:attrName>
                                        </p:attrNameLst>
                                      </p:cBhvr>
                                      <p:to>
                                        <p:strVal val="visible"/>
                                      </p:to>
                                    </p:set>
                                    <p:anim calcmode="discrete" valueType="clr">
                                      <p:cBhvr override="childStyle">
                                        <p:cTn id="11" dur="80"/>
                                        <p:tgtEl>
                                          <p:spTgt spid="1024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10247">
                                            <p:txEl>
                                              <p:pRg st="0" end="0"/>
                                            </p:txEl>
                                          </p:spTgt>
                                        </p:tgtEl>
                                        <p:attrNameLst>
                                          <p:attrName>fillcolor</p:attrName>
                                        </p:attrNameLst>
                                      </p:cBhvr>
                                      <p:tavLst>
                                        <p:tav tm="0">
                                          <p:val>
                                            <p:clrVal>
                                              <a:schemeClr val="accent2"/>
                                            </p:clrVal>
                                          </p:val>
                                        </p:tav>
                                        <p:tav tm="50000">
                                          <p:val>
                                            <p:clrVal>
                                              <a:schemeClr val="hlink"/>
                                            </p:clrVal>
                                          </p:val>
                                        </p:tav>
                                      </p:tavLst>
                                    </p:anim>
                                    <p:set>
                                      <p:cBhvr>
                                        <p:cTn id="13" dur="80"/>
                                        <p:tgtEl>
                                          <p:spTgt spid="10247">
                                            <p:txEl>
                                              <p:pRg st="0" end="0"/>
                                            </p:txEl>
                                          </p:spTgt>
                                        </p:tgtEl>
                                        <p:attrNameLst>
                                          <p:attrName>fill.type</p:attrName>
                                        </p:attrNameLst>
                                      </p:cBhvr>
                                      <p:to>
                                        <p:strVal val="solid"/>
                                      </p:to>
                                    </p:set>
                                  </p:childTnLst>
                                </p:cTn>
                              </p:par>
                            </p:childTnLst>
                          </p:cTn>
                        </p:par>
                        <p:par>
                          <p:cTn id="14" fill="hold">
                            <p:stCondLst>
                              <p:cond delay="940"/>
                            </p:stCondLst>
                            <p:childTnLst>
                              <p:par>
                                <p:cTn id="15" presetID="31" presetClass="entr" presetSubtype="0" fill="hold" nodeType="afterEffect">
                                  <p:stCondLst>
                                    <p:cond delay="0"/>
                                  </p:stCondLst>
                                  <p:iterate type="lt">
                                    <p:tmPct val="5000"/>
                                  </p:iterate>
                                  <p:childTnLst>
                                    <p:set>
                                      <p:cBhvr>
                                        <p:cTn id="16" dur="1" fill="hold">
                                          <p:stCondLst>
                                            <p:cond delay="0"/>
                                          </p:stCondLst>
                                        </p:cTn>
                                        <p:tgtEl>
                                          <p:spTgt spid="10243"/>
                                        </p:tgtEl>
                                        <p:attrNameLst>
                                          <p:attrName>style.visibility</p:attrName>
                                        </p:attrNameLst>
                                      </p:cBhvr>
                                      <p:to>
                                        <p:strVal val="visible"/>
                                      </p:to>
                                    </p:set>
                                    <p:anim calcmode="lin" valueType="num">
                                      <p:cBhvr>
                                        <p:cTn id="17" dur="1000" fill="hold"/>
                                        <p:tgtEl>
                                          <p:spTgt spid="10243"/>
                                        </p:tgtEl>
                                        <p:attrNameLst>
                                          <p:attrName>ppt_w</p:attrName>
                                        </p:attrNameLst>
                                      </p:cBhvr>
                                      <p:tavLst>
                                        <p:tav tm="0">
                                          <p:val>
                                            <p:fltVal val="0"/>
                                          </p:val>
                                        </p:tav>
                                        <p:tav tm="100000">
                                          <p:val>
                                            <p:strVal val="#ppt_w"/>
                                          </p:val>
                                        </p:tav>
                                      </p:tavLst>
                                    </p:anim>
                                    <p:anim calcmode="lin" valueType="num">
                                      <p:cBhvr>
                                        <p:cTn id="18" dur="1000" fill="hold"/>
                                        <p:tgtEl>
                                          <p:spTgt spid="10243"/>
                                        </p:tgtEl>
                                        <p:attrNameLst>
                                          <p:attrName>ppt_h</p:attrName>
                                        </p:attrNameLst>
                                      </p:cBhvr>
                                      <p:tavLst>
                                        <p:tav tm="0">
                                          <p:val>
                                            <p:fltVal val="0"/>
                                          </p:val>
                                        </p:tav>
                                        <p:tav tm="100000">
                                          <p:val>
                                            <p:strVal val="#ppt_h"/>
                                          </p:val>
                                        </p:tav>
                                      </p:tavLst>
                                    </p:anim>
                                    <p:anim calcmode="lin" valueType="num">
                                      <p:cBhvr>
                                        <p:cTn id="19" dur="1000" fill="hold"/>
                                        <p:tgtEl>
                                          <p:spTgt spid="10243"/>
                                        </p:tgtEl>
                                        <p:attrNameLst>
                                          <p:attrName>style.rotation</p:attrName>
                                        </p:attrNameLst>
                                      </p:cBhvr>
                                      <p:tavLst>
                                        <p:tav tm="0">
                                          <p:val>
                                            <p:fltVal val="90"/>
                                          </p:val>
                                        </p:tav>
                                        <p:tav tm="100000">
                                          <p:val>
                                            <p:fltVal val="0"/>
                                          </p:val>
                                        </p:tav>
                                      </p:tavLst>
                                    </p:anim>
                                    <p:animEffect transition="in" filter="fade">
                                      <p:cBhvr>
                                        <p:cTn id="20" dur="1000"/>
                                        <p:tgtEl>
                                          <p:spTgt spid="10243"/>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0244"/>
                                        </p:tgtEl>
                                        <p:attrNameLst>
                                          <p:attrName>style.visibility</p:attrName>
                                        </p:attrNameLst>
                                      </p:cBhvr>
                                      <p:to>
                                        <p:strVal val="visible"/>
                                      </p:to>
                                    </p:set>
                                    <p:animEffect transition="in" filter="slide(fromBottom)">
                                      <p:cBhvr>
                                        <p:cTn id="25" dur="500"/>
                                        <p:tgtEl>
                                          <p:spTgt spid="10244"/>
                                        </p:tgtEl>
                                      </p:cBhvr>
                                    </p:animEffect>
                                  </p:childTnLst>
                                </p:cTn>
                              </p:par>
                            </p:childTnLst>
                          </p:cTn>
                        </p:par>
                        <p:par>
                          <p:cTn id="26" fill="hold">
                            <p:stCondLst>
                              <p:cond delay="500"/>
                            </p:stCondLst>
                            <p:childTnLst>
                              <p:par>
                                <p:cTn id="27" presetID="27" presetClass="entr" presetSubtype="0" fill="hold" grpId="0" nodeType="afterEffect">
                                  <p:stCondLst>
                                    <p:cond delay="0"/>
                                  </p:stCondLst>
                                  <p:iterate type="lt">
                                    <p:tmPct val="50000"/>
                                  </p:iterate>
                                  <p:childTnLst>
                                    <p:set>
                                      <p:cBhvr>
                                        <p:cTn id="28" dur="1" fill="hold">
                                          <p:stCondLst>
                                            <p:cond delay="0"/>
                                          </p:stCondLst>
                                        </p:cTn>
                                        <p:tgtEl>
                                          <p:spTgt spid="10248"/>
                                        </p:tgtEl>
                                        <p:attrNameLst>
                                          <p:attrName>style.visibility</p:attrName>
                                        </p:attrNameLst>
                                      </p:cBhvr>
                                      <p:to>
                                        <p:strVal val="visible"/>
                                      </p:to>
                                    </p:set>
                                    <p:anim calcmode="discrete" valueType="clr">
                                      <p:cBhvr override="childStyle">
                                        <p:cTn id="29" dur="80"/>
                                        <p:tgtEl>
                                          <p:spTgt spid="10248"/>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10248"/>
                                        </p:tgtEl>
                                        <p:attrNameLst>
                                          <p:attrName>fillcolor</p:attrName>
                                        </p:attrNameLst>
                                      </p:cBhvr>
                                      <p:tavLst>
                                        <p:tav tm="0">
                                          <p:val>
                                            <p:clrVal>
                                              <a:schemeClr val="accent2"/>
                                            </p:clrVal>
                                          </p:val>
                                        </p:tav>
                                        <p:tav tm="50000">
                                          <p:val>
                                            <p:clrVal>
                                              <a:schemeClr val="hlink"/>
                                            </p:clrVal>
                                          </p:val>
                                        </p:tav>
                                      </p:tavLst>
                                    </p:anim>
                                    <p:set>
                                      <p:cBhvr>
                                        <p:cTn id="31" dur="80"/>
                                        <p:tgtEl>
                                          <p:spTgt spid="10248"/>
                                        </p:tgtEl>
                                        <p:attrNameLst>
                                          <p:attrName>fill.type</p:attrName>
                                        </p:attrNameLst>
                                      </p:cBhvr>
                                      <p:to>
                                        <p:strVal val="solid"/>
                                      </p:to>
                                    </p:set>
                                  </p:childTnLst>
                                </p:cTn>
                              </p:par>
                            </p:childTnLst>
                          </p:cTn>
                        </p:par>
                        <p:par>
                          <p:cTn id="32" fill="hold">
                            <p:stCondLst>
                              <p:cond delay="980"/>
                            </p:stCondLst>
                            <p:childTnLst>
                              <p:par>
                                <p:cTn id="33" presetID="27" presetClass="entr" presetSubtype="0" fill="hold" grpId="0" nodeType="afterEffect">
                                  <p:stCondLst>
                                    <p:cond delay="0"/>
                                  </p:stCondLst>
                                  <p:iterate type="lt">
                                    <p:tmPct val="50000"/>
                                  </p:iterate>
                                  <p:childTnLst>
                                    <p:set>
                                      <p:cBhvr>
                                        <p:cTn id="34" dur="1" fill="hold">
                                          <p:stCondLst>
                                            <p:cond delay="0"/>
                                          </p:stCondLst>
                                        </p:cTn>
                                        <p:tgtEl>
                                          <p:spTgt spid="10245"/>
                                        </p:tgtEl>
                                        <p:attrNameLst>
                                          <p:attrName>style.visibility</p:attrName>
                                        </p:attrNameLst>
                                      </p:cBhvr>
                                      <p:to>
                                        <p:strVal val="visible"/>
                                      </p:to>
                                    </p:set>
                                    <p:anim calcmode="discrete" valueType="clr">
                                      <p:cBhvr override="childStyle">
                                        <p:cTn id="35" dur="80"/>
                                        <p:tgtEl>
                                          <p:spTgt spid="10245"/>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10245"/>
                                        </p:tgtEl>
                                        <p:attrNameLst>
                                          <p:attrName>fillcolor</p:attrName>
                                        </p:attrNameLst>
                                      </p:cBhvr>
                                      <p:tavLst>
                                        <p:tav tm="0">
                                          <p:val>
                                            <p:clrVal>
                                              <a:schemeClr val="accent2"/>
                                            </p:clrVal>
                                          </p:val>
                                        </p:tav>
                                        <p:tav tm="50000">
                                          <p:val>
                                            <p:clrVal>
                                              <a:schemeClr val="hlink"/>
                                            </p:clrVal>
                                          </p:val>
                                        </p:tav>
                                      </p:tavLst>
                                    </p:anim>
                                    <p:set>
                                      <p:cBhvr>
                                        <p:cTn id="37" dur="80"/>
                                        <p:tgtEl>
                                          <p:spTgt spid="10245"/>
                                        </p:tgtEl>
                                        <p:attrNameLst>
                                          <p:attrName>fill.type</p:attrName>
                                        </p:attrNameLst>
                                      </p:cBhvr>
                                      <p:to>
                                        <p:strVal val="solid"/>
                                      </p:to>
                                    </p:set>
                                  </p:childTnLst>
                                </p:cTn>
                              </p:par>
                            </p:childTnLst>
                          </p:cTn>
                        </p:par>
                        <p:par>
                          <p:cTn id="38" fill="hold">
                            <p:stCondLst>
                              <p:cond delay="5140"/>
                            </p:stCondLst>
                            <p:childTnLst>
                              <p:par>
                                <p:cTn id="39" presetID="31" presetClass="entr" presetSubtype="0" fill="hold" nodeType="afterEffect">
                                  <p:stCondLst>
                                    <p:cond delay="0"/>
                                  </p:stCondLst>
                                  <p:iterate type="lt">
                                    <p:tmPct val="5000"/>
                                  </p:iterate>
                                  <p:childTnLst>
                                    <p:set>
                                      <p:cBhvr>
                                        <p:cTn id="40" dur="1" fill="hold">
                                          <p:stCondLst>
                                            <p:cond delay="0"/>
                                          </p:stCondLst>
                                        </p:cTn>
                                        <p:tgtEl>
                                          <p:spTgt spid="10246"/>
                                        </p:tgtEl>
                                        <p:attrNameLst>
                                          <p:attrName>style.visibility</p:attrName>
                                        </p:attrNameLst>
                                      </p:cBhvr>
                                      <p:to>
                                        <p:strVal val="visible"/>
                                      </p:to>
                                    </p:set>
                                    <p:anim calcmode="lin" valueType="num">
                                      <p:cBhvr>
                                        <p:cTn id="41" dur="1000" fill="hold"/>
                                        <p:tgtEl>
                                          <p:spTgt spid="10246"/>
                                        </p:tgtEl>
                                        <p:attrNameLst>
                                          <p:attrName>ppt_w</p:attrName>
                                        </p:attrNameLst>
                                      </p:cBhvr>
                                      <p:tavLst>
                                        <p:tav tm="0">
                                          <p:val>
                                            <p:fltVal val="0"/>
                                          </p:val>
                                        </p:tav>
                                        <p:tav tm="100000">
                                          <p:val>
                                            <p:strVal val="#ppt_w"/>
                                          </p:val>
                                        </p:tav>
                                      </p:tavLst>
                                    </p:anim>
                                    <p:anim calcmode="lin" valueType="num">
                                      <p:cBhvr>
                                        <p:cTn id="42" dur="1000" fill="hold"/>
                                        <p:tgtEl>
                                          <p:spTgt spid="10246"/>
                                        </p:tgtEl>
                                        <p:attrNameLst>
                                          <p:attrName>ppt_h</p:attrName>
                                        </p:attrNameLst>
                                      </p:cBhvr>
                                      <p:tavLst>
                                        <p:tav tm="0">
                                          <p:val>
                                            <p:fltVal val="0"/>
                                          </p:val>
                                        </p:tav>
                                        <p:tav tm="100000">
                                          <p:val>
                                            <p:strVal val="#ppt_h"/>
                                          </p:val>
                                        </p:tav>
                                      </p:tavLst>
                                    </p:anim>
                                    <p:anim calcmode="lin" valueType="num">
                                      <p:cBhvr>
                                        <p:cTn id="43" dur="1000" fill="hold"/>
                                        <p:tgtEl>
                                          <p:spTgt spid="10246"/>
                                        </p:tgtEl>
                                        <p:attrNameLst>
                                          <p:attrName>style.rotation</p:attrName>
                                        </p:attrNameLst>
                                      </p:cBhvr>
                                      <p:tavLst>
                                        <p:tav tm="0">
                                          <p:val>
                                            <p:fltVal val="90"/>
                                          </p:val>
                                        </p:tav>
                                        <p:tav tm="100000">
                                          <p:val>
                                            <p:fltVal val="0"/>
                                          </p:val>
                                        </p:tav>
                                      </p:tavLst>
                                    </p:anim>
                                    <p:animEffect transition="in" filter="fade">
                                      <p:cBhvr>
                                        <p:cTn id="44" dur="1000"/>
                                        <p:tgtEl>
                                          <p:spTgt spid="10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nimBg="1"/>
      <p:bldP spid="10244" grpId="0" animBg="1"/>
      <p:bldP spid="10245" grpId="0"/>
      <p:bldP spid="1024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8D76756E-C621-4FF2-BBE6-F5342DB3C9E6}" type="slidenum">
              <a:rPr lang="en-US"/>
              <a:pPr/>
              <a:t>7</a:t>
            </a:fld>
            <a:endParaRPr lang="en-US"/>
          </a:p>
        </p:txBody>
      </p:sp>
      <p:sp>
        <p:nvSpPr>
          <p:cNvPr id="12291" name="Text Box 3"/>
          <p:cNvSpPr txBox="1">
            <a:spLocks noChangeArrowheads="1"/>
          </p:cNvSpPr>
          <p:nvPr/>
        </p:nvSpPr>
        <p:spPr bwMode="auto">
          <a:xfrm>
            <a:off x="3573728" y="1552576"/>
            <a:ext cx="505619" cy="51276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B</a:t>
            </a:r>
            <a:endParaRPr lang="en-US" sz="3600"/>
          </a:p>
        </p:txBody>
      </p:sp>
      <p:sp>
        <p:nvSpPr>
          <p:cNvPr id="12292" name="Text Box 4"/>
          <p:cNvSpPr txBox="1">
            <a:spLocks noChangeArrowheads="1"/>
          </p:cNvSpPr>
          <p:nvPr/>
        </p:nvSpPr>
        <p:spPr bwMode="auto">
          <a:xfrm>
            <a:off x="1896931" y="4541839"/>
            <a:ext cx="505619" cy="51117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0</a:t>
            </a:r>
            <a:endParaRPr lang="en-US" sz="3600"/>
          </a:p>
        </p:txBody>
      </p:sp>
      <p:sp>
        <p:nvSpPr>
          <p:cNvPr id="12293" name="Text Box 5"/>
          <p:cNvSpPr txBox="1">
            <a:spLocks noChangeArrowheads="1"/>
          </p:cNvSpPr>
          <p:nvPr/>
        </p:nvSpPr>
        <p:spPr bwMode="auto">
          <a:xfrm>
            <a:off x="3752586" y="2574926"/>
            <a:ext cx="507339" cy="51276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A</a:t>
            </a:r>
            <a:endParaRPr lang="en-US" sz="3600"/>
          </a:p>
        </p:txBody>
      </p:sp>
      <p:sp>
        <p:nvSpPr>
          <p:cNvPr id="12294" name="Text Box 6"/>
          <p:cNvSpPr txBox="1">
            <a:spLocks noChangeArrowheads="1"/>
          </p:cNvSpPr>
          <p:nvPr/>
        </p:nvSpPr>
        <p:spPr bwMode="auto">
          <a:xfrm>
            <a:off x="3405188" y="4792664"/>
            <a:ext cx="842698" cy="85248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L</a:t>
            </a:r>
            <a:r>
              <a:rPr lang="en-US" altLang="zh-CN" sz="2400" b="1" baseline="-25000">
                <a:latin typeface="Times New Roman" pitchFamily="18" charset="0"/>
                <a:ea typeface="SimSun" pitchFamily="2" charset="-122"/>
              </a:rPr>
              <a:t>1</a:t>
            </a:r>
            <a:endParaRPr lang="en-US" sz="3600"/>
          </a:p>
        </p:txBody>
      </p:sp>
      <p:sp>
        <p:nvSpPr>
          <p:cNvPr id="12295" name="Text Box 7"/>
          <p:cNvSpPr txBox="1">
            <a:spLocks noChangeArrowheads="1"/>
          </p:cNvSpPr>
          <p:nvPr/>
        </p:nvSpPr>
        <p:spPr bwMode="auto">
          <a:xfrm>
            <a:off x="4923764" y="4791075"/>
            <a:ext cx="844417" cy="850900"/>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L</a:t>
            </a:r>
            <a:r>
              <a:rPr lang="en-US" altLang="zh-CN" sz="2400" b="1" baseline="-25000">
                <a:latin typeface="Times New Roman" pitchFamily="18" charset="0"/>
                <a:ea typeface="SimSun" pitchFamily="2" charset="-122"/>
              </a:rPr>
              <a:t>2</a:t>
            </a:r>
            <a:endParaRPr lang="en-US" sz="3600"/>
          </a:p>
        </p:txBody>
      </p:sp>
      <p:sp>
        <p:nvSpPr>
          <p:cNvPr id="12296" name="Line 8"/>
          <p:cNvSpPr>
            <a:spLocks noChangeShapeType="1"/>
          </p:cNvSpPr>
          <p:nvPr/>
        </p:nvSpPr>
        <p:spPr bwMode="auto">
          <a:xfrm>
            <a:off x="2402550" y="631826"/>
            <a:ext cx="1719" cy="4094163"/>
          </a:xfrm>
          <a:prstGeom prst="line">
            <a:avLst/>
          </a:prstGeom>
          <a:noFill/>
          <a:ln w="38100">
            <a:solidFill>
              <a:srgbClr val="000000"/>
            </a:solidFill>
            <a:round/>
            <a:headEnd/>
            <a:tailEnd/>
          </a:ln>
        </p:spPr>
        <p:txBody>
          <a:bodyPr/>
          <a:lstStyle/>
          <a:p>
            <a:endParaRPr lang="ar-SA"/>
          </a:p>
        </p:txBody>
      </p:sp>
      <p:sp>
        <p:nvSpPr>
          <p:cNvPr id="12297" name="Line 9"/>
          <p:cNvSpPr>
            <a:spLocks noChangeShapeType="1"/>
          </p:cNvSpPr>
          <p:nvPr/>
        </p:nvSpPr>
        <p:spPr bwMode="auto">
          <a:xfrm>
            <a:off x="2402550" y="4725989"/>
            <a:ext cx="4894527" cy="1587"/>
          </a:xfrm>
          <a:prstGeom prst="line">
            <a:avLst/>
          </a:prstGeom>
          <a:noFill/>
          <a:ln w="38100">
            <a:solidFill>
              <a:srgbClr val="000000"/>
            </a:solidFill>
            <a:round/>
            <a:headEnd/>
            <a:tailEnd/>
          </a:ln>
        </p:spPr>
        <p:txBody>
          <a:bodyPr/>
          <a:lstStyle/>
          <a:p>
            <a:endParaRPr lang="ar-SA"/>
          </a:p>
        </p:txBody>
      </p:sp>
      <p:sp>
        <p:nvSpPr>
          <p:cNvPr id="12298" name="Arc 10"/>
          <p:cNvSpPr>
            <a:spLocks/>
          </p:cNvSpPr>
          <p:nvPr/>
        </p:nvSpPr>
        <p:spPr bwMode="auto">
          <a:xfrm flipV="1">
            <a:off x="2065471" y="2667001"/>
            <a:ext cx="1688835" cy="2011363"/>
          </a:xfrm>
          <a:custGeom>
            <a:avLst/>
            <a:gdLst>
              <a:gd name="G0" fmla="+- 0 0 0"/>
              <a:gd name="G1" fmla="+- 21103 0 0"/>
              <a:gd name="G2" fmla="+- 21600 0 0"/>
              <a:gd name="T0" fmla="*/ 4609 w 21600"/>
              <a:gd name="T1" fmla="*/ 0 h 21221"/>
              <a:gd name="T2" fmla="*/ 21600 w 21600"/>
              <a:gd name="T3" fmla="*/ 21221 h 21221"/>
              <a:gd name="T4" fmla="*/ 0 w 21600"/>
              <a:gd name="T5" fmla="*/ 21103 h 21221"/>
            </a:gdLst>
            <a:ahLst/>
            <a:cxnLst>
              <a:cxn ang="0">
                <a:pos x="T0" y="T1"/>
              </a:cxn>
              <a:cxn ang="0">
                <a:pos x="T2" y="T3"/>
              </a:cxn>
              <a:cxn ang="0">
                <a:pos x="T4" y="T5"/>
              </a:cxn>
            </a:cxnLst>
            <a:rect l="0" t="0" r="r" b="b"/>
            <a:pathLst>
              <a:path w="21600" h="21221" fill="none" extrusionOk="0">
                <a:moveTo>
                  <a:pt x="4608" y="0"/>
                </a:moveTo>
                <a:cubicBezTo>
                  <a:pt x="14528" y="2166"/>
                  <a:pt x="21600" y="10949"/>
                  <a:pt x="21600" y="21103"/>
                </a:cubicBezTo>
                <a:cubicBezTo>
                  <a:pt x="21600" y="21142"/>
                  <a:pt x="21599" y="21181"/>
                  <a:pt x="21599" y="21220"/>
                </a:cubicBezTo>
              </a:path>
              <a:path w="21600" h="21221" stroke="0" extrusionOk="0">
                <a:moveTo>
                  <a:pt x="4608" y="0"/>
                </a:moveTo>
                <a:cubicBezTo>
                  <a:pt x="14528" y="2166"/>
                  <a:pt x="21600" y="10949"/>
                  <a:pt x="21600" y="21103"/>
                </a:cubicBezTo>
                <a:cubicBezTo>
                  <a:pt x="21600" y="21142"/>
                  <a:pt x="21599" y="21181"/>
                  <a:pt x="21599" y="21220"/>
                </a:cubicBezTo>
                <a:lnTo>
                  <a:pt x="0" y="21103"/>
                </a:lnTo>
                <a:close/>
              </a:path>
            </a:pathLst>
          </a:custGeom>
          <a:noFill/>
          <a:ln w="28575">
            <a:solidFill>
              <a:srgbClr val="000000"/>
            </a:solidFill>
            <a:round/>
            <a:headEnd/>
            <a:tailEnd/>
          </a:ln>
        </p:spPr>
        <p:txBody>
          <a:bodyPr/>
          <a:lstStyle/>
          <a:p>
            <a:endParaRPr lang="ar-SA"/>
          </a:p>
        </p:txBody>
      </p:sp>
      <p:sp>
        <p:nvSpPr>
          <p:cNvPr id="12299" name="Arc 11"/>
          <p:cNvSpPr>
            <a:spLocks/>
          </p:cNvSpPr>
          <p:nvPr/>
        </p:nvSpPr>
        <p:spPr bwMode="auto">
          <a:xfrm rot="10750141" flipV="1">
            <a:off x="3752586" y="1174750"/>
            <a:ext cx="2182416" cy="1677988"/>
          </a:xfrm>
          <a:custGeom>
            <a:avLst/>
            <a:gdLst>
              <a:gd name="G0" fmla="+- 0 0 0"/>
              <a:gd name="G1" fmla="+- 21219 0 0"/>
              <a:gd name="G2" fmla="+- 21600 0 0"/>
              <a:gd name="T0" fmla="*/ 4040 w 21486"/>
              <a:gd name="T1" fmla="*/ 0 h 21219"/>
              <a:gd name="T2" fmla="*/ 21486 w 21486"/>
              <a:gd name="T3" fmla="*/ 19000 h 21219"/>
              <a:gd name="T4" fmla="*/ 0 w 21486"/>
              <a:gd name="T5" fmla="*/ 21219 h 21219"/>
            </a:gdLst>
            <a:ahLst/>
            <a:cxnLst>
              <a:cxn ang="0">
                <a:pos x="T0" y="T1"/>
              </a:cxn>
              <a:cxn ang="0">
                <a:pos x="T2" y="T3"/>
              </a:cxn>
              <a:cxn ang="0">
                <a:pos x="T4" y="T5"/>
              </a:cxn>
            </a:cxnLst>
            <a:rect l="0" t="0" r="r" b="b"/>
            <a:pathLst>
              <a:path w="21486" h="21219" fill="none" extrusionOk="0">
                <a:moveTo>
                  <a:pt x="4039" y="0"/>
                </a:moveTo>
                <a:cubicBezTo>
                  <a:pt x="13413" y="1784"/>
                  <a:pt x="20505" y="9508"/>
                  <a:pt x="21485" y="19000"/>
                </a:cubicBezTo>
              </a:path>
              <a:path w="21486" h="21219" stroke="0" extrusionOk="0">
                <a:moveTo>
                  <a:pt x="4039" y="0"/>
                </a:moveTo>
                <a:cubicBezTo>
                  <a:pt x="13413" y="1784"/>
                  <a:pt x="20505" y="9508"/>
                  <a:pt x="21485" y="19000"/>
                </a:cubicBezTo>
                <a:lnTo>
                  <a:pt x="0" y="21219"/>
                </a:lnTo>
                <a:close/>
              </a:path>
            </a:pathLst>
          </a:custGeom>
          <a:noFill/>
          <a:ln w="28575">
            <a:solidFill>
              <a:srgbClr val="000000"/>
            </a:solidFill>
            <a:round/>
            <a:headEnd/>
            <a:tailEnd/>
          </a:ln>
        </p:spPr>
        <p:txBody>
          <a:bodyPr/>
          <a:lstStyle/>
          <a:p>
            <a:endParaRPr lang="ar-SA"/>
          </a:p>
        </p:txBody>
      </p:sp>
      <p:sp>
        <p:nvSpPr>
          <p:cNvPr id="12300" name="Arc 12"/>
          <p:cNvSpPr>
            <a:spLocks/>
          </p:cNvSpPr>
          <p:nvPr/>
        </p:nvSpPr>
        <p:spPr bwMode="auto">
          <a:xfrm rot="16160871" flipV="1">
            <a:off x="5374085" y="1238118"/>
            <a:ext cx="1727200" cy="1571890"/>
          </a:xfrm>
          <a:custGeom>
            <a:avLst/>
            <a:gdLst>
              <a:gd name="G0" fmla="+- 0 0 0"/>
              <a:gd name="G1" fmla="+- 18286 0 0"/>
              <a:gd name="G2" fmla="+- 21600 0 0"/>
              <a:gd name="T0" fmla="*/ 11497 w 21600"/>
              <a:gd name="T1" fmla="*/ 0 h 18286"/>
              <a:gd name="T2" fmla="*/ 21600 w 21600"/>
              <a:gd name="T3" fmla="*/ 18286 h 18286"/>
              <a:gd name="T4" fmla="*/ 0 w 21600"/>
              <a:gd name="T5" fmla="*/ 18286 h 18286"/>
            </a:gdLst>
            <a:ahLst/>
            <a:cxnLst>
              <a:cxn ang="0">
                <a:pos x="T0" y="T1"/>
              </a:cxn>
              <a:cxn ang="0">
                <a:pos x="T2" y="T3"/>
              </a:cxn>
              <a:cxn ang="0">
                <a:pos x="T4" y="T5"/>
              </a:cxn>
            </a:cxnLst>
            <a:rect l="0" t="0" r="r" b="b"/>
            <a:pathLst>
              <a:path w="21600" h="18286" fill="none" extrusionOk="0">
                <a:moveTo>
                  <a:pt x="11497" y="-1"/>
                </a:moveTo>
                <a:cubicBezTo>
                  <a:pt x="17784" y="3953"/>
                  <a:pt x="21600" y="10859"/>
                  <a:pt x="21600" y="18286"/>
                </a:cubicBezTo>
              </a:path>
              <a:path w="21600" h="18286" stroke="0" extrusionOk="0">
                <a:moveTo>
                  <a:pt x="11497" y="-1"/>
                </a:moveTo>
                <a:cubicBezTo>
                  <a:pt x="17784" y="3953"/>
                  <a:pt x="21600" y="10859"/>
                  <a:pt x="21600" y="18286"/>
                </a:cubicBezTo>
                <a:lnTo>
                  <a:pt x="0" y="18286"/>
                </a:lnTo>
                <a:close/>
              </a:path>
            </a:pathLst>
          </a:custGeom>
          <a:noFill/>
          <a:ln w="28575">
            <a:solidFill>
              <a:srgbClr val="000000"/>
            </a:solidFill>
            <a:round/>
            <a:headEnd/>
            <a:tailEnd/>
          </a:ln>
        </p:spPr>
        <p:txBody>
          <a:bodyPr/>
          <a:lstStyle/>
          <a:p>
            <a:endParaRPr lang="ar-SA"/>
          </a:p>
        </p:txBody>
      </p:sp>
      <p:sp>
        <p:nvSpPr>
          <p:cNvPr id="12301" name="Line 13"/>
          <p:cNvSpPr>
            <a:spLocks noChangeShapeType="1"/>
          </p:cNvSpPr>
          <p:nvPr/>
        </p:nvSpPr>
        <p:spPr bwMode="auto">
          <a:xfrm flipV="1">
            <a:off x="2402550" y="871538"/>
            <a:ext cx="2352675" cy="3803650"/>
          </a:xfrm>
          <a:prstGeom prst="line">
            <a:avLst/>
          </a:prstGeom>
          <a:noFill/>
          <a:ln w="28575">
            <a:solidFill>
              <a:srgbClr val="000000"/>
            </a:solidFill>
            <a:prstDash val="dashDot"/>
            <a:round/>
            <a:headEnd/>
            <a:tailEnd/>
          </a:ln>
        </p:spPr>
        <p:txBody>
          <a:bodyPr/>
          <a:lstStyle/>
          <a:p>
            <a:endParaRPr lang="ar-SA"/>
          </a:p>
        </p:txBody>
      </p:sp>
      <p:sp>
        <p:nvSpPr>
          <p:cNvPr id="12302" name="Line 14"/>
          <p:cNvSpPr>
            <a:spLocks noChangeShapeType="1"/>
          </p:cNvSpPr>
          <p:nvPr/>
        </p:nvSpPr>
        <p:spPr bwMode="auto">
          <a:xfrm flipV="1">
            <a:off x="2402550" y="4059239"/>
            <a:ext cx="1350036" cy="682625"/>
          </a:xfrm>
          <a:prstGeom prst="line">
            <a:avLst/>
          </a:prstGeom>
          <a:noFill/>
          <a:ln w="28575">
            <a:solidFill>
              <a:srgbClr val="000000"/>
            </a:solidFill>
            <a:round/>
            <a:headEnd/>
            <a:tailEnd/>
          </a:ln>
        </p:spPr>
        <p:txBody>
          <a:bodyPr/>
          <a:lstStyle/>
          <a:p>
            <a:endParaRPr lang="ar-SA"/>
          </a:p>
        </p:txBody>
      </p:sp>
      <p:sp>
        <p:nvSpPr>
          <p:cNvPr id="12303" name="Line 15"/>
          <p:cNvSpPr>
            <a:spLocks noChangeShapeType="1"/>
          </p:cNvSpPr>
          <p:nvPr/>
        </p:nvSpPr>
        <p:spPr bwMode="auto">
          <a:xfrm>
            <a:off x="3752585" y="4059239"/>
            <a:ext cx="3365633" cy="1246187"/>
          </a:xfrm>
          <a:prstGeom prst="line">
            <a:avLst/>
          </a:prstGeom>
          <a:noFill/>
          <a:ln w="28575">
            <a:solidFill>
              <a:srgbClr val="000000"/>
            </a:solidFill>
            <a:round/>
            <a:headEnd/>
            <a:tailEnd/>
          </a:ln>
        </p:spPr>
        <p:txBody>
          <a:bodyPr/>
          <a:lstStyle/>
          <a:p>
            <a:endParaRPr lang="ar-SA"/>
          </a:p>
        </p:txBody>
      </p:sp>
      <p:sp>
        <p:nvSpPr>
          <p:cNvPr id="12304" name="Line 16"/>
          <p:cNvSpPr>
            <a:spLocks noChangeShapeType="1"/>
          </p:cNvSpPr>
          <p:nvPr/>
        </p:nvSpPr>
        <p:spPr bwMode="auto">
          <a:xfrm flipV="1">
            <a:off x="2402550" y="4281489"/>
            <a:ext cx="1845336" cy="460375"/>
          </a:xfrm>
          <a:prstGeom prst="line">
            <a:avLst/>
          </a:prstGeom>
          <a:noFill/>
          <a:ln w="28575">
            <a:solidFill>
              <a:srgbClr val="000000"/>
            </a:solidFill>
            <a:round/>
            <a:headEnd/>
            <a:tailEnd/>
          </a:ln>
        </p:spPr>
        <p:txBody>
          <a:bodyPr/>
          <a:lstStyle/>
          <a:p>
            <a:endParaRPr lang="ar-SA"/>
          </a:p>
        </p:txBody>
      </p:sp>
      <p:sp>
        <p:nvSpPr>
          <p:cNvPr id="12305" name="Text Box 17"/>
          <p:cNvSpPr txBox="1">
            <a:spLocks noChangeArrowheads="1"/>
          </p:cNvSpPr>
          <p:nvPr/>
        </p:nvSpPr>
        <p:spPr bwMode="auto">
          <a:xfrm>
            <a:off x="1878013" y="174625"/>
            <a:ext cx="844418" cy="85248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TP</a:t>
            </a:r>
            <a:endParaRPr lang="en-US" sz="3600"/>
          </a:p>
        </p:txBody>
      </p:sp>
      <p:sp>
        <p:nvSpPr>
          <p:cNvPr id="12306" name="Text Box 18"/>
          <p:cNvSpPr txBox="1">
            <a:spLocks noChangeArrowheads="1"/>
          </p:cNvSpPr>
          <p:nvPr/>
        </p:nvSpPr>
        <p:spPr bwMode="auto">
          <a:xfrm>
            <a:off x="6622918" y="1893888"/>
            <a:ext cx="674158" cy="50800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TP</a:t>
            </a:r>
            <a:endParaRPr lang="en-US" sz="3600"/>
          </a:p>
        </p:txBody>
      </p:sp>
      <p:sp>
        <p:nvSpPr>
          <p:cNvPr id="12307" name="Text Box 19"/>
          <p:cNvSpPr txBox="1">
            <a:spLocks noChangeArrowheads="1"/>
          </p:cNvSpPr>
          <p:nvPr/>
        </p:nvSpPr>
        <p:spPr bwMode="auto">
          <a:xfrm>
            <a:off x="7051146" y="4978401"/>
            <a:ext cx="1011238" cy="682625"/>
          </a:xfrm>
          <a:prstGeom prst="rect">
            <a:avLst/>
          </a:prstGeom>
          <a:noFill/>
          <a:ln w="9525">
            <a:noFill/>
            <a:miter lim="800000"/>
            <a:headEnd/>
            <a:tailEnd/>
          </a:ln>
        </p:spPr>
        <p:txBody>
          <a:bodyPr/>
          <a:lstStyle/>
          <a:p>
            <a:pPr algn="r" rtl="1"/>
            <a:endParaRPr lang="en-US" altLang="zh-CN" sz="1200" b="1">
              <a:latin typeface="Times New Roman" pitchFamily="18" charset="0"/>
              <a:ea typeface="SimSun" pitchFamily="2" charset="-122"/>
            </a:endParaRPr>
          </a:p>
          <a:p>
            <a:pPr algn="ctr" rtl="1"/>
            <a:r>
              <a:rPr lang="en-US" altLang="zh-CN" sz="2400" b="1">
                <a:latin typeface="Times New Roman" pitchFamily="18" charset="0"/>
                <a:ea typeface="SimSun" pitchFamily="2" charset="-122"/>
              </a:rPr>
              <a:t>MP</a:t>
            </a:r>
            <a:r>
              <a:rPr lang="en-US" altLang="zh-CN" sz="2400" b="1" baseline="-25000">
                <a:latin typeface="Times New Roman" pitchFamily="18" charset="0"/>
                <a:ea typeface="SimSun" pitchFamily="2" charset="-122"/>
              </a:rPr>
              <a:t>L</a:t>
            </a:r>
            <a:endParaRPr lang="en-US" sz="3600"/>
          </a:p>
        </p:txBody>
      </p:sp>
      <p:sp>
        <p:nvSpPr>
          <p:cNvPr id="12308" name="Text Box 20"/>
          <p:cNvSpPr txBox="1">
            <a:spLocks noChangeArrowheads="1"/>
          </p:cNvSpPr>
          <p:nvPr/>
        </p:nvSpPr>
        <p:spPr bwMode="auto">
          <a:xfrm>
            <a:off x="6980635" y="3990975"/>
            <a:ext cx="1012957" cy="1022350"/>
          </a:xfrm>
          <a:prstGeom prst="rect">
            <a:avLst/>
          </a:prstGeom>
          <a:noFill/>
          <a:ln w="9525">
            <a:noFill/>
            <a:miter lim="800000"/>
            <a:headEnd/>
            <a:tailEnd/>
          </a:ln>
        </p:spPr>
        <p:txBody>
          <a:bodyPr/>
          <a:lstStyle/>
          <a:p>
            <a:pPr algn="r" rtl="1"/>
            <a:endParaRPr lang="en-US" altLang="zh-CN" sz="1200" b="1">
              <a:latin typeface="Times New Roman" pitchFamily="18" charset="0"/>
              <a:ea typeface="SimSun" pitchFamily="2" charset="-122"/>
            </a:endParaRPr>
          </a:p>
          <a:p>
            <a:pPr algn="ctr" rtl="1"/>
            <a:r>
              <a:rPr lang="en-US" altLang="zh-CN" sz="2400" b="1">
                <a:latin typeface="Times New Roman" pitchFamily="18" charset="0"/>
                <a:ea typeface="SimSun" pitchFamily="2" charset="-122"/>
              </a:rPr>
              <a:t>AP</a:t>
            </a:r>
            <a:r>
              <a:rPr lang="en-US" altLang="zh-CN" sz="2400" b="1" baseline="-25000">
                <a:latin typeface="Times New Roman" pitchFamily="18" charset="0"/>
                <a:ea typeface="SimSun" pitchFamily="2" charset="-122"/>
              </a:rPr>
              <a:t>L</a:t>
            </a:r>
            <a:endParaRPr lang="en-US" altLang="zh-CN" sz="2400" b="1">
              <a:latin typeface="Times New Roman" pitchFamily="18" charset="0"/>
              <a:ea typeface="SimSun" pitchFamily="2" charset="-122"/>
            </a:endParaRPr>
          </a:p>
          <a:p>
            <a:pPr algn="ctr" rtl="1"/>
            <a:endParaRPr lang="en-US"/>
          </a:p>
        </p:txBody>
      </p:sp>
      <p:sp>
        <p:nvSpPr>
          <p:cNvPr id="12309" name="Line 21"/>
          <p:cNvSpPr>
            <a:spLocks noChangeShapeType="1"/>
          </p:cNvSpPr>
          <p:nvPr/>
        </p:nvSpPr>
        <p:spPr bwMode="auto">
          <a:xfrm>
            <a:off x="4247886" y="4281488"/>
            <a:ext cx="3038872" cy="341312"/>
          </a:xfrm>
          <a:prstGeom prst="line">
            <a:avLst/>
          </a:prstGeom>
          <a:noFill/>
          <a:ln w="28575">
            <a:solidFill>
              <a:srgbClr val="000000"/>
            </a:solidFill>
            <a:round/>
            <a:headEnd/>
            <a:tailEnd/>
          </a:ln>
        </p:spPr>
        <p:txBody>
          <a:bodyPr/>
          <a:lstStyle/>
          <a:p>
            <a:endParaRPr lang="ar-SA"/>
          </a:p>
        </p:txBody>
      </p:sp>
      <p:sp>
        <p:nvSpPr>
          <p:cNvPr id="12310" name="Text Box 22"/>
          <p:cNvSpPr txBox="1">
            <a:spLocks noChangeArrowheads="1"/>
          </p:cNvSpPr>
          <p:nvPr/>
        </p:nvSpPr>
        <p:spPr bwMode="auto">
          <a:xfrm>
            <a:off x="1295400" y="5562601"/>
            <a:ext cx="7315200" cy="762000"/>
          </a:xfrm>
          <a:prstGeom prst="rect">
            <a:avLst/>
          </a:prstGeom>
          <a:noFill/>
          <a:ln w="28575">
            <a:solidFill>
              <a:srgbClr val="000000"/>
            </a:solidFill>
            <a:miter lim="800000"/>
            <a:headEnd/>
            <a:tailEnd/>
          </a:ln>
        </p:spPr>
        <p:txBody>
          <a:bodyPr/>
          <a:lstStyle/>
          <a:p>
            <a:pPr algn="just" rtl="1"/>
            <a:r>
              <a:rPr lang="ar-SA" sz="1900" b="1">
                <a:solidFill>
                  <a:srgbClr val="FF6600"/>
                </a:solidFill>
                <a:latin typeface="Times New Roman" pitchFamily="18" charset="0"/>
                <a:ea typeface="SimSun" pitchFamily="2" charset="-122"/>
                <a:cs typeface="Times New Roman" pitchFamily="18" charset="0"/>
              </a:rPr>
              <a:t>الشكل (</a:t>
            </a:r>
            <a:r>
              <a:rPr lang="ar-BH" sz="1900" b="1">
                <a:solidFill>
                  <a:srgbClr val="FF6600"/>
                </a:solidFill>
                <a:latin typeface="Times New Roman" pitchFamily="18" charset="0"/>
                <a:ea typeface="SimSun" pitchFamily="2" charset="-122"/>
                <a:cs typeface="Times New Roman" pitchFamily="18" charset="0"/>
              </a:rPr>
              <a:t>7-1</a:t>
            </a:r>
            <a:r>
              <a:rPr lang="ar-SA" sz="1900" b="1">
                <a:solidFill>
                  <a:srgbClr val="FF6600"/>
                </a:solidFill>
                <a:latin typeface="Times New Roman" pitchFamily="18" charset="0"/>
                <a:ea typeface="SimSun" pitchFamily="2" charset="-122"/>
                <a:cs typeface="Times New Roman" pitchFamily="18" charset="0"/>
              </a:rPr>
              <a:t>):</a:t>
            </a:r>
            <a:r>
              <a:rPr lang="ar-SA" sz="1900">
                <a:latin typeface="Times New Roman" pitchFamily="18" charset="0"/>
                <a:ea typeface="SimSun" pitchFamily="2" charset="-122"/>
                <a:cs typeface="Times New Roman" pitchFamily="18" charset="0"/>
              </a:rPr>
              <a:t> دالة الإنتاج في المدى القصير، حيث يزيد الإنتاج بمعدل متزايد في البداية، ثم يستمر في التزايد بمعدل متناقص حتى يصل نهايته العظمى  عند النقطة </a:t>
            </a:r>
            <a:r>
              <a:rPr lang="en-US" sz="1900">
                <a:latin typeface="Times New Roman" pitchFamily="18" charset="0"/>
                <a:ea typeface="SimSun" pitchFamily="2" charset="-122"/>
                <a:cs typeface="Helv" charset="0"/>
              </a:rPr>
              <a:t>M</a:t>
            </a:r>
            <a:r>
              <a:rPr lang="ar-SA" sz="1900">
                <a:latin typeface="Times New Roman" pitchFamily="18" charset="0"/>
                <a:ea typeface="SimSun" pitchFamily="2" charset="-122"/>
              </a:rPr>
              <a:t> ليتناقص بعد</a:t>
            </a:r>
            <a:r>
              <a:rPr lang="ar-SA" sz="1900">
                <a:latin typeface="Helv" charset="0"/>
                <a:ea typeface="SimSun" pitchFamily="2" charset="-122"/>
              </a:rPr>
              <a:t> </a:t>
            </a:r>
            <a:r>
              <a:rPr lang="ar-SA" sz="1900">
                <a:latin typeface="Times New Roman" pitchFamily="18" charset="0"/>
                <a:ea typeface="SimSun" pitchFamily="2" charset="-122"/>
              </a:rPr>
              <a:t>ذلك</a:t>
            </a:r>
            <a:r>
              <a:rPr lang="ar-SA" sz="1900">
                <a:latin typeface="Times New Roman" pitchFamily="18" charset="0"/>
                <a:cs typeface="Times New Roman" pitchFamily="18" charset="0"/>
              </a:rPr>
              <a:t>.</a:t>
            </a:r>
            <a:endParaRPr lang="en-US" sz="3200"/>
          </a:p>
        </p:txBody>
      </p:sp>
      <p:sp>
        <p:nvSpPr>
          <p:cNvPr id="12311" name="Text Box 23"/>
          <p:cNvSpPr txBox="1">
            <a:spLocks noChangeArrowheads="1"/>
          </p:cNvSpPr>
          <p:nvPr/>
        </p:nvSpPr>
        <p:spPr bwMode="auto">
          <a:xfrm>
            <a:off x="6965156" y="4313238"/>
            <a:ext cx="1012958" cy="1022350"/>
          </a:xfrm>
          <a:prstGeom prst="rect">
            <a:avLst/>
          </a:prstGeom>
          <a:noFill/>
          <a:ln w="9525">
            <a:noFill/>
            <a:miter lim="800000"/>
            <a:headEnd/>
            <a:tailEnd/>
          </a:ln>
        </p:spPr>
        <p:txBody>
          <a:bodyPr/>
          <a:lstStyle/>
          <a:p>
            <a:pPr algn="r" rtl="1"/>
            <a:endParaRPr lang="en-US" altLang="zh-CN" sz="1200" b="1">
              <a:latin typeface="Times New Roman" pitchFamily="18" charset="0"/>
              <a:ea typeface="SimSun" pitchFamily="2" charset="-122"/>
            </a:endParaRPr>
          </a:p>
          <a:p>
            <a:pPr algn="ctr" rtl="1"/>
            <a:r>
              <a:rPr lang="en-US" altLang="zh-CN" sz="2400" b="1">
                <a:latin typeface="Times New Roman" pitchFamily="18" charset="0"/>
                <a:ea typeface="SimSun" pitchFamily="2" charset="-122"/>
              </a:rPr>
              <a:t>L</a:t>
            </a:r>
          </a:p>
          <a:p>
            <a:pPr algn="ctr" rtl="1"/>
            <a:endParaRPr lang="en-US"/>
          </a:p>
        </p:txBody>
      </p:sp>
      <p:sp>
        <p:nvSpPr>
          <p:cNvPr id="12312" name="AutoShape 24">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12313" name="AutoShape 25">
            <a:hlinkClick r:id="rId3" action="ppaction://hlinksldjump"/>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44B27414-7B81-4B80-9E28-FA41BDBFFF38}" type="slidenum">
              <a:rPr lang="en-US"/>
              <a:pPr/>
              <a:t>8</a:t>
            </a:fld>
            <a:endParaRPr lang="en-US"/>
          </a:p>
        </p:txBody>
      </p:sp>
      <p:graphicFrame>
        <p:nvGraphicFramePr>
          <p:cNvPr id="14338" name="Group 2"/>
          <p:cNvGraphicFramePr>
            <a:graphicFrameLocks noGrp="1"/>
          </p:cNvGraphicFramePr>
          <p:nvPr/>
        </p:nvGraphicFramePr>
        <p:xfrm>
          <a:off x="896012" y="76200"/>
          <a:ext cx="8034867" cy="6172200"/>
        </p:xfrm>
        <a:graphic>
          <a:graphicData uri="http://schemas.openxmlformats.org/drawingml/2006/table">
            <a:tbl>
              <a:tblPr rtl="1"/>
              <a:tblGrid>
                <a:gridCol w="2037954"/>
                <a:gridCol w="1661319"/>
                <a:gridCol w="2246048"/>
                <a:gridCol w="2089546"/>
              </a:tblGrid>
              <a:tr h="508000">
                <a:tc gridSpan="4">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D0903"/>
                          </a:solidFill>
                          <a:effectLst/>
                          <a:latin typeface="Times New Roman" pitchFamily="18" charset="0"/>
                          <a:cs typeface="Times New Roman" pitchFamily="18" charset="0"/>
                        </a:rPr>
                        <a:t>الجدول (</a:t>
                      </a:r>
                      <a:r>
                        <a:rPr kumimoji="0" lang="en-US" sz="2400" b="1" i="0" u="none" strike="noStrike" cap="none" normalizeH="0" baseline="0" dirty="0" smtClean="0">
                          <a:ln>
                            <a:noFill/>
                          </a:ln>
                          <a:solidFill>
                            <a:srgbClr val="FD0903"/>
                          </a:solidFill>
                          <a:effectLst/>
                          <a:latin typeface="Times New Roman" pitchFamily="18" charset="0"/>
                          <a:cs typeface="Times New Roman" pitchFamily="18" charset="0"/>
                        </a:rPr>
                        <a:t>1-7</a:t>
                      </a:r>
                      <a:r>
                        <a:rPr kumimoji="0" lang="ar-BH" sz="2400" b="1" i="0" u="none" strike="noStrike" cap="none" normalizeH="0" baseline="0" dirty="0" smtClean="0">
                          <a:ln>
                            <a:noFill/>
                          </a:ln>
                          <a:solidFill>
                            <a:srgbClr val="FD0903"/>
                          </a:solidFill>
                          <a:effectLst/>
                          <a:latin typeface="Times New Roman" pitchFamily="18" charset="0"/>
                          <a:cs typeface="Times New Roman" pitchFamily="18" charset="0"/>
                        </a:rPr>
                        <a:t>)</a:t>
                      </a:r>
                      <a:r>
                        <a:rPr kumimoji="0" lang="ar-SA" sz="2400" b="1" i="0" u="none" strike="noStrike" cap="none" normalizeH="0" baseline="0" dirty="0" smtClean="0">
                          <a:ln>
                            <a:noFill/>
                          </a:ln>
                          <a:solidFill>
                            <a:srgbClr val="FD0903"/>
                          </a:solidFill>
                          <a:effectLst/>
                          <a:latin typeface="Times New Roman" pitchFamily="18" charset="0"/>
                          <a:cs typeface="Times New Roman" pitchFamily="18" charset="0"/>
                        </a:rPr>
                        <a:t>: الناتج الكلي والمتوسط والحدي لعنصر العمل</a:t>
                      </a:r>
                      <a:endParaRPr kumimoji="0" lang="en-US" sz="1800" b="0" i="0" u="none" strike="noStrike" cap="none" normalizeH="0" baseline="0" dirty="0" smtClean="0">
                        <a:ln>
                          <a:noFill/>
                        </a:ln>
                        <a:solidFill>
                          <a:srgbClr val="FD0903"/>
                        </a:solidFill>
                        <a:effectLst/>
                        <a:latin typeface="Times New Roman" pitchFamily="18" charset="0"/>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10922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cs typeface="Times New Roman" pitchFamily="18" charset="0"/>
                        </a:rPr>
                        <a:t>الناتج المتوسط</a:t>
                      </a:r>
                      <a:endParaRPr kumimoji="0" lang="en-US" sz="18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cs typeface="Times New Roman" pitchFamily="18" charset="0"/>
                        </a:rPr>
                        <a:t>AP</a:t>
                      </a:r>
                      <a:r>
                        <a:rPr kumimoji="0" lang="en-US" sz="2400" b="1" i="0" u="none" strike="noStrike" cap="none" normalizeH="0" baseline="-30000" smtClean="0">
                          <a:ln>
                            <a:noFill/>
                          </a:ln>
                          <a:solidFill>
                            <a:srgbClr val="000000"/>
                          </a:solidFill>
                          <a:effectLst/>
                          <a:latin typeface="Times New Roman" pitchFamily="18" charset="0"/>
                          <a:cs typeface="Times New Roman" pitchFamily="18" charset="0"/>
                        </a:rPr>
                        <a:t>L</a:t>
                      </a:r>
                      <a:endParaRPr kumimoji="0" lang="en-US"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cs typeface="Times New Roman" pitchFamily="18" charset="0"/>
                        </a:rPr>
                        <a:t>الناتج الحدي</a:t>
                      </a:r>
                      <a:endParaRPr kumimoji="0" lang="en-US" sz="18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cs typeface="Times New Roman" pitchFamily="18" charset="0"/>
                        </a:rPr>
                        <a:t>MP</a:t>
                      </a:r>
                      <a:r>
                        <a:rPr kumimoji="0" lang="en-US" sz="2400" b="1" i="0" u="none" strike="noStrike" cap="none" normalizeH="0" baseline="-30000" dirty="0" smtClean="0">
                          <a:ln>
                            <a:noFill/>
                          </a:ln>
                          <a:solidFill>
                            <a:srgbClr val="000000"/>
                          </a:solidFill>
                          <a:effectLst/>
                          <a:latin typeface="Times New Roman" pitchFamily="18" charset="0"/>
                          <a:cs typeface="Times New Roman" pitchFamily="18" charset="0"/>
                        </a:rPr>
                        <a:t>L</a:t>
                      </a:r>
                      <a:endParaRPr kumimoji="0" lang="en-US" sz="32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cs typeface="Times New Roman" pitchFamily="18" charset="0"/>
                        </a:rPr>
                        <a:t>الناتج الكلي</a:t>
                      </a:r>
                      <a:endParaRPr kumimoji="0" lang="en-US" sz="18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cs typeface="Times New Roman" pitchFamily="18" charset="0"/>
                        </a:rPr>
                        <a:t>Q</a:t>
                      </a:r>
                      <a:endParaRPr kumimoji="0" lang="en-US" sz="32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cs typeface="Times New Roman" pitchFamily="18" charset="0"/>
                        </a:rPr>
                        <a:t>عدد العمال</a:t>
                      </a:r>
                      <a:endParaRPr kumimoji="0" lang="en-US" sz="18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cs typeface="Times New Roman" pitchFamily="18" charset="0"/>
                        </a:rPr>
                        <a:t>L</a:t>
                      </a:r>
                      <a:endParaRPr kumimoji="0" lang="en-US"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r h="4540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15.0</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Times New Roman" pitchFamily="18" charset="0"/>
                          <a:cs typeface="Times New Roman" pitchFamily="18" charset="0"/>
                        </a:rPr>
                        <a:t>--</a:t>
                      </a:r>
                      <a:endParaRPr kumimoji="0" lang="en-US"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imes New Roman" pitchFamily="18" charset="0"/>
                          <a:cs typeface="Times New Roman" pitchFamily="18" charset="0"/>
                        </a:rPr>
                        <a:t>15</a:t>
                      </a:r>
                      <a:endParaRPr kumimoji="0" lang="ar-SA" sz="32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Times New Roman" pitchFamily="18" charset="0"/>
                          <a:cs typeface="Times New Roman" pitchFamily="18" charset="0"/>
                        </a:rPr>
                        <a:t>1</a:t>
                      </a:r>
                      <a:endParaRPr kumimoji="0" lang="en-US"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r h="4540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15.5</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16</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imes New Roman" pitchFamily="18" charset="0"/>
                          <a:cs typeface="Times New Roman" pitchFamily="18" charset="0"/>
                        </a:rPr>
                        <a:t>31</a:t>
                      </a:r>
                      <a:endParaRPr kumimoji="0" lang="ar-SA" sz="32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2</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r h="4540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16.0</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17</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imes New Roman" pitchFamily="18" charset="0"/>
                          <a:cs typeface="Times New Roman" pitchFamily="18" charset="0"/>
                        </a:rPr>
                        <a:t>48</a:t>
                      </a:r>
                      <a:endParaRPr kumimoji="0" lang="ar-SA" sz="32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3</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r h="4556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14.8</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11</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imes New Roman" pitchFamily="18" charset="0"/>
                          <a:cs typeface="Times New Roman" pitchFamily="18" charset="0"/>
                        </a:rPr>
                        <a:t>59</a:t>
                      </a:r>
                      <a:endParaRPr kumimoji="0" lang="ar-SA" sz="32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4</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r h="4540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13.6</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9</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imes New Roman" pitchFamily="18" charset="0"/>
                          <a:cs typeface="Times New Roman" pitchFamily="18" charset="0"/>
                        </a:rPr>
                        <a:t>68</a:t>
                      </a:r>
                      <a:endParaRPr kumimoji="0" lang="ar-SA" sz="32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5</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r h="4540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12.0</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4</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imes New Roman" pitchFamily="18" charset="0"/>
                          <a:cs typeface="Times New Roman" pitchFamily="18" charset="0"/>
                        </a:rPr>
                        <a:t>72</a:t>
                      </a:r>
                      <a:endParaRPr kumimoji="0" lang="ar-SA" sz="32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6</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r h="4540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10.4</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1</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imes New Roman" pitchFamily="18" charset="0"/>
                          <a:cs typeface="Times New Roman" pitchFamily="18" charset="0"/>
                        </a:rPr>
                        <a:t>73</a:t>
                      </a:r>
                      <a:endParaRPr kumimoji="0" lang="ar-SA" sz="32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imes New Roman" pitchFamily="18" charset="0"/>
                          <a:cs typeface="Times New Roman" pitchFamily="18" charset="0"/>
                        </a:rPr>
                        <a:t>7</a:t>
                      </a:r>
                      <a:endParaRPr kumimoji="0" lang="ar-SA" sz="32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r h="4556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9.0</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0</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73</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imes New Roman" pitchFamily="18" charset="0"/>
                          <a:cs typeface="Times New Roman" pitchFamily="18" charset="0"/>
                        </a:rPr>
                        <a:t>8</a:t>
                      </a:r>
                      <a:endParaRPr kumimoji="0" lang="ar-SA" sz="32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r h="4540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7.8</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-3</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70</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imes New Roman" pitchFamily="18" charset="0"/>
                          <a:cs typeface="Times New Roman" pitchFamily="18" charset="0"/>
                        </a:rPr>
                        <a:t>9</a:t>
                      </a:r>
                      <a:endParaRPr kumimoji="0" lang="ar-SA" sz="32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6.7</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-5</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Times New Roman" pitchFamily="18" charset="0"/>
                          <a:cs typeface="Times New Roman" pitchFamily="18" charset="0"/>
                        </a:rPr>
                        <a:t>65</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ar-SA" sz="32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14402" name="AutoShape 6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14403" name="AutoShape 67">
            <a:hlinkClick r:id="rId3" action="ppaction://hlinksldjump"/>
          </p:cNvPr>
          <p:cNvSpPr>
            <a:spLocks noChangeArrowheads="1"/>
          </p:cNvSpPr>
          <p:nvPr/>
        </p:nvSpPr>
        <p:spPr bwMode="auto">
          <a:xfrm>
            <a:off x="271727" y="5661025"/>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0A677321-28C8-409D-9DCD-269330DCC4AD}" type="slidenum">
              <a:rPr lang="en-US"/>
              <a:pPr/>
              <a:t>9</a:t>
            </a:fld>
            <a:endParaRPr lang="en-US"/>
          </a:p>
        </p:txBody>
      </p:sp>
      <p:sp>
        <p:nvSpPr>
          <p:cNvPr id="16386" name="WordArt 2"/>
          <p:cNvSpPr>
            <a:spLocks noChangeArrowheads="1" noChangeShapeType="1" noTextEdit="1"/>
          </p:cNvSpPr>
          <p:nvPr/>
        </p:nvSpPr>
        <p:spPr bwMode="auto">
          <a:xfrm>
            <a:off x="4562608" y="333375"/>
            <a:ext cx="5097463"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المراحل الثلاث للإنتاج</a:t>
            </a:r>
          </a:p>
        </p:txBody>
      </p:sp>
      <p:sp>
        <p:nvSpPr>
          <p:cNvPr id="16387" name="Text Box 3"/>
          <p:cNvSpPr txBox="1">
            <a:spLocks noChangeArrowheads="1"/>
          </p:cNvSpPr>
          <p:nvPr/>
        </p:nvSpPr>
        <p:spPr bwMode="auto">
          <a:xfrm>
            <a:off x="350838" y="1093789"/>
            <a:ext cx="9126935" cy="830997"/>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b="1">
                <a:solidFill>
                  <a:srgbClr val="FD0903"/>
                </a:solidFill>
              </a:rPr>
              <a:t> </a:t>
            </a:r>
            <a:r>
              <a:rPr lang="ar-BH" sz="2400" b="1"/>
              <a:t>المرحلة الأولى:</a:t>
            </a:r>
            <a:r>
              <a:rPr lang="ar-BH" sz="2400"/>
              <a:t> من الصفر وحتى يصل الناتج المتوسط لعنصر الإنتاج المتغير إلى نهايته العظمى.</a:t>
            </a:r>
            <a:endParaRPr lang="fr-MA" sz="2400"/>
          </a:p>
        </p:txBody>
      </p:sp>
      <p:sp>
        <p:nvSpPr>
          <p:cNvPr id="16388" name="Text Box 4"/>
          <p:cNvSpPr txBox="1">
            <a:spLocks noChangeArrowheads="1"/>
          </p:cNvSpPr>
          <p:nvPr/>
        </p:nvSpPr>
        <p:spPr bwMode="auto">
          <a:xfrm>
            <a:off x="350838" y="1916114"/>
            <a:ext cx="9126935" cy="830997"/>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b="1"/>
              <a:t> المرحلة الثانية:</a:t>
            </a:r>
            <a:r>
              <a:rPr lang="ar-BH" sz="2400"/>
              <a:t> من مستوى الإنتاج المقابل للنهاية العظمى للناتج المتوسط وحتى يصل الناتج الكلي إلى نهايته العظمى.</a:t>
            </a:r>
            <a:endParaRPr lang="fr-MA" sz="2400"/>
          </a:p>
        </p:txBody>
      </p:sp>
      <p:sp>
        <p:nvSpPr>
          <p:cNvPr id="16389" name="Text Box 5"/>
          <p:cNvSpPr txBox="1">
            <a:spLocks noChangeArrowheads="1"/>
          </p:cNvSpPr>
          <p:nvPr/>
        </p:nvSpPr>
        <p:spPr bwMode="auto">
          <a:xfrm>
            <a:off x="350838" y="2781300"/>
            <a:ext cx="9126935" cy="457200"/>
          </a:xfrm>
          <a:prstGeom prst="rect">
            <a:avLst/>
          </a:prstGeom>
          <a:noFill/>
          <a:ln w="9525">
            <a:noFill/>
            <a:miter lim="800000"/>
            <a:headEnd/>
            <a:tailEnd/>
          </a:ln>
          <a:effectLst/>
        </p:spPr>
        <p:txBody>
          <a:bodyPr>
            <a:spAutoFit/>
          </a:bodyPr>
          <a:lstStyle/>
          <a:p>
            <a:pPr algn="just" rtl="1">
              <a:spcBef>
                <a:spcPct val="50000"/>
              </a:spcBef>
              <a:buFontTx/>
              <a:buBlip>
                <a:blip r:embed="rId3"/>
              </a:buBlip>
            </a:pPr>
            <a:r>
              <a:rPr lang="ar-BH" sz="2400" b="1">
                <a:solidFill>
                  <a:srgbClr val="FD0903"/>
                </a:solidFill>
              </a:rPr>
              <a:t> </a:t>
            </a:r>
            <a:r>
              <a:rPr lang="ar-BH" sz="2400" b="1"/>
              <a:t>المرحلة الثالثة:</a:t>
            </a:r>
            <a:r>
              <a:rPr lang="ar-BH" sz="2400"/>
              <a:t> من نقطة النهاية العظمى للناتج الكلي وما بعدها.</a:t>
            </a:r>
            <a:endParaRPr lang="fr-MA" sz="2400"/>
          </a:p>
        </p:txBody>
      </p:sp>
      <p:sp>
        <p:nvSpPr>
          <p:cNvPr id="16390" name="WordArt 6"/>
          <p:cNvSpPr>
            <a:spLocks noChangeArrowheads="1" noChangeShapeType="1" noTextEdit="1"/>
          </p:cNvSpPr>
          <p:nvPr/>
        </p:nvSpPr>
        <p:spPr bwMode="auto">
          <a:xfrm>
            <a:off x="3002757" y="3357563"/>
            <a:ext cx="6657314"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العلاقة بين الناتج الحدي والناتج المتوسط</a:t>
            </a:r>
          </a:p>
        </p:txBody>
      </p:sp>
      <p:sp>
        <p:nvSpPr>
          <p:cNvPr id="16391" name="Text Box 7"/>
          <p:cNvSpPr txBox="1">
            <a:spLocks noChangeArrowheads="1"/>
          </p:cNvSpPr>
          <p:nvPr/>
        </p:nvSpPr>
        <p:spPr bwMode="auto">
          <a:xfrm>
            <a:off x="2221971" y="379413"/>
            <a:ext cx="1638962" cy="457200"/>
          </a:xfrm>
          <a:prstGeom prst="rect">
            <a:avLst/>
          </a:prstGeom>
          <a:noFill/>
          <a:ln w="9525">
            <a:noFill/>
            <a:miter lim="800000"/>
            <a:headEnd/>
            <a:tailEnd/>
          </a:ln>
          <a:effectLst/>
        </p:spPr>
        <p:txBody>
          <a:bodyPr>
            <a:spAutoFit/>
          </a:bodyPr>
          <a:lstStyle/>
          <a:p>
            <a:pPr algn="just" rtl="1">
              <a:spcBef>
                <a:spcPct val="50000"/>
              </a:spcBef>
            </a:pPr>
            <a:r>
              <a:rPr lang="ar-BH" sz="2400" b="1">
                <a:solidFill>
                  <a:srgbClr val="FD0903"/>
                </a:solidFill>
                <a:hlinkClick r:id="rId4" action="ppaction://hlinksldjump"/>
              </a:rPr>
              <a:t>الشكل (</a:t>
            </a:r>
            <a:r>
              <a:rPr lang="en-US" sz="2400" b="1">
                <a:solidFill>
                  <a:srgbClr val="FD0903"/>
                </a:solidFill>
                <a:hlinkClick r:id="rId4" action="ppaction://hlinksldjump"/>
              </a:rPr>
              <a:t>7</a:t>
            </a:r>
            <a:r>
              <a:rPr lang="ar-BH" sz="2400" b="1">
                <a:solidFill>
                  <a:srgbClr val="FD0903"/>
                </a:solidFill>
                <a:hlinkClick r:id="rId4" action="ppaction://hlinksldjump"/>
              </a:rPr>
              <a:t>-3)</a:t>
            </a:r>
            <a:endParaRPr lang="fr-MA" sz="2400" b="1">
              <a:solidFill>
                <a:srgbClr val="FD0903"/>
              </a:solidFill>
            </a:endParaRPr>
          </a:p>
        </p:txBody>
      </p:sp>
      <p:sp>
        <p:nvSpPr>
          <p:cNvPr id="16392" name="Text Box 8"/>
          <p:cNvSpPr txBox="1">
            <a:spLocks noChangeArrowheads="1"/>
          </p:cNvSpPr>
          <p:nvPr/>
        </p:nvSpPr>
        <p:spPr bwMode="auto">
          <a:xfrm>
            <a:off x="1129904" y="3429000"/>
            <a:ext cx="1638961" cy="457200"/>
          </a:xfrm>
          <a:prstGeom prst="rect">
            <a:avLst/>
          </a:prstGeom>
          <a:noFill/>
          <a:ln w="9525">
            <a:noFill/>
            <a:miter lim="800000"/>
            <a:headEnd/>
            <a:tailEnd/>
          </a:ln>
          <a:effectLst/>
        </p:spPr>
        <p:txBody>
          <a:bodyPr>
            <a:spAutoFit/>
          </a:bodyPr>
          <a:lstStyle/>
          <a:p>
            <a:pPr algn="just" rtl="1">
              <a:spcBef>
                <a:spcPct val="50000"/>
              </a:spcBef>
            </a:pPr>
            <a:r>
              <a:rPr lang="ar-BH" sz="2400" b="1">
                <a:solidFill>
                  <a:srgbClr val="FD0903"/>
                </a:solidFill>
                <a:hlinkClick r:id="rId5" action="ppaction://hlinksldjump"/>
              </a:rPr>
              <a:t>الشكل (</a:t>
            </a:r>
            <a:r>
              <a:rPr lang="en-US" sz="2400" b="1">
                <a:solidFill>
                  <a:srgbClr val="FD0903"/>
                </a:solidFill>
                <a:hlinkClick r:id="rId5" action="ppaction://hlinksldjump"/>
              </a:rPr>
              <a:t>7</a:t>
            </a:r>
            <a:r>
              <a:rPr lang="ar-BH" sz="2400" b="1">
                <a:solidFill>
                  <a:srgbClr val="FD0903"/>
                </a:solidFill>
                <a:hlinkClick r:id="rId5" action="ppaction://hlinksldjump"/>
              </a:rPr>
              <a:t>-2)</a:t>
            </a:r>
            <a:endParaRPr lang="fr-MA" sz="2400" b="1">
              <a:solidFill>
                <a:srgbClr val="FD0903"/>
              </a:solidFill>
            </a:endParaRPr>
          </a:p>
        </p:txBody>
      </p:sp>
      <p:sp>
        <p:nvSpPr>
          <p:cNvPr id="16393" name="AutoShape 9">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slide(fromBottom)">
                                      <p:cBhvr>
                                        <p:cTn id="7" dur="500"/>
                                        <p:tgtEl>
                                          <p:spTgt spid="16386"/>
                                        </p:tgtEl>
                                      </p:cBhvr>
                                    </p:animEffect>
                                  </p:childTnLst>
                                </p:cTn>
                              </p:par>
                            </p:childTnLst>
                          </p:cTn>
                        </p:par>
                        <p:par>
                          <p:cTn id="8" fill="hold">
                            <p:stCondLst>
                              <p:cond delay="500"/>
                            </p:stCondLst>
                            <p:childTnLst>
                              <p:par>
                                <p:cTn id="9" presetID="27" presetClass="entr" presetSubtype="0" fill="hold" nodeType="afterEffect">
                                  <p:stCondLst>
                                    <p:cond delay="0"/>
                                  </p:stCondLst>
                                  <p:iterate type="lt">
                                    <p:tmPct val="50000"/>
                                  </p:iterate>
                                  <p:childTnLst>
                                    <p:set>
                                      <p:cBhvr>
                                        <p:cTn id="10" dur="1" fill="hold">
                                          <p:stCondLst>
                                            <p:cond delay="0"/>
                                          </p:stCondLst>
                                        </p:cTn>
                                        <p:tgtEl>
                                          <p:spTgt spid="16391">
                                            <p:txEl>
                                              <p:pRg st="0" end="0"/>
                                            </p:txEl>
                                          </p:spTgt>
                                        </p:tgtEl>
                                        <p:attrNameLst>
                                          <p:attrName>style.visibility</p:attrName>
                                        </p:attrNameLst>
                                      </p:cBhvr>
                                      <p:to>
                                        <p:strVal val="visible"/>
                                      </p:to>
                                    </p:set>
                                    <p:anim calcmode="discrete" valueType="clr">
                                      <p:cBhvr override="childStyle">
                                        <p:cTn id="11" dur="80"/>
                                        <p:tgtEl>
                                          <p:spTgt spid="1639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16391">
                                            <p:txEl>
                                              <p:pRg st="0" end="0"/>
                                            </p:txEl>
                                          </p:spTgt>
                                        </p:tgtEl>
                                        <p:attrNameLst>
                                          <p:attrName>fillcolor</p:attrName>
                                        </p:attrNameLst>
                                      </p:cBhvr>
                                      <p:tavLst>
                                        <p:tav tm="0">
                                          <p:val>
                                            <p:clrVal>
                                              <a:schemeClr val="accent2"/>
                                            </p:clrVal>
                                          </p:val>
                                        </p:tav>
                                        <p:tav tm="50000">
                                          <p:val>
                                            <p:clrVal>
                                              <a:schemeClr val="hlink"/>
                                            </p:clrVal>
                                          </p:val>
                                        </p:tav>
                                      </p:tavLst>
                                    </p:anim>
                                    <p:set>
                                      <p:cBhvr>
                                        <p:cTn id="13" dur="80"/>
                                        <p:tgtEl>
                                          <p:spTgt spid="16391">
                                            <p:txEl>
                                              <p:pRg st="0" end="0"/>
                                            </p:txEl>
                                          </p:spTgt>
                                        </p:tgtEl>
                                        <p:attrNameLst>
                                          <p:attrName>fill.type</p:attrName>
                                        </p:attrNameLst>
                                      </p:cBhvr>
                                      <p:to>
                                        <p:strVal val="solid"/>
                                      </p:to>
                                    </p:set>
                                  </p:childTnLst>
                                </p:cTn>
                              </p:par>
                            </p:childTnLst>
                          </p:cTn>
                        </p:par>
                        <p:par>
                          <p:cTn id="14" fill="hold">
                            <p:stCondLst>
                              <p:cond delay="94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16387"/>
                                        </p:tgtEl>
                                        <p:attrNameLst>
                                          <p:attrName>style.visibility</p:attrName>
                                        </p:attrNameLst>
                                      </p:cBhvr>
                                      <p:to>
                                        <p:strVal val="visible"/>
                                      </p:to>
                                    </p:set>
                                    <p:anim calcmode="discrete" valueType="clr">
                                      <p:cBhvr override="childStyle">
                                        <p:cTn id="17" dur="80"/>
                                        <p:tgtEl>
                                          <p:spTgt spid="16387"/>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16387"/>
                                        </p:tgtEl>
                                        <p:attrNameLst>
                                          <p:attrName>fillcolor</p:attrName>
                                        </p:attrNameLst>
                                      </p:cBhvr>
                                      <p:tavLst>
                                        <p:tav tm="0">
                                          <p:val>
                                            <p:clrVal>
                                              <a:schemeClr val="accent2"/>
                                            </p:clrVal>
                                          </p:val>
                                        </p:tav>
                                        <p:tav tm="50000">
                                          <p:val>
                                            <p:clrVal>
                                              <a:schemeClr val="hlink"/>
                                            </p:clrVal>
                                          </p:val>
                                        </p:tav>
                                      </p:tavLst>
                                    </p:anim>
                                    <p:set>
                                      <p:cBhvr>
                                        <p:cTn id="19" dur="80"/>
                                        <p:tgtEl>
                                          <p:spTgt spid="16387"/>
                                        </p:tgtEl>
                                        <p:attrNameLst>
                                          <p:attrName>fill.type</p:attrName>
                                        </p:attrNameLst>
                                      </p:cBhvr>
                                      <p:to>
                                        <p:strVal val="solid"/>
                                      </p:to>
                                    </p:set>
                                  </p:childTnLst>
                                </p:cTn>
                              </p:par>
                            </p:childTnLst>
                          </p:cTn>
                        </p:par>
                        <p:par>
                          <p:cTn id="20" fill="hold">
                            <p:stCondLst>
                              <p:cond delay="4020"/>
                            </p:stCondLst>
                            <p:childTnLst>
                              <p:par>
                                <p:cTn id="21" presetID="27" presetClass="entr" presetSubtype="0" fill="hold" nodeType="afterEffect">
                                  <p:stCondLst>
                                    <p:cond delay="0"/>
                                  </p:stCondLst>
                                  <p:iterate type="lt">
                                    <p:tmPct val="50000"/>
                                  </p:iterate>
                                  <p:childTnLst>
                                    <p:set>
                                      <p:cBhvr>
                                        <p:cTn id="22" dur="1" fill="hold">
                                          <p:stCondLst>
                                            <p:cond delay="0"/>
                                          </p:stCondLst>
                                        </p:cTn>
                                        <p:tgtEl>
                                          <p:spTgt spid="16388">
                                            <p:txEl>
                                              <p:pRg st="0" end="0"/>
                                            </p:txEl>
                                          </p:spTgt>
                                        </p:tgtEl>
                                        <p:attrNameLst>
                                          <p:attrName>style.visibility</p:attrName>
                                        </p:attrNameLst>
                                      </p:cBhvr>
                                      <p:to>
                                        <p:strVal val="visible"/>
                                      </p:to>
                                    </p:set>
                                    <p:anim calcmode="discrete" valueType="clr">
                                      <p:cBhvr override="childStyle">
                                        <p:cTn id="23" dur="80"/>
                                        <p:tgtEl>
                                          <p:spTgt spid="1638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16388">
                                            <p:txEl>
                                              <p:pRg st="0" end="0"/>
                                            </p:txEl>
                                          </p:spTgt>
                                        </p:tgtEl>
                                        <p:attrNameLst>
                                          <p:attrName>fillcolor</p:attrName>
                                        </p:attrNameLst>
                                      </p:cBhvr>
                                      <p:tavLst>
                                        <p:tav tm="0">
                                          <p:val>
                                            <p:clrVal>
                                              <a:schemeClr val="accent2"/>
                                            </p:clrVal>
                                          </p:val>
                                        </p:tav>
                                        <p:tav tm="50000">
                                          <p:val>
                                            <p:clrVal>
                                              <a:schemeClr val="hlink"/>
                                            </p:clrVal>
                                          </p:val>
                                        </p:tav>
                                      </p:tavLst>
                                    </p:anim>
                                    <p:set>
                                      <p:cBhvr>
                                        <p:cTn id="25" dur="80"/>
                                        <p:tgtEl>
                                          <p:spTgt spid="16388">
                                            <p:txEl>
                                              <p:pRg st="0" end="0"/>
                                            </p:txEl>
                                          </p:spTgt>
                                        </p:tgtEl>
                                        <p:attrNameLst>
                                          <p:attrName>fill.type</p:attrName>
                                        </p:attrNameLst>
                                      </p:cBhvr>
                                      <p:to>
                                        <p:strVal val="solid"/>
                                      </p:to>
                                    </p:set>
                                  </p:childTnLst>
                                </p:cTn>
                              </p:par>
                            </p:childTnLst>
                          </p:cTn>
                        </p:par>
                        <p:par>
                          <p:cTn id="26" fill="hold">
                            <p:stCondLst>
                              <p:cond delay="7900"/>
                            </p:stCondLst>
                            <p:childTnLst>
                              <p:par>
                                <p:cTn id="27" presetID="27" presetClass="entr" presetSubtype="0" fill="hold" nodeType="afterEffect">
                                  <p:stCondLst>
                                    <p:cond delay="0"/>
                                  </p:stCondLst>
                                  <p:iterate type="lt">
                                    <p:tmPct val="50000"/>
                                  </p:iterate>
                                  <p:childTnLst>
                                    <p:set>
                                      <p:cBhvr>
                                        <p:cTn id="28" dur="1" fill="hold">
                                          <p:stCondLst>
                                            <p:cond delay="0"/>
                                          </p:stCondLst>
                                        </p:cTn>
                                        <p:tgtEl>
                                          <p:spTgt spid="16389">
                                            <p:txEl>
                                              <p:pRg st="0" end="0"/>
                                            </p:txEl>
                                          </p:spTgt>
                                        </p:tgtEl>
                                        <p:attrNameLst>
                                          <p:attrName>style.visibility</p:attrName>
                                        </p:attrNameLst>
                                      </p:cBhvr>
                                      <p:to>
                                        <p:strVal val="visible"/>
                                      </p:to>
                                    </p:set>
                                    <p:anim calcmode="discrete" valueType="clr">
                                      <p:cBhvr override="childStyle">
                                        <p:cTn id="29" dur="80"/>
                                        <p:tgtEl>
                                          <p:spTgt spid="16389">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16389">
                                            <p:txEl>
                                              <p:pRg st="0" end="0"/>
                                            </p:txEl>
                                          </p:spTgt>
                                        </p:tgtEl>
                                        <p:attrNameLst>
                                          <p:attrName>fillcolor</p:attrName>
                                        </p:attrNameLst>
                                      </p:cBhvr>
                                      <p:tavLst>
                                        <p:tav tm="0">
                                          <p:val>
                                            <p:clrVal>
                                              <a:schemeClr val="accent2"/>
                                            </p:clrVal>
                                          </p:val>
                                        </p:tav>
                                        <p:tav tm="50000">
                                          <p:val>
                                            <p:clrVal>
                                              <a:schemeClr val="hlink"/>
                                            </p:clrVal>
                                          </p:val>
                                        </p:tav>
                                      </p:tavLst>
                                    </p:anim>
                                    <p:set>
                                      <p:cBhvr>
                                        <p:cTn id="31" dur="80"/>
                                        <p:tgtEl>
                                          <p:spTgt spid="16389">
                                            <p:txEl>
                                              <p:pRg st="0" end="0"/>
                                            </p:txEl>
                                          </p:spTgt>
                                        </p:tgtEl>
                                        <p:attrNameLst>
                                          <p:attrName>fill.type</p:attrName>
                                        </p:attrNameLst>
                                      </p:cBhvr>
                                      <p:to>
                                        <p:strVal val="solid"/>
                                      </p:to>
                                    </p:se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grpId="0" nodeType="clickEffect">
                                  <p:stCondLst>
                                    <p:cond delay="0"/>
                                  </p:stCondLst>
                                  <p:childTnLst>
                                    <p:set>
                                      <p:cBhvr>
                                        <p:cTn id="35" dur="1" fill="hold">
                                          <p:stCondLst>
                                            <p:cond delay="0"/>
                                          </p:stCondLst>
                                        </p:cTn>
                                        <p:tgtEl>
                                          <p:spTgt spid="16390"/>
                                        </p:tgtEl>
                                        <p:attrNameLst>
                                          <p:attrName>style.visibility</p:attrName>
                                        </p:attrNameLst>
                                      </p:cBhvr>
                                      <p:to>
                                        <p:strVal val="visible"/>
                                      </p:to>
                                    </p:set>
                                    <p:animEffect transition="in" filter="slide(fromBottom)">
                                      <p:cBhvr>
                                        <p:cTn id="36" dur="500"/>
                                        <p:tgtEl>
                                          <p:spTgt spid="16390"/>
                                        </p:tgtEl>
                                      </p:cBhvr>
                                    </p:animEffect>
                                  </p:childTnLst>
                                </p:cTn>
                              </p:par>
                            </p:childTnLst>
                          </p:cTn>
                        </p:par>
                        <p:par>
                          <p:cTn id="37" fill="hold">
                            <p:stCondLst>
                              <p:cond delay="500"/>
                            </p:stCondLst>
                            <p:childTnLst>
                              <p:par>
                                <p:cTn id="38" presetID="27" presetClass="entr" presetSubtype="0" fill="hold" grpId="0" nodeType="afterEffect">
                                  <p:stCondLst>
                                    <p:cond delay="0"/>
                                  </p:stCondLst>
                                  <p:iterate type="lt">
                                    <p:tmPct val="50000"/>
                                  </p:iterate>
                                  <p:childTnLst>
                                    <p:set>
                                      <p:cBhvr>
                                        <p:cTn id="39" dur="1" fill="hold">
                                          <p:stCondLst>
                                            <p:cond delay="0"/>
                                          </p:stCondLst>
                                        </p:cTn>
                                        <p:tgtEl>
                                          <p:spTgt spid="16392"/>
                                        </p:tgtEl>
                                        <p:attrNameLst>
                                          <p:attrName>style.visibility</p:attrName>
                                        </p:attrNameLst>
                                      </p:cBhvr>
                                      <p:to>
                                        <p:strVal val="visible"/>
                                      </p:to>
                                    </p:set>
                                    <p:anim calcmode="discrete" valueType="clr">
                                      <p:cBhvr override="childStyle">
                                        <p:cTn id="40" dur="80"/>
                                        <p:tgtEl>
                                          <p:spTgt spid="16392"/>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16392"/>
                                        </p:tgtEl>
                                        <p:attrNameLst>
                                          <p:attrName>fillcolor</p:attrName>
                                        </p:attrNameLst>
                                      </p:cBhvr>
                                      <p:tavLst>
                                        <p:tav tm="0">
                                          <p:val>
                                            <p:clrVal>
                                              <a:schemeClr val="accent2"/>
                                            </p:clrVal>
                                          </p:val>
                                        </p:tav>
                                        <p:tav tm="50000">
                                          <p:val>
                                            <p:clrVal>
                                              <a:schemeClr val="hlink"/>
                                            </p:clrVal>
                                          </p:val>
                                        </p:tav>
                                      </p:tavLst>
                                    </p:anim>
                                    <p:set>
                                      <p:cBhvr>
                                        <p:cTn id="42" dur="80"/>
                                        <p:tgtEl>
                                          <p:spTgt spid="1639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nimBg="1"/>
      <p:bldP spid="16387" grpId="0"/>
      <p:bldP spid="16390" grpId="0" animBg="1"/>
      <p:bldP spid="1639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CF259CB0-1F03-44F1-9BB7-6F9F6CC404A4}" type="slidenum">
              <a:rPr lang="en-US"/>
              <a:pPr/>
              <a:t>10</a:t>
            </a:fld>
            <a:endParaRPr lang="en-US"/>
          </a:p>
        </p:txBody>
      </p:sp>
      <p:sp>
        <p:nvSpPr>
          <p:cNvPr id="18435" name="Line 3"/>
          <p:cNvSpPr>
            <a:spLocks noChangeShapeType="1"/>
          </p:cNvSpPr>
          <p:nvPr/>
        </p:nvSpPr>
        <p:spPr bwMode="auto">
          <a:xfrm>
            <a:off x="1946805" y="4502150"/>
            <a:ext cx="7008152" cy="1588"/>
          </a:xfrm>
          <a:prstGeom prst="line">
            <a:avLst/>
          </a:prstGeom>
          <a:noFill/>
          <a:ln w="38100">
            <a:solidFill>
              <a:srgbClr val="000000"/>
            </a:solidFill>
            <a:round/>
            <a:headEnd/>
            <a:tailEnd/>
          </a:ln>
        </p:spPr>
        <p:txBody>
          <a:bodyPr/>
          <a:lstStyle/>
          <a:p>
            <a:endParaRPr lang="ar-SA"/>
          </a:p>
        </p:txBody>
      </p:sp>
      <p:sp>
        <p:nvSpPr>
          <p:cNvPr id="18436" name="Freeform 4"/>
          <p:cNvSpPr>
            <a:spLocks/>
          </p:cNvSpPr>
          <p:nvPr/>
        </p:nvSpPr>
        <p:spPr bwMode="auto">
          <a:xfrm>
            <a:off x="1946804" y="2846388"/>
            <a:ext cx="6803496" cy="2095500"/>
          </a:xfrm>
          <a:custGeom>
            <a:avLst/>
            <a:gdLst/>
            <a:ahLst/>
            <a:cxnLst>
              <a:cxn ang="0">
                <a:pos x="0" y="1890"/>
              </a:cxn>
              <a:cxn ang="0">
                <a:pos x="2160" y="90"/>
              </a:cxn>
              <a:cxn ang="0">
                <a:pos x="4860" y="2430"/>
              </a:cxn>
            </a:cxnLst>
            <a:rect l="0" t="0" r="r" b="b"/>
            <a:pathLst>
              <a:path w="4860" h="2430">
                <a:moveTo>
                  <a:pt x="0" y="1890"/>
                </a:moveTo>
                <a:cubicBezTo>
                  <a:pt x="675" y="945"/>
                  <a:pt x="1350" y="0"/>
                  <a:pt x="2160" y="90"/>
                </a:cubicBezTo>
                <a:cubicBezTo>
                  <a:pt x="2970" y="180"/>
                  <a:pt x="3915" y="1305"/>
                  <a:pt x="4860" y="2430"/>
                </a:cubicBezTo>
              </a:path>
            </a:pathLst>
          </a:custGeom>
          <a:noFill/>
          <a:ln w="28575" cmpd="sng">
            <a:solidFill>
              <a:srgbClr val="000000"/>
            </a:solidFill>
            <a:round/>
            <a:headEnd/>
            <a:tailEnd/>
          </a:ln>
        </p:spPr>
        <p:txBody>
          <a:bodyPr/>
          <a:lstStyle/>
          <a:p>
            <a:endParaRPr lang="ar-SA"/>
          </a:p>
        </p:txBody>
      </p:sp>
      <p:sp>
        <p:nvSpPr>
          <p:cNvPr id="18437" name="Line 5"/>
          <p:cNvSpPr>
            <a:spLocks noChangeShapeType="1"/>
          </p:cNvSpPr>
          <p:nvPr/>
        </p:nvSpPr>
        <p:spPr bwMode="auto">
          <a:xfrm>
            <a:off x="5862771" y="3170238"/>
            <a:ext cx="1719" cy="1397000"/>
          </a:xfrm>
          <a:prstGeom prst="line">
            <a:avLst/>
          </a:prstGeom>
          <a:noFill/>
          <a:ln w="28575">
            <a:solidFill>
              <a:srgbClr val="000000"/>
            </a:solidFill>
            <a:prstDash val="dashDot"/>
            <a:round/>
            <a:headEnd/>
            <a:tailEnd/>
          </a:ln>
        </p:spPr>
        <p:txBody>
          <a:bodyPr/>
          <a:lstStyle/>
          <a:p>
            <a:endParaRPr lang="ar-SA"/>
          </a:p>
        </p:txBody>
      </p:sp>
      <p:sp>
        <p:nvSpPr>
          <p:cNvPr id="18438" name="Freeform 6"/>
          <p:cNvSpPr>
            <a:spLocks/>
          </p:cNvSpPr>
          <p:nvPr/>
        </p:nvSpPr>
        <p:spPr bwMode="auto">
          <a:xfrm>
            <a:off x="1946805" y="3052764"/>
            <a:ext cx="7008152" cy="1474787"/>
          </a:xfrm>
          <a:custGeom>
            <a:avLst/>
            <a:gdLst/>
            <a:ahLst/>
            <a:cxnLst>
              <a:cxn ang="0">
                <a:pos x="0" y="1140"/>
              </a:cxn>
              <a:cxn ang="0">
                <a:pos x="3240" y="60"/>
              </a:cxn>
              <a:cxn ang="0">
                <a:pos x="6120" y="780"/>
              </a:cxn>
            </a:cxnLst>
            <a:rect l="0" t="0" r="r" b="b"/>
            <a:pathLst>
              <a:path w="6120" h="1140">
                <a:moveTo>
                  <a:pt x="0" y="1140"/>
                </a:moveTo>
                <a:cubicBezTo>
                  <a:pt x="1110" y="630"/>
                  <a:pt x="2220" y="120"/>
                  <a:pt x="3240" y="60"/>
                </a:cubicBezTo>
                <a:cubicBezTo>
                  <a:pt x="4260" y="0"/>
                  <a:pt x="5190" y="390"/>
                  <a:pt x="6120" y="780"/>
                </a:cubicBezTo>
              </a:path>
            </a:pathLst>
          </a:custGeom>
          <a:noFill/>
          <a:ln w="28575" cmpd="sng">
            <a:solidFill>
              <a:srgbClr val="000000"/>
            </a:solidFill>
            <a:round/>
            <a:headEnd/>
            <a:tailEnd/>
          </a:ln>
        </p:spPr>
        <p:txBody>
          <a:bodyPr/>
          <a:lstStyle/>
          <a:p>
            <a:endParaRPr lang="ar-SA"/>
          </a:p>
        </p:txBody>
      </p:sp>
      <p:sp>
        <p:nvSpPr>
          <p:cNvPr id="18439" name="Line 7"/>
          <p:cNvSpPr>
            <a:spLocks noChangeShapeType="1"/>
          </p:cNvSpPr>
          <p:nvPr/>
        </p:nvSpPr>
        <p:spPr bwMode="auto">
          <a:xfrm flipH="1">
            <a:off x="1946804" y="982664"/>
            <a:ext cx="0" cy="3519487"/>
          </a:xfrm>
          <a:prstGeom prst="line">
            <a:avLst/>
          </a:prstGeom>
          <a:noFill/>
          <a:ln w="38100">
            <a:solidFill>
              <a:srgbClr val="000000"/>
            </a:solidFill>
            <a:round/>
            <a:headEnd/>
            <a:tailEnd/>
          </a:ln>
        </p:spPr>
        <p:txBody>
          <a:bodyPr/>
          <a:lstStyle/>
          <a:p>
            <a:endParaRPr lang="ar-SA"/>
          </a:p>
        </p:txBody>
      </p:sp>
      <p:sp>
        <p:nvSpPr>
          <p:cNvPr id="18440" name="Text Box 8"/>
          <p:cNvSpPr txBox="1">
            <a:spLocks noChangeArrowheads="1"/>
          </p:cNvSpPr>
          <p:nvPr/>
        </p:nvSpPr>
        <p:spPr bwMode="auto">
          <a:xfrm>
            <a:off x="1427428" y="163514"/>
            <a:ext cx="1030156" cy="8270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AP</a:t>
            </a:r>
            <a:r>
              <a:rPr lang="en-US" altLang="zh-CN" sz="2400" b="1" baseline="-25000">
                <a:latin typeface="Times New Roman" pitchFamily="18" charset="0"/>
                <a:ea typeface="SimSun" pitchFamily="2" charset="-122"/>
              </a:rPr>
              <a:t>L</a:t>
            </a:r>
            <a:endParaRPr lang="en-US" altLang="zh-CN" sz="2400" b="1">
              <a:latin typeface="Times New Roman" pitchFamily="18" charset="0"/>
              <a:ea typeface="SimSun" pitchFamily="2" charset="-122"/>
            </a:endParaRPr>
          </a:p>
          <a:p>
            <a:pPr algn="ctr" rtl="1"/>
            <a:r>
              <a:rPr lang="en-US" altLang="zh-CN" sz="2400" b="1">
                <a:latin typeface="Times New Roman" pitchFamily="18" charset="0"/>
                <a:ea typeface="SimSun" pitchFamily="2" charset="-122"/>
              </a:rPr>
              <a:t>MP</a:t>
            </a:r>
            <a:r>
              <a:rPr lang="en-US" altLang="zh-CN" sz="2400" b="1" baseline="-25000">
                <a:latin typeface="Times New Roman" pitchFamily="18" charset="0"/>
                <a:ea typeface="SimSun" pitchFamily="2" charset="-122"/>
              </a:rPr>
              <a:t>L</a:t>
            </a:r>
            <a:endParaRPr lang="en-US" sz="3600"/>
          </a:p>
        </p:txBody>
      </p:sp>
      <p:sp>
        <p:nvSpPr>
          <p:cNvPr id="18441" name="Text Box 9"/>
          <p:cNvSpPr txBox="1">
            <a:spLocks noChangeArrowheads="1"/>
          </p:cNvSpPr>
          <p:nvPr/>
        </p:nvSpPr>
        <p:spPr bwMode="auto">
          <a:xfrm>
            <a:off x="762001" y="5029200"/>
            <a:ext cx="8077200" cy="1219199"/>
          </a:xfrm>
          <a:prstGeom prst="rect">
            <a:avLst/>
          </a:prstGeom>
          <a:noFill/>
          <a:ln w="28575">
            <a:solidFill>
              <a:srgbClr val="000000"/>
            </a:solidFill>
            <a:miter lim="800000"/>
            <a:headEnd/>
            <a:tailEnd/>
          </a:ln>
        </p:spPr>
        <p:txBody>
          <a:bodyPr/>
          <a:lstStyle/>
          <a:p>
            <a:pPr algn="just" rtl="1"/>
            <a:r>
              <a:rPr lang="ar-SA" altLang="zh-CN" sz="2400" b="1" dirty="0">
                <a:solidFill>
                  <a:srgbClr val="FF6600"/>
                </a:solidFill>
                <a:latin typeface="Times New Roman" pitchFamily="18" charset="0"/>
                <a:ea typeface="SimSun" pitchFamily="2" charset="-122"/>
                <a:cs typeface="Times New Roman" pitchFamily="18" charset="0"/>
              </a:rPr>
              <a:t>الشكل (</a:t>
            </a:r>
            <a:r>
              <a:rPr lang="ar-BH" altLang="zh-CN" sz="2400" b="1" dirty="0">
                <a:solidFill>
                  <a:srgbClr val="FF6600"/>
                </a:solidFill>
                <a:latin typeface="Times New Roman" pitchFamily="18" charset="0"/>
                <a:ea typeface="SimSun" pitchFamily="2" charset="-122"/>
                <a:cs typeface="Times New Roman" pitchFamily="18" charset="0"/>
              </a:rPr>
              <a:t>6-2</a:t>
            </a:r>
            <a:r>
              <a:rPr lang="ar-SA" altLang="zh-CN" sz="2400" b="1" dirty="0">
                <a:solidFill>
                  <a:srgbClr val="FF6600"/>
                </a:solidFill>
                <a:latin typeface="Times New Roman" pitchFamily="18" charset="0"/>
                <a:ea typeface="SimSun" pitchFamily="2" charset="-122"/>
                <a:cs typeface="Times New Roman" pitchFamily="18" charset="0"/>
              </a:rPr>
              <a:t>):</a:t>
            </a:r>
            <a:r>
              <a:rPr lang="ar-SA" altLang="zh-CN" sz="2400" dirty="0">
                <a:latin typeface="Times New Roman" pitchFamily="18" charset="0"/>
                <a:ea typeface="SimSun" pitchFamily="2" charset="-122"/>
                <a:cs typeface="Times New Roman" pitchFamily="18" charset="0"/>
              </a:rPr>
              <a:t> الناتج المتوسط والناتج الحدي لعنصر العمل، حيث يزيد الناتج المتوسط طالما كان الناتج الحدي أكبر وينخفض عندما يصبح الناتج الحدي أقل منه، ويصل نهايته العظمى عندما يتساويان تماماً.</a:t>
            </a:r>
            <a:endParaRPr lang="en-US" sz="3600" dirty="0">
              <a:ea typeface="SimSun" pitchFamily="2" charset="-122"/>
              <a:cs typeface="Times New Roman" pitchFamily="18" charset="0"/>
            </a:endParaRPr>
          </a:p>
        </p:txBody>
      </p:sp>
      <p:sp>
        <p:nvSpPr>
          <p:cNvPr id="18442" name="Text Box 10"/>
          <p:cNvSpPr txBox="1">
            <a:spLocks noChangeArrowheads="1"/>
          </p:cNvSpPr>
          <p:nvPr/>
        </p:nvSpPr>
        <p:spPr bwMode="auto">
          <a:xfrm>
            <a:off x="5334000" y="4495800"/>
            <a:ext cx="1030156" cy="82708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L</a:t>
            </a:r>
            <a:r>
              <a:rPr lang="en-US" altLang="zh-CN" sz="2400" b="1" baseline="-25000">
                <a:latin typeface="Times New Roman" pitchFamily="18" charset="0"/>
                <a:ea typeface="SimSun" pitchFamily="2" charset="-122"/>
              </a:rPr>
              <a:t>1</a:t>
            </a:r>
            <a:endParaRPr lang="en-US" sz="3600" baseline="-25000"/>
          </a:p>
        </p:txBody>
      </p:sp>
      <p:sp>
        <p:nvSpPr>
          <p:cNvPr id="18443" name="Text Box 11"/>
          <p:cNvSpPr txBox="1">
            <a:spLocks noChangeArrowheads="1"/>
          </p:cNvSpPr>
          <p:nvPr/>
        </p:nvSpPr>
        <p:spPr bwMode="auto">
          <a:xfrm>
            <a:off x="8588640" y="4259264"/>
            <a:ext cx="1030156" cy="8270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L</a:t>
            </a:r>
            <a:endParaRPr lang="en-US" sz="3600" baseline="-25000"/>
          </a:p>
        </p:txBody>
      </p:sp>
      <p:sp>
        <p:nvSpPr>
          <p:cNvPr id="18444" name="Text Box 12"/>
          <p:cNvSpPr txBox="1">
            <a:spLocks noChangeArrowheads="1"/>
          </p:cNvSpPr>
          <p:nvPr/>
        </p:nvSpPr>
        <p:spPr bwMode="auto">
          <a:xfrm>
            <a:off x="8838010" y="3860800"/>
            <a:ext cx="1030155" cy="82708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AP</a:t>
            </a:r>
            <a:r>
              <a:rPr lang="en-US" altLang="zh-CN" sz="2400" b="1" baseline="-25000">
                <a:latin typeface="Times New Roman" pitchFamily="18" charset="0"/>
                <a:ea typeface="SimSun" pitchFamily="2" charset="-122"/>
              </a:rPr>
              <a:t>L</a:t>
            </a:r>
            <a:endParaRPr lang="en-US" sz="3600" baseline="-25000"/>
          </a:p>
        </p:txBody>
      </p:sp>
      <p:sp>
        <p:nvSpPr>
          <p:cNvPr id="18445" name="Text Box 13"/>
          <p:cNvSpPr txBox="1">
            <a:spLocks noChangeArrowheads="1"/>
          </p:cNvSpPr>
          <p:nvPr/>
        </p:nvSpPr>
        <p:spPr bwMode="auto">
          <a:xfrm>
            <a:off x="8609278" y="4857750"/>
            <a:ext cx="1030156" cy="827088"/>
          </a:xfrm>
          <a:prstGeom prst="rect">
            <a:avLst/>
          </a:prstGeom>
          <a:noFill/>
          <a:ln w="9525">
            <a:noFill/>
            <a:miter lim="800000"/>
            <a:headEnd/>
            <a:tailEnd/>
          </a:ln>
        </p:spPr>
        <p:txBody>
          <a:bodyPr/>
          <a:lstStyle/>
          <a:p>
            <a:pPr algn="ctr"/>
            <a:r>
              <a:rPr lang="en-US" altLang="zh-CN" sz="2400" b="1">
                <a:latin typeface="Times New Roman" pitchFamily="18" charset="0"/>
                <a:ea typeface="SimSun" pitchFamily="2" charset="-122"/>
              </a:rPr>
              <a:t>MP</a:t>
            </a:r>
            <a:r>
              <a:rPr lang="en-US" altLang="zh-CN" sz="2400" b="1" baseline="-25000">
                <a:latin typeface="Times New Roman" pitchFamily="18" charset="0"/>
                <a:ea typeface="SimSun" pitchFamily="2" charset="-122"/>
              </a:rPr>
              <a:t>L</a:t>
            </a:r>
            <a:endParaRPr lang="en-US" sz="3600" baseline="-25000"/>
          </a:p>
        </p:txBody>
      </p:sp>
      <p:sp>
        <p:nvSpPr>
          <p:cNvPr id="18446" name="AutoShape 14">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18447" name="AutoShape 15">
            <a:hlinkClick r:id="rId3" action="ppaction://hlinksldjump"/>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9811A149-F44B-450F-A775-2EACA8336D36}" type="slidenum">
              <a:rPr lang="en-US"/>
              <a:pPr/>
              <a:t>11</a:t>
            </a:fld>
            <a:endParaRPr lang="en-US"/>
          </a:p>
        </p:txBody>
      </p:sp>
      <p:sp>
        <p:nvSpPr>
          <p:cNvPr id="20483" name="Text Box 3"/>
          <p:cNvSpPr txBox="1">
            <a:spLocks noChangeArrowheads="1"/>
          </p:cNvSpPr>
          <p:nvPr/>
        </p:nvSpPr>
        <p:spPr bwMode="auto">
          <a:xfrm>
            <a:off x="1989799" y="4451350"/>
            <a:ext cx="541734" cy="501650"/>
          </a:xfrm>
          <a:prstGeom prst="rect">
            <a:avLst/>
          </a:prstGeom>
          <a:noFill/>
          <a:ln w="9525">
            <a:noFill/>
            <a:miter lim="800000"/>
            <a:headEnd/>
            <a:tailEnd/>
          </a:ln>
        </p:spPr>
        <p:txBody>
          <a:bodyPr lIns="81546" tIns="40773" rIns="81546" bIns="40773"/>
          <a:lstStyle/>
          <a:p>
            <a:pPr algn="r" rtl="1"/>
            <a:r>
              <a:rPr lang="en-US" altLang="zh-CN" sz="2400" b="1">
                <a:latin typeface="Times New Roman" pitchFamily="18" charset="0"/>
                <a:ea typeface="SimSun" pitchFamily="2" charset="-122"/>
              </a:rPr>
              <a:t>0</a:t>
            </a:r>
            <a:endParaRPr lang="en-US" sz="2400"/>
          </a:p>
        </p:txBody>
      </p:sp>
      <p:sp>
        <p:nvSpPr>
          <p:cNvPr id="20484" name="Text Box 4"/>
          <p:cNvSpPr txBox="1">
            <a:spLocks noChangeArrowheads="1"/>
          </p:cNvSpPr>
          <p:nvPr/>
        </p:nvSpPr>
        <p:spPr bwMode="auto">
          <a:xfrm>
            <a:off x="5498175" y="477839"/>
            <a:ext cx="2134261" cy="503237"/>
          </a:xfrm>
          <a:prstGeom prst="rect">
            <a:avLst/>
          </a:prstGeom>
          <a:noFill/>
          <a:ln w="9525">
            <a:noFill/>
            <a:miter lim="800000"/>
            <a:headEnd/>
            <a:tailEnd/>
          </a:ln>
        </p:spPr>
        <p:txBody>
          <a:bodyPr lIns="81546" tIns="40773" rIns="81546" bIns="40773"/>
          <a:lstStyle/>
          <a:p>
            <a:pPr algn="r" rtl="1"/>
            <a:r>
              <a:rPr lang="ar-SA" altLang="zh-CN" sz="2400" b="1">
                <a:latin typeface="Times New Roman" pitchFamily="18" charset="0"/>
                <a:ea typeface="SimSun" pitchFamily="2" charset="-122"/>
                <a:cs typeface="Times New Roman" pitchFamily="18" charset="0"/>
              </a:rPr>
              <a:t>المرحلة الثالثة</a:t>
            </a:r>
            <a:endParaRPr lang="en-US" sz="3600">
              <a:ea typeface="SimSun" pitchFamily="2" charset="-122"/>
              <a:cs typeface="Times New Roman" pitchFamily="18" charset="0"/>
            </a:endParaRPr>
          </a:p>
        </p:txBody>
      </p:sp>
      <p:sp>
        <p:nvSpPr>
          <p:cNvPr id="20485" name="Text Box 5"/>
          <p:cNvSpPr txBox="1">
            <a:spLocks noChangeArrowheads="1"/>
          </p:cNvSpPr>
          <p:nvPr/>
        </p:nvSpPr>
        <p:spPr bwMode="auto">
          <a:xfrm>
            <a:off x="4125781" y="485775"/>
            <a:ext cx="1878013" cy="503238"/>
          </a:xfrm>
          <a:prstGeom prst="rect">
            <a:avLst/>
          </a:prstGeom>
          <a:noFill/>
          <a:ln w="9525">
            <a:noFill/>
            <a:miter lim="800000"/>
            <a:headEnd/>
            <a:tailEnd/>
          </a:ln>
        </p:spPr>
        <p:txBody>
          <a:bodyPr lIns="81546" tIns="40773" rIns="81546" bIns="40773"/>
          <a:lstStyle/>
          <a:p>
            <a:pPr algn="r" rtl="1"/>
            <a:r>
              <a:rPr lang="ar-SA" altLang="zh-CN" sz="2400" b="1">
                <a:latin typeface="Times New Roman" pitchFamily="18" charset="0"/>
                <a:ea typeface="SimSun" pitchFamily="2" charset="-122"/>
                <a:cs typeface="Times New Roman" pitchFamily="18" charset="0"/>
              </a:rPr>
              <a:t>المرحلة الثانية</a:t>
            </a:r>
            <a:endParaRPr lang="en-US" sz="3600">
              <a:ea typeface="SimSun" pitchFamily="2" charset="-122"/>
              <a:cs typeface="Times New Roman" pitchFamily="18" charset="0"/>
            </a:endParaRPr>
          </a:p>
        </p:txBody>
      </p:sp>
      <p:sp>
        <p:nvSpPr>
          <p:cNvPr id="20486" name="Text Box 6"/>
          <p:cNvSpPr txBox="1">
            <a:spLocks noChangeArrowheads="1"/>
          </p:cNvSpPr>
          <p:nvPr/>
        </p:nvSpPr>
        <p:spPr bwMode="auto">
          <a:xfrm>
            <a:off x="2175537" y="485776"/>
            <a:ext cx="2127382" cy="669925"/>
          </a:xfrm>
          <a:prstGeom prst="rect">
            <a:avLst/>
          </a:prstGeom>
          <a:noFill/>
          <a:ln w="9525">
            <a:noFill/>
            <a:miter lim="800000"/>
            <a:headEnd/>
            <a:tailEnd/>
          </a:ln>
        </p:spPr>
        <p:txBody>
          <a:bodyPr lIns="81546" tIns="40773" rIns="81546" bIns="40773"/>
          <a:lstStyle/>
          <a:p>
            <a:pPr algn="r" rtl="1"/>
            <a:r>
              <a:rPr lang="ar-SA" altLang="zh-CN" sz="2400" b="1">
                <a:latin typeface="Times New Roman" pitchFamily="18" charset="0"/>
                <a:ea typeface="SimSun" pitchFamily="2" charset="-122"/>
                <a:cs typeface="Times New Roman" pitchFamily="18" charset="0"/>
              </a:rPr>
              <a:t>المرحلة الأولى</a:t>
            </a:r>
            <a:endParaRPr lang="en-US" sz="3600">
              <a:ea typeface="SimSun" pitchFamily="2" charset="-122"/>
              <a:cs typeface="Times New Roman" pitchFamily="18" charset="0"/>
            </a:endParaRPr>
          </a:p>
        </p:txBody>
      </p:sp>
      <p:sp>
        <p:nvSpPr>
          <p:cNvPr id="20487" name="Text Box 7"/>
          <p:cNvSpPr txBox="1">
            <a:spLocks noChangeArrowheads="1"/>
          </p:cNvSpPr>
          <p:nvPr/>
        </p:nvSpPr>
        <p:spPr bwMode="auto">
          <a:xfrm>
            <a:off x="4129220" y="2474914"/>
            <a:ext cx="541734" cy="503237"/>
          </a:xfrm>
          <a:prstGeom prst="rect">
            <a:avLst/>
          </a:prstGeom>
          <a:noFill/>
          <a:ln w="9525">
            <a:noFill/>
            <a:miter lim="800000"/>
            <a:headEnd/>
            <a:tailEnd/>
          </a:ln>
        </p:spPr>
        <p:txBody>
          <a:bodyPr lIns="81546" tIns="40773" rIns="81546" bIns="40773"/>
          <a:lstStyle/>
          <a:p>
            <a:pPr algn="r" rtl="1"/>
            <a:r>
              <a:rPr lang="en-US" altLang="zh-CN" sz="2400" b="1">
                <a:latin typeface="Times New Roman" pitchFamily="18" charset="0"/>
                <a:ea typeface="SimSun" pitchFamily="2" charset="-122"/>
              </a:rPr>
              <a:t>a</a:t>
            </a:r>
            <a:endParaRPr lang="en-US" sz="2400"/>
          </a:p>
        </p:txBody>
      </p:sp>
      <p:sp>
        <p:nvSpPr>
          <p:cNvPr id="20488" name="Text Box 8"/>
          <p:cNvSpPr txBox="1">
            <a:spLocks noChangeArrowheads="1"/>
          </p:cNvSpPr>
          <p:nvPr/>
        </p:nvSpPr>
        <p:spPr bwMode="auto">
          <a:xfrm>
            <a:off x="3735388" y="4608513"/>
            <a:ext cx="904610" cy="836612"/>
          </a:xfrm>
          <a:prstGeom prst="rect">
            <a:avLst/>
          </a:prstGeom>
          <a:noFill/>
          <a:ln w="9525">
            <a:noFill/>
            <a:miter lim="800000"/>
            <a:headEnd/>
            <a:tailEnd/>
          </a:ln>
        </p:spPr>
        <p:txBody>
          <a:bodyPr lIns="81546" tIns="40773" rIns="81546" bIns="40773"/>
          <a:lstStyle/>
          <a:p>
            <a:pPr algn="r" rtl="1"/>
            <a:r>
              <a:rPr lang="en-US" altLang="zh-CN" sz="2400" b="1">
                <a:latin typeface="Times New Roman" pitchFamily="18" charset="0"/>
                <a:ea typeface="SimSun" pitchFamily="2" charset="-122"/>
              </a:rPr>
              <a:t>L</a:t>
            </a:r>
            <a:r>
              <a:rPr lang="en-US" altLang="zh-CN" sz="2400" b="1" baseline="-25000">
                <a:latin typeface="Times New Roman" pitchFamily="18" charset="0"/>
                <a:ea typeface="SimSun" pitchFamily="2" charset="-122"/>
              </a:rPr>
              <a:t>1</a:t>
            </a:r>
            <a:endParaRPr lang="en-US" sz="2400"/>
          </a:p>
        </p:txBody>
      </p:sp>
      <p:sp>
        <p:nvSpPr>
          <p:cNvPr id="20489" name="Text Box 9"/>
          <p:cNvSpPr txBox="1">
            <a:spLocks noChangeArrowheads="1"/>
          </p:cNvSpPr>
          <p:nvPr/>
        </p:nvSpPr>
        <p:spPr bwMode="auto">
          <a:xfrm>
            <a:off x="5405307" y="4610100"/>
            <a:ext cx="904610" cy="833438"/>
          </a:xfrm>
          <a:prstGeom prst="rect">
            <a:avLst/>
          </a:prstGeom>
          <a:noFill/>
          <a:ln w="9525">
            <a:noFill/>
            <a:miter lim="800000"/>
            <a:headEnd/>
            <a:tailEnd/>
          </a:ln>
        </p:spPr>
        <p:txBody>
          <a:bodyPr lIns="81546" tIns="40773" rIns="81546" bIns="40773"/>
          <a:lstStyle/>
          <a:p>
            <a:pPr algn="r" rtl="1"/>
            <a:r>
              <a:rPr lang="en-US" altLang="zh-CN" sz="2400" b="1">
                <a:latin typeface="Times New Roman" pitchFamily="18" charset="0"/>
                <a:ea typeface="SimSun" pitchFamily="2" charset="-122"/>
              </a:rPr>
              <a:t>L</a:t>
            </a:r>
            <a:r>
              <a:rPr lang="en-US" altLang="zh-CN" sz="2400" b="1" baseline="-25000">
                <a:latin typeface="Times New Roman" pitchFamily="18" charset="0"/>
                <a:ea typeface="SimSun" pitchFamily="2" charset="-122"/>
              </a:rPr>
              <a:t>2</a:t>
            </a:r>
            <a:endParaRPr lang="en-US" sz="2400"/>
          </a:p>
        </p:txBody>
      </p:sp>
      <p:sp>
        <p:nvSpPr>
          <p:cNvPr id="20490" name="Line 10"/>
          <p:cNvSpPr>
            <a:spLocks noChangeShapeType="1"/>
          </p:cNvSpPr>
          <p:nvPr/>
        </p:nvSpPr>
        <p:spPr bwMode="auto">
          <a:xfrm>
            <a:off x="2531534" y="622300"/>
            <a:ext cx="1720" cy="4008438"/>
          </a:xfrm>
          <a:prstGeom prst="line">
            <a:avLst/>
          </a:prstGeom>
          <a:noFill/>
          <a:ln w="38100">
            <a:solidFill>
              <a:srgbClr val="000000"/>
            </a:solidFill>
            <a:round/>
            <a:headEnd/>
            <a:tailEnd/>
          </a:ln>
        </p:spPr>
        <p:txBody>
          <a:bodyPr/>
          <a:lstStyle/>
          <a:p>
            <a:endParaRPr lang="ar-SA"/>
          </a:p>
        </p:txBody>
      </p:sp>
      <p:sp>
        <p:nvSpPr>
          <p:cNvPr id="20491" name="Line 11"/>
          <p:cNvSpPr>
            <a:spLocks noChangeShapeType="1"/>
          </p:cNvSpPr>
          <p:nvPr/>
        </p:nvSpPr>
        <p:spPr bwMode="auto">
          <a:xfrm>
            <a:off x="2531534" y="4630739"/>
            <a:ext cx="5247085" cy="1587"/>
          </a:xfrm>
          <a:prstGeom prst="line">
            <a:avLst/>
          </a:prstGeom>
          <a:noFill/>
          <a:ln w="38100">
            <a:solidFill>
              <a:srgbClr val="000000"/>
            </a:solidFill>
            <a:round/>
            <a:headEnd/>
            <a:tailEnd/>
          </a:ln>
        </p:spPr>
        <p:txBody>
          <a:bodyPr/>
          <a:lstStyle/>
          <a:p>
            <a:endParaRPr lang="ar-SA"/>
          </a:p>
        </p:txBody>
      </p:sp>
      <p:sp>
        <p:nvSpPr>
          <p:cNvPr id="20492" name="Arc 12"/>
          <p:cNvSpPr>
            <a:spLocks/>
          </p:cNvSpPr>
          <p:nvPr/>
        </p:nvSpPr>
        <p:spPr bwMode="auto">
          <a:xfrm flipV="1">
            <a:off x="2170377" y="2625725"/>
            <a:ext cx="1807502" cy="1957388"/>
          </a:xfrm>
          <a:custGeom>
            <a:avLst/>
            <a:gdLst>
              <a:gd name="G0" fmla="+- 0 0 0"/>
              <a:gd name="G1" fmla="+- 21103 0 0"/>
              <a:gd name="G2" fmla="+- 21600 0 0"/>
              <a:gd name="T0" fmla="*/ 4609 w 21580"/>
              <a:gd name="T1" fmla="*/ 0 h 21103"/>
              <a:gd name="T2" fmla="*/ 21580 w 21580"/>
              <a:gd name="T3" fmla="*/ 20183 h 21103"/>
              <a:gd name="T4" fmla="*/ 0 w 21580"/>
              <a:gd name="T5" fmla="*/ 21103 h 21103"/>
            </a:gdLst>
            <a:ahLst/>
            <a:cxnLst>
              <a:cxn ang="0">
                <a:pos x="T0" y="T1"/>
              </a:cxn>
              <a:cxn ang="0">
                <a:pos x="T2" y="T3"/>
              </a:cxn>
              <a:cxn ang="0">
                <a:pos x="T4" y="T5"/>
              </a:cxn>
            </a:cxnLst>
            <a:rect l="0" t="0" r="r" b="b"/>
            <a:pathLst>
              <a:path w="21580" h="21103" fill="none" extrusionOk="0">
                <a:moveTo>
                  <a:pt x="4608" y="0"/>
                </a:moveTo>
                <a:cubicBezTo>
                  <a:pt x="14192" y="2093"/>
                  <a:pt x="21162" y="10382"/>
                  <a:pt x="21580" y="20182"/>
                </a:cubicBezTo>
              </a:path>
              <a:path w="21580" h="21103" stroke="0" extrusionOk="0">
                <a:moveTo>
                  <a:pt x="4608" y="0"/>
                </a:moveTo>
                <a:cubicBezTo>
                  <a:pt x="14192" y="2093"/>
                  <a:pt x="21162" y="10382"/>
                  <a:pt x="21580" y="20182"/>
                </a:cubicBezTo>
                <a:lnTo>
                  <a:pt x="0" y="21103"/>
                </a:lnTo>
                <a:close/>
              </a:path>
            </a:pathLst>
          </a:custGeom>
          <a:noFill/>
          <a:ln w="28575">
            <a:solidFill>
              <a:srgbClr val="000000"/>
            </a:solidFill>
            <a:round/>
            <a:headEnd/>
            <a:tailEnd/>
          </a:ln>
        </p:spPr>
        <p:txBody>
          <a:bodyPr/>
          <a:lstStyle/>
          <a:p>
            <a:endParaRPr lang="ar-SA"/>
          </a:p>
        </p:txBody>
      </p:sp>
      <p:sp>
        <p:nvSpPr>
          <p:cNvPr id="20493" name="Arc 13"/>
          <p:cNvSpPr>
            <a:spLocks/>
          </p:cNvSpPr>
          <p:nvPr/>
        </p:nvSpPr>
        <p:spPr bwMode="auto">
          <a:xfrm rot="10750141" flipV="1">
            <a:off x="3979599" y="1154113"/>
            <a:ext cx="2337197" cy="1643062"/>
          </a:xfrm>
          <a:custGeom>
            <a:avLst/>
            <a:gdLst>
              <a:gd name="G0" fmla="+- 0 0 0"/>
              <a:gd name="G1" fmla="+- 21219 0 0"/>
              <a:gd name="G2" fmla="+- 21600 0 0"/>
              <a:gd name="T0" fmla="*/ 4040 w 21486"/>
              <a:gd name="T1" fmla="*/ 0 h 21219"/>
              <a:gd name="T2" fmla="*/ 21486 w 21486"/>
              <a:gd name="T3" fmla="*/ 19000 h 21219"/>
              <a:gd name="T4" fmla="*/ 0 w 21486"/>
              <a:gd name="T5" fmla="*/ 21219 h 21219"/>
            </a:gdLst>
            <a:ahLst/>
            <a:cxnLst>
              <a:cxn ang="0">
                <a:pos x="T0" y="T1"/>
              </a:cxn>
              <a:cxn ang="0">
                <a:pos x="T2" y="T3"/>
              </a:cxn>
              <a:cxn ang="0">
                <a:pos x="T4" y="T5"/>
              </a:cxn>
            </a:cxnLst>
            <a:rect l="0" t="0" r="r" b="b"/>
            <a:pathLst>
              <a:path w="21486" h="21219" fill="none" extrusionOk="0">
                <a:moveTo>
                  <a:pt x="4039" y="0"/>
                </a:moveTo>
                <a:cubicBezTo>
                  <a:pt x="13413" y="1784"/>
                  <a:pt x="20505" y="9508"/>
                  <a:pt x="21485" y="19000"/>
                </a:cubicBezTo>
              </a:path>
              <a:path w="21486" h="21219" stroke="0" extrusionOk="0">
                <a:moveTo>
                  <a:pt x="4039" y="0"/>
                </a:moveTo>
                <a:cubicBezTo>
                  <a:pt x="13413" y="1784"/>
                  <a:pt x="20505" y="9508"/>
                  <a:pt x="21485" y="19000"/>
                </a:cubicBezTo>
                <a:lnTo>
                  <a:pt x="0" y="21219"/>
                </a:lnTo>
                <a:close/>
              </a:path>
            </a:pathLst>
          </a:custGeom>
          <a:noFill/>
          <a:ln w="28575">
            <a:solidFill>
              <a:srgbClr val="000000"/>
            </a:solidFill>
            <a:round/>
            <a:headEnd/>
            <a:tailEnd/>
          </a:ln>
        </p:spPr>
        <p:txBody>
          <a:bodyPr/>
          <a:lstStyle/>
          <a:p>
            <a:endParaRPr lang="ar-SA"/>
          </a:p>
        </p:txBody>
      </p:sp>
      <p:sp>
        <p:nvSpPr>
          <p:cNvPr id="20494" name="Arc 14"/>
          <p:cNvSpPr>
            <a:spLocks/>
          </p:cNvSpPr>
          <p:nvPr/>
        </p:nvSpPr>
        <p:spPr bwMode="auto">
          <a:xfrm rot="16160871" flipV="1">
            <a:off x="5785314" y="1144919"/>
            <a:ext cx="1690687" cy="1683677"/>
          </a:xfrm>
          <a:custGeom>
            <a:avLst/>
            <a:gdLst>
              <a:gd name="G0" fmla="+- 0 0 0"/>
              <a:gd name="G1" fmla="+- 18286 0 0"/>
              <a:gd name="G2" fmla="+- 21600 0 0"/>
              <a:gd name="T0" fmla="*/ 11497 w 21600"/>
              <a:gd name="T1" fmla="*/ 0 h 18286"/>
              <a:gd name="T2" fmla="*/ 21600 w 21600"/>
              <a:gd name="T3" fmla="*/ 18286 h 18286"/>
              <a:gd name="T4" fmla="*/ 0 w 21600"/>
              <a:gd name="T5" fmla="*/ 18286 h 18286"/>
            </a:gdLst>
            <a:ahLst/>
            <a:cxnLst>
              <a:cxn ang="0">
                <a:pos x="T0" y="T1"/>
              </a:cxn>
              <a:cxn ang="0">
                <a:pos x="T2" y="T3"/>
              </a:cxn>
              <a:cxn ang="0">
                <a:pos x="T4" y="T5"/>
              </a:cxn>
            </a:cxnLst>
            <a:rect l="0" t="0" r="r" b="b"/>
            <a:pathLst>
              <a:path w="21600" h="18286" fill="none" extrusionOk="0">
                <a:moveTo>
                  <a:pt x="11497" y="-1"/>
                </a:moveTo>
                <a:cubicBezTo>
                  <a:pt x="17784" y="3953"/>
                  <a:pt x="21600" y="10859"/>
                  <a:pt x="21600" y="18286"/>
                </a:cubicBezTo>
              </a:path>
              <a:path w="21600" h="18286" stroke="0" extrusionOk="0">
                <a:moveTo>
                  <a:pt x="11497" y="-1"/>
                </a:moveTo>
                <a:cubicBezTo>
                  <a:pt x="17784" y="3953"/>
                  <a:pt x="21600" y="10859"/>
                  <a:pt x="21600" y="18286"/>
                </a:cubicBezTo>
                <a:lnTo>
                  <a:pt x="0" y="18286"/>
                </a:lnTo>
                <a:close/>
              </a:path>
            </a:pathLst>
          </a:custGeom>
          <a:noFill/>
          <a:ln w="28575">
            <a:solidFill>
              <a:srgbClr val="000000"/>
            </a:solidFill>
            <a:round/>
            <a:headEnd/>
            <a:tailEnd/>
          </a:ln>
        </p:spPr>
        <p:txBody>
          <a:bodyPr/>
          <a:lstStyle/>
          <a:p>
            <a:endParaRPr lang="ar-SA"/>
          </a:p>
        </p:txBody>
      </p:sp>
      <p:sp>
        <p:nvSpPr>
          <p:cNvPr id="20495" name="Line 15"/>
          <p:cNvSpPr>
            <a:spLocks noChangeShapeType="1"/>
          </p:cNvSpPr>
          <p:nvPr/>
        </p:nvSpPr>
        <p:spPr bwMode="auto">
          <a:xfrm>
            <a:off x="5957359" y="355600"/>
            <a:ext cx="12039" cy="4275138"/>
          </a:xfrm>
          <a:prstGeom prst="line">
            <a:avLst/>
          </a:prstGeom>
          <a:noFill/>
          <a:ln w="28575">
            <a:solidFill>
              <a:srgbClr val="000000"/>
            </a:solidFill>
            <a:prstDash val="dashDot"/>
            <a:round/>
            <a:headEnd/>
            <a:tailEnd/>
          </a:ln>
        </p:spPr>
        <p:txBody>
          <a:bodyPr/>
          <a:lstStyle/>
          <a:p>
            <a:endParaRPr lang="ar-SA"/>
          </a:p>
        </p:txBody>
      </p:sp>
      <p:sp>
        <p:nvSpPr>
          <p:cNvPr id="20496" name="Line 16"/>
          <p:cNvSpPr>
            <a:spLocks noChangeShapeType="1"/>
          </p:cNvSpPr>
          <p:nvPr/>
        </p:nvSpPr>
        <p:spPr bwMode="auto">
          <a:xfrm flipV="1">
            <a:off x="2531533" y="1809751"/>
            <a:ext cx="1809221" cy="2771775"/>
          </a:xfrm>
          <a:prstGeom prst="line">
            <a:avLst/>
          </a:prstGeom>
          <a:noFill/>
          <a:ln w="28575">
            <a:solidFill>
              <a:srgbClr val="000000"/>
            </a:solidFill>
            <a:prstDash val="dashDot"/>
            <a:round/>
            <a:headEnd/>
            <a:tailEnd/>
          </a:ln>
        </p:spPr>
        <p:txBody>
          <a:bodyPr/>
          <a:lstStyle/>
          <a:p>
            <a:endParaRPr lang="ar-SA"/>
          </a:p>
        </p:txBody>
      </p:sp>
      <p:sp>
        <p:nvSpPr>
          <p:cNvPr id="20497" name="Line 17"/>
          <p:cNvSpPr>
            <a:spLocks noChangeShapeType="1"/>
          </p:cNvSpPr>
          <p:nvPr/>
        </p:nvSpPr>
        <p:spPr bwMode="auto">
          <a:xfrm>
            <a:off x="4340754" y="471489"/>
            <a:ext cx="1720" cy="4175125"/>
          </a:xfrm>
          <a:prstGeom prst="line">
            <a:avLst/>
          </a:prstGeom>
          <a:noFill/>
          <a:ln w="28575">
            <a:solidFill>
              <a:srgbClr val="000000"/>
            </a:solidFill>
            <a:prstDash val="dashDot"/>
            <a:round/>
            <a:headEnd/>
            <a:tailEnd/>
          </a:ln>
        </p:spPr>
        <p:txBody>
          <a:bodyPr/>
          <a:lstStyle/>
          <a:p>
            <a:endParaRPr lang="ar-SA"/>
          </a:p>
        </p:txBody>
      </p:sp>
      <p:sp>
        <p:nvSpPr>
          <p:cNvPr id="20498" name="Line 18"/>
          <p:cNvSpPr>
            <a:spLocks noChangeShapeType="1"/>
          </p:cNvSpPr>
          <p:nvPr/>
        </p:nvSpPr>
        <p:spPr bwMode="auto">
          <a:xfrm flipV="1">
            <a:off x="2531534" y="3978275"/>
            <a:ext cx="1448065" cy="668338"/>
          </a:xfrm>
          <a:prstGeom prst="line">
            <a:avLst/>
          </a:prstGeom>
          <a:noFill/>
          <a:ln w="28575">
            <a:solidFill>
              <a:srgbClr val="000000"/>
            </a:solidFill>
            <a:round/>
            <a:headEnd/>
            <a:tailEnd/>
          </a:ln>
        </p:spPr>
        <p:txBody>
          <a:bodyPr/>
          <a:lstStyle/>
          <a:p>
            <a:endParaRPr lang="ar-SA"/>
          </a:p>
        </p:txBody>
      </p:sp>
      <p:sp>
        <p:nvSpPr>
          <p:cNvPr id="20499" name="Line 19"/>
          <p:cNvSpPr>
            <a:spLocks noChangeShapeType="1"/>
          </p:cNvSpPr>
          <p:nvPr/>
        </p:nvSpPr>
        <p:spPr bwMode="auto">
          <a:xfrm>
            <a:off x="3979598" y="3978275"/>
            <a:ext cx="3618442" cy="1169988"/>
          </a:xfrm>
          <a:prstGeom prst="line">
            <a:avLst/>
          </a:prstGeom>
          <a:noFill/>
          <a:ln w="28575">
            <a:solidFill>
              <a:srgbClr val="000000"/>
            </a:solidFill>
            <a:round/>
            <a:headEnd/>
            <a:tailEnd/>
          </a:ln>
        </p:spPr>
        <p:txBody>
          <a:bodyPr/>
          <a:lstStyle/>
          <a:p>
            <a:endParaRPr lang="ar-SA"/>
          </a:p>
        </p:txBody>
      </p:sp>
      <p:sp>
        <p:nvSpPr>
          <p:cNvPr id="20500" name="Line 20"/>
          <p:cNvSpPr>
            <a:spLocks noChangeShapeType="1"/>
          </p:cNvSpPr>
          <p:nvPr/>
        </p:nvSpPr>
        <p:spPr bwMode="auto">
          <a:xfrm>
            <a:off x="3979598" y="2643188"/>
            <a:ext cx="0" cy="2003425"/>
          </a:xfrm>
          <a:prstGeom prst="line">
            <a:avLst/>
          </a:prstGeom>
          <a:noFill/>
          <a:ln w="28575">
            <a:solidFill>
              <a:srgbClr val="000000"/>
            </a:solidFill>
            <a:prstDash val="dashDot"/>
            <a:round/>
            <a:headEnd/>
            <a:tailEnd/>
          </a:ln>
        </p:spPr>
        <p:txBody>
          <a:bodyPr/>
          <a:lstStyle/>
          <a:p>
            <a:endParaRPr lang="ar-SA"/>
          </a:p>
        </p:txBody>
      </p:sp>
      <p:sp>
        <p:nvSpPr>
          <p:cNvPr id="20501" name="Line 21"/>
          <p:cNvSpPr>
            <a:spLocks noChangeShapeType="1"/>
          </p:cNvSpPr>
          <p:nvPr/>
        </p:nvSpPr>
        <p:spPr bwMode="auto">
          <a:xfrm flipV="1">
            <a:off x="2531533" y="4144963"/>
            <a:ext cx="1809221" cy="501650"/>
          </a:xfrm>
          <a:prstGeom prst="line">
            <a:avLst/>
          </a:prstGeom>
          <a:noFill/>
          <a:ln w="28575">
            <a:solidFill>
              <a:srgbClr val="000000"/>
            </a:solidFill>
            <a:round/>
            <a:headEnd/>
            <a:tailEnd/>
          </a:ln>
        </p:spPr>
        <p:txBody>
          <a:bodyPr/>
          <a:lstStyle/>
          <a:p>
            <a:endParaRPr lang="ar-SA"/>
          </a:p>
        </p:txBody>
      </p:sp>
      <p:sp>
        <p:nvSpPr>
          <p:cNvPr id="20502" name="Line 22"/>
          <p:cNvSpPr>
            <a:spLocks noChangeShapeType="1"/>
          </p:cNvSpPr>
          <p:nvPr/>
        </p:nvSpPr>
        <p:spPr bwMode="auto">
          <a:xfrm>
            <a:off x="4340754" y="4144963"/>
            <a:ext cx="3799020" cy="334962"/>
          </a:xfrm>
          <a:prstGeom prst="line">
            <a:avLst/>
          </a:prstGeom>
          <a:noFill/>
          <a:ln w="28575">
            <a:solidFill>
              <a:srgbClr val="000000"/>
            </a:solidFill>
            <a:round/>
            <a:headEnd/>
            <a:tailEnd/>
          </a:ln>
        </p:spPr>
        <p:txBody>
          <a:bodyPr/>
          <a:lstStyle/>
          <a:p>
            <a:endParaRPr lang="ar-SA"/>
          </a:p>
        </p:txBody>
      </p:sp>
      <p:sp>
        <p:nvSpPr>
          <p:cNvPr id="20503" name="Line 23"/>
          <p:cNvSpPr>
            <a:spLocks noChangeShapeType="1"/>
          </p:cNvSpPr>
          <p:nvPr/>
        </p:nvSpPr>
        <p:spPr bwMode="auto">
          <a:xfrm>
            <a:off x="2531533" y="973138"/>
            <a:ext cx="1809221" cy="1587"/>
          </a:xfrm>
          <a:prstGeom prst="line">
            <a:avLst/>
          </a:prstGeom>
          <a:noFill/>
          <a:ln w="28575">
            <a:solidFill>
              <a:srgbClr val="000000"/>
            </a:solidFill>
            <a:round/>
            <a:headEnd type="triangle" w="med" len="med"/>
            <a:tailEnd type="triangle" w="med" len="med"/>
          </a:ln>
        </p:spPr>
        <p:txBody>
          <a:bodyPr/>
          <a:lstStyle/>
          <a:p>
            <a:endParaRPr lang="ar-SA"/>
          </a:p>
        </p:txBody>
      </p:sp>
      <p:sp>
        <p:nvSpPr>
          <p:cNvPr id="20504" name="Line 24"/>
          <p:cNvSpPr>
            <a:spLocks noChangeShapeType="1"/>
          </p:cNvSpPr>
          <p:nvPr/>
        </p:nvSpPr>
        <p:spPr bwMode="auto">
          <a:xfrm>
            <a:off x="5957359" y="973138"/>
            <a:ext cx="1448065" cy="1587"/>
          </a:xfrm>
          <a:prstGeom prst="line">
            <a:avLst/>
          </a:prstGeom>
          <a:noFill/>
          <a:ln w="28575">
            <a:solidFill>
              <a:srgbClr val="000000"/>
            </a:solidFill>
            <a:round/>
            <a:headEnd type="triangle" w="med" len="med"/>
            <a:tailEnd type="triangle" w="med" len="med"/>
          </a:ln>
        </p:spPr>
        <p:txBody>
          <a:bodyPr/>
          <a:lstStyle/>
          <a:p>
            <a:endParaRPr lang="ar-SA"/>
          </a:p>
        </p:txBody>
      </p:sp>
      <p:sp>
        <p:nvSpPr>
          <p:cNvPr id="20505" name="Text Box 25"/>
          <p:cNvSpPr txBox="1">
            <a:spLocks noChangeArrowheads="1"/>
          </p:cNvSpPr>
          <p:nvPr/>
        </p:nvSpPr>
        <p:spPr bwMode="auto">
          <a:xfrm>
            <a:off x="1951965" y="188914"/>
            <a:ext cx="904610" cy="833437"/>
          </a:xfrm>
          <a:prstGeom prst="rect">
            <a:avLst/>
          </a:prstGeom>
          <a:noFill/>
          <a:ln w="9525">
            <a:noFill/>
            <a:miter lim="800000"/>
            <a:headEnd/>
            <a:tailEnd/>
          </a:ln>
        </p:spPr>
        <p:txBody>
          <a:bodyPr lIns="81546" tIns="40773" rIns="81546" bIns="40773"/>
          <a:lstStyle/>
          <a:p>
            <a:pPr algn="r" rtl="1"/>
            <a:r>
              <a:rPr lang="en-US" altLang="zh-CN" sz="2400" b="1">
                <a:latin typeface="Times New Roman" pitchFamily="18" charset="0"/>
                <a:ea typeface="SimSun" pitchFamily="2" charset="-122"/>
              </a:rPr>
              <a:t>TP</a:t>
            </a:r>
            <a:endParaRPr lang="en-US" sz="2400"/>
          </a:p>
        </p:txBody>
      </p:sp>
      <p:sp>
        <p:nvSpPr>
          <p:cNvPr id="20506" name="Text Box 26"/>
          <p:cNvSpPr txBox="1">
            <a:spLocks noChangeArrowheads="1"/>
          </p:cNvSpPr>
          <p:nvPr/>
        </p:nvSpPr>
        <p:spPr bwMode="auto">
          <a:xfrm>
            <a:off x="7054585" y="1858964"/>
            <a:ext cx="724033" cy="496887"/>
          </a:xfrm>
          <a:prstGeom prst="rect">
            <a:avLst/>
          </a:prstGeom>
          <a:noFill/>
          <a:ln w="9525">
            <a:noFill/>
            <a:miter lim="800000"/>
            <a:headEnd/>
            <a:tailEnd/>
          </a:ln>
        </p:spPr>
        <p:txBody>
          <a:bodyPr lIns="81546" tIns="40773" rIns="81546" bIns="40773"/>
          <a:lstStyle/>
          <a:p>
            <a:pPr algn="ctr" rtl="1"/>
            <a:r>
              <a:rPr lang="en-US" altLang="zh-CN" sz="2400" b="1">
                <a:latin typeface="Times New Roman" pitchFamily="18" charset="0"/>
                <a:ea typeface="SimSun" pitchFamily="2" charset="-122"/>
              </a:rPr>
              <a:t>TP</a:t>
            </a:r>
            <a:endParaRPr lang="en-US" sz="2400"/>
          </a:p>
        </p:txBody>
      </p:sp>
      <p:sp>
        <p:nvSpPr>
          <p:cNvPr id="20507" name="Text Box 27"/>
          <p:cNvSpPr txBox="1">
            <a:spLocks noChangeArrowheads="1"/>
          </p:cNvSpPr>
          <p:nvPr/>
        </p:nvSpPr>
        <p:spPr bwMode="auto">
          <a:xfrm>
            <a:off x="7432940" y="4724400"/>
            <a:ext cx="1085189" cy="668338"/>
          </a:xfrm>
          <a:prstGeom prst="rect">
            <a:avLst/>
          </a:prstGeom>
          <a:noFill/>
          <a:ln w="9525">
            <a:noFill/>
            <a:miter lim="800000"/>
            <a:headEnd/>
            <a:tailEnd/>
          </a:ln>
        </p:spPr>
        <p:txBody>
          <a:bodyPr lIns="81546" tIns="40773" rIns="81546" bIns="40773"/>
          <a:lstStyle/>
          <a:p>
            <a:pPr algn="r" rtl="1"/>
            <a:endParaRPr lang="en-US" altLang="zh-CN" sz="1100" b="1">
              <a:latin typeface="Times New Roman" pitchFamily="18" charset="0"/>
              <a:ea typeface="SimSun" pitchFamily="2" charset="-122"/>
            </a:endParaRPr>
          </a:p>
          <a:p>
            <a:pPr algn="ctr" rtl="1"/>
            <a:r>
              <a:rPr lang="en-US" altLang="zh-CN" sz="2400" b="1">
                <a:latin typeface="Times New Roman" pitchFamily="18" charset="0"/>
                <a:ea typeface="SimSun" pitchFamily="2" charset="-122"/>
              </a:rPr>
              <a:t>MP</a:t>
            </a:r>
            <a:r>
              <a:rPr lang="en-US" altLang="zh-CN" sz="2400" b="1" baseline="-25000">
                <a:latin typeface="Times New Roman" pitchFamily="18" charset="0"/>
                <a:ea typeface="SimSun" pitchFamily="2" charset="-122"/>
              </a:rPr>
              <a:t>L</a:t>
            </a:r>
            <a:endParaRPr lang="en-US" sz="2400"/>
          </a:p>
        </p:txBody>
      </p:sp>
      <p:sp>
        <p:nvSpPr>
          <p:cNvPr id="20508" name="Text Box 28"/>
          <p:cNvSpPr txBox="1">
            <a:spLocks noChangeArrowheads="1"/>
          </p:cNvSpPr>
          <p:nvPr/>
        </p:nvSpPr>
        <p:spPr bwMode="auto">
          <a:xfrm>
            <a:off x="7809574" y="4298951"/>
            <a:ext cx="1085188" cy="1001713"/>
          </a:xfrm>
          <a:prstGeom prst="rect">
            <a:avLst/>
          </a:prstGeom>
          <a:noFill/>
          <a:ln w="9525">
            <a:noFill/>
            <a:miter lim="800000"/>
            <a:headEnd/>
            <a:tailEnd/>
          </a:ln>
        </p:spPr>
        <p:txBody>
          <a:bodyPr lIns="81546" tIns="40773" rIns="81546" bIns="40773"/>
          <a:lstStyle/>
          <a:p>
            <a:pPr algn="r" rtl="1"/>
            <a:r>
              <a:rPr lang="en-US" altLang="zh-CN" sz="2400" b="1">
                <a:latin typeface="Times New Roman" pitchFamily="18" charset="0"/>
                <a:ea typeface="SimSun" pitchFamily="2" charset="-122"/>
              </a:rPr>
              <a:t>AP</a:t>
            </a:r>
            <a:r>
              <a:rPr lang="en-US" altLang="zh-CN" sz="2400" b="1" baseline="-25000">
                <a:latin typeface="Times New Roman" pitchFamily="18" charset="0"/>
                <a:ea typeface="SimSun" pitchFamily="2" charset="-122"/>
              </a:rPr>
              <a:t>L</a:t>
            </a:r>
            <a:endParaRPr lang="en-US" sz="2400" baseline="-25000"/>
          </a:p>
        </p:txBody>
      </p:sp>
      <p:sp>
        <p:nvSpPr>
          <p:cNvPr id="20509" name="Line 29"/>
          <p:cNvSpPr>
            <a:spLocks noChangeShapeType="1"/>
          </p:cNvSpPr>
          <p:nvPr/>
        </p:nvSpPr>
        <p:spPr bwMode="auto">
          <a:xfrm>
            <a:off x="4328716" y="1023938"/>
            <a:ext cx="1628642" cy="0"/>
          </a:xfrm>
          <a:prstGeom prst="line">
            <a:avLst/>
          </a:prstGeom>
          <a:noFill/>
          <a:ln w="28575">
            <a:solidFill>
              <a:srgbClr val="000000"/>
            </a:solidFill>
            <a:round/>
            <a:headEnd type="triangle" w="med" len="med"/>
            <a:tailEnd type="triangle" w="med" len="med"/>
          </a:ln>
        </p:spPr>
        <p:txBody>
          <a:bodyPr/>
          <a:lstStyle/>
          <a:p>
            <a:endParaRPr lang="ar-SA"/>
          </a:p>
        </p:txBody>
      </p:sp>
      <p:sp>
        <p:nvSpPr>
          <p:cNvPr id="20510" name="Text Box 30"/>
          <p:cNvSpPr txBox="1">
            <a:spLocks noChangeArrowheads="1"/>
          </p:cNvSpPr>
          <p:nvPr/>
        </p:nvSpPr>
        <p:spPr bwMode="auto">
          <a:xfrm>
            <a:off x="914400" y="5257801"/>
            <a:ext cx="7692629" cy="1066800"/>
          </a:xfrm>
          <a:prstGeom prst="rect">
            <a:avLst/>
          </a:prstGeom>
          <a:noFill/>
          <a:ln w="28575">
            <a:solidFill>
              <a:srgbClr val="000000"/>
            </a:solidFill>
            <a:miter lim="800000"/>
            <a:headEnd/>
            <a:tailEnd/>
          </a:ln>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a:t>
            </a:r>
            <a:r>
              <a:rPr lang="en-US" altLang="zh-CN" sz="2400" b="1">
                <a:solidFill>
                  <a:srgbClr val="FF6600"/>
                </a:solidFill>
                <a:latin typeface="Times New Roman" pitchFamily="18" charset="0"/>
                <a:ea typeface="SimSun" pitchFamily="2" charset="-122"/>
                <a:cs typeface="Times New Roman" pitchFamily="18" charset="0"/>
              </a:rPr>
              <a:t>7</a:t>
            </a:r>
            <a:r>
              <a:rPr lang="ar-SA" altLang="zh-CN" sz="2400" b="1">
                <a:solidFill>
                  <a:srgbClr val="FF6600"/>
                </a:solidFill>
                <a:latin typeface="Times New Roman" pitchFamily="18" charset="0"/>
                <a:ea typeface="SimSun" pitchFamily="2" charset="-122"/>
                <a:cs typeface="Times New Roman" pitchFamily="18" charset="0"/>
              </a:rPr>
              <a:t>-3):</a:t>
            </a:r>
            <a:r>
              <a:rPr lang="ar-SA" altLang="zh-CN" sz="2400" b="1">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تبدأ المرحلة الأولى من الصفر وتنتهي عند النهاية العظمى للناتج المتوسط، ثم تبدأ المرحلة الثانية لتنتهي عند النهاية العظمى للناتج الكلي</a:t>
            </a:r>
            <a:r>
              <a:rPr lang="ar-SA" altLang="zh-CN" sz="2400" b="1">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لتبدأ المرحلة الثالثة</a:t>
            </a:r>
            <a:r>
              <a:rPr lang="ar-SA" altLang="zh-CN" sz="2400" b="1">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بعد ذلك.</a:t>
            </a:r>
            <a:endParaRPr lang="en-US" sz="3600">
              <a:ea typeface="SimSun" pitchFamily="2" charset="-122"/>
              <a:cs typeface="Times New Roman" pitchFamily="18" charset="0"/>
            </a:endParaRPr>
          </a:p>
        </p:txBody>
      </p:sp>
      <p:sp>
        <p:nvSpPr>
          <p:cNvPr id="20511" name="Text Box 31"/>
          <p:cNvSpPr txBox="1">
            <a:spLocks noChangeArrowheads="1"/>
          </p:cNvSpPr>
          <p:nvPr/>
        </p:nvSpPr>
        <p:spPr bwMode="auto">
          <a:xfrm>
            <a:off x="7063185" y="4384676"/>
            <a:ext cx="1085188" cy="1001713"/>
          </a:xfrm>
          <a:prstGeom prst="rect">
            <a:avLst/>
          </a:prstGeom>
          <a:noFill/>
          <a:ln w="9525">
            <a:noFill/>
            <a:miter lim="800000"/>
            <a:headEnd/>
            <a:tailEnd/>
          </a:ln>
        </p:spPr>
        <p:txBody>
          <a:bodyPr lIns="81546" tIns="40773" rIns="81546" bIns="40773"/>
          <a:lstStyle/>
          <a:p>
            <a:pPr algn="r" rtl="1"/>
            <a:r>
              <a:rPr lang="en-US" altLang="zh-CN" sz="2400" b="1">
                <a:latin typeface="Times New Roman" pitchFamily="18" charset="0"/>
                <a:ea typeface="SimSun" pitchFamily="2" charset="-122"/>
              </a:rPr>
              <a:t>L</a:t>
            </a:r>
            <a:endParaRPr lang="en-US" sz="2400" baseline="-25000"/>
          </a:p>
        </p:txBody>
      </p:sp>
      <p:sp>
        <p:nvSpPr>
          <p:cNvPr id="20512" name="AutoShape 32">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20513" name="AutoShape 33">
            <a:hlinkClick r:id="rId3" action="ppaction://hlinksldjump"/>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E561CB63-3452-409B-AB33-3A2A5F7AF3B8}" type="slidenum">
              <a:rPr lang="en-US"/>
              <a:pPr/>
              <a:t>12</a:t>
            </a:fld>
            <a:endParaRPr lang="en-US"/>
          </a:p>
        </p:txBody>
      </p:sp>
      <p:sp>
        <p:nvSpPr>
          <p:cNvPr id="22530" name="WordArt 2"/>
          <p:cNvSpPr>
            <a:spLocks noChangeArrowheads="1" noChangeShapeType="1" noTextEdit="1"/>
          </p:cNvSpPr>
          <p:nvPr/>
        </p:nvSpPr>
        <p:spPr bwMode="auto">
          <a:xfrm>
            <a:off x="4562608" y="260350"/>
            <a:ext cx="5097463" cy="685800"/>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cs typeface="Arabic Transparent"/>
              </a:rPr>
              <a:t>منحنيات سواء </a:t>
            </a:r>
            <a:r>
              <a:rPr lang="ar-SA" sz="3600" kern="10" dirty="0" smtClean="0">
                <a:ln w="9525">
                  <a:solidFill>
                    <a:srgbClr val="FF6600"/>
                  </a:solidFill>
                  <a:round/>
                  <a:headEnd/>
                  <a:tailEnd/>
                </a:ln>
                <a:solidFill>
                  <a:srgbClr val="FF6600"/>
                </a:solidFill>
                <a:cs typeface="Arabic Transparent"/>
              </a:rPr>
              <a:t>الناتج</a:t>
            </a:r>
            <a:endParaRPr lang="ar-SA" sz="3600" kern="10" dirty="0">
              <a:ln w="9525">
                <a:solidFill>
                  <a:srgbClr val="FF6600"/>
                </a:solidFill>
                <a:round/>
                <a:headEnd/>
                <a:tailEnd/>
              </a:ln>
              <a:solidFill>
                <a:srgbClr val="FF6600"/>
              </a:solidFill>
              <a:cs typeface="Arabic Transparent"/>
            </a:endParaRPr>
          </a:p>
        </p:txBody>
      </p:sp>
      <p:sp>
        <p:nvSpPr>
          <p:cNvPr id="22531" name="WordArt 3"/>
          <p:cNvSpPr>
            <a:spLocks noChangeArrowheads="1" noChangeShapeType="1" noTextEdit="1"/>
          </p:cNvSpPr>
          <p:nvPr/>
        </p:nvSpPr>
        <p:spPr bwMode="auto">
          <a:xfrm>
            <a:off x="4562608" y="1125538"/>
            <a:ext cx="5097463"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خصائص منحنيات سواء الإنتاج</a:t>
            </a:r>
          </a:p>
        </p:txBody>
      </p:sp>
      <p:sp>
        <p:nvSpPr>
          <p:cNvPr id="22532" name="Text Box 4"/>
          <p:cNvSpPr txBox="1">
            <a:spLocks noChangeArrowheads="1"/>
          </p:cNvSpPr>
          <p:nvPr/>
        </p:nvSpPr>
        <p:spPr bwMode="auto">
          <a:xfrm>
            <a:off x="350838" y="2493963"/>
            <a:ext cx="9126935" cy="457200"/>
          </a:xfrm>
          <a:prstGeom prst="rect">
            <a:avLst/>
          </a:prstGeom>
          <a:noFill/>
          <a:ln w="9525">
            <a:noFill/>
            <a:miter lim="800000"/>
            <a:headEnd/>
            <a:tailEnd/>
          </a:ln>
          <a:effectLst/>
        </p:spPr>
        <p:txBody>
          <a:bodyPr>
            <a:spAutoFit/>
          </a:bodyPr>
          <a:lstStyle/>
          <a:p>
            <a:pPr algn="just" rtl="1">
              <a:spcBef>
                <a:spcPct val="50000"/>
              </a:spcBef>
              <a:buFontTx/>
              <a:buBlip>
                <a:blip r:embed="rId4"/>
              </a:buBlip>
            </a:pPr>
            <a:r>
              <a:rPr lang="ar-BH" sz="2400"/>
              <a:t> منحنيات سواء الناتج ذات ميل سالب ومقعرة بإتجاه نقطة الأصل.</a:t>
            </a:r>
            <a:endParaRPr lang="fr-MA" sz="2400"/>
          </a:p>
        </p:txBody>
      </p:sp>
      <p:sp>
        <p:nvSpPr>
          <p:cNvPr id="22533" name="Text Box 5"/>
          <p:cNvSpPr txBox="1">
            <a:spLocks noChangeArrowheads="1"/>
          </p:cNvSpPr>
          <p:nvPr/>
        </p:nvSpPr>
        <p:spPr bwMode="auto">
          <a:xfrm>
            <a:off x="350838" y="1917700"/>
            <a:ext cx="9126935" cy="457200"/>
          </a:xfrm>
          <a:prstGeom prst="rect">
            <a:avLst/>
          </a:prstGeom>
          <a:noFill/>
          <a:ln w="9525">
            <a:noFill/>
            <a:miter lim="800000"/>
            <a:headEnd/>
            <a:tailEnd/>
          </a:ln>
          <a:effectLst/>
        </p:spPr>
        <p:txBody>
          <a:bodyPr>
            <a:spAutoFit/>
          </a:bodyPr>
          <a:lstStyle/>
          <a:p>
            <a:pPr algn="just" rtl="1">
              <a:spcBef>
                <a:spcPct val="50000"/>
              </a:spcBef>
            </a:pPr>
            <a:r>
              <a:rPr lang="ar-BH" sz="2400" b="1"/>
              <a:t>لمنحنيات سواء الإنتاج خصائص أساسية ثلاث :</a:t>
            </a:r>
            <a:endParaRPr lang="fr-MA" sz="2400" b="1"/>
          </a:p>
        </p:txBody>
      </p:sp>
      <p:sp>
        <p:nvSpPr>
          <p:cNvPr id="22534" name="Text Box 6"/>
          <p:cNvSpPr txBox="1">
            <a:spLocks noChangeArrowheads="1"/>
          </p:cNvSpPr>
          <p:nvPr/>
        </p:nvSpPr>
        <p:spPr bwMode="auto">
          <a:xfrm>
            <a:off x="350838" y="2998788"/>
            <a:ext cx="9126935" cy="457200"/>
          </a:xfrm>
          <a:prstGeom prst="rect">
            <a:avLst/>
          </a:prstGeom>
          <a:noFill/>
          <a:ln w="9525">
            <a:noFill/>
            <a:miter lim="800000"/>
            <a:headEnd/>
            <a:tailEnd/>
          </a:ln>
          <a:effectLst/>
        </p:spPr>
        <p:txBody>
          <a:bodyPr>
            <a:spAutoFit/>
          </a:bodyPr>
          <a:lstStyle/>
          <a:p>
            <a:pPr algn="just" rtl="1">
              <a:spcBef>
                <a:spcPct val="50000"/>
              </a:spcBef>
              <a:buFontTx/>
              <a:buBlip>
                <a:blip r:embed="rId4"/>
              </a:buBlip>
            </a:pPr>
            <a:r>
              <a:rPr lang="ar-BH" sz="2400"/>
              <a:t> منحنيات سواء الناتج لا تتقاطع.</a:t>
            </a:r>
            <a:endParaRPr lang="fr-MA" sz="2400"/>
          </a:p>
        </p:txBody>
      </p:sp>
      <p:sp>
        <p:nvSpPr>
          <p:cNvPr id="22535" name="Text Box 7"/>
          <p:cNvSpPr txBox="1">
            <a:spLocks noChangeArrowheads="1"/>
          </p:cNvSpPr>
          <p:nvPr/>
        </p:nvSpPr>
        <p:spPr bwMode="auto">
          <a:xfrm>
            <a:off x="350838" y="3502025"/>
            <a:ext cx="9126935" cy="457200"/>
          </a:xfrm>
          <a:prstGeom prst="rect">
            <a:avLst/>
          </a:prstGeom>
          <a:noFill/>
          <a:ln w="9525">
            <a:noFill/>
            <a:miter lim="800000"/>
            <a:headEnd/>
            <a:tailEnd/>
          </a:ln>
          <a:effectLst/>
        </p:spPr>
        <p:txBody>
          <a:bodyPr>
            <a:spAutoFit/>
          </a:bodyPr>
          <a:lstStyle/>
          <a:p>
            <a:pPr algn="just" rtl="1">
              <a:spcBef>
                <a:spcPct val="50000"/>
              </a:spcBef>
              <a:buFontTx/>
              <a:buBlip>
                <a:blip r:embed="rId4"/>
              </a:buBlip>
            </a:pPr>
            <a:r>
              <a:rPr lang="ar-BH" sz="2400"/>
              <a:t> المنحنيات الأبعد عن نقطة الأصل تشير إلى مستوى أعلى من الناتج.</a:t>
            </a:r>
            <a:endParaRPr lang="fr-MA" sz="2400"/>
          </a:p>
        </p:txBody>
      </p:sp>
      <p:sp>
        <p:nvSpPr>
          <p:cNvPr id="22536" name="WordArt 8"/>
          <p:cNvSpPr>
            <a:spLocks noChangeArrowheads="1" noChangeShapeType="1" noTextEdit="1"/>
          </p:cNvSpPr>
          <p:nvPr/>
        </p:nvSpPr>
        <p:spPr bwMode="auto">
          <a:xfrm>
            <a:off x="2144581" y="4078288"/>
            <a:ext cx="7438098"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معدل الإحلال الحدي بين العمل ورأس المال</a:t>
            </a:r>
          </a:p>
        </p:txBody>
      </p:sp>
      <p:sp>
        <p:nvSpPr>
          <p:cNvPr id="22537" name="Text Box 9"/>
          <p:cNvSpPr txBox="1">
            <a:spLocks noChangeArrowheads="1"/>
          </p:cNvSpPr>
          <p:nvPr/>
        </p:nvSpPr>
        <p:spPr bwMode="auto">
          <a:xfrm>
            <a:off x="350838" y="4799013"/>
            <a:ext cx="9126935" cy="457200"/>
          </a:xfrm>
          <a:prstGeom prst="rect">
            <a:avLst/>
          </a:prstGeom>
          <a:noFill/>
          <a:ln w="9525">
            <a:noFill/>
            <a:miter lim="800000"/>
            <a:headEnd/>
            <a:tailEnd/>
          </a:ln>
          <a:effectLst/>
        </p:spPr>
        <p:txBody>
          <a:bodyPr>
            <a:spAutoFit/>
          </a:bodyPr>
          <a:lstStyle/>
          <a:p>
            <a:pPr algn="just" rtl="1">
              <a:spcBef>
                <a:spcPct val="50000"/>
              </a:spcBef>
            </a:pPr>
            <a:r>
              <a:rPr lang="ar-BH" sz="2400" b="1"/>
              <a:t>يقاس كما يلي :</a:t>
            </a:r>
            <a:endParaRPr lang="fr-MA" sz="2400" b="1"/>
          </a:p>
        </p:txBody>
      </p:sp>
      <p:graphicFrame>
        <p:nvGraphicFramePr>
          <p:cNvPr id="22538" name="Object 10"/>
          <p:cNvGraphicFramePr>
            <a:graphicFrameLocks noChangeAspect="1"/>
          </p:cNvGraphicFramePr>
          <p:nvPr/>
        </p:nvGraphicFramePr>
        <p:xfrm>
          <a:off x="1371600" y="4648200"/>
          <a:ext cx="3145500" cy="1600200"/>
        </p:xfrm>
        <a:graphic>
          <a:graphicData uri="http://schemas.openxmlformats.org/presentationml/2006/ole">
            <mc:AlternateContent xmlns:mc="http://schemas.openxmlformats.org/markup-compatibility/2006">
              <mc:Choice xmlns:v="urn:schemas-microsoft-com:vml" Requires="v">
                <p:oleObj spid="_x0000_s3075" name="Equation" r:id="rId5" imgW="1587500" imgH="876300" progId="Equation.3">
                  <p:embed/>
                </p:oleObj>
              </mc:Choice>
              <mc:Fallback>
                <p:oleObj name="Equation" r:id="rId5" imgW="1587500" imgH="876300" progId="Equation.3">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1600" y="4648200"/>
                        <a:ext cx="3145500" cy="160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539" name="Text Box 11"/>
          <p:cNvSpPr txBox="1">
            <a:spLocks noChangeArrowheads="1"/>
          </p:cNvSpPr>
          <p:nvPr/>
        </p:nvSpPr>
        <p:spPr bwMode="auto">
          <a:xfrm>
            <a:off x="2221971" y="379413"/>
            <a:ext cx="1638962" cy="457200"/>
          </a:xfrm>
          <a:prstGeom prst="rect">
            <a:avLst/>
          </a:prstGeom>
          <a:noFill/>
          <a:ln w="9525">
            <a:noFill/>
            <a:miter lim="800000"/>
            <a:headEnd/>
            <a:tailEnd/>
          </a:ln>
          <a:effectLst/>
        </p:spPr>
        <p:txBody>
          <a:bodyPr>
            <a:spAutoFit/>
          </a:bodyPr>
          <a:lstStyle/>
          <a:p>
            <a:pPr algn="just" rtl="1">
              <a:spcBef>
                <a:spcPct val="50000"/>
              </a:spcBef>
            </a:pPr>
            <a:r>
              <a:rPr lang="ar-BH" sz="2400" b="1">
                <a:solidFill>
                  <a:srgbClr val="FD0903"/>
                </a:solidFill>
                <a:hlinkClick r:id="rId7" action="ppaction://hlinksldjump"/>
              </a:rPr>
              <a:t>الشكل (</a:t>
            </a:r>
            <a:r>
              <a:rPr lang="en-US" sz="2400" b="1">
                <a:solidFill>
                  <a:srgbClr val="FD0903"/>
                </a:solidFill>
                <a:hlinkClick r:id="rId7" action="ppaction://hlinksldjump"/>
              </a:rPr>
              <a:t>7</a:t>
            </a:r>
            <a:r>
              <a:rPr lang="ar-BH" sz="2400" b="1">
                <a:solidFill>
                  <a:srgbClr val="FD0903"/>
                </a:solidFill>
                <a:hlinkClick r:id="rId7" action="ppaction://hlinksldjump"/>
              </a:rPr>
              <a:t>-4)</a:t>
            </a:r>
            <a:endParaRPr lang="fr-MA" sz="2400" b="1">
              <a:solidFill>
                <a:srgbClr val="FD0903"/>
              </a:solidFill>
            </a:endParaRPr>
          </a:p>
        </p:txBody>
      </p:sp>
      <p:sp>
        <p:nvSpPr>
          <p:cNvPr id="22540" name="AutoShape 12">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slide(fromBottom)">
                                      <p:cBhvr>
                                        <p:cTn id="7" dur="500"/>
                                        <p:tgtEl>
                                          <p:spTgt spid="22530"/>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22539"/>
                                        </p:tgtEl>
                                        <p:attrNameLst>
                                          <p:attrName>style.visibility</p:attrName>
                                        </p:attrNameLst>
                                      </p:cBhvr>
                                      <p:to>
                                        <p:strVal val="visible"/>
                                      </p:to>
                                    </p:set>
                                    <p:anim calcmode="discrete" valueType="clr">
                                      <p:cBhvr override="childStyle">
                                        <p:cTn id="11" dur="80"/>
                                        <p:tgtEl>
                                          <p:spTgt spid="22539"/>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22539"/>
                                        </p:tgtEl>
                                        <p:attrNameLst>
                                          <p:attrName>fillcolor</p:attrName>
                                        </p:attrNameLst>
                                      </p:cBhvr>
                                      <p:tavLst>
                                        <p:tav tm="0">
                                          <p:val>
                                            <p:clrVal>
                                              <a:schemeClr val="accent2"/>
                                            </p:clrVal>
                                          </p:val>
                                        </p:tav>
                                        <p:tav tm="50000">
                                          <p:val>
                                            <p:clrVal>
                                              <a:schemeClr val="hlink"/>
                                            </p:clrVal>
                                          </p:val>
                                        </p:tav>
                                      </p:tavLst>
                                    </p:anim>
                                    <p:set>
                                      <p:cBhvr>
                                        <p:cTn id="13" dur="80"/>
                                        <p:tgtEl>
                                          <p:spTgt spid="22539"/>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grpId="0" nodeType="clickEffect">
                                  <p:stCondLst>
                                    <p:cond delay="0"/>
                                  </p:stCondLst>
                                  <p:childTnLst>
                                    <p:set>
                                      <p:cBhvr>
                                        <p:cTn id="17" dur="1" fill="hold">
                                          <p:stCondLst>
                                            <p:cond delay="0"/>
                                          </p:stCondLst>
                                        </p:cTn>
                                        <p:tgtEl>
                                          <p:spTgt spid="22531"/>
                                        </p:tgtEl>
                                        <p:attrNameLst>
                                          <p:attrName>style.visibility</p:attrName>
                                        </p:attrNameLst>
                                      </p:cBhvr>
                                      <p:to>
                                        <p:strVal val="visible"/>
                                      </p:to>
                                    </p:set>
                                    <p:animEffect transition="in" filter="wipe(down)">
                                      <p:cBhvr>
                                        <p:cTn id="18" dur="580">
                                          <p:stCondLst>
                                            <p:cond delay="0"/>
                                          </p:stCondLst>
                                        </p:cTn>
                                        <p:tgtEl>
                                          <p:spTgt spid="22531"/>
                                        </p:tgtEl>
                                      </p:cBhvr>
                                    </p:animEffect>
                                    <p:anim calcmode="lin" valueType="num">
                                      <p:cBhvr>
                                        <p:cTn id="19" dur="1822" tmFilter="0,0; 0.14,0.36; 0.43,0.73; 0.71,0.91; 1.0,1.0">
                                          <p:stCondLst>
                                            <p:cond delay="0"/>
                                          </p:stCondLst>
                                        </p:cTn>
                                        <p:tgtEl>
                                          <p:spTgt spid="22531"/>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22531"/>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22531"/>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22531"/>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22531"/>
                                        </p:tgtEl>
                                        <p:attrNameLst>
                                          <p:attrName>ppt_y</p:attrName>
                                        </p:attrNameLst>
                                      </p:cBhvr>
                                      <p:tavLst>
                                        <p:tav tm="0" fmla="#ppt_y-sin(pi*$)/81">
                                          <p:val>
                                            <p:fltVal val="0"/>
                                          </p:val>
                                        </p:tav>
                                        <p:tav tm="100000">
                                          <p:val>
                                            <p:fltVal val="1"/>
                                          </p:val>
                                        </p:tav>
                                      </p:tavLst>
                                    </p:anim>
                                    <p:animScale>
                                      <p:cBhvr>
                                        <p:cTn id="24" dur="26">
                                          <p:stCondLst>
                                            <p:cond delay="650"/>
                                          </p:stCondLst>
                                        </p:cTn>
                                        <p:tgtEl>
                                          <p:spTgt spid="22531"/>
                                        </p:tgtEl>
                                      </p:cBhvr>
                                      <p:to x="100000" y="60000"/>
                                    </p:animScale>
                                    <p:animScale>
                                      <p:cBhvr>
                                        <p:cTn id="25" dur="166" decel="50000">
                                          <p:stCondLst>
                                            <p:cond delay="676"/>
                                          </p:stCondLst>
                                        </p:cTn>
                                        <p:tgtEl>
                                          <p:spTgt spid="22531"/>
                                        </p:tgtEl>
                                      </p:cBhvr>
                                      <p:to x="100000" y="100000"/>
                                    </p:animScale>
                                    <p:animScale>
                                      <p:cBhvr>
                                        <p:cTn id="26" dur="26">
                                          <p:stCondLst>
                                            <p:cond delay="1312"/>
                                          </p:stCondLst>
                                        </p:cTn>
                                        <p:tgtEl>
                                          <p:spTgt spid="22531"/>
                                        </p:tgtEl>
                                      </p:cBhvr>
                                      <p:to x="100000" y="80000"/>
                                    </p:animScale>
                                    <p:animScale>
                                      <p:cBhvr>
                                        <p:cTn id="27" dur="166" decel="50000">
                                          <p:stCondLst>
                                            <p:cond delay="1338"/>
                                          </p:stCondLst>
                                        </p:cTn>
                                        <p:tgtEl>
                                          <p:spTgt spid="22531"/>
                                        </p:tgtEl>
                                      </p:cBhvr>
                                      <p:to x="100000" y="100000"/>
                                    </p:animScale>
                                    <p:animScale>
                                      <p:cBhvr>
                                        <p:cTn id="28" dur="26">
                                          <p:stCondLst>
                                            <p:cond delay="1642"/>
                                          </p:stCondLst>
                                        </p:cTn>
                                        <p:tgtEl>
                                          <p:spTgt spid="22531"/>
                                        </p:tgtEl>
                                      </p:cBhvr>
                                      <p:to x="100000" y="90000"/>
                                    </p:animScale>
                                    <p:animScale>
                                      <p:cBhvr>
                                        <p:cTn id="29" dur="166" decel="50000">
                                          <p:stCondLst>
                                            <p:cond delay="1668"/>
                                          </p:stCondLst>
                                        </p:cTn>
                                        <p:tgtEl>
                                          <p:spTgt spid="22531"/>
                                        </p:tgtEl>
                                      </p:cBhvr>
                                      <p:to x="100000" y="100000"/>
                                    </p:animScale>
                                    <p:animScale>
                                      <p:cBhvr>
                                        <p:cTn id="30" dur="26">
                                          <p:stCondLst>
                                            <p:cond delay="1808"/>
                                          </p:stCondLst>
                                        </p:cTn>
                                        <p:tgtEl>
                                          <p:spTgt spid="22531"/>
                                        </p:tgtEl>
                                      </p:cBhvr>
                                      <p:to x="100000" y="95000"/>
                                    </p:animScale>
                                    <p:animScale>
                                      <p:cBhvr>
                                        <p:cTn id="31" dur="166" decel="50000">
                                          <p:stCondLst>
                                            <p:cond delay="1834"/>
                                          </p:stCondLst>
                                        </p:cTn>
                                        <p:tgtEl>
                                          <p:spTgt spid="22531"/>
                                        </p:tgtEl>
                                      </p:cBhvr>
                                      <p:to x="100000" y="100000"/>
                                    </p:animScale>
                                  </p:childTnLst>
                                </p:cTn>
                              </p:par>
                            </p:childTnLst>
                          </p:cTn>
                        </p:par>
                        <p:par>
                          <p:cTn id="32" fill="hold">
                            <p:stCondLst>
                              <p:cond delay="2000"/>
                            </p:stCondLst>
                            <p:childTnLst>
                              <p:par>
                                <p:cTn id="33" presetID="27" presetClass="entr" presetSubtype="0" fill="hold" grpId="0" nodeType="afterEffect">
                                  <p:stCondLst>
                                    <p:cond delay="0"/>
                                  </p:stCondLst>
                                  <p:iterate type="lt">
                                    <p:tmPct val="50000"/>
                                  </p:iterate>
                                  <p:childTnLst>
                                    <p:set>
                                      <p:cBhvr>
                                        <p:cTn id="34" dur="1" fill="hold">
                                          <p:stCondLst>
                                            <p:cond delay="0"/>
                                          </p:stCondLst>
                                        </p:cTn>
                                        <p:tgtEl>
                                          <p:spTgt spid="22533"/>
                                        </p:tgtEl>
                                        <p:attrNameLst>
                                          <p:attrName>style.visibility</p:attrName>
                                        </p:attrNameLst>
                                      </p:cBhvr>
                                      <p:to>
                                        <p:strVal val="visible"/>
                                      </p:to>
                                    </p:set>
                                    <p:anim calcmode="discrete" valueType="clr">
                                      <p:cBhvr override="childStyle">
                                        <p:cTn id="35" dur="80"/>
                                        <p:tgtEl>
                                          <p:spTgt spid="22533"/>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22533"/>
                                        </p:tgtEl>
                                        <p:attrNameLst>
                                          <p:attrName>fillcolor</p:attrName>
                                        </p:attrNameLst>
                                      </p:cBhvr>
                                      <p:tavLst>
                                        <p:tav tm="0">
                                          <p:val>
                                            <p:clrVal>
                                              <a:schemeClr val="accent2"/>
                                            </p:clrVal>
                                          </p:val>
                                        </p:tav>
                                        <p:tav tm="50000">
                                          <p:val>
                                            <p:clrVal>
                                              <a:schemeClr val="hlink"/>
                                            </p:clrVal>
                                          </p:val>
                                        </p:tav>
                                      </p:tavLst>
                                    </p:anim>
                                    <p:set>
                                      <p:cBhvr>
                                        <p:cTn id="37" dur="80"/>
                                        <p:tgtEl>
                                          <p:spTgt spid="22533"/>
                                        </p:tgtEl>
                                        <p:attrNameLst>
                                          <p:attrName>fill.type</p:attrName>
                                        </p:attrNameLst>
                                      </p:cBhvr>
                                      <p:to>
                                        <p:strVal val="solid"/>
                                      </p:to>
                                    </p:set>
                                  </p:childTnLst>
                                </p:cTn>
                              </p:par>
                            </p:childTnLst>
                          </p:cTn>
                        </p:par>
                        <p:par>
                          <p:cTn id="38" fill="hold">
                            <p:stCondLst>
                              <p:cond delay="3440"/>
                            </p:stCondLst>
                            <p:childTnLst>
                              <p:par>
                                <p:cTn id="39" presetID="27" presetClass="entr" presetSubtype="0" fill="hold" grpId="0" nodeType="afterEffect">
                                  <p:stCondLst>
                                    <p:cond delay="0"/>
                                  </p:stCondLst>
                                  <p:iterate type="lt">
                                    <p:tmPct val="50000"/>
                                  </p:iterate>
                                  <p:childTnLst>
                                    <p:set>
                                      <p:cBhvr>
                                        <p:cTn id="40" dur="1" fill="hold">
                                          <p:stCondLst>
                                            <p:cond delay="0"/>
                                          </p:stCondLst>
                                        </p:cTn>
                                        <p:tgtEl>
                                          <p:spTgt spid="22532"/>
                                        </p:tgtEl>
                                        <p:attrNameLst>
                                          <p:attrName>style.visibility</p:attrName>
                                        </p:attrNameLst>
                                      </p:cBhvr>
                                      <p:to>
                                        <p:strVal val="visible"/>
                                      </p:to>
                                    </p:set>
                                    <p:anim calcmode="discrete" valueType="clr">
                                      <p:cBhvr override="childStyle">
                                        <p:cTn id="41" dur="80"/>
                                        <p:tgtEl>
                                          <p:spTgt spid="22532"/>
                                        </p:tgtEl>
                                        <p:attrNameLst>
                                          <p:attrName>style.color</p:attrName>
                                        </p:attrNameLst>
                                      </p:cBhvr>
                                      <p:tavLst>
                                        <p:tav tm="0">
                                          <p:val>
                                            <p:clrVal>
                                              <a:schemeClr val="accent2"/>
                                            </p:clrVal>
                                          </p:val>
                                        </p:tav>
                                        <p:tav tm="50000">
                                          <p:val>
                                            <p:clrVal>
                                              <a:schemeClr val="hlink"/>
                                            </p:clrVal>
                                          </p:val>
                                        </p:tav>
                                      </p:tavLst>
                                    </p:anim>
                                    <p:anim calcmode="discrete" valueType="clr">
                                      <p:cBhvr>
                                        <p:cTn id="42" dur="80"/>
                                        <p:tgtEl>
                                          <p:spTgt spid="22532"/>
                                        </p:tgtEl>
                                        <p:attrNameLst>
                                          <p:attrName>fillcolor</p:attrName>
                                        </p:attrNameLst>
                                      </p:cBhvr>
                                      <p:tavLst>
                                        <p:tav tm="0">
                                          <p:val>
                                            <p:clrVal>
                                              <a:schemeClr val="accent2"/>
                                            </p:clrVal>
                                          </p:val>
                                        </p:tav>
                                        <p:tav tm="50000">
                                          <p:val>
                                            <p:clrVal>
                                              <a:schemeClr val="hlink"/>
                                            </p:clrVal>
                                          </p:val>
                                        </p:tav>
                                      </p:tavLst>
                                    </p:anim>
                                    <p:set>
                                      <p:cBhvr>
                                        <p:cTn id="43" dur="80"/>
                                        <p:tgtEl>
                                          <p:spTgt spid="22532"/>
                                        </p:tgtEl>
                                        <p:attrNameLst>
                                          <p:attrName>fill.type</p:attrName>
                                        </p:attrNameLst>
                                      </p:cBhvr>
                                      <p:to>
                                        <p:strVal val="solid"/>
                                      </p:to>
                                    </p:set>
                                  </p:childTnLst>
                                </p:cTn>
                              </p:par>
                            </p:childTnLst>
                          </p:cTn>
                        </p:par>
                        <p:par>
                          <p:cTn id="44" fill="hold">
                            <p:stCondLst>
                              <p:cond delay="5440"/>
                            </p:stCondLst>
                            <p:childTnLst>
                              <p:par>
                                <p:cTn id="45" presetID="27" presetClass="entr" presetSubtype="0" fill="hold" nodeType="afterEffect">
                                  <p:stCondLst>
                                    <p:cond delay="0"/>
                                  </p:stCondLst>
                                  <p:iterate type="lt">
                                    <p:tmPct val="50000"/>
                                  </p:iterate>
                                  <p:childTnLst>
                                    <p:set>
                                      <p:cBhvr>
                                        <p:cTn id="46" dur="1" fill="hold">
                                          <p:stCondLst>
                                            <p:cond delay="0"/>
                                          </p:stCondLst>
                                        </p:cTn>
                                        <p:tgtEl>
                                          <p:spTgt spid="22534">
                                            <p:txEl>
                                              <p:pRg st="0" end="0"/>
                                            </p:txEl>
                                          </p:spTgt>
                                        </p:tgtEl>
                                        <p:attrNameLst>
                                          <p:attrName>style.visibility</p:attrName>
                                        </p:attrNameLst>
                                      </p:cBhvr>
                                      <p:to>
                                        <p:strVal val="visible"/>
                                      </p:to>
                                    </p:set>
                                    <p:anim calcmode="discrete" valueType="clr">
                                      <p:cBhvr override="childStyle">
                                        <p:cTn id="47" dur="80"/>
                                        <p:tgtEl>
                                          <p:spTgt spid="2253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22534">
                                            <p:txEl>
                                              <p:pRg st="0" end="0"/>
                                            </p:txEl>
                                          </p:spTgt>
                                        </p:tgtEl>
                                        <p:attrNameLst>
                                          <p:attrName>fillcolor</p:attrName>
                                        </p:attrNameLst>
                                      </p:cBhvr>
                                      <p:tavLst>
                                        <p:tav tm="0">
                                          <p:val>
                                            <p:clrVal>
                                              <a:schemeClr val="accent2"/>
                                            </p:clrVal>
                                          </p:val>
                                        </p:tav>
                                        <p:tav tm="50000">
                                          <p:val>
                                            <p:clrVal>
                                              <a:schemeClr val="hlink"/>
                                            </p:clrVal>
                                          </p:val>
                                        </p:tav>
                                      </p:tavLst>
                                    </p:anim>
                                    <p:set>
                                      <p:cBhvr>
                                        <p:cTn id="49" dur="80"/>
                                        <p:tgtEl>
                                          <p:spTgt spid="22534">
                                            <p:txEl>
                                              <p:pRg st="0" end="0"/>
                                            </p:txEl>
                                          </p:spTgt>
                                        </p:tgtEl>
                                        <p:attrNameLst>
                                          <p:attrName>fill.type</p:attrName>
                                        </p:attrNameLst>
                                      </p:cBhvr>
                                      <p:to>
                                        <p:strVal val="solid"/>
                                      </p:to>
                                    </p:set>
                                  </p:childTnLst>
                                </p:cTn>
                              </p:par>
                            </p:childTnLst>
                          </p:cTn>
                        </p:par>
                        <p:par>
                          <p:cTn id="50" fill="hold">
                            <p:stCondLst>
                              <p:cond delay="6520"/>
                            </p:stCondLst>
                            <p:childTnLst>
                              <p:par>
                                <p:cTn id="51" presetID="27" presetClass="entr" presetSubtype="0" fill="hold" grpId="0" nodeType="afterEffect">
                                  <p:stCondLst>
                                    <p:cond delay="0"/>
                                  </p:stCondLst>
                                  <p:iterate type="lt">
                                    <p:tmPct val="50000"/>
                                  </p:iterate>
                                  <p:childTnLst>
                                    <p:set>
                                      <p:cBhvr>
                                        <p:cTn id="52" dur="1" fill="hold">
                                          <p:stCondLst>
                                            <p:cond delay="0"/>
                                          </p:stCondLst>
                                        </p:cTn>
                                        <p:tgtEl>
                                          <p:spTgt spid="22535"/>
                                        </p:tgtEl>
                                        <p:attrNameLst>
                                          <p:attrName>style.visibility</p:attrName>
                                        </p:attrNameLst>
                                      </p:cBhvr>
                                      <p:to>
                                        <p:strVal val="visible"/>
                                      </p:to>
                                    </p:set>
                                    <p:anim calcmode="discrete" valueType="clr">
                                      <p:cBhvr override="childStyle">
                                        <p:cTn id="53" dur="80"/>
                                        <p:tgtEl>
                                          <p:spTgt spid="22535"/>
                                        </p:tgtEl>
                                        <p:attrNameLst>
                                          <p:attrName>style.color</p:attrName>
                                        </p:attrNameLst>
                                      </p:cBhvr>
                                      <p:tavLst>
                                        <p:tav tm="0">
                                          <p:val>
                                            <p:clrVal>
                                              <a:schemeClr val="accent2"/>
                                            </p:clrVal>
                                          </p:val>
                                        </p:tav>
                                        <p:tav tm="50000">
                                          <p:val>
                                            <p:clrVal>
                                              <a:schemeClr val="hlink"/>
                                            </p:clrVal>
                                          </p:val>
                                        </p:tav>
                                      </p:tavLst>
                                    </p:anim>
                                    <p:anim calcmode="discrete" valueType="clr">
                                      <p:cBhvr>
                                        <p:cTn id="54" dur="80"/>
                                        <p:tgtEl>
                                          <p:spTgt spid="22535"/>
                                        </p:tgtEl>
                                        <p:attrNameLst>
                                          <p:attrName>fillcolor</p:attrName>
                                        </p:attrNameLst>
                                      </p:cBhvr>
                                      <p:tavLst>
                                        <p:tav tm="0">
                                          <p:val>
                                            <p:clrVal>
                                              <a:schemeClr val="accent2"/>
                                            </p:clrVal>
                                          </p:val>
                                        </p:tav>
                                        <p:tav tm="50000">
                                          <p:val>
                                            <p:clrVal>
                                              <a:schemeClr val="hlink"/>
                                            </p:clrVal>
                                          </p:val>
                                        </p:tav>
                                      </p:tavLst>
                                    </p:anim>
                                    <p:set>
                                      <p:cBhvr>
                                        <p:cTn id="55" dur="80"/>
                                        <p:tgtEl>
                                          <p:spTgt spid="22535"/>
                                        </p:tgtEl>
                                        <p:attrNameLst>
                                          <p:attrName>fill.type</p:attrName>
                                        </p:attrNameLst>
                                      </p:cBhvr>
                                      <p:to>
                                        <p:strVal val="solid"/>
                                      </p:to>
                                    </p:set>
                                  </p:childTnLst>
                                </p:cTn>
                              </p:par>
                            </p:childTnLst>
                          </p:cTn>
                        </p:par>
                      </p:childTnLst>
                    </p:cTn>
                  </p:par>
                  <p:par>
                    <p:cTn id="56" fill="hold">
                      <p:stCondLst>
                        <p:cond delay="indefinite"/>
                      </p:stCondLst>
                      <p:childTnLst>
                        <p:par>
                          <p:cTn id="57" fill="hold">
                            <p:stCondLst>
                              <p:cond delay="0"/>
                            </p:stCondLst>
                            <p:childTnLst>
                              <p:par>
                                <p:cTn id="58" presetID="26" presetClass="entr" presetSubtype="0" fill="hold" grpId="0" nodeType="clickEffect">
                                  <p:stCondLst>
                                    <p:cond delay="0"/>
                                  </p:stCondLst>
                                  <p:childTnLst>
                                    <p:set>
                                      <p:cBhvr>
                                        <p:cTn id="59" dur="1" fill="hold">
                                          <p:stCondLst>
                                            <p:cond delay="0"/>
                                          </p:stCondLst>
                                        </p:cTn>
                                        <p:tgtEl>
                                          <p:spTgt spid="22536"/>
                                        </p:tgtEl>
                                        <p:attrNameLst>
                                          <p:attrName>style.visibility</p:attrName>
                                        </p:attrNameLst>
                                      </p:cBhvr>
                                      <p:to>
                                        <p:strVal val="visible"/>
                                      </p:to>
                                    </p:set>
                                    <p:animEffect transition="in" filter="wipe(down)">
                                      <p:cBhvr>
                                        <p:cTn id="60" dur="580">
                                          <p:stCondLst>
                                            <p:cond delay="0"/>
                                          </p:stCondLst>
                                        </p:cTn>
                                        <p:tgtEl>
                                          <p:spTgt spid="22536"/>
                                        </p:tgtEl>
                                      </p:cBhvr>
                                    </p:animEffect>
                                    <p:anim calcmode="lin" valueType="num">
                                      <p:cBhvr>
                                        <p:cTn id="61" dur="1822" tmFilter="0,0; 0.14,0.36; 0.43,0.73; 0.71,0.91; 1.0,1.0">
                                          <p:stCondLst>
                                            <p:cond delay="0"/>
                                          </p:stCondLst>
                                        </p:cTn>
                                        <p:tgtEl>
                                          <p:spTgt spid="22536"/>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22536"/>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22536"/>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22536"/>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22536"/>
                                        </p:tgtEl>
                                        <p:attrNameLst>
                                          <p:attrName>ppt_y</p:attrName>
                                        </p:attrNameLst>
                                      </p:cBhvr>
                                      <p:tavLst>
                                        <p:tav tm="0" fmla="#ppt_y-sin(pi*$)/81">
                                          <p:val>
                                            <p:fltVal val="0"/>
                                          </p:val>
                                        </p:tav>
                                        <p:tav tm="100000">
                                          <p:val>
                                            <p:fltVal val="1"/>
                                          </p:val>
                                        </p:tav>
                                      </p:tavLst>
                                    </p:anim>
                                    <p:animScale>
                                      <p:cBhvr>
                                        <p:cTn id="66" dur="26">
                                          <p:stCondLst>
                                            <p:cond delay="650"/>
                                          </p:stCondLst>
                                        </p:cTn>
                                        <p:tgtEl>
                                          <p:spTgt spid="22536"/>
                                        </p:tgtEl>
                                      </p:cBhvr>
                                      <p:to x="100000" y="60000"/>
                                    </p:animScale>
                                    <p:animScale>
                                      <p:cBhvr>
                                        <p:cTn id="67" dur="166" decel="50000">
                                          <p:stCondLst>
                                            <p:cond delay="676"/>
                                          </p:stCondLst>
                                        </p:cTn>
                                        <p:tgtEl>
                                          <p:spTgt spid="22536"/>
                                        </p:tgtEl>
                                      </p:cBhvr>
                                      <p:to x="100000" y="100000"/>
                                    </p:animScale>
                                    <p:animScale>
                                      <p:cBhvr>
                                        <p:cTn id="68" dur="26">
                                          <p:stCondLst>
                                            <p:cond delay="1312"/>
                                          </p:stCondLst>
                                        </p:cTn>
                                        <p:tgtEl>
                                          <p:spTgt spid="22536"/>
                                        </p:tgtEl>
                                      </p:cBhvr>
                                      <p:to x="100000" y="80000"/>
                                    </p:animScale>
                                    <p:animScale>
                                      <p:cBhvr>
                                        <p:cTn id="69" dur="166" decel="50000">
                                          <p:stCondLst>
                                            <p:cond delay="1338"/>
                                          </p:stCondLst>
                                        </p:cTn>
                                        <p:tgtEl>
                                          <p:spTgt spid="22536"/>
                                        </p:tgtEl>
                                      </p:cBhvr>
                                      <p:to x="100000" y="100000"/>
                                    </p:animScale>
                                    <p:animScale>
                                      <p:cBhvr>
                                        <p:cTn id="70" dur="26">
                                          <p:stCondLst>
                                            <p:cond delay="1642"/>
                                          </p:stCondLst>
                                        </p:cTn>
                                        <p:tgtEl>
                                          <p:spTgt spid="22536"/>
                                        </p:tgtEl>
                                      </p:cBhvr>
                                      <p:to x="100000" y="90000"/>
                                    </p:animScale>
                                    <p:animScale>
                                      <p:cBhvr>
                                        <p:cTn id="71" dur="166" decel="50000">
                                          <p:stCondLst>
                                            <p:cond delay="1668"/>
                                          </p:stCondLst>
                                        </p:cTn>
                                        <p:tgtEl>
                                          <p:spTgt spid="22536"/>
                                        </p:tgtEl>
                                      </p:cBhvr>
                                      <p:to x="100000" y="100000"/>
                                    </p:animScale>
                                    <p:animScale>
                                      <p:cBhvr>
                                        <p:cTn id="72" dur="26">
                                          <p:stCondLst>
                                            <p:cond delay="1808"/>
                                          </p:stCondLst>
                                        </p:cTn>
                                        <p:tgtEl>
                                          <p:spTgt spid="22536"/>
                                        </p:tgtEl>
                                      </p:cBhvr>
                                      <p:to x="100000" y="95000"/>
                                    </p:animScale>
                                    <p:animScale>
                                      <p:cBhvr>
                                        <p:cTn id="73" dur="166" decel="50000">
                                          <p:stCondLst>
                                            <p:cond delay="1834"/>
                                          </p:stCondLst>
                                        </p:cTn>
                                        <p:tgtEl>
                                          <p:spTgt spid="22536"/>
                                        </p:tgtEl>
                                      </p:cBhvr>
                                      <p:to x="100000" y="100000"/>
                                    </p:animScale>
                                  </p:childTnLst>
                                </p:cTn>
                              </p:par>
                            </p:childTnLst>
                          </p:cTn>
                        </p:par>
                        <p:par>
                          <p:cTn id="74" fill="hold">
                            <p:stCondLst>
                              <p:cond delay="2000"/>
                            </p:stCondLst>
                            <p:childTnLst>
                              <p:par>
                                <p:cTn id="75" presetID="27" presetClass="entr" presetSubtype="0" fill="hold" grpId="0" nodeType="afterEffect">
                                  <p:stCondLst>
                                    <p:cond delay="0"/>
                                  </p:stCondLst>
                                  <p:iterate type="lt">
                                    <p:tmPct val="50000"/>
                                  </p:iterate>
                                  <p:childTnLst>
                                    <p:set>
                                      <p:cBhvr>
                                        <p:cTn id="76" dur="1" fill="hold">
                                          <p:stCondLst>
                                            <p:cond delay="0"/>
                                          </p:stCondLst>
                                        </p:cTn>
                                        <p:tgtEl>
                                          <p:spTgt spid="22537"/>
                                        </p:tgtEl>
                                        <p:attrNameLst>
                                          <p:attrName>style.visibility</p:attrName>
                                        </p:attrNameLst>
                                      </p:cBhvr>
                                      <p:to>
                                        <p:strVal val="visible"/>
                                      </p:to>
                                    </p:set>
                                    <p:anim calcmode="discrete" valueType="clr">
                                      <p:cBhvr override="childStyle">
                                        <p:cTn id="77" dur="80"/>
                                        <p:tgtEl>
                                          <p:spTgt spid="22537"/>
                                        </p:tgtEl>
                                        <p:attrNameLst>
                                          <p:attrName>style.color</p:attrName>
                                        </p:attrNameLst>
                                      </p:cBhvr>
                                      <p:tavLst>
                                        <p:tav tm="0">
                                          <p:val>
                                            <p:clrVal>
                                              <a:schemeClr val="accent2"/>
                                            </p:clrVal>
                                          </p:val>
                                        </p:tav>
                                        <p:tav tm="50000">
                                          <p:val>
                                            <p:clrVal>
                                              <a:schemeClr val="hlink"/>
                                            </p:clrVal>
                                          </p:val>
                                        </p:tav>
                                      </p:tavLst>
                                    </p:anim>
                                    <p:anim calcmode="discrete" valueType="clr">
                                      <p:cBhvr>
                                        <p:cTn id="78" dur="80"/>
                                        <p:tgtEl>
                                          <p:spTgt spid="22537"/>
                                        </p:tgtEl>
                                        <p:attrNameLst>
                                          <p:attrName>fillcolor</p:attrName>
                                        </p:attrNameLst>
                                      </p:cBhvr>
                                      <p:tavLst>
                                        <p:tav tm="0">
                                          <p:val>
                                            <p:clrVal>
                                              <a:schemeClr val="accent2"/>
                                            </p:clrVal>
                                          </p:val>
                                        </p:tav>
                                        <p:tav tm="50000">
                                          <p:val>
                                            <p:clrVal>
                                              <a:schemeClr val="hlink"/>
                                            </p:clrVal>
                                          </p:val>
                                        </p:tav>
                                      </p:tavLst>
                                    </p:anim>
                                    <p:set>
                                      <p:cBhvr>
                                        <p:cTn id="79" dur="80"/>
                                        <p:tgtEl>
                                          <p:spTgt spid="22537"/>
                                        </p:tgtEl>
                                        <p:attrNameLst>
                                          <p:attrName>fill.type</p:attrName>
                                        </p:attrNameLst>
                                      </p:cBhvr>
                                      <p:to>
                                        <p:strVal val="solid"/>
                                      </p:to>
                                    </p:set>
                                  </p:childTnLst>
                                </p:cTn>
                              </p:par>
                            </p:childTnLst>
                          </p:cTn>
                        </p:par>
                        <p:par>
                          <p:cTn id="80" fill="hold">
                            <p:stCondLst>
                              <p:cond delay="2480"/>
                            </p:stCondLst>
                            <p:childTnLst>
                              <p:par>
                                <p:cTn id="81" presetID="31" presetClass="entr" presetSubtype="0" fill="hold" nodeType="afterEffect">
                                  <p:stCondLst>
                                    <p:cond delay="0"/>
                                  </p:stCondLst>
                                  <p:iterate type="lt">
                                    <p:tmPct val="5000"/>
                                  </p:iterate>
                                  <p:childTnLst>
                                    <p:set>
                                      <p:cBhvr>
                                        <p:cTn id="82" dur="1" fill="hold">
                                          <p:stCondLst>
                                            <p:cond delay="0"/>
                                          </p:stCondLst>
                                        </p:cTn>
                                        <p:tgtEl>
                                          <p:spTgt spid="22538"/>
                                        </p:tgtEl>
                                        <p:attrNameLst>
                                          <p:attrName>style.visibility</p:attrName>
                                        </p:attrNameLst>
                                      </p:cBhvr>
                                      <p:to>
                                        <p:strVal val="visible"/>
                                      </p:to>
                                    </p:set>
                                    <p:anim calcmode="lin" valueType="num">
                                      <p:cBhvr>
                                        <p:cTn id="83" dur="1000" fill="hold"/>
                                        <p:tgtEl>
                                          <p:spTgt spid="22538"/>
                                        </p:tgtEl>
                                        <p:attrNameLst>
                                          <p:attrName>ppt_w</p:attrName>
                                        </p:attrNameLst>
                                      </p:cBhvr>
                                      <p:tavLst>
                                        <p:tav tm="0">
                                          <p:val>
                                            <p:fltVal val="0"/>
                                          </p:val>
                                        </p:tav>
                                        <p:tav tm="100000">
                                          <p:val>
                                            <p:strVal val="#ppt_w"/>
                                          </p:val>
                                        </p:tav>
                                      </p:tavLst>
                                    </p:anim>
                                    <p:anim calcmode="lin" valueType="num">
                                      <p:cBhvr>
                                        <p:cTn id="84" dur="1000" fill="hold"/>
                                        <p:tgtEl>
                                          <p:spTgt spid="22538"/>
                                        </p:tgtEl>
                                        <p:attrNameLst>
                                          <p:attrName>ppt_h</p:attrName>
                                        </p:attrNameLst>
                                      </p:cBhvr>
                                      <p:tavLst>
                                        <p:tav tm="0">
                                          <p:val>
                                            <p:fltVal val="0"/>
                                          </p:val>
                                        </p:tav>
                                        <p:tav tm="100000">
                                          <p:val>
                                            <p:strVal val="#ppt_h"/>
                                          </p:val>
                                        </p:tav>
                                      </p:tavLst>
                                    </p:anim>
                                    <p:anim calcmode="lin" valueType="num">
                                      <p:cBhvr>
                                        <p:cTn id="85" dur="1000" fill="hold"/>
                                        <p:tgtEl>
                                          <p:spTgt spid="22538"/>
                                        </p:tgtEl>
                                        <p:attrNameLst>
                                          <p:attrName>style.rotation</p:attrName>
                                        </p:attrNameLst>
                                      </p:cBhvr>
                                      <p:tavLst>
                                        <p:tav tm="0">
                                          <p:val>
                                            <p:fltVal val="90"/>
                                          </p:val>
                                        </p:tav>
                                        <p:tav tm="100000">
                                          <p:val>
                                            <p:fltVal val="0"/>
                                          </p:val>
                                        </p:tav>
                                      </p:tavLst>
                                    </p:anim>
                                    <p:animEffect transition="in" filter="fade">
                                      <p:cBhvr>
                                        <p:cTn id="86" dur="1000"/>
                                        <p:tgtEl>
                                          <p:spTgt spid="225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p:bldP spid="22531" grpId="0" animBg="1"/>
      <p:bldP spid="22532" grpId="0"/>
      <p:bldP spid="22533" grpId="0"/>
      <p:bldP spid="22535" grpId="0"/>
      <p:bldP spid="22536" grpId="0" animBg="1"/>
      <p:bldP spid="22537" grpId="0"/>
      <p:bldP spid="2253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4CB8FFF7-B713-4988-BFCB-4F9B5946F7D9}" type="slidenum">
              <a:rPr lang="en-US"/>
              <a:pPr/>
              <a:t>13</a:t>
            </a:fld>
            <a:endParaRPr lang="en-US"/>
          </a:p>
        </p:txBody>
      </p:sp>
      <p:sp>
        <p:nvSpPr>
          <p:cNvPr id="24579" name="Text Box 3"/>
          <p:cNvSpPr txBox="1">
            <a:spLocks noChangeArrowheads="1"/>
          </p:cNvSpPr>
          <p:nvPr/>
        </p:nvSpPr>
        <p:spPr bwMode="auto">
          <a:xfrm>
            <a:off x="6433742" y="3573464"/>
            <a:ext cx="656960" cy="598487"/>
          </a:xfrm>
          <a:prstGeom prst="rect">
            <a:avLst/>
          </a:prstGeom>
          <a:noFill/>
          <a:ln w="9525">
            <a:noFill/>
            <a:miter lim="800000"/>
            <a:headEnd/>
            <a:tailEnd/>
          </a:ln>
        </p:spPr>
        <p:txBody>
          <a:bodyPr lIns="85954" tIns="42977" rIns="85954" bIns="42977"/>
          <a:lstStyle/>
          <a:p>
            <a:pPr algn="r" rtl="1"/>
            <a:r>
              <a:rPr lang="en-US" sz="2900" b="1">
                <a:latin typeface="Times New Roman" pitchFamily="18" charset="0"/>
                <a:ea typeface="SimSun" pitchFamily="2" charset="-122"/>
                <a:cs typeface="Times New Roman" pitchFamily="18" charset="0"/>
              </a:rPr>
              <a:t>Q</a:t>
            </a:r>
            <a:r>
              <a:rPr lang="en-US" sz="2900" b="1" baseline="-25000">
                <a:latin typeface="Times New Roman" pitchFamily="18" charset="0"/>
                <a:ea typeface="SimSun" pitchFamily="2" charset="-122"/>
                <a:cs typeface="Times New Roman" pitchFamily="18" charset="0"/>
              </a:rPr>
              <a:t>2</a:t>
            </a:r>
            <a:endParaRPr lang="en-US" sz="4400" baseline="-25000">
              <a:latin typeface="Times New Roman" pitchFamily="18" charset="0"/>
              <a:ea typeface="SimSun" pitchFamily="2" charset="-122"/>
              <a:cs typeface="Times New Roman" pitchFamily="18" charset="0"/>
            </a:endParaRPr>
          </a:p>
        </p:txBody>
      </p:sp>
      <p:sp>
        <p:nvSpPr>
          <p:cNvPr id="24580" name="Text Box 4"/>
          <p:cNvSpPr txBox="1">
            <a:spLocks noChangeArrowheads="1"/>
          </p:cNvSpPr>
          <p:nvPr/>
        </p:nvSpPr>
        <p:spPr bwMode="auto">
          <a:xfrm>
            <a:off x="2405989" y="1166813"/>
            <a:ext cx="693076" cy="558800"/>
          </a:xfrm>
          <a:prstGeom prst="rect">
            <a:avLst/>
          </a:prstGeom>
          <a:noFill/>
          <a:ln w="9525">
            <a:noFill/>
            <a:miter lim="800000"/>
            <a:headEnd/>
            <a:tailEnd/>
          </a:ln>
        </p:spPr>
        <p:txBody>
          <a:bodyPr lIns="85954" tIns="42977" rIns="85954" bIns="42977"/>
          <a:lstStyle/>
          <a:p>
            <a:pPr algn="r" rtl="1"/>
            <a:r>
              <a:rPr lang="en-US" altLang="zh-CN" sz="2400" b="1">
                <a:latin typeface="Times New Roman" pitchFamily="18" charset="0"/>
                <a:ea typeface="SimSun" pitchFamily="2" charset="-122"/>
              </a:rPr>
              <a:t>K</a:t>
            </a:r>
            <a:endParaRPr lang="en-US" sz="4400"/>
          </a:p>
        </p:txBody>
      </p:sp>
      <p:sp>
        <p:nvSpPr>
          <p:cNvPr id="24581" name="Line 5"/>
          <p:cNvSpPr>
            <a:spLocks noChangeShapeType="1"/>
          </p:cNvSpPr>
          <p:nvPr/>
        </p:nvSpPr>
        <p:spPr bwMode="auto">
          <a:xfrm>
            <a:off x="2890970" y="1654176"/>
            <a:ext cx="0" cy="3089275"/>
          </a:xfrm>
          <a:prstGeom prst="line">
            <a:avLst/>
          </a:prstGeom>
          <a:noFill/>
          <a:ln w="38100">
            <a:solidFill>
              <a:srgbClr val="000000"/>
            </a:solidFill>
            <a:round/>
            <a:headEnd/>
            <a:tailEnd/>
          </a:ln>
        </p:spPr>
        <p:txBody>
          <a:bodyPr/>
          <a:lstStyle/>
          <a:p>
            <a:endParaRPr lang="ar-SA"/>
          </a:p>
        </p:txBody>
      </p:sp>
      <p:sp>
        <p:nvSpPr>
          <p:cNvPr id="24582" name="Line 6"/>
          <p:cNvSpPr>
            <a:spLocks noChangeShapeType="1"/>
          </p:cNvSpPr>
          <p:nvPr/>
        </p:nvSpPr>
        <p:spPr bwMode="auto">
          <a:xfrm>
            <a:off x="2890971" y="4741863"/>
            <a:ext cx="4158456" cy="0"/>
          </a:xfrm>
          <a:prstGeom prst="line">
            <a:avLst/>
          </a:prstGeom>
          <a:noFill/>
          <a:ln w="38100">
            <a:solidFill>
              <a:srgbClr val="000000"/>
            </a:solidFill>
            <a:round/>
            <a:headEnd/>
            <a:tailEnd/>
          </a:ln>
        </p:spPr>
        <p:txBody>
          <a:bodyPr/>
          <a:lstStyle/>
          <a:p>
            <a:endParaRPr lang="ar-SA"/>
          </a:p>
        </p:txBody>
      </p:sp>
      <p:sp>
        <p:nvSpPr>
          <p:cNvPr id="24583" name="Text Box 7"/>
          <p:cNvSpPr txBox="1">
            <a:spLocks noChangeArrowheads="1"/>
          </p:cNvSpPr>
          <p:nvPr/>
        </p:nvSpPr>
        <p:spPr bwMode="auto">
          <a:xfrm>
            <a:off x="6746743" y="4506913"/>
            <a:ext cx="693076" cy="558800"/>
          </a:xfrm>
          <a:prstGeom prst="rect">
            <a:avLst/>
          </a:prstGeom>
          <a:noFill/>
          <a:ln w="9525">
            <a:noFill/>
            <a:miter lim="800000"/>
            <a:headEnd/>
            <a:tailEnd/>
          </a:ln>
        </p:spPr>
        <p:txBody>
          <a:bodyPr lIns="85954" tIns="42977" rIns="85954" bIns="42977"/>
          <a:lstStyle/>
          <a:p>
            <a:pPr algn="r" rtl="1"/>
            <a:r>
              <a:rPr lang="en-US" sz="2400" b="1">
                <a:latin typeface="Times New Roman" pitchFamily="18" charset="0"/>
                <a:ea typeface="SimSun" pitchFamily="2" charset="-122"/>
                <a:cs typeface="Times New Roman" pitchFamily="18" charset="0"/>
              </a:rPr>
              <a:t>L</a:t>
            </a:r>
            <a:endParaRPr lang="en-US" sz="2400">
              <a:latin typeface="Times New Roman" pitchFamily="18" charset="0"/>
              <a:ea typeface="SimSun" pitchFamily="2" charset="-122"/>
              <a:cs typeface="Times New Roman" pitchFamily="18" charset="0"/>
            </a:endParaRPr>
          </a:p>
        </p:txBody>
      </p:sp>
      <p:sp>
        <p:nvSpPr>
          <p:cNvPr id="24584" name="Arc 8"/>
          <p:cNvSpPr>
            <a:spLocks/>
          </p:cNvSpPr>
          <p:nvPr/>
        </p:nvSpPr>
        <p:spPr bwMode="auto">
          <a:xfrm rot="10615769">
            <a:off x="3616723" y="1736725"/>
            <a:ext cx="3147219" cy="252253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rgbClr val="000000"/>
            </a:solidFill>
            <a:round/>
            <a:headEnd/>
            <a:tailEnd/>
          </a:ln>
        </p:spPr>
        <p:txBody>
          <a:bodyPr/>
          <a:lstStyle/>
          <a:p>
            <a:endParaRPr lang="ar-SA"/>
          </a:p>
        </p:txBody>
      </p:sp>
      <p:sp>
        <p:nvSpPr>
          <p:cNvPr id="24585" name="Arc 9"/>
          <p:cNvSpPr>
            <a:spLocks/>
          </p:cNvSpPr>
          <p:nvPr/>
        </p:nvSpPr>
        <p:spPr bwMode="auto">
          <a:xfrm rot="10615769">
            <a:off x="3979599" y="1689101"/>
            <a:ext cx="2541852" cy="2233613"/>
          </a:xfrm>
          <a:custGeom>
            <a:avLst/>
            <a:gdLst>
              <a:gd name="G0" fmla="+- 0 0 0"/>
              <a:gd name="G1" fmla="+- 21588 0 0"/>
              <a:gd name="G2" fmla="+- 21600 0 0"/>
              <a:gd name="T0" fmla="*/ 725 w 21600"/>
              <a:gd name="T1" fmla="*/ 0 h 21588"/>
              <a:gd name="T2" fmla="*/ 21600 w 21600"/>
              <a:gd name="T3" fmla="*/ 21588 h 21588"/>
              <a:gd name="T4" fmla="*/ 0 w 21600"/>
              <a:gd name="T5" fmla="*/ 21588 h 21588"/>
            </a:gdLst>
            <a:ahLst/>
            <a:cxnLst>
              <a:cxn ang="0">
                <a:pos x="T0" y="T1"/>
              </a:cxn>
              <a:cxn ang="0">
                <a:pos x="T2" y="T3"/>
              </a:cxn>
              <a:cxn ang="0">
                <a:pos x="T4" y="T5"/>
              </a:cxn>
            </a:cxnLst>
            <a:rect l="0" t="0" r="r" b="b"/>
            <a:pathLst>
              <a:path w="21600" h="21588" fill="none" extrusionOk="0">
                <a:moveTo>
                  <a:pt x="724" y="0"/>
                </a:moveTo>
                <a:cubicBezTo>
                  <a:pt x="12365" y="391"/>
                  <a:pt x="21600" y="9940"/>
                  <a:pt x="21600" y="21588"/>
                </a:cubicBezTo>
              </a:path>
              <a:path w="21600" h="21588" stroke="0" extrusionOk="0">
                <a:moveTo>
                  <a:pt x="724" y="0"/>
                </a:moveTo>
                <a:cubicBezTo>
                  <a:pt x="12365" y="391"/>
                  <a:pt x="21600" y="9940"/>
                  <a:pt x="21600" y="21588"/>
                </a:cubicBezTo>
                <a:lnTo>
                  <a:pt x="0" y="21588"/>
                </a:lnTo>
                <a:close/>
              </a:path>
            </a:pathLst>
          </a:custGeom>
          <a:noFill/>
          <a:ln w="28575">
            <a:solidFill>
              <a:srgbClr val="000000"/>
            </a:solidFill>
            <a:round/>
            <a:headEnd/>
            <a:tailEnd/>
          </a:ln>
        </p:spPr>
        <p:txBody>
          <a:bodyPr/>
          <a:lstStyle/>
          <a:p>
            <a:endParaRPr lang="ar-SA"/>
          </a:p>
        </p:txBody>
      </p:sp>
      <p:sp>
        <p:nvSpPr>
          <p:cNvPr id="24586" name="Text Box 10"/>
          <p:cNvSpPr txBox="1">
            <a:spLocks noChangeArrowheads="1"/>
          </p:cNvSpPr>
          <p:nvPr/>
        </p:nvSpPr>
        <p:spPr bwMode="auto">
          <a:xfrm>
            <a:off x="1520297" y="4876801"/>
            <a:ext cx="6937903" cy="1295400"/>
          </a:xfrm>
          <a:prstGeom prst="rect">
            <a:avLst/>
          </a:prstGeom>
          <a:noFill/>
          <a:ln w="28575">
            <a:solidFill>
              <a:srgbClr val="000000"/>
            </a:solidFill>
            <a:miter lim="800000"/>
            <a:headEnd/>
            <a:tailEnd/>
          </a:ln>
        </p:spPr>
        <p:txBody>
          <a:bodyPr lIns="85954" tIns="42977" rIns="85954" bIns="42977"/>
          <a:lstStyle/>
          <a:p>
            <a:pPr algn="just" rtl="1"/>
            <a:r>
              <a:rPr lang="ar-SA" altLang="zh-CN" sz="2400" b="1">
                <a:latin typeface="Times New Roman" pitchFamily="18" charset="0"/>
                <a:ea typeface="SimSun" pitchFamily="2" charset="-122"/>
                <a:cs typeface="Times New Roman" pitchFamily="18" charset="0"/>
              </a:rPr>
              <a:t>الشكل (</a:t>
            </a:r>
            <a:r>
              <a:rPr lang="en-US" altLang="zh-CN" sz="2400" b="1">
                <a:latin typeface="Times New Roman" pitchFamily="18" charset="0"/>
                <a:ea typeface="SimSun" pitchFamily="2" charset="-122"/>
                <a:cs typeface="Times New Roman" pitchFamily="18" charset="0"/>
              </a:rPr>
              <a:t>7</a:t>
            </a:r>
            <a:r>
              <a:rPr lang="ar-SA" altLang="zh-CN" sz="2400" b="1">
                <a:latin typeface="Times New Roman" pitchFamily="18" charset="0"/>
                <a:ea typeface="SimSun" pitchFamily="2" charset="-122"/>
                <a:cs typeface="Times New Roman" pitchFamily="18" charset="0"/>
              </a:rPr>
              <a:t>-4):</a:t>
            </a:r>
            <a:r>
              <a:rPr lang="ar-SA" altLang="zh-CN" sz="2400">
                <a:latin typeface="Times New Roman" pitchFamily="18" charset="0"/>
                <a:ea typeface="SimSun" pitchFamily="2" charset="-122"/>
                <a:cs typeface="Times New Roman" pitchFamily="18" charset="0"/>
              </a:rPr>
              <a:t> منحنيات السواء للإنتاج، مقعر</a:t>
            </a:r>
            <a:r>
              <a:rPr lang="ar-BH" altLang="zh-CN" sz="2400">
                <a:latin typeface="Times New Roman" pitchFamily="18" charset="0"/>
                <a:ea typeface="SimSun" pitchFamily="2" charset="-122"/>
                <a:cs typeface="Times New Roman" pitchFamily="18" charset="0"/>
              </a:rPr>
              <a:t>ة</a:t>
            </a:r>
            <a:r>
              <a:rPr lang="ar-SA" altLang="zh-CN" sz="2400">
                <a:latin typeface="Times New Roman" pitchFamily="18" charset="0"/>
                <a:ea typeface="SimSun" pitchFamily="2" charset="-122"/>
                <a:cs typeface="Times New Roman" pitchFamily="18" charset="0"/>
              </a:rPr>
              <a:t> إلى نقطة الأصل، ولا تتقاطع، والمنحنى (</a:t>
            </a:r>
            <a:r>
              <a:rPr lang="en-US" altLang="zh-CN" sz="2400">
                <a:latin typeface="Times New Roman" pitchFamily="18" charset="0"/>
                <a:ea typeface="SimSun" pitchFamily="2" charset="-122"/>
                <a:cs typeface="Times New Roman" pitchFamily="18" charset="0"/>
              </a:rPr>
              <a:t>Q</a:t>
            </a:r>
            <a:r>
              <a:rPr lang="en-US" altLang="zh-CN" sz="2400" baseline="-25000">
                <a:latin typeface="Times New Roman" pitchFamily="18" charset="0"/>
                <a:ea typeface="SimSun" pitchFamily="2" charset="-122"/>
                <a:cs typeface="Times New Roman" pitchFamily="18" charset="0"/>
              </a:rPr>
              <a:t>2</a:t>
            </a:r>
            <a:r>
              <a:rPr lang="ar-BH" altLang="zh-CN" sz="2400" baseline="-25000">
                <a:latin typeface="Times New Roman" pitchFamily="18" charset="0"/>
                <a:ea typeface="SimSun" pitchFamily="2" charset="-122"/>
                <a:cs typeface="Times New Roman" pitchFamily="18" charset="0"/>
              </a:rPr>
              <a:t> </a:t>
            </a:r>
            <a:r>
              <a:rPr lang="ar-BH" altLang="zh-CN" sz="2400">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يشير إلى مستوى إنتاجي أكبر  من  مستوى  الإنتاج على المنحنى (</a:t>
            </a:r>
            <a:r>
              <a:rPr lang="en-US" altLang="zh-CN" sz="2400">
                <a:latin typeface="Times New Roman" pitchFamily="18" charset="0"/>
                <a:ea typeface="SimSun" pitchFamily="2" charset="-122"/>
                <a:cs typeface="Times New Roman" pitchFamily="18" charset="0"/>
              </a:rPr>
              <a:t>Q</a:t>
            </a:r>
            <a:r>
              <a:rPr lang="en-US" altLang="zh-CN" sz="2400" baseline="-25000">
                <a:latin typeface="Times New Roman" pitchFamily="18" charset="0"/>
                <a:ea typeface="SimSun" pitchFamily="2" charset="-122"/>
                <a:cs typeface="Times New Roman" pitchFamily="18" charset="0"/>
              </a:rPr>
              <a:t>1</a:t>
            </a:r>
            <a:r>
              <a:rPr lang="ar-BH" altLang="zh-CN" sz="2400" baseline="-25000">
                <a:latin typeface="Times New Roman" pitchFamily="18" charset="0"/>
                <a:ea typeface="SimSun" pitchFamily="2" charset="-122"/>
                <a:cs typeface="Times New Roman" pitchFamily="18" charset="0"/>
              </a:rPr>
              <a:t> </a:t>
            </a:r>
            <a:r>
              <a:rPr lang="ar-BH" altLang="zh-CN" sz="2400">
                <a:latin typeface="Times New Roman" pitchFamily="18" charset="0"/>
                <a:ea typeface="SimSun" pitchFamily="2" charset="-122"/>
                <a:cs typeface="Times New Roman" pitchFamily="18" charset="0"/>
              </a:rPr>
              <a:t>).</a:t>
            </a:r>
            <a:endParaRPr lang="en-US" sz="2400">
              <a:ea typeface="SimSun" pitchFamily="2" charset="-122"/>
            </a:endParaRPr>
          </a:p>
        </p:txBody>
      </p:sp>
      <p:sp>
        <p:nvSpPr>
          <p:cNvPr id="24587" name="Text Box 11"/>
          <p:cNvSpPr txBox="1">
            <a:spLocks noChangeArrowheads="1"/>
          </p:cNvSpPr>
          <p:nvPr/>
        </p:nvSpPr>
        <p:spPr bwMode="auto">
          <a:xfrm>
            <a:off x="6791459" y="3914775"/>
            <a:ext cx="656960" cy="598488"/>
          </a:xfrm>
          <a:prstGeom prst="rect">
            <a:avLst/>
          </a:prstGeom>
          <a:noFill/>
          <a:ln w="9525">
            <a:noFill/>
            <a:miter lim="800000"/>
            <a:headEnd/>
            <a:tailEnd/>
          </a:ln>
        </p:spPr>
        <p:txBody>
          <a:bodyPr lIns="85954" tIns="42977" rIns="85954" bIns="42977"/>
          <a:lstStyle/>
          <a:p>
            <a:pPr algn="r" rtl="1"/>
            <a:r>
              <a:rPr lang="en-US" sz="2900" b="1">
                <a:latin typeface="Times New Roman" pitchFamily="18" charset="0"/>
                <a:ea typeface="SimSun" pitchFamily="2" charset="-122"/>
                <a:cs typeface="Times New Roman" pitchFamily="18" charset="0"/>
              </a:rPr>
              <a:t>Q</a:t>
            </a:r>
            <a:r>
              <a:rPr lang="en-US" sz="2900" b="1" baseline="-25000">
                <a:latin typeface="Times New Roman" pitchFamily="18" charset="0"/>
                <a:ea typeface="SimSun" pitchFamily="2" charset="-122"/>
                <a:cs typeface="Times New Roman" pitchFamily="18" charset="0"/>
              </a:rPr>
              <a:t>1</a:t>
            </a:r>
            <a:endParaRPr lang="en-US" sz="4400" baseline="-25000">
              <a:latin typeface="Times New Roman" pitchFamily="18" charset="0"/>
              <a:ea typeface="SimSun" pitchFamily="2" charset="-122"/>
              <a:cs typeface="Times New Roman" pitchFamily="18" charset="0"/>
            </a:endParaRPr>
          </a:p>
        </p:txBody>
      </p:sp>
      <p:sp>
        <p:nvSpPr>
          <p:cNvPr id="24588" name="AutoShape 12">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24589" name="AutoShape 13">
            <a:hlinkClick r:id="rId3" action="ppaction://hlinksldjump"/>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عنصر نائب لرقم الشريحة 3"/>
          <p:cNvSpPr>
            <a:spLocks noGrp="1"/>
          </p:cNvSpPr>
          <p:nvPr>
            <p:ph type="sldNum" sz="quarter" idx="4294967295"/>
          </p:nvPr>
        </p:nvSpPr>
        <p:spPr>
          <a:xfrm>
            <a:off x="7099300" y="6245225"/>
            <a:ext cx="2311400" cy="476250"/>
          </a:xfrm>
          <a:prstGeom prst="rect">
            <a:avLst/>
          </a:prstGeom>
        </p:spPr>
        <p:txBody>
          <a:bodyPr/>
          <a:lstStyle/>
          <a:p>
            <a:fld id="{734933CC-228B-4352-A539-68800CC9FEB0}" type="slidenum">
              <a:rPr lang="en-US"/>
              <a:pPr/>
              <a:t>14</a:t>
            </a:fld>
            <a:endParaRPr lang="en-US"/>
          </a:p>
        </p:txBody>
      </p:sp>
      <p:sp>
        <p:nvSpPr>
          <p:cNvPr id="26626" name="WordArt 2"/>
          <p:cNvSpPr>
            <a:spLocks noChangeArrowheads="1" noChangeShapeType="1" noTextEdit="1"/>
          </p:cNvSpPr>
          <p:nvPr/>
        </p:nvSpPr>
        <p:spPr bwMode="auto">
          <a:xfrm>
            <a:off x="4562608" y="260350"/>
            <a:ext cx="5097463"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العائد على الحجم</a:t>
            </a:r>
          </a:p>
        </p:txBody>
      </p:sp>
      <p:sp>
        <p:nvSpPr>
          <p:cNvPr id="26627" name="Text Box 3"/>
          <p:cNvSpPr txBox="1">
            <a:spLocks noChangeArrowheads="1"/>
          </p:cNvSpPr>
          <p:nvPr/>
        </p:nvSpPr>
        <p:spPr bwMode="auto">
          <a:xfrm>
            <a:off x="350838" y="1052513"/>
            <a:ext cx="9126935" cy="457200"/>
          </a:xfrm>
          <a:prstGeom prst="rect">
            <a:avLst/>
          </a:prstGeom>
          <a:noFill/>
          <a:ln w="9525">
            <a:noFill/>
            <a:miter lim="800000"/>
            <a:headEnd/>
            <a:tailEnd/>
          </a:ln>
          <a:effectLst/>
        </p:spPr>
        <p:txBody>
          <a:bodyPr>
            <a:spAutoFit/>
          </a:bodyPr>
          <a:lstStyle/>
          <a:p>
            <a:pPr algn="just" rtl="1">
              <a:spcBef>
                <a:spcPct val="50000"/>
              </a:spcBef>
            </a:pPr>
            <a:r>
              <a:rPr lang="ar-BH" sz="2400"/>
              <a:t>زيادة الإنتاج الكلي عند زيادة جميع عناصر الإنتاج بنسبة معينة.</a:t>
            </a:r>
            <a:endParaRPr lang="fr-MA" sz="2400"/>
          </a:p>
        </p:txBody>
      </p:sp>
      <p:sp>
        <p:nvSpPr>
          <p:cNvPr id="26628" name="WordArt 4"/>
          <p:cNvSpPr>
            <a:spLocks noChangeArrowheads="1" noChangeShapeType="1" noTextEdit="1"/>
          </p:cNvSpPr>
          <p:nvPr/>
        </p:nvSpPr>
        <p:spPr bwMode="auto">
          <a:xfrm>
            <a:off x="4562608" y="1700213"/>
            <a:ext cx="5097463"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العائد الثابت على الحجم</a:t>
            </a:r>
          </a:p>
        </p:txBody>
      </p:sp>
      <p:sp>
        <p:nvSpPr>
          <p:cNvPr id="26629" name="Text Box 5"/>
          <p:cNvSpPr txBox="1">
            <a:spLocks noChangeArrowheads="1"/>
          </p:cNvSpPr>
          <p:nvPr/>
        </p:nvSpPr>
        <p:spPr bwMode="auto">
          <a:xfrm>
            <a:off x="350838" y="2492376"/>
            <a:ext cx="9126935" cy="461665"/>
          </a:xfrm>
          <a:prstGeom prst="rect">
            <a:avLst/>
          </a:prstGeom>
          <a:noFill/>
          <a:ln w="9525">
            <a:noFill/>
            <a:miter lim="800000"/>
            <a:headEnd/>
            <a:tailEnd/>
          </a:ln>
          <a:effectLst/>
        </p:spPr>
        <p:txBody>
          <a:bodyPr>
            <a:spAutoFit/>
          </a:bodyPr>
          <a:lstStyle/>
          <a:p>
            <a:pPr algn="just" rtl="1">
              <a:spcBef>
                <a:spcPct val="50000"/>
              </a:spcBef>
            </a:pPr>
            <a:r>
              <a:rPr lang="ar-BH" sz="2400"/>
              <a:t>زيادة كميات جميع عناصر الإنتاج بنسبة معينة تؤدي إلى زيادة في الإنتاج الكلي بنسبة مماثلة.</a:t>
            </a:r>
            <a:endParaRPr lang="fr-MA" sz="2400"/>
          </a:p>
        </p:txBody>
      </p:sp>
      <p:sp>
        <p:nvSpPr>
          <p:cNvPr id="26630" name="WordArt 6"/>
          <p:cNvSpPr>
            <a:spLocks noChangeArrowheads="1" noChangeShapeType="1" noTextEdit="1"/>
          </p:cNvSpPr>
          <p:nvPr/>
        </p:nvSpPr>
        <p:spPr bwMode="auto">
          <a:xfrm>
            <a:off x="3236648" y="3429000"/>
            <a:ext cx="6502533"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العائد المتزايد على الحجم</a:t>
            </a:r>
          </a:p>
        </p:txBody>
      </p:sp>
      <p:sp>
        <p:nvSpPr>
          <p:cNvPr id="26631" name="Text Box 7"/>
          <p:cNvSpPr txBox="1">
            <a:spLocks noChangeArrowheads="1"/>
          </p:cNvSpPr>
          <p:nvPr/>
        </p:nvSpPr>
        <p:spPr bwMode="auto">
          <a:xfrm>
            <a:off x="429948" y="4221163"/>
            <a:ext cx="9126935" cy="457200"/>
          </a:xfrm>
          <a:prstGeom prst="rect">
            <a:avLst/>
          </a:prstGeom>
          <a:noFill/>
          <a:ln w="9525">
            <a:noFill/>
            <a:miter lim="800000"/>
            <a:headEnd/>
            <a:tailEnd/>
          </a:ln>
          <a:effectLst/>
        </p:spPr>
        <p:txBody>
          <a:bodyPr>
            <a:spAutoFit/>
          </a:bodyPr>
          <a:lstStyle/>
          <a:p>
            <a:pPr algn="just" rtl="1">
              <a:spcBef>
                <a:spcPct val="50000"/>
              </a:spcBef>
            </a:pPr>
            <a:r>
              <a:rPr lang="ar-BH" sz="2400"/>
              <a:t>زيادة جميع عناصر الإنتاج بنسبة معينة تؤدي إلى زيادة الإنتاج الكلي بنسبة أكبر.</a:t>
            </a:r>
            <a:endParaRPr lang="fr-MA" sz="2400"/>
          </a:p>
        </p:txBody>
      </p:sp>
      <p:sp>
        <p:nvSpPr>
          <p:cNvPr id="26632" name="WordArt 8"/>
          <p:cNvSpPr>
            <a:spLocks noChangeArrowheads="1" noChangeShapeType="1" noTextEdit="1"/>
          </p:cNvSpPr>
          <p:nvPr/>
        </p:nvSpPr>
        <p:spPr bwMode="auto">
          <a:xfrm>
            <a:off x="3236648" y="4797425"/>
            <a:ext cx="6502533"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العائد المتناقص على الحجم</a:t>
            </a:r>
          </a:p>
        </p:txBody>
      </p:sp>
      <p:sp>
        <p:nvSpPr>
          <p:cNvPr id="26633" name="Text Box 9"/>
          <p:cNvSpPr txBox="1">
            <a:spLocks noChangeArrowheads="1"/>
          </p:cNvSpPr>
          <p:nvPr/>
        </p:nvSpPr>
        <p:spPr bwMode="auto">
          <a:xfrm>
            <a:off x="429948" y="5589588"/>
            <a:ext cx="9126935" cy="457200"/>
          </a:xfrm>
          <a:prstGeom prst="rect">
            <a:avLst/>
          </a:prstGeom>
          <a:noFill/>
          <a:ln w="9525">
            <a:noFill/>
            <a:miter lim="800000"/>
            <a:headEnd/>
            <a:tailEnd/>
          </a:ln>
          <a:effectLst/>
        </p:spPr>
        <p:txBody>
          <a:bodyPr>
            <a:spAutoFit/>
          </a:bodyPr>
          <a:lstStyle/>
          <a:p>
            <a:pPr algn="just" rtl="1">
              <a:spcBef>
                <a:spcPct val="50000"/>
              </a:spcBef>
            </a:pPr>
            <a:r>
              <a:rPr lang="ar-BH" sz="2400"/>
              <a:t>زيادة جميع عناصر الإنتاج بنسبة معينة إلى زيادة الإنتاج الكلي بنسبة أقل.</a:t>
            </a:r>
            <a:endParaRPr lang="fr-MA" sz="2400"/>
          </a:p>
        </p:txBody>
      </p:sp>
      <p:sp>
        <p:nvSpPr>
          <p:cNvPr id="26634" name="AutoShape 10">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slide(fromBottom)">
                                      <p:cBhvr>
                                        <p:cTn id="7" dur="500"/>
                                        <p:tgtEl>
                                          <p:spTgt spid="26626"/>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26627"/>
                                        </p:tgtEl>
                                        <p:attrNameLst>
                                          <p:attrName>style.visibility</p:attrName>
                                        </p:attrNameLst>
                                      </p:cBhvr>
                                      <p:to>
                                        <p:strVal val="visible"/>
                                      </p:to>
                                    </p:set>
                                    <p:anim calcmode="discrete" valueType="clr">
                                      <p:cBhvr override="childStyle">
                                        <p:cTn id="11" dur="80"/>
                                        <p:tgtEl>
                                          <p:spTgt spid="26627"/>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26627"/>
                                        </p:tgtEl>
                                        <p:attrNameLst>
                                          <p:attrName>fillcolor</p:attrName>
                                        </p:attrNameLst>
                                      </p:cBhvr>
                                      <p:tavLst>
                                        <p:tav tm="0">
                                          <p:val>
                                            <p:clrVal>
                                              <a:schemeClr val="accent2"/>
                                            </p:clrVal>
                                          </p:val>
                                        </p:tav>
                                        <p:tav tm="50000">
                                          <p:val>
                                            <p:clrVal>
                                              <a:schemeClr val="hlink"/>
                                            </p:clrVal>
                                          </p:val>
                                        </p:tav>
                                      </p:tavLst>
                                    </p:anim>
                                    <p:set>
                                      <p:cBhvr>
                                        <p:cTn id="13" dur="80"/>
                                        <p:tgtEl>
                                          <p:spTgt spid="26627"/>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26628"/>
                                        </p:tgtEl>
                                        <p:attrNameLst>
                                          <p:attrName>style.visibility</p:attrName>
                                        </p:attrNameLst>
                                      </p:cBhvr>
                                      <p:to>
                                        <p:strVal val="visible"/>
                                      </p:to>
                                    </p:set>
                                    <p:animEffect transition="in" filter="slide(fromBottom)">
                                      <p:cBhvr>
                                        <p:cTn id="18" dur="500"/>
                                        <p:tgtEl>
                                          <p:spTgt spid="26628"/>
                                        </p:tgtEl>
                                      </p:cBhvr>
                                    </p:animEffect>
                                  </p:childTnLst>
                                </p:cTn>
                              </p:par>
                            </p:childTnLst>
                          </p:cTn>
                        </p:par>
                        <p:par>
                          <p:cTn id="19" fill="hold">
                            <p:stCondLst>
                              <p:cond delay="500"/>
                            </p:stCondLst>
                            <p:childTnLst>
                              <p:par>
                                <p:cTn id="20" presetID="27" presetClass="entr" presetSubtype="0" fill="hold" grpId="0" nodeType="afterEffect">
                                  <p:stCondLst>
                                    <p:cond delay="0"/>
                                  </p:stCondLst>
                                  <p:iterate type="lt">
                                    <p:tmPct val="50000"/>
                                  </p:iterate>
                                  <p:childTnLst>
                                    <p:set>
                                      <p:cBhvr>
                                        <p:cTn id="21" dur="1" fill="hold">
                                          <p:stCondLst>
                                            <p:cond delay="0"/>
                                          </p:stCondLst>
                                        </p:cTn>
                                        <p:tgtEl>
                                          <p:spTgt spid="26629"/>
                                        </p:tgtEl>
                                        <p:attrNameLst>
                                          <p:attrName>style.visibility</p:attrName>
                                        </p:attrNameLst>
                                      </p:cBhvr>
                                      <p:to>
                                        <p:strVal val="visible"/>
                                      </p:to>
                                    </p:set>
                                    <p:anim calcmode="discrete" valueType="clr">
                                      <p:cBhvr override="childStyle">
                                        <p:cTn id="22" dur="80"/>
                                        <p:tgtEl>
                                          <p:spTgt spid="26629"/>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26629"/>
                                        </p:tgtEl>
                                        <p:attrNameLst>
                                          <p:attrName>fillcolor</p:attrName>
                                        </p:attrNameLst>
                                      </p:cBhvr>
                                      <p:tavLst>
                                        <p:tav tm="0">
                                          <p:val>
                                            <p:clrVal>
                                              <a:schemeClr val="accent2"/>
                                            </p:clrVal>
                                          </p:val>
                                        </p:tav>
                                        <p:tav tm="50000">
                                          <p:val>
                                            <p:clrVal>
                                              <a:schemeClr val="hlink"/>
                                            </p:clrVal>
                                          </p:val>
                                        </p:tav>
                                      </p:tavLst>
                                    </p:anim>
                                    <p:set>
                                      <p:cBhvr>
                                        <p:cTn id="24" dur="80"/>
                                        <p:tgtEl>
                                          <p:spTgt spid="26629"/>
                                        </p:tgtEl>
                                        <p:attrNameLst>
                                          <p:attrName>fill.type</p:attrName>
                                        </p:attrNameLst>
                                      </p:cBhvr>
                                      <p:to>
                                        <p:strVal val="solid"/>
                                      </p:to>
                                    </p:se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26630"/>
                                        </p:tgtEl>
                                        <p:attrNameLst>
                                          <p:attrName>style.visibility</p:attrName>
                                        </p:attrNameLst>
                                      </p:cBhvr>
                                      <p:to>
                                        <p:strVal val="visible"/>
                                      </p:to>
                                    </p:set>
                                    <p:animEffect transition="in" filter="slide(fromBottom)">
                                      <p:cBhvr>
                                        <p:cTn id="29" dur="500"/>
                                        <p:tgtEl>
                                          <p:spTgt spid="26630"/>
                                        </p:tgtEl>
                                      </p:cBhvr>
                                    </p:animEffect>
                                  </p:childTnLst>
                                </p:cTn>
                              </p:par>
                            </p:childTnLst>
                          </p:cTn>
                        </p:par>
                        <p:par>
                          <p:cTn id="30" fill="hold">
                            <p:stCondLst>
                              <p:cond delay="500"/>
                            </p:stCondLst>
                            <p:childTnLst>
                              <p:par>
                                <p:cTn id="31" presetID="27" presetClass="entr" presetSubtype="0" fill="hold" nodeType="afterEffect">
                                  <p:stCondLst>
                                    <p:cond delay="0"/>
                                  </p:stCondLst>
                                  <p:iterate type="lt">
                                    <p:tmPct val="50000"/>
                                  </p:iterate>
                                  <p:childTnLst>
                                    <p:set>
                                      <p:cBhvr>
                                        <p:cTn id="32" dur="1" fill="hold">
                                          <p:stCondLst>
                                            <p:cond delay="0"/>
                                          </p:stCondLst>
                                        </p:cTn>
                                        <p:tgtEl>
                                          <p:spTgt spid="26631">
                                            <p:txEl>
                                              <p:pRg st="0" end="0"/>
                                            </p:txEl>
                                          </p:spTgt>
                                        </p:tgtEl>
                                        <p:attrNameLst>
                                          <p:attrName>style.visibility</p:attrName>
                                        </p:attrNameLst>
                                      </p:cBhvr>
                                      <p:to>
                                        <p:strVal val="visible"/>
                                      </p:to>
                                    </p:set>
                                    <p:anim calcmode="discrete" valueType="clr">
                                      <p:cBhvr override="childStyle">
                                        <p:cTn id="33" dur="80"/>
                                        <p:tgtEl>
                                          <p:spTgt spid="2663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4" dur="80"/>
                                        <p:tgtEl>
                                          <p:spTgt spid="26631">
                                            <p:txEl>
                                              <p:pRg st="0" end="0"/>
                                            </p:txEl>
                                          </p:spTgt>
                                        </p:tgtEl>
                                        <p:attrNameLst>
                                          <p:attrName>fillcolor</p:attrName>
                                        </p:attrNameLst>
                                      </p:cBhvr>
                                      <p:tavLst>
                                        <p:tav tm="0">
                                          <p:val>
                                            <p:clrVal>
                                              <a:schemeClr val="accent2"/>
                                            </p:clrVal>
                                          </p:val>
                                        </p:tav>
                                        <p:tav tm="50000">
                                          <p:val>
                                            <p:clrVal>
                                              <a:schemeClr val="hlink"/>
                                            </p:clrVal>
                                          </p:val>
                                        </p:tav>
                                      </p:tavLst>
                                    </p:anim>
                                    <p:set>
                                      <p:cBhvr>
                                        <p:cTn id="35" dur="80"/>
                                        <p:tgtEl>
                                          <p:spTgt spid="26631">
                                            <p:txEl>
                                              <p:pRg st="0" end="0"/>
                                            </p:txEl>
                                          </p:spTgt>
                                        </p:tgtEl>
                                        <p:attrNameLst>
                                          <p:attrName>fill.type</p:attrName>
                                        </p:attrNameLst>
                                      </p:cBhvr>
                                      <p:to>
                                        <p:strVal val="solid"/>
                                      </p:to>
                                    </p:set>
                                  </p:childTnLst>
                                </p:cTn>
                              </p:par>
                            </p:childTnLst>
                          </p:cTn>
                        </p:par>
                      </p:childTnLst>
                    </p:cTn>
                  </p:par>
                  <p:par>
                    <p:cTn id="36" fill="hold">
                      <p:stCondLst>
                        <p:cond delay="indefinite"/>
                      </p:stCondLst>
                      <p:childTnLst>
                        <p:par>
                          <p:cTn id="37" fill="hold">
                            <p:stCondLst>
                              <p:cond delay="0"/>
                            </p:stCondLst>
                            <p:childTnLst>
                              <p:par>
                                <p:cTn id="38" presetID="12" presetClass="entr" presetSubtype="4" fill="hold" grpId="0" nodeType="clickEffect">
                                  <p:stCondLst>
                                    <p:cond delay="0"/>
                                  </p:stCondLst>
                                  <p:childTnLst>
                                    <p:set>
                                      <p:cBhvr>
                                        <p:cTn id="39" dur="1" fill="hold">
                                          <p:stCondLst>
                                            <p:cond delay="0"/>
                                          </p:stCondLst>
                                        </p:cTn>
                                        <p:tgtEl>
                                          <p:spTgt spid="26632"/>
                                        </p:tgtEl>
                                        <p:attrNameLst>
                                          <p:attrName>style.visibility</p:attrName>
                                        </p:attrNameLst>
                                      </p:cBhvr>
                                      <p:to>
                                        <p:strVal val="visible"/>
                                      </p:to>
                                    </p:set>
                                    <p:animEffect transition="in" filter="slide(fromBottom)">
                                      <p:cBhvr>
                                        <p:cTn id="40" dur="500"/>
                                        <p:tgtEl>
                                          <p:spTgt spid="26632"/>
                                        </p:tgtEl>
                                      </p:cBhvr>
                                    </p:animEffect>
                                  </p:childTnLst>
                                </p:cTn>
                              </p:par>
                            </p:childTnLst>
                          </p:cTn>
                        </p:par>
                        <p:par>
                          <p:cTn id="41" fill="hold">
                            <p:stCondLst>
                              <p:cond delay="500"/>
                            </p:stCondLst>
                            <p:childTnLst>
                              <p:par>
                                <p:cTn id="42" presetID="27" presetClass="entr" presetSubtype="0" fill="hold" grpId="0" nodeType="afterEffect">
                                  <p:stCondLst>
                                    <p:cond delay="0"/>
                                  </p:stCondLst>
                                  <p:iterate type="lt">
                                    <p:tmPct val="50000"/>
                                  </p:iterate>
                                  <p:childTnLst>
                                    <p:set>
                                      <p:cBhvr>
                                        <p:cTn id="43" dur="1" fill="hold">
                                          <p:stCondLst>
                                            <p:cond delay="0"/>
                                          </p:stCondLst>
                                        </p:cTn>
                                        <p:tgtEl>
                                          <p:spTgt spid="26633"/>
                                        </p:tgtEl>
                                        <p:attrNameLst>
                                          <p:attrName>style.visibility</p:attrName>
                                        </p:attrNameLst>
                                      </p:cBhvr>
                                      <p:to>
                                        <p:strVal val="visible"/>
                                      </p:to>
                                    </p:set>
                                    <p:anim calcmode="discrete" valueType="clr">
                                      <p:cBhvr override="childStyle">
                                        <p:cTn id="44" dur="80"/>
                                        <p:tgtEl>
                                          <p:spTgt spid="26633"/>
                                        </p:tgtEl>
                                        <p:attrNameLst>
                                          <p:attrName>style.color</p:attrName>
                                        </p:attrNameLst>
                                      </p:cBhvr>
                                      <p:tavLst>
                                        <p:tav tm="0">
                                          <p:val>
                                            <p:clrVal>
                                              <a:schemeClr val="accent2"/>
                                            </p:clrVal>
                                          </p:val>
                                        </p:tav>
                                        <p:tav tm="50000">
                                          <p:val>
                                            <p:clrVal>
                                              <a:schemeClr val="hlink"/>
                                            </p:clrVal>
                                          </p:val>
                                        </p:tav>
                                      </p:tavLst>
                                    </p:anim>
                                    <p:anim calcmode="discrete" valueType="clr">
                                      <p:cBhvr>
                                        <p:cTn id="45" dur="80"/>
                                        <p:tgtEl>
                                          <p:spTgt spid="26633"/>
                                        </p:tgtEl>
                                        <p:attrNameLst>
                                          <p:attrName>fillcolor</p:attrName>
                                        </p:attrNameLst>
                                      </p:cBhvr>
                                      <p:tavLst>
                                        <p:tav tm="0">
                                          <p:val>
                                            <p:clrVal>
                                              <a:schemeClr val="accent2"/>
                                            </p:clrVal>
                                          </p:val>
                                        </p:tav>
                                        <p:tav tm="50000">
                                          <p:val>
                                            <p:clrVal>
                                              <a:schemeClr val="hlink"/>
                                            </p:clrVal>
                                          </p:val>
                                        </p:tav>
                                      </p:tavLst>
                                    </p:anim>
                                    <p:set>
                                      <p:cBhvr>
                                        <p:cTn id="46" dur="80"/>
                                        <p:tgtEl>
                                          <p:spTgt spid="2663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nimBg="1"/>
      <p:bldP spid="26627" grpId="0"/>
      <p:bldP spid="26628" grpId="0" animBg="1"/>
      <p:bldP spid="26629" grpId="0"/>
      <p:bldP spid="26630" grpId="0" animBg="1"/>
      <p:bldP spid="26632" grpId="0" animBg="1"/>
      <p:bldP spid="266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15</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1365</TotalTime>
  <Words>742</Words>
  <Application>Microsoft Office PowerPoint</Application>
  <PresentationFormat>A4 Paper (210x297 mm)</PresentationFormat>
  <Paragraphs>186</Paragraphs>
  <Slides>15</Slides>
  <Notes>12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17" baseType="lpstr">
      <vt:lpstr>Office Theme</vt:lpstr>
      <vt:lpstr>Equation</vt:lpstr>
      <vt:lpstr>PowerPoint Presentation</vt:lpstr>
      <vt:lpstr>PowerPoint Presentation</vt:lpstr>
      <vt:lpstr>عناصر المحاضرة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Hassan Refdan Alhajhouj</cp:lastModifiedBy>
  <cp:revision>93</cp:revision>
  <dcterms:created xsi:type="dcterms:W3CDTF">2009-10-14T19:14:34Z</dcterms:created>
  <dcterms:modified xsi:type="dcterms:W3CDTF">2012-02-04T17:18:40Z</dcterms:modified>
</cp:coreProperties>
</file>