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88" r:id="rId2"/>
    <p:sldId id="310" r:id="rId3"/>
    <p:sldId id="267" r:id="rId4"/>
    <p:sldId id="311" r:id="rId5"/>
    <p:sldId id="312" r:id="rId6"/>
    <p:sldId id="313" r:id="rId7"/>
    <p:sldId id="314" r:id="rId8"/>
    <p:sldId id="315" r:id="rId9"/>
    <p:sldId id="316" r:id="rId10"/>
    <p:sldId id="317" r:id="rId11"/>
    <p:sldId id="318" r:id="rId12"/>
    <p:sldId id="319" r:id="rId13"/>
    <p:sldId id="320" r:id="rId14"/>
    <p:sldId id="321" r:id="rId15"/>
    <p:sldId id="323" r:id="rId16"/>
    <p:sldId id="325" r:id="rId17"/>
    <p:sldId id="327" r:id="rId18"/>
    <p:sldId id="329"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2454" y="-86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0498600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48FB0C-2B75-4D63-87E7-E5885D3856A2}" type="slidenum">
              <a:rPr lang="en-US"/>
              <a:pPr/>
              <a:t>2</a:t>
            </a:fld>
            <a:endParaRPr lang="en-US"/>
          </a:p>
        </p:txBody>
      </p:sp>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8377D4-11C5-40A8-9947-E9B1BC0505F3}" type="slidenum">
              <a:rPr lang="en-US"/>
              <a:pPr/>
              <a:t>4</a:t>
            </a:fld>
            <a:endParaRPr lang="en-US"/>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DEB46E-B3DC-430A-A893-6C8A4175D628}" type="slidenum">
              <a:rPr lang="en-US"/>
              <a:pPr/>
              <a:t>5</a:t>
            </a:fld>
            <a:endParaRPr 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60E3B0-B8DB-4D31-9B2D-7C9CC921F859}" type="slidenum">
              <a:rPr lang="en-US"/>
              <a:pPr/>
              <a:t>6</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33BBA2-A9FD-426B-AD61-F52EB9FAD200}" type="slidenum">
              <a:rPr lang="en-US"/>
              <a:pPr/>
              <a:t>7</a:t>
            </a:fld>
            <a:endParaRPr lang="en-US"/>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08408F-4188-449C-8750-BA9386EB5D37}" type="slidenum">
              <a:rPr lang="en-US"/>
              <a:pPr/>
              <a:t>8</a:t>
            </a:fld>
            <a:endParaRPr lang="en-US"/>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B64409-3FEE-40F6-93A1-931D2A10664C}" type="slidenum">
              <a:rPr lang="en-US"/>
              <a:pPr/>
              <a:t>9</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581F7E-C6A4-48F3-9502-4617A546156F}" type="slidenum">
              <a:rPr lang="en-US"/>
              <a:pPr/>
              <a:t>10</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B86ABC-F24D-4AF3-9FA4-AE2019425EF5}" type="slidenum">
              <a:rPr lang="en-US"/>
              <a:pPr/>
              <a:t>11</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7025EE-ECA9-4FD2-B895-0F4297518057}" type="slidenum">
              <a:rPr lang="en-US"/>
              <a:pPr/>
              <a:t>12</a:t>
            </a:fld>
            <a:endParaRPr lang="en-US"/>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96644E-69CF-41B1-8A3C-D697BEF54348}" type="slidenum">
              <a:rPr lang="en-US"/>
              <a:pPr/>
              <a:t>13</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5370F2-EBAC-4F12-A688-D95953C91BCB}" type="slidenum">
              <a:rPr lang="en-US"/>
              <a:pPr/>
              <a:t>14</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1605CD-CFE7-498E-8296-1061E73F93FC}" type="slidenum">
              <a:rPr lang="en-US"/>
              <a:pPr/>
              <a:t>15</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5C6D74-5C75-4E6D-BBE6-29497FB6B8AB}" type="slidenum">
              <a:rPr lang="en-US"/>
              <a:pPr/>
              <a:t>16</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F166CF-435F-4F08-AABF-4DD35C7AD0A2}" type="slidenum">
              <a:rPr lang="en-US"/>
              <a:pPr/>
              <a:t>17</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892AD1-BF26-48B2-BA11-A5E5EE6E2A1C}" type="slidenum">
              <a:rPr lang="en-US"/>
              <a:pPr/>
              <a:t>18</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notesSlide" Target="../notesSlides/notesSlide3.xml"/><Relationship Id="rId7"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1.bin"/><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slide" Target="slide6.xml"/><Relationship Id="rId5" Type="http://schemas.openxmlformats.org/officeDocument/2006/relationships/image" Target="../media/image6.wmf"/><Relationship Id="rId4"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slide" Target="slide8.xml"/><Relationship Id="rId5" Type="http://schemas.openxmlformats.org/officeDocument/2006/relationships/image" Target="../media/image7.wmf"/><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slide" Target="slide19.xml"/><Relationship Id="rId4" Type="http://schemas.openxmlformats.org/officeDocument/2006/relationships/slide" Target="slide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slide" Target="slide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EG" sz="2600" dirty="0" smtClean="0">
                <a:solidFill>
                  <a:srgbClr val="898989"/>
                </a:solidFill>
                <a:latin typeface="Calibri" pitchFamily="34" charset="0"/>
              </a:rPr>
              <a:t>كلية </a:t>
            </a:r>
            <a:r>
              <a:rPr lang="ar-SA" sz="2600" dirty="0" smtClean="0">
                <a:solidFill>
                  <a:srgbClr val="898989"/>
                </a:solidFill>
                <a:latin typeface="Calibri" pitchFamily="34" charset="0"/>
              </a:rPr>
              <a:t>ادارة الاعمال-قسم </a:t>
            </a:r>
            <a:r>
              <a:rPr lang="ar-SA" sz="2600" dirty="0" smtClean="0">
                <a:solidFill>
                  <a:srgbClr val="898989"/>
                </a:solidFill>
                <a:latin typeface="Calibri" pitchFamily="34" charset="0"/>
              </a:rPr>
              <a:t>الإقتصاد </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6400800" y="6096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مبادئ الإقتصاد الجزئي </a:t>
            </a:r>
          </a:p>
          <a:p>
            <a:pPr algn="l">
              <a:lnSpc>
                <a:spcPct val="80000"/>
              </a:lnSpc>
            </a:pPr>
            <a:r>
              <a:rPr lang="ar-SA" sz="3700" b="1" dirty="0" smtClean="0">
                <a:solidFill>
                  <a:srgbClr val="376092"/>
                </a:solidFill>
                <a:latin typeface="AYM Wadiy S_U normal."/>
                <a:cs typeface="Times New Roman" pitchFamily="18" charset="0"/>
              </a:rPr>
              <a:t>د. حسن بن رفدان </a:t>
            </a:r>
            <a:r>
              <a:rPr lang="ar-SA" sz="3700" b="1" dirty="0" err="1" smtClean="0">
                <a:solidFill>
                  <a:srgbClr val="376092"/>
                </a:solidFill>
                <a:latin typeface="AYM Wadiy S_U normal."/>
                <a:cs typeface="Times New Roman" pitchFamily="18" charset="0"/>
              </a:rPr>
              <a:t>الهجهوج</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BD62948F-7990-49CC-AD92-CF7100DF4765}" type="slidenum">
              <a:rPr lang="en-US"/>
              <a:pPr/>
              <a:t>2</a:t>
            </a:fld>
            <a:endParaRPr lang="en-US"/>
          </a:p>
        </p:txBody>
      </p:sp>
      <p:sp>
        <p:nvSpPr>
          <p:cNvPr id="3074" name="WordArt 2"/>
          <p:cNvSpPr>
            <a:spLocks noChangeArrowheads="1" noChangeShapeType="1" noTextEdit="1"/>
          </p:cNvSpPr>
          <p:nvPr/>
        </p:nvSpPr>
        <p:spPr bwMode="auto">
          <a:xfrm>
            <a:off x="3632200" y="685801"/>
            <a:ext cx="2457583" cy="862013"/>
          </a:xfrm>
          <a:prstGeom prst="rect">
            <a:avLst/>
          </a:prstGeom>
        </p:spPr>
        <p:txBody>
          <a:bodyPr wrap="none" fromWordArt="1">
            <a:prstTxWarp prst="textPlain">
              <a:avLst>
                <a:gd name="adj" fmla="val 50000"/>
              </a:avLst>
            </a:prstTxWarp>
          </a:bodyPr>
          <a:lstStyle/>
          <a:p>
            <a:pPr algn="ctr" rtl="1"/>
            <a:r>
              <a:rPr lang="ar-SA" sz="3600" kern="10" dirty="0">
                <a:ln w="9525">
                  <a:solidFill>
                    <a:srgbClr val="000000"/>
                  </a:solidFill>
                  <a:round/>
                  <a:headEnd/>
                  <a:tailEnd/>
                </a:ln>
                <a:solidFill>
                  <a:srgbClr val="000000"/>
                </a:solidFill>
                <a:latin typeface="Al-Mujahed Classic"/>
              </a:rPr>
              <a:t>الفصل </a:t>
            </a:r>
            <a:r>
              <a:rPr lang="ar-SA" sz="3600" kern="10" dirty="0" smtClean="0">
                <a:ln w="9525">
                  <a:solidFill>
                    <a:srgbClr val="000000"/>
                  </a:solidFill>
                  <a:round/>
                  <a:headEnd/>
                  <a:tailEnd/>
                </a:ln>
                <a:solidFill>
                  <a:srgbClr val="000000"/>
                </a:solidFill>
                <a:latin typeface="Al-Mujahed Classic"/>
              </a:rPr>
              <a:t>الثامن</a:t>
            </a:r>
          </a:p>
          <a:p>
            <a:pPr algn="ctr" rtl="1"/>
            <a:endParaRPr lang="ar-SA" sz="3600" kern="10" dirty="0" smtClean="0">
              <a:ln w="9525">
                <a:solidFill>
                  <a:srgbClr val="000000"/>
                </a:solidFill>
                <a:round/>
                <a:headEnd/>
                <a:tailEnd/>
              </a:ln>
              <a:solidFill>
                <a:srgbClr val="000000"/>
              </a:solidFill>
              <a:latin typeface="Al-Mujahed Classic"/>
            </a:endParaRPr>
          </a:p>
          <a:p>
            <a:pPr algn="ctr" rtl="1"/>
            <a:r>
              <a:rPr lang="ar-SA" sz="3600" u="sng" kern="10" dirty="0" smtClean="0">
                <a:ln w="9525">
                  <a:solidFill>
                    <a:srgbClr val="000000"/>
                  </a:solidFill>
                  <a:round/>
                  <a:headEnd/>
                  <a:tailEnd/>
                </a:ln>
                <a:solidFill>
                  <a:srgbClr val="000000"/>
                </a:solidFill>
                <a:latin typeface="Al-Mujahed Classic"/>
              </a:rPr>
              <a:t>المحاضرة التاسعة</a:t>
            </a:r>
            <a:endParaRPr lang="ar-SA" sz="3600" u="sng" kern="10" dirty="0">
              <a:ln w="9525">
                <a:solidFill>
                  <a:srgbClr val="000000"/>
                </a:solidFill>
                <a:round/>
                <a:headEnd/>
                <a:tailEnd/>
              </a:ln>
              <a:solidFill>
                <a:srgbClr val="000000"/>
              </a:solidFill>
              <a:latin typeface="Al-Mujahed Classic"/>
            </a:endParaRPr>
          </a:p>
        </p:txBody>
      </p:sp>
      <p:sp>
        <p:nvSpPr>
          <p:cNvPr id="3075" name="WordArt 3"/>
          <p:cNvSpPr>
            <a:spLocks noChangeArrowheads="1" noChangeShapeType="1" noTextEdit="1"/>
          </p:cNvSpPr>
          <p:nvPr/>
        </p:nvSpPr>
        <p:spPr bwMode="auto">
          <a:xfrm>
            <a:off x="1874573" y="2940051"/>
            <a:ext cx="5964238" cy="714375"/>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latin typeface="Al-Mujahed Free"/>
              </a:rPr>
              <a:t>نظرية التكاليف</a:t>
            </a:r>
          </a:p>
        </p:txBody>
      </p:sp>
      <p:sp>
        <p:nvSpPr>
          <p:cNvPr id="3076" name="WordArt 4"/>
          <p:cNvSpPr>
            <a:spLocks noChangeArrowheads="1" noChangeShapeType="1" noTextEdit="1"/>
          </p:cNvSpPr>
          <p:nvPr/>
        </p:nvSpPr>
        <p:spPr bwMode="auto">
          <a:xfrm>
            <a:off x="1336279" y="4181476"/>
            <a:ext cx="7233444" cy="542925"/>
          </a:xfrm>
          <a:prstGeom prst="rect">
            <a:avLst/>
          </a:prstGeom>
        </p:spPr>
        <p:txBody>
          <a:bodyPr wrap="none" fromWordArt="1">
            <a:prstTxWarp prst="textPlain">
              <a:avLst>
                <a:gd name="adj" fmla="val 50000"/>
              </a:avLst>
            </a:prstTxWarp>
          </a:bodyPr>
          <a:lstStyle/>
          <a:p>
            <a:pPr algn="ctr"/>
            <a:r>
              <a:rPr lang="fr-MA" sz="3600" kern="10">
                <a:ln w="9525">
                  <a:solidFill>
                    <a:srgbClr val="FF6600"/>
                  </a:solidFill>
                  <a:round/>
                  <a:headEnd/>
                  <a:tailEnd/>
                </a:ln>
                <a:solidFill>
                  <a:srgbClr val="FF6600"/>
                </a:solidFill>
                <a:latin typeface="Al-Mujahed Free"/>
              </a:rPr>
              <a:t>Cost Theory</a:t>
            </a:r>
            <a:endParaRPr lang="ar-SA" sz="3600" kern="10">
              <a:ln w="9525">
                <a:solidFill>
                  <a:srgbClr val="FF6600"/>
                </a:solidFill>
                <a:round/>
                <a:headEnd/>
                <a:tailEnd/>
              </a:ln>
              <a:solidFill>
                <a:srgbClr val="FF6600"/>
              </a:solidFill>
              <a:latin typeface="Al-Mujahed Free"/>
            </a:endParaRPr>
          </a:p>
        </p:txBody>
      </p:sp>
      <p:sp>
        <p:nvSpPr>
          <p:cNvPr id="3077" name="AutoShape 5">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slide(fromBottom)">
                                      <p:cBhvr>
                                        <p:cTn id="7" dur="500"/>
                                        <p:tgtEl>
                                          <p:spTgt spid="3074"/>
                                        </p:tgtEl>
                                      </p:cBhvr>
                                    </p:animEffect>
                                  </p:childTnLst>
                                </p:cTn>
                              </p:par>
                            </p:childTnLst>
                          </p:cTn>
                        </p:par>
                        <p:par>
                          <p:cTn id="8" fill="hold">
                            <p:stCondLst>
                              <p:cond delay="500"/>
                            </p:stCondLst>
                            <p:childTnLst>
                              <p:par>
                                <p:cTn id="9" presetID="26" presetClass="entr" presetSubtype="0" fill="hold" grpId="0" nodeType="afterEffect">
                                  <p:stCondLst>
                                    <p:cond delay="0"/>
                                  </p:stCondLst>
                                  <p:childTnLst>
                                    <p:set>
                                      <p:cBhvr>
                                        <p:cTn id="10" dur="1" fill="hold">
                                          <p:stCondLst>
                                            <p:cond delay="0"/>
                                          </p:stCondLst>
                                        </p:cTn>
                                        <p:tgtEl>
                                          <p:spTgt spid="3075"/>
                                        </p:tgtEl>
                                        <p:attrNameLst>
                                          <p:attrName>style.visibility</p:attrName>
                                        </p:attrNameLst>
                                      </p:cBhvr>
                                      <p:to>
                                        <p:strVal val="visible"/>
                                      </p:to>
                                    </p:set>
                                    <p:animEffect transition="in" filter="wipe(down)">
                                      <p:cBhvr>
                                        <p:cTn id="11" dur="580">
                                          <p:stCondLst>
                                            <p:cond delay="0"/>
                                          </p:stCondLst>
                                        </p:cTn>
                                        <p:tgtEl>
                                          <p:spTgt spid="3075"/>
                                        </p:tgtEl>
                                      </p:cBhvr>
                                    </p:animEffect>
                                    <p:anim calcmode="lin" valueType="num">
                                      <p:cBhvr>
                                        <p:cTn id="12" dur="1822" tmFilter="0,0; 0.14,0.36; 0.43,0.73; 0.71,0.91; 1.0,1.0">
                                          <p:stCondLst>
                                            <p:cond delay="0"/>
                                          </p:stCondLst>
                                        </p:cTn>
                                        <p:tgtEl>
                                          <p:spTgt spid="3075"/>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075"/>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075"/>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075"/>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075"/>
                                        </p:tgtEl>
                                        <p:attrNameLst>
                                          <p:attrName>ppt_y</p:attrName>
                                        </p:attrNameLst>
                                      </p:cBhvr>
                                      <p:tavLst>
                                        <p:tav tm="0" fmla="#ppt_y-sin(pi*$)/81">
                                          <p:val>
                                            <p:fltVal val="0"/>
                                          </p:val>
                                        </p:tav>
                                        <p:tav tm="100000">
                                          <p:val>
                                            <p:fltVal val="1"/>
                                          </p:val>
                                        </p:tav>
                                      </p:tavLst>
                                    </p:anim>
                                    <p:animScale>
                                      <p:cBhvr>
                                        <p:cTn id="17" dur="26">
                                          <p:stCondLst>
                                            <p:cond delay="650"/>
                                          </p:stCondLst>
                                        </p:cTn>
                                        <p:tgtEl>
                                          <p:spTgt spid="3075"/>
                                        </p:tgtEl>
                                      </p:cBhvr>
                                      <p:to x="100000" y="60000"/>
                                    </p:animScale>
                                    <p:animScale>
                                      <p:cBhvr>
                                        <p:cTn id="18" dur="166" decel="50000">
                                          <p:stCondLst>
                                            <p:cond delay="676"/>
                                          </p:stCondLst>
                                        </p:cTn>
                                        <p:tgtEl>
                                          <p:spTgt spid="3075"/>
                                        </p:tgtEl>
                                      </p:cBhvr>
                                      <p:to x="100000" y="100000"/>
                                    </p:animScale>
                                    <p:animScale>
                                      <p:cBhvr>
                                        <p:cTn id="19" dur="26">
                                          <p:stCondLst>
                                            <p:cond delay="1312"/>
                                          </p:stCondLst>
                                        </p:cTn>
                                        <p:tgtEl>
                                          <p:spTgt spid="3075"/>
                                        </p:tgtEl>
                                      </p:cBhvr>
                                      <p:to x="100000" y="80000"/>
                                    </p:animScale>
                                    <p:animScale>
                                      <p:cBhvr>
                                        <p:cTn id="20" dur="166" decel="50000">
                                          <p:stCondLst>
                                            <p:cond delay="1338"/>
                                          </p:stCondLst>
                                        </p:cTn>
                                        <p:tgtEl>
                                          <p:spTgt spid="3075"/>
                                        </p:tgtEl>
                                      </p:cBhvr>
                                      <p:to x="100000" y="100000"/>
                                    </p:animScale>
                                    <p:animScale>
                                      <p:cBhvr>
                                        <p:cTn id="21" dur="26">
                                          <p:stCondLst>
                                            <p:cond delay="1642"/>
                                          </p:stCondLst>
                                        </p:cTn>
                                        <p:tgtEl>
                                          <p:spTgt spid="3075"/>
                                        </p:tgtEl>
                                      </p:cBhvr>
                                      <p:to x="100000" y="90000"/>
                                    </p:animScale>
                                    <p:animScale>
                                      <p:cBhvr>
                                        <p:cTn id="22" dur="166" decel="50000">
                                          <p:stCondLst>
                                            <p:cond delay="1668"/>
                                          </p:stCondLst>
                                        </p:cTn>
                                        <p:tgtEl>
                                          <p:spTgt spid="3075"/>
                                        </p:tgtEl>
                                      </p:cBhvr>
                                      <p:to x="100000" y="100000"/>
                                    </p:animScale>
                                    <p:animScale>
                                      <p:cBhvr>
                                        <p:cTn id="23" dur="26">
                                          <p:stCondLst>
                                            <p:cond delay="1808"/>
                                          </p:stCondLst>
                                        </p:cTn>
                                        <p:tgtEl>
                                          <p:spTgt spid="3075"/>
                                        </p:tgtEl>
                                      </p:cBhvr>
                                      <p:to x="100000" y="95000"/>
                                    </p:animScale>
                                    <p:animScale>
                                      <p:cBhvr>
                                        <p:cTn id="24" dur="166" decel="50000">
                                          <p:stCondLst>
                                            <p:cond delay="1834"/>
                                          </p:stCondLst>
                                        </p:cTn>
                                        <p:tgtEl>
                                          <p:spTgt spid="3075"/>
                                        </p:tgtEl>
                                      </p:cBhvr>
                                      <p:to x="100000" y="100000"/>
                                    </p:animScale>
                                  </p:childTnLst>
                                </p:cTn>
                              </p:par>
                            </p:childTnLst>
                          </p:cTn>
                        </p:par>
                        <p:par>
                          <p:cTn id="25" fill="hold">
                            <p:stCondLst>
                              <p:cond delay="2500"/>
                            </p:stCondLst>
                            <p:childTnLst>
                              <p:par>
                                <p:cTn id="26" presetID="26" presetClass="entr" presetSubtype="0" fill="hold" grpId="0" nodeType="afterEffect">
                                  <p:stCondLst>
                                    <p:cond delay="0"/>
                                  </p:stCondLst>
                                  <p:childTnLst>
                                    <p:set>
                                      <p:cBhvr>
                                        <p:cTn id="27" dur="1" fill="hold">
                                          <p:stCondLst>
                                            <p:cond delay="0"/>
                                          </p:stCondLst>
                                        </p:cTn>
                                        <p:tgtEl>
                                          <p:spTgt spid="3076"/>
                                        </p:tgtEl>
                                        <p:attrNameLst>
                                          <p:attrName>style.visibility</p:attrName>
                                        </p:attrNameLst>
                                      </p:cBhvr>
                                      <p:to>
                                        <p:strVal val="visible"/>
                                      </p:to>
                                    </p:set>
                                    <p:animEffect transition="in" filter="wipe(down)">
                                      <p:cBhvr>
                                        <p:cTn id="28" dur="580">
                                          <p:stCondLst>
                                            <p:cond delay="0"/>
                                          </p:stCondLst>
                                        </p:cTn>
                                        <p:tgtEl>
                                          <p:spTgt spid="3076"/>
                                        </p:tgtEl>
                                      </p:cBhvr>
                                    </p:animEffect>
                                    <p:anim calcmode="lin" valueType="num">
                                      <p:cBhvr>
                                        <p:cTn id="29" dur="1822" tmFilter="0,0; 0.14,0.36; 0.43,0.73; 0.71,0.91; 1.0,1.0">
                                          <p:stCondLst>
                                            <p:cond delay="0"/>
                                          </p:stCondLst>
                                        </p:cTn>
                                        <p:tgtEl>
                                          <p:spTgt spid="3076"/>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3076"/>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3076"/>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3076"/>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3076"/>
                                        </p:tgtEl>
                                        <p:attrNameLst>
                                          <p:attrName>ppt_y</p:attrName>
                                        </p:attrNameLst>
                                      </p:cBhvr>
                                      <p:tavLst>
                                        <p:tav tm="0" fmla="#ppt_y-sin(pi*$)/81">
                                          <p:val>
                                            <p:fltVal val="0"/>
                                          </p:val>
                                        </p:tav>
                                        <p:tav tm="100000">
                                          <p:val>
                                            <p:fltVal val="1"/>
                                          </p:val>
                                        </p:tav>
                                      </p:tavLst>
                                    </p:anim>
                                    <p:animScale>
                                      <p:cBhvr>
                                        <p:cTn id="34" dur="26">
                                          <p:stCondLst>
                                            <p:cond delay="650"/>
                                          </p:stCondLst>
                                        </p:cTn>
                                        <p:tgtEl>
                                          <p:spTgt spid="3076"/>
                                        </p:tgtEl>
                                      </p:cBhvr>
                                      <p:to x="100000" y="60000"/>
                                    </p:animScale>
                                    <p:animScale>
                                      <p:cBhvr>
                                        <p:cTn id="35" dur="166" decel="50000">
                                          <p:stCondLst>
                                            <p:cond delay="676"/>
                                          </p:stCondLst>
                                        </p:cTn>
                                        <p:tgtEl>
                                          <p:spTgt spid="3076"/>
                                        </p:tgtEl>
                                      </p:cBhvr>
                                      <p:to x="100000" y="100000"/>
                                    </p:animScale>
                                    <p:animScale>
                                      <p:cBhvr>
                                        <p:cTn id="36" dur="26">
                                          <p:stCondLst>
                                            <p:cond delay="1312"/>
                                          </p:stCondLst>
                                        </p:cTn>
                                        <p:tgtEl>
                                          <p:spTgt spid="3076"/>
                                        </p:tgtEl>
                                      </p:cBhvr>
                                      <p:to x="100000" y="80000"/>
                                    </p:animScale>
                                    <p:animScale>
                                      <p:cBhvr>
                                        <p:cTn id="37" dur="166" decel="50000">
                                          <p:stCondLst>
                                            <p:cond delay="1338"/>
                                          </p:stCondLst>
                                        </p:cTn>
                                        <p:tgtEl>
                                          <p:spTgt spid="3076"/>
                                        </p:tgtEl>
                                      </p:cBhvr>
                                      <p:to x="100000" y="100000"/>
                                    </p:animScale>
                                    <p:animScale>
                                      <p:cBhvr>
                                        <p:cTn id="38" dur="26">
                                          <p:stCondLst>
                                            <p:cond delay="1642"/>
                                          </p:stCondLst>
                                        </p:cTn>
                                        <p:tgtEl>
                                          <p:spTgt spid="3076"/>
                                        </p:tgtEl>
                                      </p:cBhvr>
                                      <p:to x="100000" y="90000"/>
                                    </p:animScale>
                                    <p:animScale>
                                      <p:cBhvr>
                                        <p:cTn id="39" dur="166" decel="50000">
                                          <p:stCondLst>
                                            <p:cond delay="1668"/>
                                          </p:stCondLst>
                                        </p:cTn>
                                        <p:tgtEl>
                                          <p:spTgt spid="3076"/>
                                        </p:tgtEl>
                                      </p:cBhvr>
                                      <p:to x="100000" y="100000"/>
                                    </p:animScale>
                                    <p:animScale>
                                      <p:cBhvr>
                                        <p:cTn id="40" dur="26">
                                          <p:stCondLst>
                                            <p:cond delay="1808"/>
                                          </p:stCondLst>
                                        </p:cTn>
                                        <p:tgtEl>
                                          <p:spTgt spid="3076"/>
                                        </p:tgtEl>
                                      </p:cBhvr>
                                      <p:to x="100000" y="95000"/>
                                    </p:animScale>
                                    <p:animScale>
                                      <p:cBhvr>
                                        <p:cTn id="41" dur="166" decel="50000">
                                          <p:stCondLst>
                                            <p:cond delay="1834"/>
                                          </p:stCondLst>
                                        </p:cTn>
                                        <p:tgtEl>
                                          <p:spTgt spid="307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3075" grpId="0" animBg="1"/>
      <p:bldP spid="307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sz="2400" b="1" dirty="0" smtClean="0">
                <a:cs typeface="Arial" pitchFamily="34" charset="0"/>
              </a:rPr>
              <a:t>مقدمة</a:t>
            </a:r>
          </a:p>
          <a:p>
            <a:pPr rtl="1" eaLnBrk="1" hangingPunct="1">
              <a:buFont typeface="Arial" pitchFamily="34" charset="0"/>
              <a:buChar char="•"/>
            </a:pPr>
            <a:r>
              <a:rPr lang="ar-SA" sz="2400" b="1" dirty="0" smtClean="0">
                <a:cs typeface="Arial" pitchFamily="34" charset="0"/>
              </a:rPr>
              <a:t>تكاليف الإنتاج في المدى القريب </a:t>
            </a:r>
          </a:p>
          <a:p>
            <a:pPr rtl="1" eaLnBrk="1" hangingPunct="1">
              <a:buFont typeface="Arial" pitchFamily="34" charset="0"/>
              <a:buChar char="•"/>
            </a:pPr>
            <a:r>
              <a:rPr lang="ar-SA" sz="2400" b="1" dirty="0" smtClean="0">
                <a:cs typeface="Arial" pitchFamily="34" charset="0"/>
              </a:rPr>
              <a:t>الناتج الحدي والتكاليف الحدية في المدى القريب </a:t>
            </a:r>
          </a:p>
          <a:p>
            <a:pPr rtl="1" eaLnBrk="1" hangingPunct="1">
              <a:buFont typeface="Arial" pitchFamily="34" charset="0"/>
              <a:buChar char="•"/>
            </a:pPr>
            <a:r>
              <a:rPr lang="ar-SA" sz="2400" b="1" dirty="0" smtClean="0">
                <a:cs typeface="Arial" pitchFamily="34" charset="0"/>
              </a:rPr>
              <a:t>الناتج المتوسط ومتوسط التكاليف المتغيرة في المدى القريب </a:t>
            </a:r>
          </a:p>
          <a:p>
            <a:pPr rtl="1" eaLnBrk="1" hangingPunct="1">
              <a:buFont typeface="Arial" pitchFamily="34" charset="0"/>
              <a:buChar char="•"/>
            </a:pPr>
            <a:r>
              <a:rPr lang="ar-SA" sz="2400" b="1" dirty="0" smtClean="0">
                <a:cs typeface="Arial" pitchFamily="34" charset="0"/>
              </a:rPr>
              <a:t>العلاقة بين منحى التكاليف المتوسطة والتكلفة الحدية </a:t>
            </a:r>
          </a:p>
          <a:p>
            <a:pPr rtl="1" eaLnBrk="1" hangingPunct="1">
              <a:buFont typeface="Arial" pitchFamily="34" charset="0"/>
              <a:buChar char="•"/>
            </a:pPr>
            <a:r>
              <a:rPr lang="ar-SA" sz="2400" b="1" dirty="0" smtClean="0">
                <a:cs typeface="Arial" pitchFamily="34" charset="0"/>
              </a:rPr>
              <a:t>انتقال منحنيات التكاليف </a:t>
            </a:r>
          </a:p>
          <a:p>
            <a:pPr rtl="1" eaLnBrk="1" hangingPunct="1">
              <a:buFont typeface="Arial" pitchFamily="34" charset="0"/>
              <a:buChar char="•"/>
            </a:pPr>
            <a:r>
              <a:rPr lang="ar-SA" sz="2400" b="1" dirty="0" smtClean="0">
                <a:cs typeface="Arial" pitchFamily="34" charset="0"/>
              </a:rPr>
              <a:t>تكاليف الإنتاج في المدى البعيد </a:t>
            </a:r>
          </a:p>
          <a:p>
            <a:pPr rtl="1" eaLnBrk="1" hangingPunct="1">
              <a:buFont typeface="Arial" pitchFamily="34" charset="0"/>
              <a:buChar char="•"/>
            </a:pPr>
            <a:r>
              <a:rPr lang="ar-SA" sz="2400" b="1" dirty="0" smtClean="0">
                <a:cs typeface="Arial" pitchFamily="34" charset="0"/>
              </a:rPr>
              <a:t>منحى متوسط التكاليف في المدى البعيد</a:t>
            </a:r>
          </a:p>
          <a:p>
            <a:pPr rtl="1" eaLnBrk="1" hangingPunct="1">
              <a:buFont typeface="Arial" pitchFamily="34" charset="0"/>
              <a:buChar char="•"/>
            </a:pPr>
            <a:r>
              <a:rPr lang="ar-SA" sz="2400" b="1" dirty="0" smtClean="0">
                <a:cs typeface="Arial" pitchFamily="34" charset="0"/>
              </a:rPr>
              <a:t>اقتصاديات الحجم </a:t>
            </a:r>
          </a:p>
          <a:p>
            <a:pPr rtl="1" eaLnBrk="1" hangingPunct="1">
              <a:buFont typeface="Arial" pitchFamily="34" charset="0"/>
              <a:buChar char="•"/>
            </a:pPr>
            <a:r>
              <a:rPr lang="ar-SA" sz="2400" b="1" dirty="0" smtClean="0">
                <a:cs typeface="Arial" pitchFamily="34" charset="0"/>
              </a:rPr>
              <a:t>أنواع العائد </a:t>
            </a: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C36EB56C-903A-4420-86D4-4A5FCD14A658}" type="slidenum">
              <a:rPr lang="en-US"/>
              <a:pPr/>
              <a:t>4</a:t>
            </a:fld>
            <a:endParaRPr lang="en-US"/>
          </a:p>
        </p:txBody>
      </p:sp>
      <p:sp>
        <p:nvSpPr>
          <p:cNvPr id="6146" name="Text Box 2"/>
          <p:cNvSpPr txBox="1">
            <a:spLocks noChangeArrowheads="1"/>
          </p:cNvSpPr>
          <p:nvPr/>
        </p:nvSpPr>
        <p:spPr bwMode="auto">
          <a:xfrm>
            <a:off x="350838" y="404814"/>
            <a:ext cx="9126935" cy="830997"/>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التكاليف الاقتصادية للإنتاج هي مجموع تكاليف الفرص البديلة لعناصر الإنتاج المستخدمة في العملية الإنتاجية. حيث أن تكلفة الفرصة البديلة لعنصر الإنتاج هي</a:t>
            </a:r>
            <a:endParaRPr lang="fr-MA" sz="2400"/>
          </a:p>
        </p:txBody>
      </p:sp>
      <p:sp>
        <p:nvSpPr>
          <p:cNvPr id="6147" name="Text Box 3"/>
          <p:cNvSpPr txBox="1">
            <a:spLocks noChangeArrowheads="1"/>
          </p:cNvSpPr>
          <p:nvPr/>
        </p:nvSpPr>
        <p:spPr bwMode="auto">
          <a:xfrm>
            <a:off x="350838" y="1449389"/>
            <a:ext cx="9126935" cy="830997"/>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تكاليف صريحة أي مدفوعات مالية مباشرة كالأجور وتكاليف المواد الخام والسلع الوسيطة والطاقة.</a:t>
            </a:r>
            <a:endParaRPr lang="fr-MA" sz="2400"/>
          </a:p>
        </p:txBody>
      </p:sp>
      <p:sp>
        <p:nvSpPr>
          <p:cNvPr id="6148" name="Text Box 4"/>
          <p:cNvSpPr txBox="1">
            <a:spLocks noChangeArrowheads="1"/>
          </p:cNvSpPr>
          <p:nvPr/>
        </p:nvSpPr>
        <p:spPr bwMode="auto">
          <a:xfrm>
            <a:off x="350838" y="2530476"/>
            <a:ext cx="9126935" cy="830997"/>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هيئة تكاليف ضمنية وهي تكاليف غير مدفوعة، وتمثل تكلفة الفرصة البديلة لعناصر الإنتاج المملوكة للمنشأة أو مالكيها.</a:t>
            </a:r>
            <a:endParaRPr lang="fr-MA" sz="2400"/>
          </a:p>
        </p:txBody>
      </p:sp>
      <p:sp>
        <p:nvSpPr>
          <p:cNvPr id="6149" name="Text Box 5"/>
          <p:cNvSpPr txBox="1">
            <a:spLocks noChangeArrowheads="1"/>
          </p:cNvSpPr>
          <p:nvPr/>
        </p:nvSpPr>
        <p:spPr bwMode="auto">
          <a:xfrm>
            <a:off x="350838" y="3609975"/>
            <a:ext cx="9126935" cy="830997"/>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تكلفة الفرصة البديلة لرأسمال مالك المنشأة الذي استثمره فيها بدلاً عن الاستعانة بالقروض المصرفية، وكذا الحال بالنسبة لقدرات ومهارات المنظم ويطلق عليها الربح العادي.</a:t>
            </a:r>
            <a:endParaRPr lang="fr-MA" sz="2400"/>
          </a:p>
        </p:txBody>
      </p:sp>
      <p:sp>
        <p:nvSpPr>
          <p:cNvPr id="6150" name="AutoShape 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6146"/>
                                        </p:tgtEl>
                                        <p:attrNameLst>
                                          <p:attrName>style.visibility</p:attrName>
                                        </p:attrNameLst>
                                      </p:cBhvr>
                                      <p:to>
                                        <p:strVal val="visible"/>
                                      </p:to>
                                    </p:set>
                                    <p:anim calcmode="discrete" valueType="clr">
                                      <p:cBhvr override="childStyle">
                                        <p:cTn id="7" dur="80"/>
                                        <p:tgtEl>
                                          <p:spTgt spid="614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46"/>
                                        </p:tgtEl>
                                        <p:attrNameLst>
                                          <p:attrName>fillcolor</p:attrName>
                                        </p:attrNameLst>
                                      </p:cBhvr>
                                      <p:tavLst>
                                        <p:tav tm="0">
                                          <p:val>
                                            <p:clrVal>
                                              <a:schemeClr val="accent2"/>
                                            </p:clrVal>
                                          </p:val>
                                        </p:tav>
                                        <p:tav tm="50000">
                                          <p:val>
                                            <p:clrVal>
                                              <a:schemeClr val="hlink"/>
                                            </p:clrVal>
                                          </p:val>
                                        </p:tav>
                                      </p:tavLst>
                                    </p:anim>
                                    <p:set>
                                      <p:cBhvr>
                                        <p:cTn id="9" dur="80"/>
                                        <p:tgtEl>
                                          <p:spTgt spid="6146"/>
                                        </p:tgtEl>
                                        <p:attrNameLst>
                                          <p:attrName>fill.type</p:attrName>
                                        </p:attrNameLst>
                                      </p:cBhvr>
                                      <p:to>
                                        <p:strVal val="solid"/>
                                      </p:to>
                                    </p:set>
                                  </p:childTnLst>
                                </p:cTn>
                              </p:par>
                            </p:childTnLst>
                          </p:cTn>
                        </p:par>
                        <p:par>
                          <p:cTn id="10" fill="hold">
                            <p:stCondLst>
                              <p:cond delay="516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6147"/>
                                        </p:tgtEl>
                                        <p:attrNameLst>
                                          <p:attrName>style.visibility</p:attrName>
                                        </p:attrNameLst>
                                      </p:cBhvr>
                                      <p:to>
                                        <p:strVal val="visible"/>
                                      </p:to>
                                    </p:set>
                                    <p:anim calcmode="discrete" valueType="clr">
                                      <p:cBhvr override="childStyle">
                                        <p:cTn id="13" dur="80"/>
                                        <p:tgtEl>
                                          <p:spTgt spid="6147"/>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147"/>
                                        </p:tgtEl>
                                        <p:attrNameLst>
                                          <p:attrName>fillcolor</p:attrName>
                                        </p:attrNameLst>
                                      </p:cBhvr>
                                      <p:tavLst>
                                        <p:tav tm="0">
                                          <p:val>
                                            <p:clrVal>
                                              <a:schemeClr val="accent2"/>
                                            </p:clrVal>
                                          </p:val>
                                        </p:tav>
                                        <p:tav tm="50000">
                                          <p:val>
                                            <p:clrVal>
                                              <a:schemeClr val="hlink"/>
                                            </p:clrVal>
                                          </p:val>
                                        </p:tav>
                                      </p:tavLst>
                                    </p:anim>
                                    <p:set>
                                      <p:cBhvr>
                                        <p:cTn id="15" dur="80"/>
                                        <p:tgtEl>
                                          <p:spTgt spid="6147"/>
                                        </p:tgtEl>
                                        <p:attrNameLst>
                                          <p:attrName>fill.type</p:attrName>
                                        </p:attrNameLst>
                                      </p:cBhvr>
                                      <p:to>
                                        <p:strVal val="solid"/>
                                      </p:to>
                                    </p:set>
                                  </p:childTnLst>
                                </p:cTn>
                              </p:par>
                            </p:childTnLst>
                          </p:cTn>
                        </p:par>
                        <p:par>
                          <p:cTn id="16" fill="hold">
                            <p:stCondLst>
                              <p:cond delay="828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6148"/>
                                        </p:tgtEl>
                                        <p:attrNameLst>
                                          <p:attrName>style.visibility</p:attrName>
                                        </p:attrNameLst>
                                      </p:cBhvr>
                                      <p:to>
                                        <p:strVal val="visible"/>
                                      </p:to>
                                    </p:set>
                                    <p:anim calcmode="discrete" valueType="clr">
                                      <p:cBhvr override="childStyle">
                                        <p:cTn id="19" dur="80"/>
                                        <p:tgtEl>
                                          <p:spTgt spid="6148"/>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6148"/>
                                        </p:tgtEl>
                                        <p:attrNameLst>
                                          <p:attrName>fillcolor</p:attrName>
                                        </p:attrNameLst>
                                      </p:cBhvr>
                                      <p:tavLst>
                                        <p:tav tm="0">
                                          <p:val>
                                            <p:clrVal>
                                              <a:schemeClr val="accent2"/>
                                            </p:clrVal>
                                          </p:val>
                                        </p:tav>
                                        <p:tav tm="50000">
                                          <p:val>
                                            <p:clrVal>
                                              <a:schemeClr val="hlink"/>
                                            </p:clrVal>
                                          </p:val>
                                        </p:tav>
                                      </p:tavLst>
                                    </p:anim>
                                    <p:set>
                                      <p:cBhvr>
                                        <p:cTn id="21" dur="80"/>
                                        <p:tgtEl>
                                          <p:spTgt spid="6148"/>
                                        </p:tgtEl>
                                        <p:attrNameLst>
                                          <p:attrName>fill.type</p:attrName>
                                        </p:attrNameLst>
                                      </p:cBhvr>
                                      <p:to>
                                        <p:strVal val="solid"/>
                                      </p:to>
                                    </p:set>
                                  </p:childTnLst>
                                </p:cTn>
                              </p:par>
                            </p:childTnLst>
                          </p:cTn>
                        </p:par>
                        <p:par>
                          <p:cTn id="22" fill="hold">
                            <p:stCondLst>
                              <p:cond delay="12120"/>
                            </p:stCondLst>
                            <p:childTnLst>
                              <p:par>
                                <p:cTn id="23" presetID="27" presetClass="entr" presetSubtype="0" fill="hold" grpId="0" nodeType="afterEffect">
                                  <p:stCondLst>
                                    <p:cond delay="0"/>
                                  </p:stCondLst>
                                  <p:iterate type="lt">
                                    <p:tmPct val="50000"/>
                                  </p:iterate>
                                  <p:childTnLst>
                                    <p:set>
                                      <p:cBhvr>
                                        <p:cTn id="24" dur="1" fill="hold">
                                          <p:stCondLst>
                                            <p:cond delay="0"/>
                                          </p:stCondLst>
                                        </p:cTn>
                                        <p:tgtEl>
                                          <p:spTgt spid="6149"/>
                                        </p:tgtEl>
                                        <p:attrNameLst>
                                          <p:attrName>style.visibility</p:attrName>
                                        </p:attrNameLst>
                                      </p:cBhvr>
                                      <p:to>
                                        <p:strVal val="visible"/>
                                      </p:to>
                                    </p:set>
                                    <p:anim calcmode="discrete" valueType="clr">
                                      <p:cBhvr override="childStyle">
                                        <p:cTn id="25" dur="80"/>
                                        <p:tgtEl>
                                          <p:spTgt spid="6149"/>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6149"/>
                                        </p:tgtEl>
                                        <p:attrNameLst>
                                          <p:attrName>fillcolor</p:attrName>
                                        </p:attrNameLst>
                                      </p:cBhvr>
                                      <p:tavLst>
                                        <p:tav tm="0">
                                          <p:val>
                                            <p:clrVal>
                                              <a:schemeClr val="accent2"/>
                                            </p:clrVal>
                                          </p:val>
                                        </p:tav>
                                        <p:tav tm="50000">
                                          <p:val>
                                            <p:clrVal>
                                              <a:schemeClr val="hlink"/>
                                            </p:clrVal>
                                          </p:val>
                                        </p:tav>
                                      </p:tavLst>
                                    </p:anim>
                                    <p:set>
                                      <p:cBhvr>
                                        <p:cTn id="27" dur="80"/>
                                        <p:tgtEl>
                                          <p:spTgt spid="614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p:bldP spid="6148" grpId="0"/>
      <p:bldP spid="614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3ED8C198-59D0-4F48-8912-85A3A5D0E67C}" type="slidenum">
              <a:rPr lang="en-US"/>
              <a:pPr/>
              <a:t>5</a:t>
            </a:fld>
            <a:endParaRPr lang="en-US"/>
          </a:p>
        </p:txBody>
      </p:sp>
      <p:sp>
        <p:nvSpPr>
          <p:cNvPr id="8194" name="WordArt 2"/>
          <p:cNvSpPr>
            <a:spLocks noChangeArrowheads="1" noChangeShapeType="1" noTextEdit="1"/>
          </p:cNvSpPr>
          <p:nvPr/>
        </p:nvSpPr>
        <p:spPr bwMode="auto">
          <a:xfrm>
            <a:off x="3783542" y="260350"/>
            <a:ext cx="5876529"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تكاليف الإنتاج في المدى القريب</a:t>
            </a:r>
          </a:p>
        </p:txBody>
      </p:sp>
      <p:sp>
        <p:nvSpPr>
          <p:cNvPr id="8195" name="Text Box 3"/>
          <p:cNvSpPr txBox="1">
            <a:spLocks noChangeArrowheads="1"/>
          </p:cNvSpPr>
          <p:nvPr/>
        </p:nvSpPr>
        <p:spPr bwMode="auto">
          <a:xfrm>
            <a:off x="350838" y="1022350"/>
            <a:ext cx="9126935" cy="457200"/>
          </a:xfrm>
          <a:prstGeom prst="rect">
            <a:avLst/>
          </a:prstGeom>
          <a:noFill/>
          <a:ln w="9525">
            <a:noFill/>
            <a:miter lim="800000"/>
            <a:headEnd/>
            <a:tailEnd/>
          </a:ln>
          <a:effectLst/>
        </p:spPr>
        <p:txBody>
          <a:bodyPr>
            <a:spAutoFit/>
          </a:bodyPr>
          <a:lstStyle/>
          <a:p>
            <a:pPr algn="just" rtl="1">
              <a:spcBef>
                <a:spcPct val="50000"/>
              </a:spcBef>
              <a:buFontTx/>
              <a:buBlip>
                <a:blip r:embed="rId4"/>
              </a:buBlip>
            </a:pPr>
            <a:r>
              <a:rPr lang="ar-BH" sz="2400"/>
              <a:t> التكاليف الكلية = التكاليف الكلية الثابتة + التكاليف الكلية المتغيرة</a:t>
            </a:r>
            <a:endParaRPr lang="fr-MA" sz="2400"/>
          </a:p>
        </p:txBody>
      </p:sp>
      <p:sp>
        <p:nvSpPr>
          <p:cNvPr id="8196" name="Text Box 4"/>
          <p:cNvSpPr txBox="1">
            <a:spLocks noChangeArrowheads="1"/>
          </p:cNvSpPr>
          <p:nvPr/>
        </p:nvSpPr>
        <p:spPr bwMode="auto">
          <a:xfrm>
            <a:off x="350838" y="2781300"/>
            <a:ext cx="9126935" cy="457200"/>
          </a:xfrm>
          <a:prstGeom prst="rect">
            <a:avLst/>
          </a:prstGeom>
          <a:noFill/>
          <a:ln w="9525">
            <a:noFill/>
            <a:miter lim="800000"/>
            <a:headEnd/>
            <a:tailEnd/>
          </a:ln>
          <a:effectLst/>
        </p:spPr>
        <p:txBody>
          <a:bodyPr>
            <a:spAutoFit/>
          </a:bodyPr>
          <a:lstStyle/>
          <a:p>
            <a:pPr algn="just" rtl="1">
              <a:spcBef>
                <a:spcPct val="50000"/>
              </a:spcBef>
              <a:buFontTx/>
              <a:buBlip>
                <a:blip r:embed="rId4"/>
              </a:buBlip>
            </a:pPr>
            <a:r>
              <a:rPr lang="ar-BH" sz="2400"/>
              <a:t> متوسط التكاليف الكلية </a:t>
            </a:r>
            <a:r>
              <a:rPr lang="en-US" sz="2400"/>
              <a:t>(ATC)</a:t>
            </a:r>
            <a:r>
              <a:rPr lang="ar-BH" sz="2400"/>
              <a:t> = التكاليف الكلية </a:t>
            </a:r>
            <a:r>
              <a:rPr lang="en-US" sz="2400"/>
              <a:t>(TC)</a:t>
            </a:r>
            <a:r>
              <a:rPr lang="ar-BH" sz="2400"/>
              <a:t> ÷ الإنتاج الكلي </a:t>
            </a:r>
            <a:r>
              <a:rPr lang="en-US" sz="2400"/>
              <a:t>(TP)</a:t>
            </a:r>
          </a:p>
        </p:txBody>
      </p:sp>
      <p:sp>
        <p:nvSpPr>
          <p:cNvPr id="8197" name="Text Box 5"/>
          <p:cNvSpPr txBox="1">
            <a:spLocks noChangeArrowheads="1"/>
          </p:cNvSpPr>
          <p:nvPr/>
        </p:nvSpPr>
        <p:spPr bwMode="auto">
          <a:xfrm>
            <a:off x="350838" y="4868863"/>
            <a:ext cx="9126935" cy="457200"/>
          </a:xfrm>
          <a:prstGeom prst="rect">
            <a:avLst/>
          </a:prstGeom>
          <a:noFill/>
          <a:ln w="9525">
            <a:noFill/>
            <a:miter lim="800000"/>
            <a:headEnd/>
            <a:tailEnd/>
          </a:ln>
          <a:effectLst/>
        </p:spPr>
        <p:txBody>
          <a:bodyPr>
            <a:spAutoFit/>
          </a:bodyPr>
          <a:lstStyle/>
          <a:p>
            <a:pPr algn="just" rtl="1">
              <a:spcBef>
                <a:spcPct val="50000"/>
              </a:spcBef>
              <a:buFontTx/>
              <a:buBlip>
                <a:blip r:embed="rId4"/>
              </a:buBlip>
            </a:pPr>
            <a:r>
              <a:rPr lang="ar-BH" sz="2400"/>
              <a:t> التكلفة الحدية </a:t>
            </a:r>
            <a:r>
              <a:rPr lang="en-US" sz="2400"/>
              <a:t>(MC)</a:t>
            </a:r>
            <a:r>
              <a:rPr lang="ar-BH" sz="2400"/>
              <a:t> = التغير في التكاليف الكلية ÷ التغير في الإنتاج</a:t>
            </a:r>
            <a:endParaRPr lang="fr-MA" sz="2400"/>
          </a:p>
        </p:txBody>
      </p:sp>
      <p:sp>
        <p:nvSpPr>
          <p:cNvPr id="8198" name="Rectangle 6"/>
          <p:cNvSpPr>
            <a:spLocks noChangeArrowheads="1"/>
          </p:cNvSpPr>
          <p:nvPr/>
        </p:nvSpPr>
        <p:spPr bwMode="auto">
          <a:xfrm>
            <a:off x="9721269" y="3020497"/>
            <a:ext cx="184731" cy="369332"/>
          </a:xfrm>
          <a:prstGeom prst="rect">
            <a:avLst/>
          </a:prstGeom>
          <a:noFill/>
          <a:ln w="9525">
            <a:noFill/>
            <a:miter lim="800000"/>
            <a:headEnd/>
            <a:tailEnd/>
          </a:ln>
          <a:effectLst/>
        </p:spPr>
        <p:txBody>
          <a:bodyPr wrap="none" anchor="ctr">
            <a:spAutoFit/>
          </a:bodyPr>
          <a:lstStyle/>
          <a:p>
            <a:endParaRPr lang="ar-SA"/>
          </a:p>
        </p:txBody>
      </p:sp>
      <p:graphicFrame>
        <p:nvGraphicFramePr>
          <p:cNvPr id="8199" name="Object 7"/>
          <p:cNvGraphicFramePr>
            <a:graphicFrameLocks noChangeAspect="1"/>
          </p:cNvGraphicFramePr>
          <p:nvPr/>
        </p:nvGraphicFramePr>
        <p:xfrm>
          <a:off x="662121" y="5589588"/>
          <a:ext cx="2340636" cy="1103312"/>
        </p:xfrm>
        <a:graphic>
          <a:graphicData uri="http://schemas.openxmlformats.org/presentationml/2006/ole">
            <mc:AlternateContent xmlns:mc="http://schemas.openxmlformats.org/markup-compatibility/2006">
              <mc:Choice xmlns:v="urn:schemas-microsoft-com:vml" Requires="v">
                <p:oleObj spid="_x0000_s35846" name="Equation" r:id="rId5" imgW="875920" imgH="444307" progId="Equation.3">
                  <p:embed/>
                </p:oleObj>
              </mc:Choice>
              <mc:Fallback>
                <p:oleObj name="Equation" r:id="rId5" imgW="875920" imgH="444307" progId="Equation.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2121" y="5589588"/>
                        <a:ext cx="2340636" cy="11033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200" name="Rectangle 8"/>
          <p:cNvSpPr>
            <a:spLocks noChangeArrowheads="1"/>
          </p:cNvSpPr>
          <p:nvPr/>
        </p:nvSpPr>
        <p:spPr bwMode="auto">
          <a:xfrm>
            <a:off x="9721269" y="3468172"/>
            <a:ext cx="184731" cy="369332"/>
          </a:xfrm>
          <a:prstGeom prst="rect">
            <a:avLst/>
          </a:prstGeom>
          <a:noFill/>
          <a:ln w="9525">
            <a:noFill/>
            <a:miter lim="800000"/>
            <a:headEnd/>
            <a:tailEnd/>
          </a:ln>
          <a:effectLst/>
        </p:spPr>
        <p:txBody>
          <a:bodyPr wrap="none" anchor="ctr">
            <a:spAutoFit/>
          </a:bodyPr>
          <a:lstStyle/>
          <a:p>
            <a:endParaRPr lang="ar-SA"/>
          </a:p>
        </p:txBody>
      </p:sp>
      <p:sp>
        <p:nvSpPr>
          <p:cNvPr id="8201" name="Rectangle 9"/>
          <p:cNvSpPr>
            <a:spLocks noChangeArrowheads="1"/>
          </p:cNvSpPr>
          <p:nvPr/>
        </p:nvSpPr>
        <p:spPr bwMode="auto">
          <a:xfrm>
            <a:off x="9721269" y="3020497"/>
            <a:ext cx="184731" cy="369332"/>
          </a:xfrm>
          <a:prstGeom prst="rect">
            <a:avLst/>
          </a:prstGeom>
          <a:noFill/>
          <a:ln w="9525">
            <a:noFill/>
            <a:miter lim="800000"/>
            <a:headEnd/>
            <a:tailEnd/>
          </a:ln>
          <a:effectLst/>
        </p:spPr>
        <p:txBody>
          <a:bodyPr wrap="none" anchor="ctr">
            <a:spAutoFit/>
          </a:bodyPr>
          <a:lstStyle/>
          <a:p>
            <a:endParaRPr lang="ar-SA"/>
          </a:p>
        </p:txBody>
      </p:sp>
      <p:graphicFrame>
        <p:nvGraphicFramePr>
          <p:cNvPr id="8202" name="Object 10"/>
          <p:cNvGraphicFramePr>
            <a:graphicFrameLocks noChangeAspect="1"/>
          </p:cNvGraphicFramePr>
          <p:nvPr/>
        </p:nvGraphicFramePr>
        <p:xfrm>
          <a:off x="579570" y="3429000"/>
          <a:ext cx="2504017" cy="1244600"/>
        </p:xfrm>
        <a:graphic>
          <a:graphicData uri="http://schemas.openxmlformats.org/presentationml/2006/ole">
            <mc:AlternateContent xmlns:mc="http://schemas.openxmlformats.org/markup-compatibility/2006">
              <mc:Choice xmlns:v="urn:schemas-microsoft-com:vml" Requires="v">
                <p:oleObj spid="_x0000_s35847" name="Equation" r:id="rId7" imgW="825142" imgH="444307" progId="Equation.3">
                  <p:embed/>
                </p:oleObj>
              </mc:Choice>
              <mc:Fallback>
                <p:oleObj name="Equation" r:id="rId7" imgW="825142" imgH="444307"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9570" y="3429000"/>
                        <a:ext cx="2504017" cy="1244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203" name="Rectangle 11"/>
          <p:cNvSpPr>
            <a:spLocks noChangeArrowheads="1"/>
          </p:cNvSpPr>
          <p:nvPr/>
        </p:nvSpPr>
        <p:spPr bwMode="auto">
          <a:xfrm>
            <a:off x="9721269" y="3468172"/>
            <a:ext cx="184731" cy="369332"/>
          </a:xfrm>
          <a:prstGeom prst="rect">
            <a:avLst/>
          </a:prstGeom>
          <a:noFill/>
          <a:ln w="9525">
            <a:noFill/>
            <a:miter lim="800000"/>
            <a:headEnd/>
            <a:tailEnd/>
          </a:ln>
          <a:effectLst/>
        </p:spPr>
        <p:txBody>
          <a:bodyPr wrap="none" anchor="ctr">
            <a:spAutoFit/>
          </a:bodyPr>
          <a:lstStyle/>
          <a:p>
            <a:endParaRPr lang="ar-SA"/>
          </a:p>
        </p:txBody>
      </p:sp>
      <p:sp>
        <p:nvSpPr>
          <p:cNvPr id="8204" name="Text Box 12"/>
          <p:cNvSpPr txBox="1">
            <a:spLocks noChangeArrowheads="1"/>
          </p:cNvSpPr>
          <p:nvPr/>
        </p:nvSpPr>
        <p:spPr bwMode="auto">
          <a:xfrm>
            <a:off x="350838" y="1916113"/>
            <a:ext cx="9126935" cy="457200"/>
          </a:xfrm>
          <a:prstGeom prst="rect">
            <a:avLst/>
          </a:prstGeom>
          <a:noFill/>
          <a:ln w="9525">
            <a:noFill/>
            <a:miter lim="800000"/>
            <a:headEnd/>
            <a:tailEnd/>
          </a:ln>
          <a:effectLst/>
        </p:spPr>
        <p:txBody>
          <a:bodyPr>
            <a:spAutoFit/>
          </a:bodyPr>
          <a:lstStyle/>
          <a:p>
            <a:pPr algn="just">
              <a:spcBef>
                <a:spcPct val="50000"/>
              </a:spcBef>
            </a:pPr>
            <a:r>
              <a:rPr lang="en-US" sz="2400"/>
              <a:t>TC = TFC + TVC</a:t>
            </a:r>
          </a:p>
        </p:txBody>
      </p:sp>
      <p:sp>
        <p:nvSpPr>
          <p:cNvPr id="8205" name="AutoShape 13">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slide(fromBottom)">
                                      <p:cBhvr>
                                        <p:cTn id="7" dur="500"/>
                                        <p:tgtEl>
                                          <p:spTgt spid="8194"/>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8195"/>
                                        </p:tgtEl>
                                        <p:attrNameLst>
                                          <p:attrName>style.visibility</p:attrName>
                                        </p:attrNameLst>
                                      </p:cBhvr>
                                      <p:to>
                                        <p:strVal val="visible"/>
                                      </p:to>
                                    </p:set>
                                    <p:anim calcmode="discrete" valueType="clr">
                                      <p:cBhvr override="childStyle">
                                        <p:cTn id="11" dur="80"/>
                                        <p:tgtEl>
                                          <p:spTgt spid="8195"/>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8195"/>
                                        </p:tgtEl>
                                        <p:attrNameLst>
                                          <p:attrName>fillcolor</p:attrName>
                                        </p:attrNameLst>
                                      </p:cBhvr>
                                      <p:tavLst>
                                        <p:tav tm="0">
                                          <p:val>
                                            <p:clrVal>
                                              <a:schemeClr val="accent2"/>
                                            </p:clrVal>
                                          </p:val>
                                        </p:tav>
                                        <p:tav tm="50000">
                                          <p:val>
                                            <p:clrVal>
                                              <a:schemeClr val="hlink"/>
                                            </p:clrVal>
                                          </p:val>
                                        </p:tav>
                                      </p:tavLst>
                                    </p:anim>
                                    <p:set>
                                      <p:cBhvr>
                                        <p:cTn id="13" dur="80"/>
                                        <p:tgtEl>
                                          <p:spTgt spid="8195"/>
                                        </p:tgtEl>
                                        <p:attrNameLst>
                                          <p:attrName>fill.type</p:attrName>
                                        </p:attrNameLst>
                                      </p:cBhvr>
                                      <p:to>
                                        <p:strVal val="solid"/>
                                      </p:to>
                                    </p:set>
                                  </p:childTnLst>
                                </p:cTn>
                              </p:par>
                            </p:childTnLst>
                          </p:cTn>
                        </p:par>
                        <p:par>
                          <p:cTn id="14" fill="hold">
                            <p:stCondLst>
                              <p:cond delay="290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8204"/>
                                        </p:tgtEl>
                                        <p:attrNameLst>
                                          <p:attrName>style.visibility</p:attrName>
                                        </p:attrNameLst>
                                      </p:cBhvr>
                                      <p:to>
                                        <p:strVal val="visible"/>
                                      </p:to>
                                    </p:set>
                                    <p:anim calcmode="discrete" valueType="clr">
                                      <p:cBhvr override="childStyle">
                                        <p:cTn id="17" dur="80"/>
                                        <p:tgtEl>
                                          <p:spTgt spid="8204"/>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8204"/>
                                        </p:tgtEl>
                                        <p:attrNameLst>
                                          <p:attrName>fillcolor</p:attrName>
                                        </p:attrNameLst>
                                      </p:cBhvr>
                                      <p:tavLst>
                                        <p:tav tm="0">
                                          <p:val>
                                            <p:clrVal>
                                              <a:schemeClr val="accent2"/>
                                            </p:clrVal>
                                          </p:val>
                                        </p:tav>
                                        <p:tav tm="50000">
                                          <p:val>
                                            <p:clrVal>
                                              <a:schemeClr val="hlink"/>
                                            </p:clrVal>
                                          </p:val>
                                        </p:tav>
                                      </p:tavLst>
                                    </p:anim>
                                    <p:set>
                                      <p:cBhvr>
                                        <p:cTn id="19" dur="80"/>
                                        <p:tgtEl>
                                          <p:spTgt spid="8204"/>
                                        </p:tgtEl>
                                        <p:attrNameLst>
                                          <p:attrName>fill.type</p:attrName>
                                        </p:attrNameLst>
                                      </p:cBhvr>
                                      <p:to>
                                        <p:strVal val="solid"/>
                                      </p:to>
                                    </p:set>
                                  </p:childTnLst>
                                </p:cTn>
                              </p:par>
                            </p:childTnLst>
                          </p:cTn>
                        </p:par>
                        <p:par>
                          <p:cTn id="20" fill="hold">
                            <p:stCondLst>
                              <p:cond delay="334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8196"/>
                                        </p:tgtEl>
                                        <p:attrNameLst>
                                          <p:attrName>style.visibility</p:attrName>
                                        </p:attrNameLst>
                                      </p:cBhvr>
                                      <p:to>
                                        <p:strVal val="visible"/>
                                      </p:to>
                                    </p:set>
                                    <p:anim calcmode="discrete" valueType="clr">
                                      <p:cBhvr override="childStyle">
                                        <p:cTn id="23" dur="80"/>
                                        <p:tgtEl>
                                          <p:spTgt spid="8196"/>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8196"/>
                                        </p:tgtEl>
                                        <p:attrNameLst>
                                          <p:attrName>fillcolor</p:attrName>
                                        </p:attrNameLst>
                                      </p:cBhvr>
                                      <p:tavLst>
                                        <p:tav tm="0">
                                          <p:val>
                                            <p:clrVal>
                                              <a:schemeClr val="accent2"/>
                                            </p:clrVal>
                                          </p:val>
                                        </p:tav>
                                        <p:tav tm="50000">
                                          <p:val>
                                            <p:clrVal>
                                              <a:schemeClr val="hlink"/>
                                            </p:clrVal>
                                          </p:val>
                                        </p:tav>
                                      </p:tavLst>
                                    </p:anim>
                                    <p:set>
                                      <p:cBhvr>
                                        <p:cTn id="25" dur="80"/>
                                        <p:tgtEl>
                                          <p:spTgt spid="8196"/>
                                        </p:tgtEl>
                                        <p:attrNameLst>
                                          <p:attrName>fill.type</p:attrName>
                                        </p:attrNameLst>
                                      </p:cBhvr>
                                      <p:to>
                                        <p:strVal val="solid"/>
                                      </p:to>
                                    </p:set>
                                  </p:childTnLst>
                                </p:cTn>
                              </p:par>
                            </p:childTnLst>
                          </p:cTn>
                        </p:par>
                        <p:par>
                          <p:cTn id="26" fill="hold">
                            <p:stCondLst>
                              <p:cond delay="5780"/>
                            </p:stCondLst>
                            <p:childTnLst>
                              <p:par>
                                <p:cTn id="27" presetID="31" presetClass="entr" presetSubtype="0" fill="hold" nodeType="afterEffect">
                                  <p:stCondLst>
                                    <p:cond delay="0"/>
                                  </p:stCondLst>
                                  <p:iterate type="lt">
                                    <p:tmPct val="5000"/>
                                  </p:iterate>
                                  <p:childTnLst>
                                    <p:set>
                                      <p:cBhvr>
                                        <p:cTn id="28" dur="1" fill="hold">
                                          <p:stCondLst>
                                            <p:cond delay="0"/>
                                          </p:stCondLst>
                                        </p:cTn>
                                        <p:tgtEl>
                                          <p:spTgt spid="8202"/>
                                        </p:tgtEl>
                                        <p:attrNameLst>
                                          <p:attrName>style.visibility</p:attrName>
                                        </p:attrNameLst>
                                      </p:cBhvr>
                                      <p:to>
                                        <p:strVal val="visible"/>
                                      </p:to>
                                    </p:set>
                                    <p:anim calcmode="lin" valueType="num">
                                      <p:cBhvr>
                                        <p:cTn id="29" dur="1000" fill="hold"/>
                                        <p:tgtEl>
                                          <p:spTgt spid="8202"/>
                                        </p:tgtEl>
                                        <p:attrNameLst>
                                          <p:attrName>ppt_w</p:attrName>
                                        </p:attrNameLst>
                                      </p:cBhvr>
                                      <p:tavLst>
                                        <p:tav tm="0">
                                          <p:val>
                                            <p:fltVal val="0"/>
                                          </p:val>
                                        </p:tav>
                                        <p:tav tm="100000">
                                          <p:val>
                                            <p:strVal val="#ppt_w"/>
                                          </p:val>
                                        </p:tav>
                                      </p:tavLst>
                                    </p:anim>
                                    <p:anim calcmode="lin" valueType="num">
                                      <p:cBhvr>
                                        <p:cTn id="30" dur="1000" fill="hold"/>
                                        <p:tgtEl>
                                          <p:spTgt spid="8202"/>
                                        </p:tgtEl>
                                        <p:attrNameLst>
                                          <p:attrName>ppt_h</p:attrName>
                                        </p:attrNameLst>
                                      </p:cBhvr>
                                      <p:tavLst>
                                        <p:tav tm="0">
                                          <p:val>
                                            <p:fltVal val="0"/>
                                          </p:val>
                                        </p:tav>
                                        <p:tav tm="100000">
                                          <p:val>
                                            <p:strVal val="#ppt_h"/>
                                          </p:val>
                                        </p:tav>
                                      </p:tavLst>
                                    </p:anim>
                                    <p:anim calcmode="lin" valueType="num">
                                      <p:cBhvr>
                                        <p:cTn id="31" dur="1000" fill="hold"/>
                                        <p:tgtEl>
                                          <p:spTgt spid="8202"/>
                                        </p:tgtEl>
                                        <p:attrNameLst>
                                          <p:attrName>style.rotation</p:attrName>
                                        </p:attrNameLst>
                                      </p:cBhvr>
                                      <p:tavLst>
                                        <p:tav tm="0">
                                          <p:val>
                                            <p:fltVal val="90"/>
                                          </p:val>
                                        </p:tav>
                                        <p:tav tm="100000">
                                          <p:val>
                                            <p:fltVal val="0"/>
                                          </p:val>
                                        </p:tav>
                                      </p:tavLst>
                                    </p:anim>
                                    <p:animEffect transition="in" filter="fade">
                                      <p:cBhvr>
                                        <p:cTn id="32" dur="1000"/>
                                        <p:tgtEl>
                                          <p:spTgt spid="8202"/>
                                        </p:tgtEl>
                                      </p:cBhvr>
                                    </p:animEffect>
                                  </p:childTnLst>
                                </p:cTn>
                              </p:par>
                            </p:childTnLst>
                          </p:cTn>
                        </p:par>
                        <p:par>
                          <p:cTn id="33" fill="hold">
                            <p:stCondLst>
                              <p:cond delay="6780"/>
                            </p:stCondLst>
                            <p:childTnLst>
                              <p:par>
                                <p:cTn id="34" presetID="27" presetClass="entr" presetSubtype="0" fill="hold" grpId="0" nodeType="afterEffect">
                                  <p:stCondLst>
                                    <p:cond delay="0"/>
                                  </p:stCondLst>
                                  <p:iterate type="lt">
                                    <p:tmPct val="50000"/>
                                  </p:iterate>
                                  <p:childTnLst>
                                    <p:set>
                                      <p:cBhvr>
                                        <p:cTn id="35" dur="1" fill="hold">
                                          <p:stCondLst>
                                            <p:cond delay="0"/>
                                          </p:stCondLst>
                                        </p:cTn>
                                        <p:tgtEl>
                                          <p:spTgt spid="8197"/>
                                        </p:tgtEl>
                                        <p:attrNameLst>
                                          <p:attrName>style.visibility</p:attrName>
                                        </p:attrNameLst>
                                      </p:cBhvr>
                                      <p:to>
                                        <p:strVal val="visible"/>
                                      </p:to>
                                    </p:set>
                                    <p:anim calcmode="discrete" valueType="clr">
                                      <p:cBhvr override="childStyle">
                                        <p:cTn id="36" dur="80"/>
                                        <p:tgtEl>
                                          <p:spTgt spid="8197"/>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8197"/>
                                        </p:tgtEl>
                                        <p:attrNameLst>
                                          <p:attrName>fillcolor</p:attrName>
                                        </p:attrNameLst>
                                      </p:cBhvr>
                                      <p:tavLst>
                                        <p:tav tm="0">
                                          <p:val>
                                            <p:clrVal>
                                              <a:schemeClr val="accent2"/>
                                            </p:clrVal>
                                          </p:val>
                                        </p:tav>
                                        <p:tav tm="50000">
                                          <p:val>
                                            <p:clrVal>
                                              <a:schemeClr val="hlink"/>
                                            </p:clrVal>
                                          </p:val>
                                        </p:tav>
                                      </p:tavLst>
                                    </p:anim>
                                    <p:set>
                                      <p:cBhvr>
                                        <p:cTn id="38" dur="80"/>
                                        <p:tgtEl>
                                          <p:spTgt spid="8197"/>
                                        </p:tgtEl>
                                        <p:attrNameLst>
                                          <p:attrName>fill.type</p:attrName>
                                        </p:attrNameLst>
                                      </p:cBhvr>
                                      <p:to>
                                        <p:strVal val="solid"/>
                                      </p:to>
                                    </p:set>
                                  </p:childTnLst>
                                </p:cTn>
                              </p:par>
                            </p:childTnLst>
                          </p:cTn>
                        </p:par>
                        <p:par>
                          <p:cTn id="39" fill="hold">
                            <p:stCondLst>
                              <p:cond delay="9060"/>
                            </p:stCondLst>
                            <p:childTnLst>
                              <p:par>
                                <p:cTn id="40" presetID="31" presetClass="entr" presetSubtype="0" fill="hold" nodeType="afterEffect">
                                  <p:stCondLst>
                                    <p:cond delay="0"/>
                                  </p:stCondLst>
                                  <p:iterate type="lt">
                                    <p:tmPct val="5000"/>
                                  </p:iterate>
                                  <p:childTnLst>
                                    <p:set>
                                      <p:cBhvr>
                                        <p:cTn id="41" dur="1" fill="hold">
                                          <p:stCondLst>
                                            <p:cond delay="0"/>
                                          </p:stCondLst>
                                        </p:cTn>
                                        <p:tgtEl>
                                          <p:spTgt spid="8199"/>
                                        </p:tgtEl>
                                        <p:attrNameLst>
                                          <p:attrName>style.visibility</p:attrName>
                                        </p:attrNameLst>
                                      </p:cBhvr>
                                      <p:to>
                                        <p:strVal val="visible"/>
                                      </p:to>
                                    </p:set>
                                    <p:anim calcmode="lin" valueType="num">
                                      <p:cBhvr>
                                        <p:cTn id="42" dur="1000" fill="hold"/>
                                        <p:tgtEl>
                                          <p:spTgt spid="8199"/>
                                        </p:tgtEl>
                                        <p:attrNameLst>
                                          <p:attrName>ppt_w</p:attrName>
                                        </p:attrNameLst>
                                      </p:cBhvr>
                                      <p:tavLst>
                                        <p:tav tm="0">
                                          <p:val>
                                            <p:fltVal val="0"/>
                                          </p:val>
                                        </p:tav>
                                        <p:tav tm="100000">
                                          <p:val>
                                            <p:strVal val="#ppt_w"/>
                                          </p:val>
                                        </p:tav>
                                      </p:tavLst>
                                    </p:anim>
                                    <p:anim calcmode="lin" valueType="num">
                                      <p:cBhvr>
                                        <p:cTn id="43" dur="1000" fill="hold"/>
                                        <p:tgtEl>
                                          <p:spTgt spid="8199"/>
                                        </p:tgtEl>
                                        <p:attrNameLst>
                                          <p:attrName>ppt_h</p:attrName>
                                        </p:attrNameLst>
                                      </p:cBhvr>
                                      <p:tavLst>
                                        <p:tav tm="0">
                                          <p:val>
                                            <p:fltVal val="0"/>
                                          </p:val>
                                        </p:tav>
                                        <p:tav tm="100000">
                                          <p:val>
                                            <p:strVal val="#ppt_h"/>
                                          </p:val>
                                        </p:tav>
                                      </p:tavLst>
                                    </p:anim>
                                    <p:anim calcmode="lin" valueType="num">
                                      <p:cBhvr>
                                        <p:cTn id="44" dur="1000" fill="hold"/>
                                        <p:tgtEl>
                                          <p:spTgt spid="8199"/>
                                        </p:tgtEl>
                                        <p:attrNameLst>
                                          <p:attrName>style.rotation</p:attrName>
                                        </p:attrNameLst>
                                      </p:cBhvr>
                                      <p:tavLst>
                                        <p:tav tm="0">
                                          <p:val>
                                            <p:fltVal val="90"/>
                                          </p:val>
                                        </p:tav>
                                        <p:tav tm="100000">
                                          <p:val>
                                            <p:fltVal val="0"/>
                                          </p:val>
                                        </p:tav>
                                      </p:tavLst>
                                    </p:anim>
                                    <p:animEffect transition="in" filter="fade">
                                      <p:cBhvr>
                                        <p:cTn id="45" dur="1000"/>
                                        <p:tgtEl>
                                          <p:spTgt spid="8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nimBg="1"/>
      <p:bldP spid="8195" grpId="0"/>
      <p:bldP spid="8196" grpId="0"/>
      <p:bldP spid="8197" grpId="0"/>
      <p:bldP spid="820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2A200A55-4376-436B-B68C-4D7742B41671}" type="slidenum">
              <a:rPr lang="en-US"/>
              <a:pPr/>
              <a:t>6</a:t>
            </a:fld>
            <a:endParaRPr lang="en-US"/>
          </a:p>
        </p:txBody>
      </p:sp>
      <p:sp>
        <p:nvSpPr>
          <p:cNvPr id="10242" name="WordArt 2"/>
          <p:cNvSpPr>
            <a:spLocks noChangeArrowheads="1" noChangeShapeType="1" noTextEdit="1"/>
          </p:cNvSpPr>
          <p:nvPr/>
        </p:nvSpPr>
        <p:spPr bwMode="auto">
          <a:xfrm>
            <a:off x="3080148" y="260351"/>
            <a:ext cx="6579923" cy="936625"/>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الناتج الحدي والتكاليف الحدية في المدى القريب</a:t>
            </a:r>
          </a:p>
        </p:txBody>
      </p:sp>
      <p:sp>
        <p:nvSpPr>
          <p:cNvPr id="10243" name="Text Box 3"/>
          <p:cNvSpPr txBox="1">
            <a:spLocks noChangeArrowheads="1"/>
          </p:cNvSpPr>
          <p:nvPr/>
        </p:nvSpPr>
        <p:spPr bwMode="auto">
          <a:xfrm>
            <a:off x="350838" y="1341439"/>
            <a:ext cx="9126935" cy="701675"/>
          </a:xfrm>
          <a:prstGeom prst="rect">
            <a:avLst/>
          </a:prstGeom>
          <a:noFill/>
          <a:ln w="9525">
            <a:noFill/>
            <a:miter lim="800000"/>
            <a:headEnd/>
            <a:tailEnd/>
          </a:ln>
          <a:effectLst/>
        </p:spPr>
        <p:txBody>
          <a:bodyPr>
            <a:spAutoFit/>
          </a:bodyPr>
          <a:lstStyle/>
          <a:p>
            <a:pPr algn="just">
              <a:spcBef>
                <a:spcPct val="50000"/>
              </a:spcBef>
            </a:pPr>
            <a:r>
              <a:rPr lang="en-US" sz="4000"/>
              <a:t>TC</a:t>
            </a:r>
            <a:r>
              <a:rPr lang="en-US" sz="2800"/>
              <a:t> = </a:t>
            </a:r>
            <a:r>
              <a:rPr lang="en-US" sz="4000"/>
              <a:t>TFC</a:t>
            </a:r>
            <a:r>
              <a:rPr lang="en-US" sz="2800"/>
              <a:t> </a:t>
            </a:r>
            <a:r>
              <a:rPr lang="en-US" sz="4000"/>
              <a:t>+ W * L </a:t>
            </a:r>
          </a:p>
        </p:txBody>
      </p:sp>
      <p:sp>
        <p:nvSpPr>
          <p:cNvPr id="10244" name="Rectangle 4"/>
          <p:cNvSpPr>
            <a:spLocks noChangeArrowheads="1"/>
          </p:cNvSpPr>
          <p:nvPr/>
        </p:nvSpPr>
        <p:spPr bwMode="auto">
          <a:xfrm>
            <a:off x="9721269" y="2996684"/>
            <a:ext cx="184731" cy="369332"/>
          </a:xfrm>
          <a:prstGeom prst="rect">
            <a:avLst/>
          </a:prstGeom>
          <a:noFill/>
          <a:ln w="9525">
            <a:noFill/>
            <a:miter lim="800000"/>
            <a:headEnd/>
            <a:tailEnd/>
          </a:ln>
          <a:effectLst/>
        </p:spPr>
        <p:txBody>
          <a:bodyPr wrap="none" anchor="ctr">
            <a:spAutoFit/>
          </a:bodyPr>
          <a:lstStyle/>
          <a:p>
            <a:endParaRPr lang="ar-SA"/>
          </a:p>
        </p:txBody>
      </p:sp>
      <p:graphicFrame>
        <p:nvGraphicFramePr>
          <p:cNvPr id="10245" name="Object 5"/>
          <p:cNvGraphicFramePr>
            <a:graphicFrameLocks noChangeAspect="1"/>
          </p:cNvGraphicFramePr>
          <p:nvPr/>
        </p:nvGraphicFramePr>
        <p:xfrm>
          <a:off x="1215893" y="2373314"/>
          <a:ext cx="7242042" cy="1055687"/>
        </p:xfrm>
        <a:graphic>
          <a:graphicData uri="http://schemas.openxmlformats.org/presentationml/2006/ole">
            <mc:AlternateContent xmlns:mc="http://schemas.openxmlformats.org/markup-compatibility/2006">
              <mc:Choice xmlns:v="urn:schemas-microsoft-com:vml" Requires="v">
                <p:oleObj spid="_x0000_s36868" name="Equation" r:id="rId4" imgW="2578100" imgH="495300" progId="Equation.3">
                  <p:embed/>
                </p:oleObj>
              </mc:Choice>
              <mc:Fallback>
                <p:oleObj name="Equation" r:id="rId4" imgW="2578100" imgH="4953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5893" y="2373314"/>
                        <a:ext cx="7242042" cy="1055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46" name="Rectangle 6"/>
          <p:cNvSpPr>
            <a:spLocks noChangeArrowheads="1"/>
          </p:cNvSpPr>
          <p:nvPr/>
        </p:nvSpPr>
        <p:spPr bwMode="auto">
          <a:xfrm>
            <a:off x="9721269" y="2996684"/>
            <a:ext cx="184731" cy="369332"/>
          </a:xfrm>
          <a:prstGeom prst="rect">
            <a:avLst/>
          </a:prstGeom>
          <a:noFill/>
          <a:ln w="9525">
            <a:noFill/>
            <a:miter lim="800000"/>
            <a:headEnd/>
            <a:tailEnd/>
          </a:ln>
          <a:effectLst/>
        </p:spPr>
        <p:txBody>
          <a:bodyPr wrap="none" anchor="ctr">
            <a:spAutoFit/>
          </a:bodyPr>
          <a:lstStyle/>
          <a:p>
            <a:endParaRPr lang="ar-SA"/>
          </a:p>
        </p:txBody>
      </p:sp>
      <p:sp>
        <p:nvSpPr>
          <p:cNvPr id="10247" name="Text Box 7"/>
          <p:cNvSpPr txBox="1">
            <a:spLocks noChangeArrowheads="1"/>
          </p:cNvSpPr>
          <p:nvPr/>
        </p:nvSpPr>
        <p:spPr bwMode="auto">
          <a:xfrm>
            <a:off x="350838" y="3816350"/>
            <a:ext cx="9126935" cy="1938992"/>
          </a:xfrm>
          <a:prstGeom prst="rect">
            <a:avLst/>
          </a:prstGeom>
          <a:noFill/>
          <a:ln w="9525">
            <a:noFill/>
            <a:miter lim="800000"/>
            <a:headEnd/>
            <a:tailEnd/>
          </a:ln>
          <a:effectLst/>
        </p:spPr>
        <p:txBody>
          <a:bodyPr>
            <a:spAutoFit/>
          </a:bodyPr>
          <a:lstStyle/>
          <a:p>
            <a:pPr algn="just" rtl="1">
              <a:spcBef>
                <a:spcPct val="50000"/>
              </a:spcBef>
            </a:pPr>
            <a:r>
              <a:rPr lang="ar-BH" sz="2400"/>
              <a:t>من المعادلة نجد أن التكاليف الحدية </a:t>
            </a:r>
            <a:r>
              <a:rPr lang="en-US" sz="2400"/>
              <a:t>MC</a:t>
            </a:r>
            <a:r>
              <a:rPr lang="ar-BH" sz="2400"/>
              <a:t> تتغير عكسياً مع التغير في الناتج الحدي للعامل </a:t>
            </a:r>
            <a:r>
              <a:rPr lang="en-US" sz="2400"/>
              <a:t>MP</a:t>
            </a:r>
            <a:r>
              <a:rPr lang="en-US" sz="2400" baseline="-25000"/>
              <a:t>L</a:t>
            </a:r>
            <a:r>
              <a:rPr lang="ar-BH" sz="2400"/>
              <a:t>. فعندما يكون الناتج الحدي للعمال متزايداً تكون التكلفة الحدية آخذة في التناقص، وعندما يصل الناتج الحدي للعامل إلى نهايته القصوى تكون التكلفة الحدية قد بلغت نهايتها الصغرى، وعندما يبدأ تناقص الإنتاجية الحدية للعمال، تبدأ التكلفة الحدية في التزايد، كما يتضح من </a:t>
            </a:r>
            <a:r>
              <a:rPr lang="ar-BH" sz="2400" b="1">
                <a:solidFill>
                  <a:srgbClr val="FD0903"/>
                </a:solidFill>
                <a:hlinkClick r:id="rId6" action="ppaction://hlinksldjump"/>
              </a:rPr>
              <a:t>الشكل (8-1)</a:t>
            </a:r>
            <a:r>
              <a:rPr lang="ar-BH" sz="2400"/>
              <a:t>.</a:t>
            </a:r>
            <a:endParaRPr lang="fr-MA" sz="2400"/>
          </a:p>
        </p:txBody>
      </p:sp>
      <p:sp>
        <p:nvSpPr>
          <p:cNvPr id="10248" name="AutoShape 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slide(fromBottom)">
                                      <p:cBhvr>
                                        <p:cTn id="7" dur="500"/>
                                        <p:tgtEl>
                                          <p:spTgt spid="10242"/>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10243"/>
                                        </p:tgtEl>
                                        <p:attrNameLst>
                                          <p:attrName>style.visibility</p:attrName>
                                        </p:attrNameLst>
                                      </p:cBhvr>
                                      <p:to>
                                        <p:strVal val="visible"/>
                                      </p:to>
                                    </p:set>
                                    <p:anim calcmode="discrete" valueType="clr">
                                      <p:cBhvr override="childStyle">
                                        <p:cTn id="11" dur="80"/>
                                        <p:tgtEl>
                                          <p:spTgt spid="10243"/>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0243"/>
                                        </p:tgtEl>
                                        <p:attrNameLst>
                                          <p:attrName>fillcolor</p:attrName>
                                        </p:attrNameLst>
                                      </p:cBhvr>
                                      <p:tavLst>
                                        <p:tav tm="0">
                                          <p:val>
                                            <p:clrVal>
                                              <a:schemeClr val="accent2"/>
                                            </p:clrVal>
                                          </p:val>
                                        </p:tav>
                                        <p:tav tm="50000">
                                          <p:val>
                                            <p:clrVal>
                                              <a:schemeClr val="hlink"/>
                                            </p:clrVal>
                                          </p:val>
                                        </p:tav>
                                      </p:tavLst>
                                    </p:anim>
                                    <p:set>
                                      <p:cBhvr>
                                        <p:cTn id="13" dur="80"/>
                                        <p:tgtEl>
                                          <p:spTgt spid="10243"/>
                                        </p:tgtEl>
                                        <p:attrNameLst>
                                          <p:attrName>fill.type</p:attrName>
                                        </p:attrNameLst>
                                      </p:cBhvr>
                                      <p:to>
                                        <p:strVal val="solid"/>
                                      </p:to>
                                    </p:set>
                                  </p:childTnLst>
                                </p:cTn>
                              </p:par>
                            </p:childTnLst>
                          </p:cTn>
                        </p:par>
                        <p:par>
                          <p:cTn id="14" fill="hold">
                            <p:stCondLst>
                              <p:cond delay="940"/>
                            </p:stCondLst>
                            <p:childTnLst>
                              <p:par>
                                <p:cTn id="15" presetID="31" presetClass="entr" presetSubtype="0" fill="hold" nodeType="afterEffect">
                                  <p:stCondLst>
                                    <p:cond delay="0"/>
                                  </p:stCondLst>
                                  <p:iterate type="lt">
                                    <p:tmPct val="5000"/>
                                  </p:iterate>
                                  <p:childTnLst>
                                    <p:set>
                                      <p:cBhvr>
                                        <p:cTn id="16" dur="1" fill="hold">
                                          <p:stCondLst>
                                            <p:cond delay="0"/>
                                          </p:stCondLst>
                                        </p:cTn>
                                        <p:tgtEl>
                                          <p:spTgt spid="10245"/>
                                        </p:tgtEl>
                                        <p:attrNameLst>
                                          <p:attrName>style.visibility</p:attrName>
                                        </p:attrNameLst>
                                      </p:cBhvr>
                                      <p:to>
                                        <p:strVal val="visible"/>
                                      </p:to>
                                    </p:set>
                                    <p:anim calcmode="lin" valueType="num">
                                      <p:cBhvr>
                                        <p:cTn id="17" dur="1000" fill="hold"/>
                                        <p:tgtEl>
                                          <p:spTgt spid="10245"/>
                                        </p:tgtEl>
                                        <p:attrNameLst>
                                          <p:attrName>ppt_w</p:attrName>
                                        </p:attrNameLst>
                                      </p:cBhvr>
                                      <p:tavLst>
                                        <p:tav tm="0">
                                          <p:val>
                                            <p:fltVal val="0"/>
                                          </p:val>
                                        </p:tav>
                                        <p:tav tm="100000">
                                          <p:val>
                                            <p:strVal val="#ppt_w"/>
                                          </p:val>
                                        </p:tav>
                                      </p:tavLst>
                                    </p:anim>
                                    <p:anim calcmode="lin" valueType="num">
                                      <p:cBhvr>
                                        <p:cTn id="18" dur="1000" fill="hold"/>
                                        <p:tgtEl>
                                          <p:spTgt spid="10245"/>
                                        </p:tgtEl>
                                        <p:attrNameLst>
                                          <p:attrName>ppt_h</p:attrName>
                                        </p:attrNameLst>
                                      </p:cBhvr>
                                      <p:tavLst>
                                        <p:tav tm="0">
                                          <p:val>
                                            <p:fltVal val="0"/>
                                          </p:val>
                                        </p:tav>
                                        <p:tav tm="100000">
                                          <p:val>
                                            <p:strVal val="#ppt_h"/>
                                          </p:val>
                                        </p:tav>
                                      </p:tavLst>
                                    </p:anim>
                                    <p:anim calcmode="lin" valueType="num">
                                      <p:cBhvr>
                                        <p:cTn id="19" dur="1000" fill="hold"/>
                                        <p:tgtEl>
                                          <p:spTgt spid="10245"/>
                                        </p:tgtEl>
                                        <p:attrNameLst>
                                          <p:attrName>style.rotation</p:attrName>
                                        </p:attrNameLst>
                                      </p:cBhvr>
                                      <p:tavLst>
                                        <p:tav tm="0">
                                          <p:val>
                                            <p:fltVal val="90"/>
                                          </p:val>
                                        </p:tav>
                                        <p:tav tm="100000">
                                          <p:val>
                                            <p:fltVal val="0"/>
                                          </p:val>
                                        </p:tav>
                                      </p:tavLst>
                                    </p:anim>
                                    <p:animEffect transition="in" filter="fade">
                                      <p:cBhvr>
                                        <p:cTn id="20" dur="1000"/>
                                        <p:tgtEl>
                                          <p:spTgt spid="10245"/>
                                        </p:tgtEl>
                                      </p:cBhvr>
                                    </p:animEffect>
                                  </p:childTnLst>
                                </p:cTn>
                              </p:par>
                            </p:childTnLst>
                          </p:cTn>
                        </p:par>
                        <p:par>
                          <p:cTn id="21" fill="hold">
                            <p:stCondLst>
                              <p:cond delay="1940"/>
                            </p:stCondLst>
                            <p:childTnLst>
                              <p:par>
                                <p:cTn id="22" presetID="27" presetClass="entr" presetSubtype="0" fill="hold" grpId="0" nodeType="afterEffect">
                                  <p:stCondLst>
                                    <p:cond delay="0"/>
                                  </p:stCondLst>
                                  <p:iterate type="lt">
                                    <p:tmPct val="50000"/>
                                  </p:iterate>
                                  <p:childTnLst>
                                    <p:set>
                                      <p:cBhvr>
                                        <p:cTn id="23" dur="1" fill="hold">
                                          <p:stCondLst>
                                            <p:cond delay="0"/>
                                          </p:stCondLst>
                                        </p:cTn>
                                        <p:tgtEl>
                                          <p:spTgt spid="10247"/>
                                        </p:tgtEl>
                                        <p:attrNameLst>
                                          <p:attrName>style.visibility</p:attrName>
                                        </p:attrNameLst>
                                      </p:cBhvr>
                                      <p:to>
                                        <p:strVal val="visible"/>
                                      </p:to>
                                    </p:set>
                                    <p:anim calcmode="discrete" valueType="clr">
                                      <p:cBhvr override="childStyle">
                                        <p:cTn id="24" dur="80"/>
                                        <p:tgtEl>
                                          <p:spTgt spid="10247"/>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10247"/>
                                        </p:tgtEl>
                                        <p:attrNameLst>
                                          <p:attrName>fillcolor</p:attrName>
                                        </p:attrNameLst>
                                      </p:cBhvr>
                                      <p:tavLst>
                                        <p:tav tm="0">
                                          <p:val>
                                            <p:clrVal>
                                              <a:schemeClr val="accent2"/>
                                            </p:clrVal>
                                          </p:val>
                                        </p:tav>
                                        <p:tav tm="50000">
                                          <p:val>
                                            <p:clrVal>
                                              <a:schemeClr val="hlink"/>
                                            </p:clrVal>
                                          </p:val>
                                        </p:tav>
                                      </p:tavLst>
                                    </p:anim>
                                    <p:set>
                                      <p:cBhvr>
                                        <p:cTn id="26" dur="80"/>
                                        <p:tgtEl>
                                          <p:spTgt spid="1024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nimBg="1"/>
      <p:bldP spid="10243" grpId="0"/>
      <p:bldP spid="1024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A369F06A-16C8-4310-A836-4CF6BF8D0D9E}" type="slidenum">
              <a:rPr lang="en-US"/>
              <a:pPr/>
              <a:t>7</a:t>
            </a:fld>
            <a:endParaRPr lang="en-US"/>
          </a:p>
        </p:txBody>
      </p:sp>
      <p:sp>
        <p:nvSpPr>
          <p:cNvPr id="12291" name="Text Box 3"/>
          <p:cNvSpPr txBox="1">
            <a:spLocks noChangeArrowheads="1"/>
          </p:cNvSpPr>
          <p:nvPr/>
        </p:nvSpPr>
        <p:spPr bwMode="auto">
          <a:xfrm>
            <a:off x="6659034" y="2349501"/>
            <a:ext cx="711994" cy="441325"/>
          </a:xfrm>
          <a:prstGeom prst="rect">
            <a:avLst/>
          </a:prstGeom>
          <a:noFill/>
          <a:ln w="9525">
            <a:noFill/>
            <a:miter lim="800000"/>
            <a:headEnd/>
            <a:tailEnd/>
          </a:ln>
        </p:spPr>
        <p:txBody>
          <a:bodyPr/>
          <a:lstStyle/>
          <a:p>
            <a:r>
              <a:rPr lang="en-US" sz="2400" b="1">
                <a:latin typeface="Times New Roman" pitchFamily="18" charset="0"/>
                <a:ea typeface="SimSun" pitchFamily="2" charset="-122"/>
              </a:rPr>
              <a:t>TP</a:t>
            </a:r>
            <a:endParaRPr lang="en-US" sz="3600"/>
          </a:p>
        </p:txBody>
      </p:sp>
      <p:sp>
        <p:nvSpPr>
          <p:cNvPr id="12292" name="Text Box 4"/>
          <p:cNvSpPr txBox="1">
            <a:spLocks noChangeArrowheads="1"/>
          </p:cNvSpPr>
          <p:nvPr/>
        </p:nvSpPr>
        <p:spPr bwMode="auto">
          <a:xfrm>
            <a:off x="6344313" y="4413250"/>
            <a:ext cx="813461" cy="52863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AP</a:t>
            </a:r>
            <a:r>
              <a:rPr lang="en-US" altLang="zh-CN" sz="2400" b="1" baseline="-25000">
                <a:latin typeface="Times New Roman" pitchFamily="18" charset="0"/>
                <a:ea typeface="SimSun" pitchFamily="2" charset="-122"/>
              </a:rPr>
              <a:t>L</a:t>
            </a:r>
            <a:endParaRPr lang="en-US" sz="3600"/>
          </a:p>
        </p:txBody>
      </p:sp>
      <p:sp>
        <p:nvSpPr>
          <p:cNvPr id="12293" name="Text Box 5"/>
          <p:cNvSpPr txBox="1">
            <a:spLocks noChangeArrowheads="1"/>
          </p:cNvSpPr>
          <p:nvPr/>
        </p:nvSpPr>
        <p:spPr bwMode="auto">
          <a:xfrm>
            <a:off x="3549650" y="3860801"/>
            <a:ext cx="909770" cy="5048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MP</a:t>
            </a:r>
            <a:r>
              <a:rPr lang="en-US" altLang="zh-CN" sz="2400" b="1" baseline="-25000">
                <a:latin typeface="Times New Roman" pitchFamily="18" charset="0"/>
                <a:ea typeface="SimSun" pitchFamily="2" charset="-122"/>
              </a:rPr>
              <a:t>L</a:t>
            </a:r>
            <a:endParaRPr lang="en-US" sz="3600"/>
          </a:p>
        </p:txBody>
      </p:sp>
      <p:sp>
        <p:nvSpPr>
          <p:cNvPr id="12294" name="Line 6"/>
          <p:cNvSpPr>
            <a:spLocks noChangeShapeType="1"/>
          </p:cNvSpPr>
          <p:nvPr/>
        </p:nvSpPr>
        <p:spPr bwMode="auto">
          <a:xfrm flipV="1">
            <a:off x="2849695" y="5097463"/>
            <a:ext cx="3590925" cy="4762"/>
          </a:xfrm>
          <a:prstGeom prst="line">
            <a:avLst/>
          </a:prstGeom>
          <a:noFill/>
          <a:ln w="38100">
            <a:solidFill>
              <a:srgbClr val="000000"/>
            </a:solidFill>
            <a:round/>
            <a:headEnd/>
            <a:tailEnd/>
          </a:ln>
        </p:spPr>
        <p:txBody>
          <a:bodyPr/>
          <a:lstStyle/>
          <a:p>
            <a:endParaRPr lang="ar-SA"/>
          </a:p>
        </p:txBody>
      </p:sp>
      <p:sp>
        <p:nvSpPr>
          <p:cNvPr id="12295" name="Freeform 7"/>
          <p:cNvSpPr>
            <a:spLocks/>
          </p:cNvSpPr>
          <p:nvPr/>
        </p:nvSpPr>
        <p:spPr bwMode="auto">
          <a:xfrm rot="-145040">
            <a:off x="2844536" y="4308476"/>
            <a:ext cx="3585766" cy="709613"/>
          </a:xfrm>
          <a:custGeom>
            <a:avLst/>
            <a:gdLst/>
            <a:ahLst/>
            <a:cxnLst>
              <a:cxn ang="0">
                <a:pos x="0" y="1890"/>
              </a:cxn>
              <a:cxn ang="0">
                <a:pos x="2160" y="90"/>
              </a:cxn>
              <a:cxn ang="0">
                <a:pos x="4860" y="2430"/>
              </a:cxn>
            </a:cxnLst>
            <a:rect l="0" t="0" r="r" b="b"/>
            <a:pathLst>
              <a:path w="4860" h="2430">
                <a:moveTo>
                  <a:pt x="0" y="1890"/>
                </a:moveTo>
                <a:cubicBezTo>
                  <a:pt x="675" y="945"/>
                  <a:pt x="1350" y="0"/>
                  <a:pt x="2160" y="90"/>
                </a:cubicBezTo>
                <a:cubicBezTo>
                  <a:pt x="2970" y="180"/>
                  <a:pt x="3915" y="1305"/>
                  <a:pt x="4860" y="2430"/>
                </a:cubicBezTo>
              </a:path>
            </a:pathLst>
          </a:custGeom>
          <a:noFill/>
          <a:ln w="28575" cmpd="sng">
            <a:solidFill>
              <a:srgbClr val="000000"/>
            </a:solidFill>
            <a:round/>
            <a:headEnd/>
            <a:tailEnd/>
          </a:ln>
        </p:spPr>
        <p:txBody>
          <a:bodyPr/>
          <a:lstStyle/>
          <a:p>
            <a:endParaRPr lang="ar-SA"/>
          </a:p>
        </p:txBody>
      </p:sp>
      <p:sp>
        <p:nvSpPr>
          <p:cNvPr id="12296" name="Text Box 8"/>
          <p:cNvSpPr txBox="1">
            <a:spLocks noChangeArrowheads="1"/>
          </p:cNvSpPr>
          <p:nvPr/>
        </p:nvSpPr>
        <p:spPr bwMode="auto">
          <a:xfrm>
            <a:off x="2522935" y="2565401"/>
            <a:ext cx="947605" cy="600075"/>
          </a:xfrm>
          <a:prstGeom prst="rect">
            <a:avLst/>
          </a:prstGeom>
          <a:noFill/>
          <a:ln w="9525">
            <a:noFill/>
            <a:miter lim="800000"/>
            <a:headEnd/>
            <a:tailEnd/>
          </a:ln>
        </p:spPr>
        <p:txBody>
          <a:bodyPr/>
          <a:lstStyle/>
          <a:p>
            <a:pPr algn="ctr" rtl="1"/>
            <a:r>
              <a:rPr lang="en-US" altLang="zh-CN" b="1">
                <a:latin typeface="Times New Roman" pitchFamily="18" charset="0"/>
                <a:ea typeface="SimSun" pitchFamily="2" charset="-122"/>
              </a:rPr>
              <a:t>MP</a:t>
            </a:r>
            <a:r>
              <a:rPr lang="en-US" altLang="zh-CN" b="1" baseline="-25000">
                <a:latin typeface="Times New Roman" pitchFamily="18" charset="0"/>
                <a:ea typeface="SimSun" pitchFamily="2" charset="-122"/>
              </a:rPr>
              <a:t>L</a:t>
            </a:r>
            <a:r>
              <a:rPr lang="en-US" altLang="zh-CN" b="1">
                <a:latin typeface="Times New Roman" pitchFamily="18" charset="0"/>
                <a:ea typeface="SimSun" pitchFamily="2" charset="-122"/>
              </a:rPr>
              <a:t> </a:t>
            </a:r>
          </a:p>
          <a:p>
            <a:pPr algn="ctr" rtl="1"/>
            <a:r>
              <a:rPr lang="en-US" altLang="zh-CN" b="1">
                <a:latin typeface="Times New Roman" pitchFamily="18" charset="0"/>
                <a:ea typeface="SimSun" pitchFamily="2" charset="-122"/>
              </a:rPr>
              <a:t>AP</a:t>
            </a:r>
            <a:r>
              <a:rPr lang="en-US" altLang="zh-CN" b="1" baseline="-25000">
                <a:latin typeface="Times New Roman" pitchFamily="18" charset="0"/>
                <a:ea typeface="SimSun" pitchFamily="2" charset="-122"/>
              </a:rPr>
              <a:t>L</a:t>
            </a:r>
            <a:endParaRPr lang="en-US" sz="2800"/>
          </a:p>
        </p:txBody>
      </p:sp>
      <p:sp>
        <p:nvSpPr>
          <p:cNvPr id="12297" name="Text Box 9"/>
          <p:cNvSpPr txBox="1">
            <a:spLocks noChangeArrowheads="1"/>
          </p:cNvSpPr>
          <p:nvPr/>
        </p:nvSpPr>
        <p:spPr bwMode="auto">
          <a:xfrm>
            <a:off x="5888567" y="188914"/>
            <a:ext cx="811742" cy="549275"/>
          </a:xfrm>
          <a:prstGeom prst="rect">
            <a:avLst/>
          </a:prstGeom>
          <a:noFill/>
          <a:ln w="9525">
            <a:noFill/>
            <a:miter lim="800000"/>
            <a:headEnd/>
            <a:tailEnd/>
          </a:ln>
        </p:spPr>
        <p:txBody>
          <a:bodyPr/>
          <a:lstStyle/>
          <a:p>
            <a:pPr rtl="1"/>
            <a:r>
              <a:rPr lang="en-US" altLang="zh-CN" sz="2400" b="1">
                <a:latin typeface="Times New Roman" pitchFamily="18" charset="0"/>
                <a:ea typeface="SimSun" pitchFamily="2" charset="-122"/>
              </a:rPr>
              <a:t>MC</a:t>
            </a:r>
            <a:endParaRPr lang="en-US" sz="3600"/>
          </a:p>
        </p:txBody>
      </p:sp>
      <p:sp>
        <p:nvSpPr>
          <p:cNvPr id="12298" name="Line 10"/>
          <p:cNvSpPr>
            <a:spLocks noChangeShapeType="1"/>
          </p:cNvSpPr>
          <p:nvPr/>
        </p:nvSpPr>
        <p:spPr bwMode="auto">
          <a:xfrm flipV="1">
            <a:off x="2849695" y="2616200"/>
            <a:ext cx="3962400" cy="0"/>
          </a:xfrm>
          <a:prstGeom prst="line">
            <a:avLst/>
          </a:prstGeom>
          <a:noFill/>
          <a:ln w="38100">
            <a:solidFill>
              <a:srgbClr val="000000"/>
            </a:solidFill>
            <a:round/>
            <a:headEnd/>
            <a:tailEnd/>
          </a:ln>
        </p:spPr>
        <p:txBody>
          <a:bodyPr/>
          <a:lstStyle/>
          <a:p>
            <a:endParaRPr lang="ar-SA"/>
          </a:p>
        </p:txBody>
      </p:sp>
      <p:sp>
        <p:nvSpPr>
          <p:cNvPr id="12299" name="Freeform 11"/>
          <p:cNvSpPr>
            <a:spLocks/>
          </p:cNvSpPr>
          <p:nvPr/>
        </p:nvSpPr>
        <p:spPr bwMode="auto">
          <a:xfrm rot="-10350060">
            <a:off x="3174735" y="649288"/>
            <a:ext cx="3866092" cy="1123950"/>
          </a:xfrm>
          <a:custGeom>
            <a:avLst/>
            <a:gdLst/>
            <a:ahLst/>
            <a:cxnLst>
              <a:cxn ang="0">
                <a:pos x="0" y="1890"/>
              </a:cxn>
              <a:cxn ang="0">
                <a:pos x="2160" y="90"/>
              </a:cxn>
              <a:cxn ang="0">
                <a:pos x="4860" y="2430"/>
              </a:cxn>
            </a:cxnLst>
            <a:rect l="0" t="0" r="r" b="b"/>
            <a:pathLst>
              <a:path w="4860" h="2430">
                <a:moveTo>
                  <a:pt x="0" y="1890"/>
                </a:moveTo>
                <a:cubicBezTo>
                  <a:pt x="675" y="945"/>
                  <a:pt x="1350" y="0"/>
                  <a:pt x="2160" y="90"/>
                </a:cubicBezTo>
                <a:cubicBezTo>
                  <a:pt x="2970" y="180"/>
                  <a:pt x="3915" y="1305"/>
                  <a:pt x="4860" y="2430"/>
                </a:cubicBezTo>
              </a:path>
            </a:pathLst>
          </a:custGeom>
          <a:noFill/>
          <a:ln w="28575" cmpd="sng">
            <a:solidFill>
              <a:srgbClr val="000000"/>
            </a:solidFill>
            <a:round/>
            <a:headEnd/>
            <a:tailEnd/>
          </a:ln>
        </p:spPr>
        <p:txBody>
          <a:bodyPr/>
          <a:lstStyle/>
          <a:p>
            <a:endParaRPr lang="ar-SA"/>
          </a:p>
        </p:txBody>
      </p:sp>
      <p:sp>
        <p:nvSpPr>
          <p:cNvPr id="12300" name="Line 12"/>
          <p:cNvSpPr>
            <a:spLocks noChangeShapeType="1"/>
          </p:cNvSpPr>
          <p:nvPr/>
        </p:nvSpPr>
        <p:spPr bwMode="auto">
          <a:xfrm>
            <a:off x="5479256" y="1816101"/>
            <a:ext cx="20638" cy="3268663"/>
          </a:xfrm>
          <a:prstGeom prst="line">
            <a:avLst/>
          </a:prstGeom>
          <a:noFill/>
          <a:ln w="28575">
            <a:solidFill>
              <a:srgbClr val="000000"/>
            </a:solidFill>
            <a:prstDash val="dashDot"/>
            <a:round/>
            <a:headEnd/>
            <a:tailEnd/>
          </a:ln>
        </p:spPr>
        <p:txBody>
          <a:bodyPr/>
          <a:lstStyle/>
          <a:p>
            <a:endParaRPr lang="ar-SA"/>
          </a:p>
        </p:txBody>
      </p:sp>
      <p:sp>
        <p:nvSpPr>
          <p:cNvPr id="12301" name="Freeform 13"/>
          <p:cNvSpPr>
            <a:spLocks/>
          </p:cNvSpPr>
          <p:nvPr/>
        </p:nvSpPr>
        <p:spPr bwMode="auto">
          <a:xfrm rot="-10896112">
            <a:off x="3040592" y="534989"/>
            <a:ext cx="3656277" cy="1684337"/>
          </a:xfrm>
          <a:custGeom>
            <a:avLst/>
            <a:gdLst/>
            <a:ahLst/>
            <a:cxnLst>
              <a:cxn ang="0">
                <a:pos x="0" y="1140"/>
              </a:cxn>
              <a:cxn ang="0">
                <a:pos x="3240" y="60"/>
              </a:cxn>
              <a:cxn ang="0">
                <a:pos x="6120" y="780"/>
              </a:cxn>
            </a:cxnLst>
            <a:rect l="0" t="0" r="r" b="b"/>
            <a:pathLst>
              <a:path w="6120" h="1140">
                <a:moveTo>
                  <a:pt x="0" y="1140"/>
                </a:moveTo>
                <a:cubicBezTo>
                  <a:pt x="1110" y="630"/>
                  <a:pt x="2220" y="120"/>
                  <a:pt x="3240" y="60"/>
                </a:cubicBezTo>
                <a:cubicBezTo>
                  <a:pt x="4260" y="0"/>
                  <a:pt x="5190" y="390"/>
                  <a:pt x="6120" y="780"/>
                </a:cubicBezTo>
              </a:path>
            </a:pathLst>
          </a:custGeom>
          <a:noFill/>
          <a:ln w="28575" cmpd="sng">
            <a:solidFill>
              <a:srgbClr val="000000"/>
            </a:solidFill>
            <a:round/>
            <a:headEnd/>
            <a:tailEnd/>
          </a:ln>
        </p:spPr>
        <p:txBody>
          <a:bodyPr/>
          <a:lstStyle/>
          <a:p>
            <a:endParaRPr lang="ar-SA"/>
          </a:p>
        </p:txBody>
      </p:sp>
      <p:sp>
        <p:nvSpPr>
          <p:cNvPr id="12302" name="Line 14"/>
          <p:cNvSpPr>
            <a:spLocks noChangeShapeType="1"/>
          </p:cNvSpPr>
          <p:nvPr/>
        </p:nvSpPr>
        <p:spPr bwMode="auto">
          <a:xfrm flipH="1" flipV="1">
            <a:off x="4531652" y="2159001"/>
            <a:ext cx="30956" cy="2925763"/>
          </a:xfrm>
          <a:prstGeom prst="line">
            <a:avLst/>
          </a:prstGeom>
          <a:noFill/>
          <a:ln w="28575">
            <a:solidFill>
              <a:srgbClr val="000000"/>
            </a:solidFill>
            <a:prstDash val="dashDot"/>
            <a:round/>
            <a:headEnd/>
            <a:tailEnd/>
          </a:ln>
        </p:spPr>
        <p:txBody>
          <a:bodyPr/>
          <a:lstStyle/>
          <a:p>
            <a:endParaRPr lang="ar-SA"/>
          </a:p>
        </p:txBody>
      </p:sp>
      <p:sp>
        <p:nvSpPr>
          <p:cNvPr id="12303" name="Freeform 15"/>
          <p:cNvSpPr>
            <a:spLocks/>
          </p:cNvSpPr>
          <p:nvPr/>
        </p:nvSpPr>
        <p:spPr bwMode="auto">
          <a:xfrm rot="-10350060">
            <a:off x="3988197" y="534989"/>
            <a:ext cx="2970080" cy="930275"/>
          </a:xfrm>
          <a:custGeom>
            <a:avLst/>
            <a:gdLst/>
            <a:ahLst/>
            <a:cxnLst>
              <a:cxn ang="0">
                <a:pos x="0" y="1890"/>
              </a:cxn>
              <a:cxn ang="0">
                <a:pos x="2160" y="90"/>
              </a:cxn>
              <a:cxn ang="0">
                <a:pos x="4860" y="2430"/>
              </a:cxn>
            </a:cxnLst>
            <a:rect l="0" t="0" r="r" b="b"/>
            <a:pathLst>
              <a:path w="4860" h="2430">
                <a:moveTo>
                  <a:pt x="0" y="1890"/>
                </a:moveTo>
                <a:cubicBezTo>
                  <a:pt x="675" y="945"/>
                  <a:pt x="1350" y="0"/>
                  <a:pt x="2160" y="90"/>
                </a:cubicBezTo>
                <a:cubicBezTo>
                  <a:pt x="2970" y="180"/>
                  <a:pt x="3915" y="1305"/>
                  <a:pt x="4860" y="2430"/>
                </a:cubicBezTo>
              </a:path>
            </a:pathLst>
          </a:custGeom>
          <a:noFill/>
          <a:ln w="28575" cmpd="sng">
            <a:solidFill>
              <a:srgbClr val="000000"/>
            </a:solidFill>
            <a:round/>
            <a:headEnd/>
            <a:tailEnd/>
          </a:ln>
        </p:spPr>
        <p:txBody>
          <a:bodyPr/>
          <a:lstStyle/>
          <a:p>
            <a:endParaRPr lang="ar-SA"/>
          </a:p>
        </p:txBody>
      </p:sp>
      <p:sp>
        <p:nvSpPr>
          <p:cNvPr id="12304" name="Freeform 16"/>
          <p:cNvSpPr>
            <a:spLocks/>
          </p:cNvSpPr>
          <p:nvPr/>
        </p:nvSpPr>
        <p:spPr bwMode="auto">
          <a:xfrm>
            <a:off x="2849695" y="4530725"/>
            <a:ext cx="3962400" cy="571500"/>
          </a:xfrm>
          <a:custGeom>
            <a:avLst/>
            <a:gdLst/>
            <a:ahLst/>
            <a:cxnLst>
              <a:cxn ang="0">
                <a:pos x="0" y="1140"/>
              </a:cxn>
              <a:cxn ang="0">
                <a:pos x="3240" y="60"/>
              </a:cxn>
              <a:cxn ang="0">
                <a:pos x="6120" y="780"/>
              </a:cxn>
            </a:cxnLst>
            <a:rect l="0" t="0" r="r" b="b"/>
            <a:pathLst>
              <a:path w="6120" h="1140">
                <a:moveTo>
                  <a:pt x="0" y="1140"/>
                </a:moveTo>
                <a:cubicBezTo>
                  <a:pt x="1110" y="630"/>
                  <a:pt x="2220" y="120"/>
                  <a:pt x="3240" y="60"/>
                </a:cubicBezTo>
                <a:cubicBezTo>
                  <a:pt x="4260" y="0"/>
                  <a:pt x="5190" y="390"/>
                  <a:pt x="6120" y="780"/>
                </a:cubicBezTo>
              </a:path>
            </a:pathLst>
          </a:custGeom>
          <a:noFill/>
          <a:ln w="28575" cmpd="sng">
            <a:solidFill>
              <a:srgbClr val="000000"/>
            </a:solidFill>
            <a:round/>
            <a:headEnd/>
            <a:tailEnd/>
          </a:ln>
        </p:spPr>
        <p:txBody>
          <a:bodyPr/>
          <a:lstStyle/>
          <a:p>
            <a:endParaRPr lang="ar-SA"/>
          </a:p>
        </p:txBody>
      </p:sp>
      <p:sp>
        <p:nvSpPr>
          <p:cNvPr id="12305" name="Text Box 17"/>
          <p:cNvSpPr txBox="1">
            <a:spLocks noChangeArrowheads="1"/>
          </p:cNvSpPr>
          <p:nvPr/>
        </p:nvSpPr>
        <p:spPr bwMode="auto">
          <a:xfrm>
            <a:off x="6433741" y="4797425"/>
            <a:ext cx="371475" cy="457200"/>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L</a:t>
            </a:r>
            <a:endParaRPr lang="en-US" sz="3600"/>
          </a:p>
        </p:txBody>
      </p:sp>
      <p:sp>
        <p:nvSpPr>
          <p:cNvPr id="12306" name="Line 18"/>
          <p:cNvSpPr>
            <a:spLocks noChangeShapeType="1"/>
          </p:cNvSpPr>
          <p:nvPr/>
        </p:nvSpPr>
        <p:spPr bwMode="auto">
          <a:xfrm flipV="1">
            <a:off x="2849695" y="3141663"/>
            <a:ext cx="0" cy="1943100"/>
          </a:xfrm>
          <a:prstGeom prst="line">
            <a:avLst/>
          </a:prstGeom>
          <a:noFill/>
          <a:ln w="38100">
            <a:solidFill>
              <a:srgbClr val="000000"/>
            </a:solidFill>
            <a:round/>
            <a:headEnd/>
            <a:tailEnd/>
          </a:ln>
        </p:spPr>
        <p:txBody>
          <a:bodyPr/>
          <a:lstStyle/>
          <a:p>
            <a:endParaRPr lang="ar-SA"/>
          </a:p>
        </p:txBody>
      </p:sp>
      <p:sp>
        <p:nvSpPr>
          <p:cNvPr id="12307" name="Text Box 19"/>
          <p:cNvSpPr txBox="1">
            <a:spLocks noChangeArrowheads="1"/>
          </p:cNvSpPr>
          <p:nvPr/>
        </p:nvSpPr>
        <p:spPr bwMode="auto">
          <a:xfrm>
            <a:off x="2457583" y="171450"/>
            <a:ext cx="1014677" cy="909638"/>
          </a:xfrm>
          <a:prstGeom prst="rect">
            <a:avLst/>
          </a:prstGeom>
          <a:noFill/>
          <a:ln w="9525">
            <a:noFill/>
            <a:miter lim="800000"/>
            <a:headEnd/>
            <a:tailEnd/>
          </a:ln>
        </p:spPr>
        <p:txBody>
          <a:bodyPr/>
          <a:lstStyle/>
          <a:p>
            <a:pPr algn="ctr" rtl="1"/>
            <a:r>
              <a:rPr lang="en-US" altLang="zh-CN" b="1">
                <a:latin typeface="Times New Roman" pitchFamily="18" charset="0"/>
                <a:ea typeface="SimSun" pitchFamily="2" charset="-122"/>
              </a:rPr>
              <a:t>MC </a:t>
            </a:r>
          </a:p>
          <a:p>
            <a:pPr algn="ctr" rtl="1"/>
            <a:r>
              <a:rPr lang="en-US" altLang="zh-CN" b="1">
                <a:latin typeface="Times New Roman" pitchFamily="18" charset="0"/>
                <a:ea typeface="SimSun" pitchFamily="2" charset="-122"/>
              </a:rPr>
              <a:t>ATC</a:t>
            </a:r>
            <a:endParaRPr lang="en-US" sz="2800"/>
          </a:p>
        </p:txBody>
      </p:sp>
      <p:sp>
        <p:nvSpPr>
          <p:cNvPr id="12308" name="Text Box 20"/>
          <p:cNvSpPr txBox="1">
            <a:spLocks noChangeArrowheads="1"/>
          </p:cNvSpPr>
          <p:nvPr/>
        </p:nvSpPr>
        <p:spPr bwMode="auto">
          <a:xfrm rot="10800000" flipV="1">
            <a:off x="914400" y="5486400"/>
            <a:ext cx="7730464" cy="757237"/>
          </a:xfrm>
          <a:prstGeom prst="rect">
            <a:avLst/>
          </a:prstGeom>
          <a:noFill/>
          <a:ln w="28575">
            <a:solidFill>
              <a:srgbClr val="000000"/>
            </a:solidFill>
            <a:miter lim="800000"/>
            <a:headEnd/>
            <a:tailEnd/>
          </a:ln>
        </p:spPr>
        <p:txBody>
          <a:bodyPr/>
          <a:lstStyle/>
          <a:p>
            <a:pPr algn="just" rtl="1"/>
            <a:r>
              <a:rPr lang="ar-SA" b="1">
                <a:solidFill>
                  <a:srgbClr val="FF6600"/>
                </a:solidFill>
                <a:latin typeface="Times New Roman" pitchFamily="18" charset="0"/>
                <a:ea typeface="SimSun" pitchFamily="2" charset="-122"/>
                <a:cs typeface="Times New Roman" pitchFamily="18" charset="0"/>
              </a:rPr>
              <a:t>الشكل (</a:t>
            </a:r>
            <a:r>
              <a:rPr lang="ar-BH" sz="2000" b="1">
                <a:solidFill>
                  <a:srgbClr val="FF6600"/>
                </a:solidFill>
                <a:latin typeface="Times New Roman" pitchFamily="18" charset="0"/>
                <a:ea typeface="SimSun" pitchFamily="2" charset="-122"/>
                <a:cs typeface="Times New Roman" pitchFamily="18" charset="0"/>
              </a:rPr>
              <a:t>8</a:t>
            </a:r>
            <a:r>
              <a:rPr lang="ar-SA" b="1">
                <a:solidFill>
                  <a:srgbClr val="FF6600"/>
                </a:solidFill>
                <a:latin typeface="Times New Roman" pitchFamily="18" charset="0"/>
                <a:ea typeface="SimSun" pitchFamily="2" charset="-122"/>
                <a:cs typeface="Times New Roman" pitchFamily="18" charset="0"/>
              </a:rPr>
              <a:t>-</a:t>
            </a:r>
            <a:r>
              <a:rPr lang="ar-SA" sz="2000" b="1">
                <a:solidFill>
                  <a:srgbClr val="FF6600"/>
                </a:solidFill>
                <a:latin typeface="Times New Roman" pitchFamily="18" charset="0"/>
                <a:ea typeface="SimSun" pitchFamily="2" charset="-122"/>
                <a:cs typeface="Times New Roman" pitchFamily="18" charset="0"/>
              </a:rPr>
              <a:t>1</a:t>
            </a:r>
            <a:r>
              <a:rPr lang="ar-SA" b="1">
                <a:solidFill>
                  <a:srgbClr val="FF6600"/>
                </a:solidFill>
                <a:latin typeface="Times New Roman" pitchFamily="18" charset="0"/>
                <a:ea typeface="SimSun" pitchFamily="2" charset="-122"/>
                <a:cs typeface="Times New Roman" pitchFamily="18" charset="0"/>
              </a:rPr>
              <a:t>):</a:t>
            </a:r>
            <a:r>
              <a:rPr lang="ar-SA" b="1">
                <a:latin typeface="Times New Roman" pitchFamily="18" charset="0"/>
                <a:ea typeface="SimSun" pitchFamily="2" charset="-122"/>
                <a:cs typeface="Times New Roman" pitchFamily="18" charset="0"/>
              </a:rPr>
              <a:t> </a:t>
            </a:r>
            <a:r>
              <a:rPr lang="ar-SA">
                <a:latin typeface="Times New Roman" pitchFamily="18" charset="0"/>
                <a:ea typeface="SimSun" pitchFamily="2" charset="-122"/>
                <a:cs typeface="Times New Roman" pitchFamily="18" charset="0"/>
              </a:rPr>
              <a:t>عندما يصل الناتج الحدي إلى نهايته العظمى تكون التكلفة الحدية عند نهايتها الدنيا، وعندما يصل الناتج المتوسط إلى نهايته العظمي تكون التكلفة المتوسطة المتغيرة عند نهايتها الدنيا.</a:t>
            </a:r>
            <a:endParaRPr lang="en-US" sz="2800">
              <a:ea typeface="SimSun" pitchFamily="2" charset="-122"/>
              <a:cs typeface="Times New Roman" pitchFamily="18" charset="0"/>
            </a:endParaRPr>
          </a:p>
        </p:txBody>
      </p:sp>
      <p:sp>
        <p:nvSpPr>
          <p:cNvPr id="12309" name="Line 21"/>
          <p:cNvSpPr>
            <a:spLocks noChangeShapeType="1"/>
          </p:cNvSpPr>
          <p:nvPr/>
        </p:nvSpPr>
        <p:spPr bwMode="auto">
          <a:xfrm flipV="1">
            <a:off x="2849695" y="787400"/>
            <a:ext cx="0" cy="1828800"/>
          </a:xfrm>
          <a:prstGeom prst="line">
            <a:avLst/>
          </a:prstGeom>
          <a:noFill/>
          <a:ln w="38100">
            <a:solidFill>
              <a:srgbClr val="000000"/>
            </a:solidFill>
            <a:round/>
            <a:headEnd/>
            <a:tailEnd/>
          </a:ln>
        </p:spPr>
        <p:txBody>
          <a:bodyPr/>
          <a:lstStyle/>
          <a:p>
            <a:endParaRPr lang="ar-SA"/>
          </a:p>
        </p:txBody>
      </p:sp>
      <p:sp>
        <p:nvSpPr>
          <p:cNvPr id="12310" name="Text Box 22"/>
          <p:cNvSpPr txBox="1">
            <a:spLocks noChangeArrowheads="1"/>
          </p:cNvSpPr>
          <p:nvPr/>
        </p:nvSpPr>
        <p:spPr bwMode="auto">
          <a:xfrm>
            <a:off x="6356350" y="539751"/>
            <a:ext cx="940727" cy="549275"/>
          </a:xfrm>
          <a:prstGeom prst="rect">
            <a:avLst/>
          </a:prstGeom>
          <a:noFill/>
          <a:ln w="9525">
            <a:noFill/>
            <a:miter lim="800000"/>
            <a:headEnd/>
            <a:tailEnd/>
          </a:ln>
        </p:spPr>
        <p:txBody>
          <a:bodyPr/>
          <a:lstStyle/>
          <a:p>
            <a:pPr rtl="1"/>
            <a:r>
              <a:rPr lang="en-US" altLang="zh-CN" sz="2400" b="1">
                <a:latin typeface="Times New Roman" pitchFamily="18" charset="0"/>
                <a:ea typeface="SimSun" pitchFamily="2" charset="-122"/>
              </a:rPr>
              <a:t>ATC</a:t>
            </a:r>
            <a:endParaRPr lang="en-US" sz="3600"/>
          </a:p>
        </p:txBody>
      </p:sp>
      <p:sp>
        <p:nvSpPr>
          <p:cNvPr id="12311" name="Text Box 23"/>
          <p:cNvSpPr txBox="1">
            <a:spLocks noChangeArrowheads="1"/>
          </p:cNvSpPr>
          <p:nvPr/>
        </p:nvSpPr>
        <p:spPr bwMode="auto">
          <a:xfrm>
            <a:off x="6356350" y="1366839"/>
            <a:ext cx="940727" cy="549275"/>
          </a:xfrm>
          <a:prstGeom prst="rect">
            <a:avLst/>
          </a:prstGeom>
          <a:noFill/>
          <a:ln w="9525">
            <a:noFill/>
            <a:miter lim="800000"/>
            <a:headEnd/>
            <a:tailEnd/>
          </a:ln>
        </p:spPr>
        <p:txBody>
          <a:bodyPr/>
          <a:lstStyle/>
          <a:p>
            <a:pPr rtl="1"/>
            <a:r>
              <a:rPr lang="en-US" altLang="zh-CN" sz="2400" b="1">
                <a:latin typeface="Times New Roman" pitchFamily="18" charset="0"/>
                <a:ea typeface="SimSun" pitchFamily="2" charset="-122"/>
              </a:rPr>
              <a:t>AVC</a:t>
            </a:r>
            <a:endParaRPr lang="en-US" sz="3600"/>
          </a:p>
        </p:txBody>
      </p:sp>
      <p:sp>
        <p:nvSpPr>
          <p:cNvPr id="12312" name="Text Box 24"/>
          <p:cNvSpPr txBox="1">
            <a:spLocks noChangeArrowheads="1"/>
          </p:cNvSpPr>
          <p:nvPr/>
        </p:nvSpPr>
        <p:spPr bwMode="auto">
          <a:xfrm>
            <a:off x="4213490" y="5084763"/>
            <a:ext cx="701675" cy="45720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L</a:t>
            </a:r>
            <a:r>
              <a:rPr lang="en-US" altLang="zh-CN" sz="2400" b="1" baseline="-25000">
                <a:latin typeface="Times New Roman" pitchFamily="18" charset="0"/>
                <a:ea typeface="SimSun" pitchFamily="2" charset="-122"/>
              </a:rPr>
              <a:t>1</a:t>
            </a:r>
            <a:endParaRPr lang="en-US" sz="3600" baseline="-25000"/>
          </a:p>
        </p:txBody>
      </p:sp>
      <p:sp>
        <p:nvSpPr>
          <p:cNvPr id="12313" name="Text Box 25"/>
          <p:cNvSpPr txBox="1">
            <a:spLocks noChangeArrowheads="1"/>
          </p:cNvSpPr>
          <p:nvPr/>
        </p:nvSpPr>
        <p:spPr bwMode="auto">
          <a:xfrm>
            <a:off x="5145617" y="5084763"/>
            <a:ext cx="701675" cy="45720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L</a:t>
            </a:r>
            <a:r>
              <a:rPr lang="en-US" altLang="zh-CN" sz="2400" b="1" baseline="-25000">
                <a:latin typeface="Times New Roman" pitchFamily="18" charset="0"/>
                <a:ea typeface="SimSun" pitchFamily="2" charset="-122"/>
              </a:rPr>
              <a:t>2</a:t>
            </a:r>
            <a:endParaRPr lang="en-US" sz="3600" baseline="-25000"/>
          </a:p>
        </p:txBody>
      </p:sp>
      <p:sp>
        <p:nvSpPr>
          <p:cNvPr id="12314" name="AutoShape 2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7480E5B4-40E3-40E8-8925-B027D42E0EF6}" type="slidenum">
              <a:rPr lang="en-US"/>
              <a:pPr/>
              <a:t>8</a:t>
            </a:fld>
            <a:endParaRPr lang="en-US"/>
          </a:p>
        </p:txBody>
      </p:sp>
      <p:sp>
        <p:nvSpPr>
          <p:cNvPr id="14338" name="Text Box 2"/>
          <p:cNvSpPr txBox="1">
            <a:spLocks noChangeArrowheads="1"/>
          </p:cNvSpPr>
          <p:nvPr/>
        </p:nvSpPr>
        <p:spPr bwMode="auto">
          <a:xfrm>
            <a:off x="350838" y="1493838"/>
            <a:ext cx="9126935" cy="457200"/>
          </a:xfrm>
          <a:prstGeom prst="rect">
            <a:avLst/>
          </a:prstGeom>
          <a:noFill/>
          <a:ln w="9525">
            <a:noFill/>
            <a:miter lim="800000"/>
            <a:headEnd/>
            <a:tailEnd/>
          </a:ln>
          <a:effectLst/>
        </p:spPr>
        <p:txBody>
          <a:bodyPr>
            <a:spAutoFit/>
          </a:bodyPr>
          <a:lstStyle/>
          <a:p>
            <a:pPr algn="just" rtl="1">
              <a:spcBef>
                <a:spcPct val="50000"/>
              </a:spcBef>
            </a:pPr>
            <a:r>
              <a:rPr lang="ar-BH" sz="2400"/>
              <a:t>يمكن التعبير عن متوسط التكاليف المتغيرة </a:t>
            </a:r>
            <a:r>
              <a:rPr lang="en-US" sz="2400"/>
              <a:t>(AVC)</a:t>
            </a:r>
            <a:r>
              <a:rPr lang="ar-BH" sz="2400"/>
              <a:t> على النحو التالي :</a:t>
            </a:r>
            <a:endParaRPr lang="fr-MA" sz="2400"/>
          </a:p>
        </p:txBody>
      </p:sp>
      <p:sp>
        <p:nvSpPr>
          <p:cNvPr id="14339" name="WordArt 3"/>
          <p:cNvSpPr>
            <a:spLocks noChangeArrowheads="1" noChangeShapeType="1" noTextEdit="1"/>
          </p:cNvSpPr>
          <p:nvPr/>
        </p:nvSpPr>
        <p:spPr bwMode="auto">
          <a:xfrm>
            <a:off x="1599407" y="260351"/>
            <a:ext cx="7983273" cy="936625"/>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الناتج المتوسط ومتوسط التكاليف المتغيرة في المدى القريب</a:t>
            </a:r>
          </a:p>
        </p:txBody>
      </p:sp>
      <p:graphicFrame>
        <p:nvGraphicFramePr>
          <p:cNvPr id="14340" name="Object 4"/>
          <p:cNvGraphicFramePr>
            <a:graphicFrameLocks noChangeAspect="1"/>
          </p:cNvGraphicFramePr>
          <p:nvPr/>
        </p:nvGraphicFramePr>
        <p:xfrm>
          <a:off x="662120" y="2371726"/>
          <a:ext cx="8659151" cy="1057275"/>
        </p:xfrm>
        <a:graphic>
          <a:graphicData uri="http://schemas.openxmlformats.org/presentationml/2006/ole">
            <mc:AlternateContent xmlns:mc="http://schemas.openxmlformats.org/markup-compatibility/2006">
              <mc:Choice xmlns:v="urn:schemas-microsoft-com:vml" Requires="v">
                <p:oleObj spid="_x0000_s37892" name="Equation" r:id="rId4" imgW="2514600" imgH="495300" progId="Equation.3">
                  <p:embed/>
                </p:oleObj>
              </mc:Choice>
              <mc:Fallback>
                <p:oleObj name="Equation" r:id="rId4" imgW="2514600" imgH="4953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120" y="2371726"/>
                        <a:ext cx="8659151" cy="1057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341" name="Text Box 5"/>
          <p:cNvSpPr txBox="1">
            <a:spLocks noChangeArrowheads="1"/>
          </p:cNvSpPr>
          <p:nvPr/>
        </p:nvSpPr>
        <p:spPr bwMode="auto">
          <a:xfrm>
            <a:off x="350838" y="4257675"/>
            <a:ext cx="9126935" cy="1200329"/>
          </a:xfrm>
          <a:prstGeom prst="rect">
            <a:avLst/>
          </a:prstGeom>
          <a:noFill/>
          <a:ln w="9525">
            <a:noFill/>
            <a:miter lim="800000"/>
            <a:headEnd/>
            <a:tailEnd/>
          </a:ln>
          <a:effectLst/>
        </p:spPr>
        <p:txBody>
          <a:bodyPr>
            <a:spAutoFit/>
          </a:bodyPr>
          <a:lstStyle/>
          <a:p>
            <a:pPr algn="just" rtl="1">
              <a:spcBef>
                <a:spcPct val="50000"/>
              </a:spcBef>
            </a:pPr>
            <a:r>
              <a:rPr lang="ar-BH" sz="2400"/>
              <a:t>مع زيادة الإنتاج تزيد التكاليف الكلية أولاً بمعدل يتناقص بتناقص التكلفة الحدية حتى تصل إلى نهايتها الصغرى، ثم تستمر التكاليف الكلية في التزايد ولكن بمعدل متزايد مع استمرار تزايد التكلفة الحدية، كما يتبين من </a:t>
            </a:r>
            <a:r>
              <a:rPr lang="ar-BH" sz="2400" b="1">
                <a:solidFill>
                  <a:srgbClr val="FD0903"/>
                </a:solidFill>
                <a:hlinkClick r:id="rId6" action="ppaction://hlinksldjump"/>
              </a:rPr>
              <a:t>الشكل (8-2)</a:t>
            </a:r>
            <a:r>
              <a:rPr lang="ar-BH" sz="2400"/>
              <a:t>.</a:t>
            </a:r>
            <a:endParaRPr lang="fr-MA" sz="2400"/>
          </a:p>
        </p:txBody>
      </p:sp>
      <p:sp>
        <p:nvSpPr>
          <p:cNvPr id="14342" name="AutoShape 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4339"/>
                                        </p:tgtEl>
                                        <p:attrNameLst>
                                          <p:attrName>style.visibility</p:attrName>
                                        </p:attrNameLst>
                                      </p:cBhvr>
                                      <p:to>
                                        <p:strVal val="visible"/>
                                      </p:to>
                                    </p:set>
                                    <p:animEffect transition="in" filter="slide(fromBottom)">
                                      <p:cBhvr>
                                        <p:cTn id="7" dur="500"/>
                                        <p:tgtEl>
                                          <p:spTgt spid="14339"/>
                                        </p:tgtEl>
                                      </p:cBhvr>
                                    </p:animEffect>
                                  </p:childTnLst>
                                </p:cTn>
                              </p:par>
                            </p:childTnLst>
                          </p:cTn>
                        </p:par>
                        <p:par>
                          <p:cTn id="8" fill="hold">
                            <p:stCondLst>
                              <p:cond delay="500"/>
                            </p:stCondLst>
                            <p:childTnLst>
                              <p:par>
                                <p:cTn id="9" presetID="27" presetClass="entr" presetSubtype="0" fill="hold" nodeType="afterEffect">
                                  <p:stCondLst>
                                    <p:cond delay="0"/>
                                  </p:stCondLst>
                                  <p:iterate type="lt">
                                    <p:tmPct val="50000"/>
                                  </p:iterate>
                                  <p:childTnLst>
                                    <p:set>
                                      <p:cBhvr>
                                        <p:cTn id="10" dur="1" fill="hold">
                                          <p:stCondLst>
                                            <p:cond delay="0"/>
                                          </p:stCondLst>
                                        </p:cTn>
                                        <p:tgtEl>
                                          <p:spTgt spid="14338">
                                            <p:txEl>
                                              <p:pRg st="0" end="0"/>
                                            </p:txEl>
                                          </p:spTgt>
                                        </p:tgtEl>
                                        <p:attrNameLst>
                                          <p:attrName>style.visibility</p:attrName>
                                        </p:attrNameLst>
                                      </p:cBhvr>
                                      <p:to>
                                        <p:strVal val="visible"/>
                                      </p:to>
                                    </p:set>
                                    <p:anim calcmode="discrete" valueType="clr">
                                      <p:cBhvr override="childStyle">
                                        <p:cTn id="11" dur="80"/>
                                        <p:tgtEl>
                                          <p:spTgt spid="1433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4338">
                                            <p:txEl>
                                              <p:pRg st="0" end="0"/>
                                            </p:txEl>
                                          </p:spTgt>
                                        </p:tgtEl>
                                        <p:attrNameLst>
                                          <p:attrName>fillcolor</p:attrName>
                                        </p:attrNameLst>
                                      </p:cBhvr>
                                      <p:tavLst>
                                        <p:tav tm="0">
                                          <p:val>
                                            <p:clrVal>
                                              <a:schemeClr val="accent2"/>
                                            </p:clrVal>
                                          </p:val>
                                        </p:tav>
                                        <p:tav tm="50000">
                                          <p:val>
                                            <p:clrVal>
                                              <a:schemeClr val="hlink"/>
                                            </p:clrVal>
                                          </p:val>
                                        </p:tav>
                                      </p:tavLst>
                                    </p:anim>
                                    <p:set>
                                      <p:cBhvr>
                                        <p:cTn id="13" dur="80"/>
                                        <p:tgtEl>
                                          <p:spTgt spid="14338">
                                            <p:txEl>
                                              <p:pRg st="0" end="0"/>
                                            </p:txEl>
                                          </p:spTgt>
                                        </p:tgtEl>
                                        <p:attrNameLst>
                                          <p:attrName>fill.type</p:attrName>
                                        </p:attrNameLst>
                                      </p:cBhvr>
                                      <p:to>
                                        <p:strVal val="solid"/>
                                      </p:to>
                                    </p:set>
                                  </p:childTnLst>
                                </p:cTn>
                              </p:par>
                            </p:childTnLst>
                          </p:cTn>
                        </p:par>
                        <p:par>
                          <p:cTn id="14" fill="hold">
                            <p:stCondLst>
                              <p:cond delay="2700"/>
                            </p:stCondLst>
                            <p:childTnLst>
                              <p:par>
                                <p:cTn id="15" presetID="31" presetClass="entr" presetSubtype="0" fill="hold" nodeType="afterEffect">
                                  <p:stCondLst>
                                    <p:cond delay="0"/>
                                  </p:stCondLst>
                                  <p:iterate type="lt">
                                    <p:tmPct val="5000"/>
                                  </p:iterate>
                                  <p:childTnLst>
                                    <p:set>
                                      <p:cBhvr>
                                        <p:cTn id="16" dur="1" fill="hold">
                                          <p:stCondLst>
                                            <p:cond delay="0"/>
                                          </p:stCondLst>
                                        </p:cTn>
                                        <p:tgtEl>
                                          <p:spTgt spid="14340"/>
                                        </p:tgtEl>
                                        <p:attrNameLst>
                                          <p:attrName>style.visibility</p:attrName>
                                        </p:attrNameLst>
                                      </p:cBhvr>
                                      <p:to>
                                        <p:strVal val="visible"/>
                                      </p:to>
                                    </p:set>
                                    <p:anim calcmode="lin" valueType="num">
                                      <p:cBhvr>
                                        <p:cTn id="17" dur="1000" fill="hold"/>
                                        <p:tgtEl>
                                          <p:spTgt spid="14340"/>
                                        </p:tgtEl>
                                        <p:attrNameLst>
                                          <p:attrName>ppt_w</p:attrName>
                                        </p:attrNameLst>
                                      </p:cBhvr>
                                      <p:tavLst>
                                        <p:tav tm="0">
                                          <p:val>
                                            <p:fltVal val="0"/>
                                          </p:val>
                                        </p:tav>
                                        <p:tav tm="100000">
                                          <p:val>
                                            <p:strVal val="#ppt_w"/>
                                          </p:val>
                                        </p:tav>
                                      </p:tavLst>
                                    </p:anim>
                                    <p:anim calcmode="lin" valueType="num">
                                      <p:cBhvr>
                                        <p:cTn id="18" dur="1000" fill="hold"/>
                                        <p:tgtEl>
                                          <p:spTgt spid="14340"/>
                                        </p:tgtEl>
                                        <p:attrNameLst>
                                          <p:attrName>ppt_h</p:attrName>
                                        </p:attrNameLst>
                                      </p:cBhvr>
                                      <p:tavLst>
                                        <p:tav tm="0">
                                          <p:val>
                                            <p:fltVal val="0"/>
                                          </p:val>
                                        </p:tav>
                                        <p:tav tm="100000">
                                          <p:val>
                                            <p:strVal val="#ppt_h"/>
                                          </p:val>
                                        </p:tav>
                                      </p:tavLst>
                                    </p:anim>
                                    <p:anim calcmode="lin" valueType="num">
                                      <p:cBhvr>
                                        <p:cTn id="19" dur="1000" fill="hold"/>
                                        <p:tgtEl>
                                          <p:spTgt spid="14340"/>
                                        </p:tgtEl>
                                        <p:attrNameLst>
                                          <p:attrName>style.rotation</p:attrName>
                                        </p:attrNameLst>
                                      </p:cBhvr>
                                      <p:tavLst>
                                        <p:tav tm="0">
                                          <p:val>
                                            <p:fltVal val="90"/>
                                          </p:val>
                                        </p:tav>
                                        <p:tav tm="100000">
                                          <p:val>
                                            <p:fltVal val="0"/>
                                          </p:val>
                                        </p:tav>
                                      </p:tavLst>
                                    </p:anim>
                                    <p:animEffect transition="in" filter="fade">
                                      <p:cBhvr>
                                        <p:cTn id="20" dur="1000"/>
                                        <p:tgtEl>
                                          <p:spTgt spid="14340"/>
                                        </p:tgtEl>
                                      </p:cBhvr>
                                    </p:animEffect>
                                  </p:childTnLst>
                                </p:cTn>
                              </p:par>
                            </p:childTnLst>
                          </p:cTn>
                        </p:par>
                        <p:par>
                          <p:cTn id="21" fill="hold">
                            <p:stCondLst>
                              <p:cond delay="3700"/>
                            </p:stCondLst>
                            <p:childTnLst>
                              <p:par>
                                <p:cTn id="22" presetID="27" presetClass="entr" presetSubtype="0" fill="hold" grpId="0" nodeType="afterEffect">
                                  <p:stCondLst>
                                    <p:cond delay="0"/>
                                  </p:stCondLst>
                                  <p:iterate type="lt">
                                    <p:tmPct val="50000"/>
                                  </p:iterate>
                                  <p:childTnLst>
                                    <p:set>
                                      <p:cBhvr>
                                        <p:cTn id="23" dur="1" fill="hold">
                                          <p:stCondLst>
                                            <p:cond delay="0"/>
                                          </p:stCondLst>
                                        </p:cTn>
                                        <p:tgtEl>
                                          <p:spTgt spid="14341"/>
                                        </p:tgtEl>
                                        <p:attrNameLst>
                                          <p:attrName>style.visibility</p:attrName>
                                        </p:attrNameLst>
                                      </p:cBhvr>
                                      <p:to>
                                        <p:strVal val="visible"/>
                                      </p:to>
                                    </p:set>
                                    <p:anim calcmode="discrete" valueType="clr">
                                      <p:cBhvr override="childStyle">
                                        <p:cTn id="24" dur="80"/>
                                        <p:tgtEl>
                                          <p:spTgt spid="14341"/>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14341"/>
                                        </p:tgtEl>
                                        <p:attrNameLst>
                                          <p:attrName>fillcolor</p:attrName>
                                        </p:attrNameLst>
                                      </p:cBhvr>
                                      <p:tavLst>
                                        <p:tav tm="0">
                                          <p:val>
                                            <p:clrVal>
                                              <a:schemeClr val="accent2"/>
                                            </p:clrVal>
                                          </p:val>
                                        </p:tav>
                                        <p:tav tm="50000">
                                          <p:val>
                                            <p:clrVal>
                                              <a:schemeClr val="hlink"/>
                                            </p:clrVal>
                                          </p:val>
                                        </p:tav>
                                      </p:tavLst>
                                    </p:anim>
                                    <p:set>
                                      <p:cBhvr>
                                        <p:cTn id="26" dur="80"/>
                                        <p:tgtEl>
                                          <p:spTgt spid="1434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animBg="1"/>
      <p:bldP spid="1434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61169E14-E24E-4376-A6C7-A32C288A2C76}" type="slidenum">
              <a:rPr lang="en-US"/>
              <a:pPr/>
              <a:t>9</a:t>
            </a:fld>
            <a:endParaRPr lang="en-US"/>
          </a:p>
        </p:txBody>
      </p:sp>
      <p:sp>
        <p:nvSpPr>
          <p:cNvPr id="16387" name="Text Box 3"/>
          <p:cNvSpPr txBox="1">
            <a:spLocks noChangeArrowheads="1"/>
          </p:cNvSpPr>
          <p:nvPr/>
        </p:nvSpPr>
        <p:spPr bwMode="auto">
          <a:xfrm>
            <a:off x="1704315" y="4044950"/>
            <a:ext cx="1033594" cy="636588"/>
          </a:xfrm>
          <a:prstGeom prst="rect">
            <a:avLst/>
          </a:prstGeom>
          <a:noFill/>
          <a:ln w="9525">
            <a:noFill/>
            <a:miter lim="800000"/>
            <a:headEnd/>
            <a:tailEnd/>
          </a:ln>
        </p:spPr>
        <p:txBody>
          <a:bodyPr lIns="81382" tIns="40691" rIns="81382" bIns="40691"/>
          <a:lstStyle/>
          <a:p>
            <a:pPr algn="ctr" rtl="1"/>
            <a:r>
              <a:rPr lang="en-US" altLang="zh-CN" sz="2400" b="1">
                <a:latin typeface="Times New Roman" pitchFamily="18" charset="0"/>
                <a:ea typeface="SimSun" pitchFamily="2" charset="-122"/>
              </a:rPr>
              <a:t>TFC</a:t>
            </a:r>
            <a:endParaRPr lang="en-US" sz="3600"/>
          </a:p>
        </p:txBody>
      </p:sp>
      <p:sp>
        <p:nvSpPr>
          <p:cNvPr id="16388" name="Text Box 4"/>
          <p:cNvSpPr txBox="1">
            <a:spLocks noChangeArrowheads="1"/>
          </p:cNvSpPr>
          <p:nvPr/>
        </p:nvSpPr>
        <p:spPr bwMode="auto">
          <a:xfrm>
            <a:off x="5694231" y="639764"/>
            <a:ext cx="808302" cy="477837"/>
          </a:xfrm>
          <a:prstGeom prst="rect">
            <a:avLst/>
          </a:prstGeom>
          <a:noFill/>
          <a:ln w="9525">
            <a:noFill/>
            <a:miter lim="800000"/>
            <a:headEnd/>
            <a:tailEnd/>
          </a:ln>
        </p:spPr>
        <p:txBody>
          <a:bodyPr lIns="81382" tIns="40691" rIns="81382" bIns="40691"/>
          <a:lstStyle/>
          <a:p>
            <a:pPr rtl="1"/>
            <a:r>
              <a:rPr lang="en-US" altLang="zh-CN" sz="2400" b="1">
                <a:latin typeface="Times New Roman" pitchFamily="18" charset="0"/>
                <a:ea typeface="SimSun" pitchFamily="2" charset="-122"/>
              </a:rPr>
              <a:t>TC</a:t>
            </a:r>
            <a:endParaRPr lang="en-US" sz="3600"/>
          </a:p>
        </p:txBody>
      </p:sp>
      <p:sp>
        <p:nvSpPr>
          <p:cNvPr id="16389" name="Line 5"/>
          <p:cNvSpPr>
            <a:spLocks noChangeShapeType="1"/>
          </p:cNvSpPr>
          <p:nvPr/>
        </p:nvSpPr>
        <p:spPr bwMode="auto">
          <a:xfrm>
            <a:off x="3083587" y="1179514"/>
            <a:ext cx="0" cy="3502025"/>
          </a:xfrm>
          <a:prstGeom prst="line">
            <a:avLst/>
          </a:prstGeom>
          <a:noFill/>
          <a:ln w="38100">
            <a:solidFill>
              <a:srgbClr val="000000"/>
            </a:solidFill>
            <a:round/>
            <a:headEnd/>
            <a:tailEnd/>
          </a:ln>
        </p:spPr>
        <p:txBody>
          <a:bodyPr/>
          <a:lstStyle/>
          <a:p>
            <a:endParaRPr lang="ar-SA"/>
          </a:p>
        </p:txBody>
      </p:sp>
      <p:sp>
        <p:nvSpPr>
          <p:cNvPr id="16390" name="Line 6"/>
          <p:cNvSpPr>
            <a:spLocks noChangeShapeType="1"/>
          </p:cNvSpPr>
          <p:nvPr/>
        </p:nvSpPr>
        <p:spPr bwMode="auto">
          <a:xfrm>
            <a:off x="3087027" y="4681538"/>
            <a:ext cx="4997715" cy="0"/>
          </a:xfrm>
          <a:prstGeom prst="line">
            <a:avLst/>
          </a:prstGeom>
          <a:noFill/>
          <a:ln w="38100">
            <a:solidFill>
              <a:srgbClr val="000000"/>
            </a:solidFill>
            <a:round/>
            <a:headEnd/>
            <a:tailEnd/>
          </a:ln>
        </p:spPr>
        <p:txBody>
          <a:bodyPr/>
          <a:lstStyle/>
          <a:p>
            <a:endParaRPr lang="ar-SA"/>
          </a:p>
        </p:txBody>
      </p:sp>
      <p:sp>
        <p:nvSpPr>
          <p:cNvPr id="16391" name="Freeform 7"/>
          <p:cNvSpPr>
            <a:spLocks/>
          </p:cNvSpPr>
          <p:nvPr/>
        </p:nvSpPr>
        <p:spPr bwMode="auto">
          <a:xfrm>
            <a:off x="3083587" y="1338264"/>
            <a:ext cx="3102504" cy="3343275"/>
          </a:xfrm>
          <a:custGeom>
            <a:avLst/>
            <a:gdLst/>
            <a:ahLst/>
            <a:cxnLst>
              <a:cxn ang="0">
                <a:pos x="3960" y="0"/>
              </a:cxn>
              <a:cxn ang="0">
                <a:pos x="2880" y="1980"/>
              </a:cxn>
              <a:cxn ang="0">
                <a:pos x="540" y="2880"/>
              </a:cxn>
              <a:cxn ang="0">
                <a:pos x="0" y="3780"/>
              </a:cxn>
            </a:cxnLst>
            <a:rect l="0" t="0" r="r" b="b"/>
            <a:pathLst>
              <a:path w="3960" h="3780">
                <a:moveTo>
                  <a:pt x="3960" y="0"/>
                </a:moveTo>
                <a:cubicBezTo>
                  <a:pt x="3705" y="750"/>
                  <a:pt x="3450" y="1500"/>
                  <a:pt x="2880" y="1980"/>
                </a:cubicBezTo>
                <a:cubicBezTo>
                  <a:pt x="2310" y="2460"/>
                  <a:pt x="1020" y="2580"/>
                  <a:pt x="540" y="2880"/>
                </a:cubicBezTo>
                <a:cubicBezTo>
                  <a:pt x="60" y="3180"/>
                  <a:pt x="30" y="3480"/>
                  <a:pt x="0" y="3780"/>
                </a:cubicBezTo>
              </a:path>
            </a:pathLst>
          </a:custGeom>
          <a:noFill/>
          <a:ln w="28575" cmpd="sng">
            <a:solidFill>
              <a:srgbClr val="000000"/>
            </a:solidFill>
            <a:round/>
            <a:headEnd/>
            <a:tailEnd/>
          </a:ln>
        </p:spPr>
        <p:txBody>
          <a:bodyPr/>
          <a:lstStyle/>
          <a:p>
            <a:endParaRPr lang="ar-SA"/>
          </a:p>
        </p:txBody>
      </p:sp>
      <p:sp>
        <p:nvSpPr>
          <p:cNvPr id="16392" name="Freeform 8"/>
          <p:cNvSpPr>
            <a:spLocks/>
          </p:cNvSpPr>
          <p:nvPr/>
        </p:nvSpPr>
        <p:spPr bwMode="auto">
          <a:xfrm>
            <a:off x="3083587" y="1020763"/>
            <a:ext cx="2928805" cy="2705100"/>
          </a:xfrm>
          <a:custGeom>
            <a:avLst/>
            <a:gdLst/>
            <a:ahLst/>
            <a:cxnLst>
              <a:cxn ang="0">
                <a:pos x="3960" y="0"/>
              </a:cxn>
              <a:cxn ang="0">
                <a:pos x="2880" y="1980"/>
              </a:cxn>
              <a:cxn ang="0">
                <a:pos x="540" y="2880"/>
              </a:cxn>
              <a:cxn ang="0">
                <a:pos x="0" y="3780"/>
              </a:cxn>
            </a:cxnLst>
            <a:rect l="0" t="0" r="r" b="b"/>
            <a:pathLst>
              <a:path w="3960" h="3780">
                <a:moveTo>
                  <a:pt x="3960" y="0"/>
                </a:moveTo>
                <a:cubicBezTo>
                  <a:pt x="3705" y="750"/>
                  <a:pt x="3450" y="1500"/>
                  <a:pt x="2880" y="1980"/>
                </a:cubicBezTo>
                <a:cubicBezTo>
                  <a:pt x="2310" y="2460"/>
                  <a:pt x="1020" y="2580"/>
                  <a:pt x="540" y="2880"/>
                </a:cubicBezTo>
                <a:cubicBezTo>
                  <a:pt x="60" y="3180"/>
                  <a:pt x="30" y="3480"/>
                  <a:pt x="0" y="3780"/>
                </a:cubicBezTo>
              </a:path>
            </a:pathLst>
          </a:custGeom>
          <a:noFill/>
          <a:ln w="28575" cmpd="sng">
            <a:solidFill>
              <a:srgbClr val="000000"/>
            </a:solidFill>
            <a:round/>
            <a:headEnd/>
            <a:tailEnd/>
          </a:ln>
        </p:spPr>
        <p:txBody>
          <a:bodyPr/>
          <a:lstStyle/>
          <a:p>
            <a:endParaRPr lang="ar-SA"/>
          </a:p>
        </p:txBody>
      </p:sp>
      <p:sp>
        <p:nvSpPr>
          <p:cNvPr id="16393" name="Line 9"/>
          <p:cNvSpPr>
            <a:spLocks noChangeShapeType="1"/>
          </p:cNvSpPr>
          <p:nvPr/>
        </p:nvSpPr>
        <p:spPr bwMode="auto">
          <a:xfrm>
            <a:off x="3083587" y="3725863"/>
            <a:ext cx="4997715" cy="0"/>
          </a:xfrm>
          <a:prstGeom prst="line">
            <a:avLst/>
          </a:prstGeom>
          <a:noFill/>
          <a:ln w="28575">
            <a:solidFill>
              <a:srgbClr val="000000"/>
            </a:solidFill>
            <a:round/>
            <a:headEnd/>
            <a:tailEnd/>
          </a:ln>
        </p:spPr>
        <p:txBody>
          <a:bodyPr/>
          <a:lstStyle/>
          <a:p>
            <a:endParaRPr lang="ar-SA"/>
          </a:p>
        </p:txBody>
      </p:sp>
      <p:sp>
        <p:nvSpPr>
          <p:cNvPr id="16394" name="Text Box 10"/>
          <p:cNvSpPr txBox="1">
            <a:spLocks noChangeArrowheads="1"/>
          </p:cNvSpPr>
          <p:nvPr/>
        </p:nvSpPr>
        <p:spPr bwMode="auto">
          <a:xfrm>
            <a:off x="2282165" y="747713"/>
            <a:ext cx="1620044" cy="477837"/>
          </a:xfrm>
          <a:prstGeom prst="rect">
            <a:avLst/>
          </a:prstGeom>
          <a:noFill/>
          <a:ln w="9525">
            <a:noFill/>
            <a:miter lim="800000"/>
            <a:headEnd/>
            <a:tailEnd/>
          </a:ln>
        </p:spPr>
        <p:txBody>
          <a:bodyPr lIns="81382" tIns="40691" rIns="81382" bIns="40691"/>
          <a:lstStyle/>
          <a:p>
            <a:pPr rtl="1"/>
            <a:r>
              <a:rPr lang="en-US" altLang="zh-CN" sz="2400" b="1">
                <a:latin typeface="Times New Roman" pitchFamily="18" charset="0"/>
                <a:ea typeface="SimSun" pitchFamily="2" charset="-122"/>
              </a:rPr>
              <a:t>TC, TFC,</a:t>
            </a:r>
            <a:endParaRPr lang="en-US" sz="3600"/>
          </a:p>
        </p:txBody>
      </p:sp>
      <p:sp>
        <p:nvSpPr>
          <p:cNvPr id="16395" name="AutoShape 11"/>
          <p:cNvSpPr>
            <a:spLocks/>
          </p:cNvSpPr>
          <p:nvPr/>
        </p:nvSpPr>
        <p:spPr bwMode="auto">
          <a:xfrm>
            <a:off x="2737908" y="3884614"/>
            <a:ext cx="173700" cy="796925"/>
          </a:xfrm>
          <a:prstGeom prst="leftBrace">
            <a:avLst>
              <a:gd name="adj1" fmla="val 41419"/>
              <a:gd name="adj2" fmla="val 50000"/>
            </a:avLst>
          </a:prstGeom>
          <a:noFill/>
          <a:ln w="28575">
            <a:solidFill>
              <a:srgbClr val="000000"/>
            </a:solidFill>
            <a:round/>
            <a:headEnd/>
            <a:tailEnd/>
          </a:ln>
        </p:spPr>
        <p:txBody>
          <a:bodyPr/>
          <a:lstStyle/>
          <a:p>
            <a:endParaRPr lang="ar-SA"/>
          </a:p>
        </p:txBody>
      </p:sp>
      <p:sp>
        <p:nvSpPr>
          <p:cNvPr id="16396" name="Line 12"/>
          <p:cNvSpPr>
            <a:spLocks noChangeShapeType="1"/>
          </p:cNvSpPr>
          <p:nvPr/>
        </p:nvSpPr>
        <p:spPr bwMode="auto">
          <a:xfrm>
            <a:off x="3083588" y="2292350"/>
            <a:ext cx="4825735" cy="1588"/>
          </a:xfrm>
          <a:prstGeom prst="line">
            <a:avLst/>
          </a:prstGeom>
          <a:noFill/>
          <a:ln w="28575">
            <a:solidFill>
              <a:srgbClr val="000000"/>
            </a:solidFill>
            <a:prstDash val="dashDot"/>
            <a:round/>
            <a:headEnd/>
            <a:tailEnd/>
          </a:ln>
        </p:spPr>
        <p:txBody>
          <a:bodyPr/>
          <a:lstStyle/>
          <a:p>
            <a:endParaRPr lang="ar-SA"/>
          </a:p>
        </p:txBody>
      </p:sp>
      <p:sp>
        <p:nvSpPr>
          <p:cNvPr id="16397" name="Line 13"/>
          <p:cNvSpPr>
            <a:spLocks noChangeShapeType="1"/>
          </p:cNvSpPr>
          <p:nvPr/>
        </p:nvSpPr>
        <p:spPr bwMode="auto">
          <a:xfrm>
            <a:off x="3083588" y="1498600"/>
            <a:ext cx="4825735" cy="0"/>
          </a:xfrm>
          <a:prstGeom prst="line">
            <a:avLst/>
          </a:prstGeom>
          <a:noFill/>
          <a:ln w="28575">
            <a:solidFill>
              <a:srgbClr val="000000"/>
            </a:solidFill>
            <a:prstDash val="dashDot"/>
            <a:round/>
            <a:headEnd/>
            <a:tailEnd/>
          </a:ln>
        </p:spPr>
        <p:txBody>
          <a:bodyPr/>
          <a:lstStyle/>
          <a:p>
            <a:endParaRPr lang="ar-SA"/>
          </a:p>
        </p:txBody>
      </p:sp>
      <p:sp>
        <p:nvSpPr>
          <p:cNvPr id="16398" name="Line 14"/>
          <p:cNvSpPr>
            <a:spLocks noChangeShapeType="1"/>
          </p:cNvSpPr>
          <p:nvPr/>
        </p:nvSpPr>
        <p:spPr bwMode="auto">
          <a:xfrm>
            <a:off x="5840413" y="1498600"/>
            <a:ext cx="1720" cy="3182938"/>
          </a:xfrm>
          <a:prstGeom prst="line">
            <a:avLst/>
          </a:prstGeom>
          <a:noFill/>
          <a:ln w="28575">
            <a:solidFill>
              <a:srgbClr val="000000"/>
            </a:solidFill>
            <a:prstDash val="dashDot"/>
            <a:round/>
            <a:headEnd/>
            <a:tailEnd/>
          </a:ln>
        </p:spPr>
        <p:txBody>
          <a:bodyPr/>
          <a:lstStyle/>
          <a:p>
            <a:endParaRPr lang="ar-SA"/>
          </a:p>
        </p:txBody>
      </p:sp>
      <p:sp>
        <p:nvSpPr>
          <p:cNvPr id="16399" name="Text Box 15"/>
          <p:cNvSpPr txBox="1">
            <a:spLocks noChangeArrowheads="1"/>
          </p:cNvSpPr>
          <p:nvPr/>
        </p:nvSpPr>
        <p:spPr bwMode="auto">
          <a:xfrm>
            <a:off x="1447800" y="5257800"/>
            <a:ext cx="7097581" cy="707886"/>
          </a:xfrm>
          <a:prstGeom prst="rect">
            <a:avLst/>
          </a:prstGeom>
          <a:noFill/>
          <a:ln w="38100">
            <a:solidFill>
              <a:schemeClr val="tx1"/>
            </a:solidFill>
            <a:miter lim="800000"/>
            <a:headEnd/>
            <a:tailEnd/>
          </a:ln>
          <a:effectLst/>
        </p:spPr>
        <p:txBody>
          <a:bodyPr>
            <a:spAutoFit/>
          </a:bodyPr>
          <a:lstStyle/>
          <a:p>
            <a:pPr algn="just" rtl="1">
              <a:spcBef>
                <a:spcPct val="50000"/>
              </a:spcBef>
            </a:pPr>
            <a:r>
              <a:rPr lang="ar-SA" sz="2000" b="1">
                <a:solidFill>
                  <a:srgbClr val="FF6600"/>
                </a:solidFill>
              </a:rPr>
              <a:t>الشكل (7-2):</a:t>
            </a:r>
            <a:r>
              <a:rPr lang="ar-SA" sz="2000" b="1"/>
              <a:t> </a:t>
            </a:r>
            <a:r>
              <a:rPr lang="ar-SA" sz="2000"/>
              <a:t>تزيد التكاليف الكلية بمعدل متناقص عندما تكون التكلفة الحدية متناقصة ثم تأخذ التكاليف الكلية في التزايد بمعدل متزايد عندما تبدأ التكلفة الحدية في التزايد.</a:t>
            </a:r>
            <a:endParaRPr lang="fr-MA" sz="2000"/>
          </a:p>
        </p:txBody>
      </p:sp>
      <p:sp>
        <p:nvSpPr>
          <p:cNvPr id="16400" name="Text Box 16"/>
          <p:cNvSpPr txBox="1">
            <a:spLocks noChangeArrowheads="1"/>
          </p:cNvSpPr>
          <p:nvPr/>
        </p:nvSpPr>
        <p:spPr bwMode="auto">
          <a:xfrm>
            <a:off x="5977997" y="942975"/>
            <a:ext cx="1092068" cy="477838"/>
          </a:xfrm>
          <a:prstGeom prst="rect">
            <a:avLst/>
          </a:prstGeom>
          <a:noFill/>
          <a:ln w="9525">
            <a:noFill/>
            <a:miter lim="800000"/>
            <a:headEnd/>
            <a:tailEnd/>
          </a:ln>
        </p:spPr>
        <p:txBody>
          <a:bodyPr lIns="81382" tIns="40691" rIns="81382" bIns="40691"/>
          <a:lstStyle/>
          <a:p>
            <a:pPr rtl="1"/>
            <a:r>
              <a:rPr lang="en-US" altLang="zh-CN" sz="2400" b="1">
                <a:latin typeface="Times New Roman" pitchFamily="18" charset="0"/>
                <a:ea typeface="SimSun" pitchFamily="2" charset="-122"/>
              </a:rPr>
              <a:t>TVC</a:t>
            </a:r>
            <a:endParaRPr lang="en-US" sz="3600"/>
          </a:p>
        </p:txBody>
      </p:sp>
      <p:sp>
        <p:nvSpPr>
          <p:cNvPr id="16401" name="Text Box 17"/>
          <p:cNvSpPr txBox="1">
            <a:spLocks noChangeArrowheads="1"/>
          </p:cNvSpPr>
          <p:nvPr/>
        </p:nvSpPr>
        <p:spPr bwMode="auto">
          <a:xfrm>
            <a:off x="7979834" y="3457575"/>
            <a:ext cx="1092068" cy="477838"/>
          </a:xfrm>
          <a:prstGeom prst="rect">
            <a:avLst/>
          </a:prstGeom>
          <a:noFill/>
          <a:ln w="9525">
            <a:noFill/>
            <a:miter lim="800000"/>
            <a:headEnd/>
            <a:tailEnd/>
          </a:ln>
        </p:spPr>
        <p:txBody>
          <a:bodyPr lIns="81382" tIns="40691" rIns="81382" bIns="40691"/>
          <a:lstStyle/>
          <a:p>
            <a:pPr rtl="1"/>
            <a:r>
              <a:rPr lang="en-US" altLang="zh-CN" sz="2400" b="1">
                <a:latin typeface="Times New Roman" pitchFamily="18" charset="0"/>
                <a:ea typeface="SimSun" pitchFamily="2" charset="-122"/>
              </a:rPr>
              <a:t>TFC</a:t>
            </a:r>
            <a:endParaRPr lang="en-US" sz="3600"/>
          </a:p>
        </p:txBody>
      </p:sp>
      <p:sp>
        <p:nvSpPr>
          <p:cNvPr id="16402" name="Text Box 18"/>
          <p:cNvSpPr txBox="1">
            <a:spLocks noChangeArrowheads="1"/>
          </p:cNvSpPr>
          <p:nvPr/>
        </p:nvSpPr>
        <p:spPr bwMode="auto">
          <a:xfrm>
            <a:off x="7995312" y="4437064"/>
            <a:ext cx="1092067" cy="477837"/>
          </a:xfrm>
          <a:prstGeom prst="rect">
            <a:avLst/>
          </a:prstGeom>
          <a:noFill/>
          <a:ln w="9525">
            <a:noFill/>
            <a:miter lim="800000"/>
            <a:headEnd/>
            <a:tailEnd/>
          </a:ln>
        </p:spPr>
        <p:txBody>
          <a:bodyPr lIns="81382" tIns="40691" rIns="81382" bIns="40691"/>
          <a:lstStyle/>
          <a:p>
            <a:pPr rtl="1"/>
            <a:r>
              <a:rPr lang="en-US" altLang="zh-CN" sz="2400" b="1">
                <a:latin typeface="Times New Roman" pitchFamily="18" charset="0"/>
                <a:ea typeface="SimSun" pitchFamily="2" charset="-122"/>
              </a:rPr>
              <a:t>TP</a:t>
            </a:r>
            <a:endParaRPr lang="en-US" sz="3600"/>
          </a:p>
        </p:txBody>
      </p:sp>
      <p:sp>
        <p:nvSpPr>
          <p:cNvPr id="16403" name="Text Box 19"/>
          <p:cNvSpPr txBox="1">
            <a:spLocks noChangeArrowheads="1"/>
          </p:cNvSpPr>
          <p:nvPr/>
        </p:nvSpPr>
        <p:spPr bwMode="auto">
          <a:xfrm>
            <a:off x="2342356" y="1268414"/>
            <a:ext cx="701675" cy="477837"/>
          </a:xfrm>
          <a:prstGeom prst="rect">
            <a:avLst/>
          </a:prstGeom>
          <a:noFill/>
          <a:ln w="9525">
            <a:noFill/>
            <a:miter lim="800000"/>
            <a:headEnd/>
            <a:tailEnd/>
          </a:ln>
        </p:spPr>
        <p:txBody>
          <a:bodyPr lIns="81382" tIns="40691" rIns="81382" bIns="40691"/>
          <a:lstStyle/>
          <a:p>
            <a:pPr rtl="1"/>
            <a:r>
              <a:rPr lang="en-US" altLang="zh-CN" sz="2400" b="1">
                <a:latin typeface="Times New Roman" pitchFamily="18" charset="0"/>
                <a:ea typeface="SimSun" pitchFamily="2" charset="-122"/>
              </a:rPr>
              <a:t>150</a:t>
            </a:r>
            <a:endParaRPr lang="en-US" sz="3600"/>
          </a:p>
        </p:txBody>
      </p:sp>
      <p:sp>
        <p:nvSpPr>
          <p:cNvPr id="16404" name="Text Box 20"/>
          <p:cNvSpPr txBox="1">
            <a:spLocks noChangeArrowheads="1"/>
          </p:cNvSpPr>
          <p:nvPr/>
        </p:nvSpPr>
        <p:spPr bwMode="auto">
          <a:xfrm>
            <a:off x="2342356" y="2060575"/>
            <a:ext cx="701675" cy="477838"/>
          </a:xfrm>
          <a:prstGeom prst="rect">
            <a:avLst/>
          </a:prstGeom>
          <a:noFill/>
          <a:ln w="9525">
            <a:noFill/>
            <a:miter lim="800000"/>
            <a:headEnd/>
            <a:tailEnd/>
          </a:ln>
        </p:spPr>
        <p:txBody>
          <a:bodyPr lIns="81382" tIns="40691" rIns="81382" bIns="40691"/>
          <a:lstStyle/>
          <a:p>
            <a:pPr rtl="1"/>
            <a:r>
              <a:rPr lang="en-US" altLang="zh-CN" sz="2400" b="1">
                <a:latin typeface="Times New Roman" pitchFamily="18" charset="0"/>
                <a:ea typeface="SimSun" pitchFamily="2" charset="-122"/>
              </a:rPr>
              <a:t>125</a:t>
            </a:r>
            <a:endParaRPr lang="en-US" sz="3600"/>
          </a:p>
        </p:txBody>
      </p:sp>
      <p:sp>
        <p:nvSpPr>
          <p:cNvPr id="16405" name="Text Box 21"/>
          <p:cNvSpPr txBox="1">
            <a:spLocks noChangeArrowheads="1"/>
          </p:cNvSpPr>
          <p:nvPr/>
        </p:nvSpPr>
        <p:spPr bwMode="auto">
          <a:xfrm>
            <a:off x="5377789" y="4724400"/>
            <a:ext cx="942446" cy="477838"/>
          </a:xfrm>
          <a:prstGeom prst="rect">
            <a:avLst/>
          </a:prstGeom>
          <a:noFill/>
          <a:ln w="9525">
            <a:noFill/>
            <a:miter lim="800000"/>
            <a:headEnd/>
            <a:tailEnd/>
          </a:ln>
        </p:spPr>
        <p:txBody>
          <a:bodyPr lIns="81382" tIns="40691" rIns="81382" bIns="40691"/>
          <a:lstStyle/>
          <a:p>
            <a:pPr algn="ctr" rtl="1"/>
            <a:r>
              <a:rPr lang="en-US" altLang="zh-CN" sz="2400" b="1">
                <a:latin typeface="Times New Roman" pitchFamily="18" charset="0"/>
                <a:ea typeface="SimSun" pitchFamily="2" charset="-122"/>
              </a:rPr>
              <a:t>15</a:t>
            </a:r>
            <a:endParaRPr lang="en-US" sz="3600"/>
          </a:p>
        </p:txBody>
      </p:sp>
      <p:sp>
        <p:nvSpPr>
          <p:cNvPr id="16406" name="Text Box 22"/>
          <p:cNvSpPr txBox="1">
            <a:spLocks noChangeArrowheads="1"/>
          </p:cNvSpPr>
          <p:nvPr/>
        </p:nvSpPr>
        <p:spPr bwMode="auto">
          <a:xfrm>
            <a:off x="4369991" y="4724400"/>
            <a:ext cx="942446" cy="477838"/>
          </a:xfrm>
          <a:prstGeom prst="rect">
            <a:avLst/>
          </a:prstGeom>
          <a:noFill/>
          <a:ln w="9525">
            <a:noFill/>
            <a:miter lim="800000"/>
            <a:headEnd/>
            <a:tailEnd/>
          </a:ln>
        </p:spPr>
        <p:txBody>
          <a:bodyPr lIns="81382" tIns="40691" rIns="81382" bIns="40691"/>
          <a:lstStyle/>
          <a:p>
            <a:pPr algn="ctr" rtl="1"/>
            <a:r>
              <a:rPr lang="en-US" altLang="zh-CN" sz="2400" b="1">
                <a:latin typeface="Times New Roman" pitchFamily="18" charset="0"/>
                <a:ea typeface="SimSun" pitchFamily="2" charset="-122"/>
              </a:rPr>
              <a:t>10</a:t>
            </a:r>
            <a:endParaRPr lang="en-US" sz="3600"/>
          </a:p>
        </p:txBody>
      </p:sp>
      <p:sp>
        <p:nvSpPr>
          <p:cNvPr id="16407" name="Text Box 23"/>
          <p:cNvSpPr txBox="1">
            <a:spLocks noChangeArrowheads="1"/>
          </p:cNvSpPr>
          <p:nvPr/>
        </p:nvSpPr>
        <p:spPr bwMode="auto">
          <a:xfrm>
            <a:off x="3357033" y="4724400"/>
            <a:ext cx="942446" cy="477838"/>
          </a:xfrm>
          <a:prstGeom prst="rect">
            <a:avLst/>
          </a:prstGeom>
          <a:noFill/>
          <a:ln w="9525">
            <a:noFill/>
            <a:miter lim="800000"/>
            <a:headEnd/>
            <a:tailEnd/>
          </a:ln>
        </p:spPr>
        <p:txBody>
          <a:bodyPr lIns="81382" tIns="40691" rIns="81382" bIns="40691"/>
          <a:lstStyle/>
          <a:p>
            <a:pPr algn="ctr" rtl="1"/>
            <a:r>
              <a:rPr lang="en-US" altLang="zh-CN" sz="2400" b="1">
                <a:latin typeface="Times New Roman" pitchFamily="18" charset="0"/>
                <a:ea typeface="SimSun" pitchFamily="2" charset="-122"/>
              </a:rPr>
              <a:t>5</a:t>
            </a:r>
            <a:endParaRPr lang="en-US" sz="3600"/>
          </a:p>
        </p:txBody>
      </p:sp>
      <p:sp>
        <p:nvSpPr>
          <p:cNvPr id="16408" name="Text Box 24"/>
          <p:cNvSpPr txBox="1">
            <a:spLocks noChangeArrowheads="1"/>
          </p:cNvSpPr>
          <p:nvPr/>
        </p:nvSpPr>
        <p:spPr bwMode="auto">
          <a:xfrm>
            <a:off x="6399345" y="4724400"/>
            <a:ext cx="942446" cy="477838"/>
          </a:xfrm>
          <a:prstGeom prst="rect">
            <a:avLst/>
          </a:prstGeom>
          <a:noFill/>
          <a:ln w="9525">
            <a:noFill/>
            <a:miter lim="800000"/>
            <a:headEnd/>
            <a:tailEnd/>
          </a:ln>
        </p:spPr>
        <p:txBody>
          <a:bodyPr lIns="81382" tIns="40691" rIns="81382" bIns="40691"/>
          <a:lstStyle/>
          <a:p>
            <a:pPr algn="ctr" rtl="1"/>
            <a:r>
              <a:rPr lang="en-US" altLang="zh-CN" sz="2400" b="1">
                <a:latin typeface="Times New Roman" pitchFamily="18" charset="0"/>
                <a:ea typeface="SimSun" pitchFamily="2" charset="-122"/>
              </a:rPr>
              <a:t>20</a:t>
            </a:r>
            <a:endParaRPr lang="en-US" sz="3600"/>
          </a:p>
        </p:txBody>
      </p:sp>
      <p:sp>
        <p:nvSpPr>
          <p:cNvPr id="16409" name="AutoShape 25">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6410" name="AutoShape 26">
            <a:hlinkClick r:id="rId3" action="ppaction://hlinksldjump"/>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4CE1B673-F20F-4252-8C50-73BA6904EC6C}" type="slidenum">
              <a:rPr lang="en-US"/>
              <a:pPr/>
              <a:t>10</a:t>
            </a:fld>
            <a:endParaRPr lang="en-US"/>
          </a:p>
        </p:txBody>
      </p:sp>
      <p:sp>
        <p:nvSpPr>
          <p:cNvPr id="18434" name="Text Box 2"/>
          <p:cNvSpPr txBox="1">
            <a:spLocks noChangeArrowheads="1"/>
          </p:cNvSpPr>
          <p:nvPr/>
        </p:nvSpPr>
        <p:spPr bwMode="auto">
          <a:xfrm>
            <a:off x="350838" y="1052513"/>
            <a:ext cx="9126935" cy="1569660"/>
          </a:xfrm>
          <a:prstGeom prst="rect">
            <a:avLst/>
          </a:prstGeom>
          <a:noFill/>
          <a:ln w="9525">
            <a:noFill/>
            <a:miter lim="800000"/>
            <a:headEnd/>
            <a:tailEnd/>
          </a:ln>
          <a:effectLst/>
        </p:spPr>
        <p:txBody>
          <a:bodyPr>
            <a:spAutoFit/>
          </a:bodyPr>
          <a:lstStyle/>
          <a:p>
            <a:pPr algn="just" rtl="1">
              <a:spcBef>
                <a:spcPct val="50000"/>
              </a:spcBef>
            </a:pPr>
            <a:r>
              <a:rPr lang="ar-BH" sz="2400"/>
              <a:t>تتكون التكاليف الكلية من التكاليف الكلية الثابتة والتكاليف الكلية المتغيرة، وهنا نلاحظ أن المسافة الرأسية بين منحنى التكاليف الكلية والتكاليف المتغيرة في </a:t>
            </a:r>
            <a:r>
              <a:rPr lang="ar-BH" sz="2400" b="1">
                <a:solidFill>
                  <a:srgbClr val="FD0903"/>
                </a:solidFill>
                <a:hlinkClick r:id="rId3" action="ppaction://hlinksldjump"/>
              </a:rPr>
              <a:t>الشكل (8-2)</a:t>
            </a:r>
            <a:r>
              <a:rPr lang="ar-BH" sz="2400">
                <a:hlinkClick r:id="rId3" action="ppaction://hlinksldjump"/>
              </a:rPr>
              <a:t> </a:t>
            </a:r>
            <a:r>
              <a:rPr lang="ar-BH" sz="2400"/>
              <a:t>تقيس التكاليف الكلية الثابتة. و</a:t>
            </a:r>
            <a:r>
              <a:rPr lang="ar-BH" sz="2400" b="1">
                <a:solidFill>
                  <a:srgbClr val="FD0903"/>
                </a:solidFill>
                <a:hlinkClick r:id="rId4" action="ppaction://hlinksldjump"/>
              </a:rPr>
              <a:t>الجدول (8-1)</a:t>
            </a:r>
            <a:r>
              <a:rPr lang="ar-BH" sz="2400"/>
              <a:t> يقدم أرقاماً افتراضية للعلاقة بين الإنتاج والتكاليف في المدى القريب بافتراض أن العمل هو عنصر الإنتاج الوحيد المتغير في المدى القريب.</a:t>
            </a:r>
            <a:endParaRPr lang="fr-MA" sz="2400"/>
          </a:p>
        </p:txBody>
      </p:sp>
      <p:sp>
        <p:nvSpPr>
          <p:cNvPr id="18435" name="WordArt 3"/>
          <p:cNvSpPr>
            <a:spLocks noChangeArrowheads="1" noChangeShapeType="1" noTextEdit="1"/>
          </p:cNvSpPr>
          <p:nvPr/>
        </p:nvSpPr>
        <p:spPr bwMode="auto">
          <a:xfrm>
            <a:off x="1520296" y="260350"/>
            <a:ext cx="8062383"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العلاقة بين منحنيات التكاليف المتوسطة والتكلفة الحدية</a:t>
            </a:r>
          </a:p>
        </p:txBody>
      </p:sp>
      <p:sp>
        <p:nvSpPr>
          <p:cNvPr id="18436" name="Text Box 4"/>
          <p:cNvSpPr txBox="1">
            <a:spLocks noChangeArrowheads="1"/>
          </p:cNvSpPr>
          <p:nvPr/>
        </p:nvSpPr>
        <p:spPr bwMode="auto">
          <a:xfrm>
            <a:off x="350838" y="3068639"/>
            <a:ext cx="9126935" cy="830997"/>
          </a:xfrm>
          <a:prstGeom prst="rect">
            <a:avLst/>
          </a:prstGeom>
          <a:noFill/>
          <a:ln w="9525">
            <a:noFill/>
            <a:miter lim="800000"/>
            <a:headEnd/>
            <a:tailEnd/>
          </a:ln>
          <a:effectLst/>
        </p:spPr>
        <p:txBody>
          <a:bodyPr>
            <a:spAutoFit/>
          </a:bodyPr>
          <a:lstStyle/>
          <a:p>
            <a:pPr algn="just" rtl="1">
              <a:spcBef>
                <a:spcPct val="50000"/>
              </a:spcBef>
            </a:pPr>
            <a:r>
              <a:rPr lang="ar-BH" sz="2400"/>
              <a:t>وبقسمة طرفي معادلة التكاليف الكلية على الإنتاج الكلي نحصل على معادلة لمتوسط التكاليف الكلية </a:t>
            </a:r>
            <a:r>
              <a:rPr lang="en-US" sz="2400"/>
              <a:t>(ATC)</a:t>
            </a:r>
            <a:r>
              <a:rPr lang="ar-BH" sz="2400"/>
              <a:t> على النحو التالي :</a:t>
            </a:r>
            <a:endParaRPr lang="fr-MA" sz="2400"/>
          </a:p>
        </p:txBody>
      </p:sp>
      <p:sp>
        <p:nvSpPr>
          <p:cNvPr id="18437" name="Text Box 5"/>
          <p:cNvSpPr txBox="1">
            <a:spLocks noChangeArrowheads="1"/>
          </p:cNvSpPr>
          <p:nvPr/>
        </p:nvSpPr>
        <p:spPr bwMode="auto">
          <a:xfrm>
            <a:off x="350838" y="4076701"/>
            <a:ext cx="9126935" cy="1160463"/>
          </a:xfrm>
          <a:prstGeom prst="rect">
            <a:avLst/>
          </a:prstGeom>
          <a:noFill/>
          <a:ln w="9525">
            <a:noFill/>
            <a:miter lim="800000"/>
            <a:headEnd/>
            <a:tailEnd/>
          </a:ln>
          <a:effectLst/>
        </p:spPr>
        <p:txBody>
          <a:bodyPr>
            <a:spAutoFit/>
          </a:bodyPr>
          <a:lstStyle/>
          <a:p>
            <a:pPr algn="just">
              <a:spcBef>
                <a:spcPct val="50000"/>
              </a:spcBef>
            </a:pPr>
            <a:r>
              <a:rPr lang="en-US" sz="2800">
                <a:solidFill>
                  <a:srgbClr val="000000"/>
                </a:solidFill>
              </a:rPr>
              <a:t>TC/TP = TFC/TP + TVC/TP</a:t>
            </a:r>
          </a:p>
          <a:p>
            <a:pPr algn="just">
              <a:spcBef>
                <a:spcPct val="50000"/>
              </a:spcBef>
            </a:pPr>
            <a:r>
              <a:rPr lang="en-US" sz="2800">
                <a:solidFill>
                  <a:srgbClr val="000000"/>
                </a:solidFill>
              </a:rPr>
              <a:t>ATC = AFC + AVC</a:t>
            </a:r>
          </a:p>
        </p:txBody>
      </p:sp>
      <p:sp>
        <p:nvSpPr>
          <p:cNvPr id="18438" name="Text Box 6"/>
          <p:cNvSpPr txBox="1">
            <a:spLocks noChangeArrowheads="1"/>
          </p:cNvSpPr>
          <p:nvPr/>
        </p:nvSpPr>
        <p:spPr bwMode="auto">
          <a:xfrm>
            <a:off x="271728" y="5300663"/>
            <a:ext cx="9126935" cy="830997"/>
          </a:xfrm>
          <a:prstGeom prst="rect">
            <a:avLst/>
          </a:prstGeom>
          <a:noFill/>
          <a:ln w="9525">
            <a:noFill/>
            <a:miter lim="800000"/>
            <a:headEnd/>
            <a:tailEnd/>
          </a:ln>
          <a:effectLst/>
        </p:spPr>
        <p:txBody>
          <a:bodyPr>
            <a:spAutoFit/>
          </a:bodyPr>
          <a:lstStyle/>
          <a:p>
            <a:pPr algn="just" rtl="1">
              <a:spcBef>
                <a:spcPct val="50000"/>
              </a:spcBef>
            </a:pPr>
            <a:r>
              <a:rPr lang="ar-BH" sz="2400"/>
              <a:t>ويوضح </a:t>
            </a:r>
            <a:r>
              <a:rPr lang="ar-BH" sz="2400" b="1">
                <a:solidFill>
                  <a:srgbClr val="FD0903"/>
                </a:solidFill>
                <a:hlinkClick r:id="rId5" action="ppaction://hlinksldjump"/>
              </a:rPr>
              <a:t>الشكل (8-3)</a:t>
            </a:r>
            <a:r>
              <a:rPr lang="ar-BH" sz="2400"/>
              <a:t> منحنيات التكاليف المتوسطة، وكذلك منحنى التكلفة الحدية في المدى القريب عندما تكون هناك بعض عناصر الإنتاج الثابتة وبالتالي بعض التكاليف الثابتة.</a:t>
            </a:r>
            <a:endParaRPr lang="fr-MA" sz="2400"/>
          </a:p>
        </p:txBody>
      </p:sp>
      <p:sp>
        <p:nvSpPr>
          <p:cNvPr id="18439" name="AutoShape 7">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slide(fromBottom)">
                                      <p:cBhvr>
                                        <p:cTn id="7" dur="500"/>
                                        <p:tgtEl>
                                          <p:spTgt spid="18435"/>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18434"/>
                                        </p:tgtEl>
                                        <p:attrNameLst>
                                          <p:attrName>style.visibility</p:attrName>
                                        </p:attrNameLst>
                                      </p:cBhvr>
                                      <p:to>
                                        <p:strVal val="visible"/>
                                      </p:to>
                                    </p:set>
                                    <p:anim calcmode="discrete" valueType="clr">
                                      <p:cBhvr override="childStyle">
                                        <p:cTn id="11" dur="80"/>
                                        <p:tgtEl>
                                          <p:spTgt spid="18434"/>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8434"/>
                                        </p:tgtEl>
                                        <p:attrNameLst>
                                          <p:attrName>fillcolor</p:attrName>
                                        </p:attrNameLst>
                                      </p:cBhvr>
                                      <p:tavLst>
                                        <p:tav tm="0">
                                          <p:val>
                                            <p:clrVal>
                                              <a:schemeClr val="accent2"/>
                                            </p:clrVal>
                                          </p:val>
                                        </p:tav>
                                        <p:tav tm="50000">
                                          <p:val>
                                            <p:clrVal>
                                              <a:schemeClr val="hlink"/>
                                            </p:clrVal>
                                          </p:val>
                                        </p:tav>
                                      </p:tavLst>
                                    </p:anim>
                                    <p:set>
                                      <p:cBhvr>
                                        <p:cTn id="13" dur="80"/>
                                        <p:tgtEl>
                                          <p:spTgt spid="18434"/>
                                        </p:tgtEl>
                                        <p:attrNameLst>
                                          <p:attrName>fill.type</p:attrName>
                                        </p:attrNameLst>
                                      </p:cBhvr>
                                      <p:to>
                                        <p:strVal val="solid"/>
                                      </p:to>
                                    </p:set>
                                  </p:childTnLst>
                                </p:cTn>
                              </p:par>
                            </p:childTnLst>
                          </p:cTn>
                        </p:par>
                        <p:par>
                          <p:cTn id="14" fill="hold">
                            <p:stCondLst>
                              <p:cond delay="12220"/>
                            </p:stCondLst>
                            <p:childTnLst>
                              <p:par>
                                <p:cTn id="15" presetID="27" presetClass="entr" presetSubtype="0" fill="hold" nodeType="afterEffect">
                                  <p:stCondLst>
                                    <p:cond delay="0"/>
                                  </p:stCondLst>
                                  <p:iterate type="lt">
                                    <p:tmPct val="50000"/>
                                  </p:iterate>
                                  <p:childTnLst>
                                    <p:set>
                                      <p:cBhvr>
                                        <p:cTn id="16" dur="1" fill="hold">
                                          <p:stCondLst>
                                            <p:cond delay="0"/>
                                          </p:stCondLst>
                                        </p:cTn>
                                        <p:tgtEl>
                                          <p:spTgt spid="18436">
                                            <p:txEl>
                                              <p:pRg st="0" end="0"/>
                                            </p:txEl>
                                          </p:spTgt>
                                        </p:tgtEl>
                                        <p:attrNameLst>
                                          <p:attrName>style.visibility</p:attrName>
                                        </p:attrNameLst>
                                      </p:cBhvr>
                                      <p:to>
                                        <p:strVal val="visible"/>
                                      </p:to>
                                    </p:set>
                                    <p:anim calcmode="discrete" valueType="clr">
                                      <p:cBhvr override="childStyle">
                                        <p:cTn id="17" dur="80"/>
                                        <p:tgtEl>
                                          <p:spTgt spid="1843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18436">
                                            <p:txEl>
                                              <p:pRg st="0" end="0"/>
                                            </p:txEl>
                                          </p:spTgt>
                                        </p:tgtEl>
                                        <p:attrNameLst>
                                          <p:attrName>fillcolor</p:attrName>
                                        </p:attrNameLst>
                                      </p:cBhvr>
                                      <p:tavLst>
                                        <p:tav tm="0">
                                          <p:val>
                                            <p:clrVal>
                                              <a:schemeClr val="accent2"/>
                                            </p:clrVal>
                                          </p:val>
                                        </p:tav>
                                        <p:tav tm="50000">
                                          <p:val>
                                            <p:clrVal>
                                              <a:schemeClr val="hlink"/>
                                            </p:clrVal>
                                          </p:val>
                                        </p:tav>
                                      </p:tavLst>
                                    </p:anim>
                                    <p:set>
                                      <p:cBhvr>
                                        <p:cTn id="19" dur="80"/>
                                        <p:tgtEl>
                                          <p:spTgt spid="18436">
                                            <p:txEl>
                                              <p:pRg st="0" end="0"/>
                                            </p:txEl>
                                          </p:spTgt>
                                        </p:tgtEl>
                                        <p:attrNameLst>
                                          <p:attrName>fill.type</p:attrName>
                                        </p:attrNameLst>
                                      </p:cBhvr>
                                      <p:to>
                                        <p:strVal val="solid"/>
                                      </p:to>
                                    </p:set>
                                  </p:childTnLst>
                                </p:cTn>
                              </p:par>
                            </p:childTnLst>
                          </p:cTn>
                        </p:par>
                        <p:par>
                          <p:cTn id="20" fill="hold">
                            <p:stCondLst>
                              <p:cond delay="1618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18437"/>
                                        </p:tgtEl>
                                        <p:attrNameLst>
                                          <p:attrName>style.visibility</p:attrName>
                                        </p:attrNameLst>
                                      </p:cBhvr>
                                      <p:to>
                                        <p:strVal val="visible"/>
                                      </p:to>
                                    </p:set>
                                    <p:anim calcmode="discrete" valueType="clr">
                                      <p:cBhvr override="childStyle">
                                        <p:cTn id="23" dur="80"/>
                                        <p:tgtEl>
                                          <p:spTgt spid="18437"/>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18437"/>
                                        </p:tgtEl>
                                        <p:attrNameLst>
                                          <p:attrName>fillcolor</p:attrName>
                                        </p:attrNameLst>
                                      </p:cBhvr>
                                      <p:tavLst>
                                        <p:tav tm="0">
                                          <p:val>
                                            <p:clrVal>
                                              <a:schemeClr val="accent2"/>
                                            </p:clrVal>
                                          </p:val>
                                        </p:tav>
                                        <p:tav tm="50000">
                                          <p:val>
                                            <p:clrVal>
                                              <a:schemeClr val="hlink"/>
                                            </p:clrVal>
                                          </p:val>
                                        </p:tav>
                                      </p:tavLst>
                                    </p:anim>
                                    <p:set>
                                      <p:cBhvr>
                                        <p:cTn id="25" dur="80"/>
                                        <p:tgtEl>
                                          <p:spTgt spid="18437"/>
                                        </p:tgtEl>
                                        <p:attrNameLst>
                                          <p:attrName>fill.type</p:attrName>
                                        </p:attrNameLst>
                                      </p:cBhvr>
                                      <p:to>
                                        <p:strVal val="solid"/>
                                      </p:to>
                                    </p:set>
                                  </p:childTnLst>
                                </p:cTn>
                              </p:par>
                            </p:childTnLst>
                          </p:cTn>
                        </p:par>
                        <p:par>
                          <p:cTn id="26" fill="hold">
                            <p:stCondLst>
                              <p:cond delay="17420"/>
                            </p:stCondLst>
                            <p:childTnLst>
                              <p:par>
                                <p:cTn id="27" presetID="27" presetClass="entr" presetSubtype="0" fill="hold" grpId="0" nodeType="afterEffect">
                                  <p:stCondLst>
                                    <p:cond delay="0"/>
                                  </p:stCondLst>
                                  <p:iterate type="lt">
                                    <p:tmPct val="50000"/>
                                  </p:iterate>
                                  <p:childTnLst>
                                    <p:set>
                                      <p:cBhvr>
                                        <p:cTn id="28" dur="1" fill="hold">
                                          <p:stCondLst>
                                            <p:cond delay="0"/>
                                          </p:stCondLst>
                                        </p:cTn>
                                        <p:tgtEl>
                                          <p:spTgt spid="18438"/>
                                        </p:tgtEl>
                                        <p:attrNameLst>
                                          <p:attrName>style.visibility</p:attrName>
                                        </p:attrNameLst>
                                      </p:cBhvr>
                                      <p:to>
                                        <p:strVal val="visible"/>
                                      </p:to>
                                    </p:set>
                                    <p:anim calcmode="discrete" valueType="clr">
                                      <p:cBhvr override="childStyle">
                                        <p:cTn id="29" dur="80"/>
                                        <p:tgtEl>
                                          <p:spTgt spid="18438"/>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18438"/>
                                        </p:tgtEl>
                                        <p:attrNameLst>
                                          <p:attrName>fillcolor</p:attrName>
                                        </p:attrNameLst>
                                      </p:cBhvr>
                                      <p:tavLst>
                                        <p:tav tm="0">
                                          <p:val>
                                            <p:clrVal>
                                              <a:schemeClr val="accent2"/>
                                            </p:clrVal>
                                          </p:val>
                                        </p:tav>
                                        <p:tav tm="50000">
                                          <p:val>
                                            <p:clrVal>
                                              <a:schemeClr val="hlink"/>
                                            </p:clrVal>
                                          </p:val>
                                        </p:tav>
                                      </p:tavLst>
                                    </p:anim>
                                    <p:set>
                                      <p:cBhvr>
                                        <p:cTn id="31" dur="80"/>
                                        <p:tgtEl>
                                          <p:spTgt spid="1843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animBg="1"/>
      <p:bldP spid="18437" grpId="0"/>
      <p:bldP spid="184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C80451C2-58B4-40D2-A88B-DA199C9EAE11}" type="slidenum">
              <a:rPr lang="en-US"/>
              <a:pPr/>
              <a:t>11</a:t>
            </a:fld>
            <a:endParaRPr lang="en-US"/>
          </a:p>
        </p:txBody>
      </p:sp>
      <p:graphicFrame>
        <p:nvGraphicFramePr>
          <p:cNvPr id="20482" name="Group 2"/>
          <p:cNvGraphicFramePr>
            <a:graphicFrameLocks noGrp="1"/>
          </p:cNvGraphicFramePr>
          <p:nvPr/>
        </p:nvGraphicFramePr>
        <p:xfrm>
          <a:off x="609600" y="152401"/>
          <a:ext cx="8581760" cy="5638801"/>
        </p:xfrm>
        <a:graphic>
          <a:graphicData uri="http://schemas.openxmlformats.org/drawingml/2006/table">
            <a:tbl>
              <a:tblPr rtl="1"/>
              <a:tblGrid>
                <a:gridCol w="1716352"/>
                <a:gridCol w="1716352"/>
                <a:gridCol w="1716352"/>
                <a:gridCol w="1716352"/>
                <a:gridCol w="1716352"/>
              </a:tblGrid>
              <a:tr h="785274">
                <a:tc grid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FD0903"/>
                          </a:solidFill>
                          <a:effectLst/>
                          <a:latin typeface="Arial" pitchFamily="34" charset="0"/>
                          <a:cs typeface="Times New Roman" pitchFamily="18" charset="0"/>
                        </a:rPr>
                        <a:t>جدول (</a:t>
                      </a:r>
                      <a:r>
                        <a:rPr kumimoji="0" lang="ar-BH" sz="3200" b="1" i="0" u="none" strike="noStrike" cap="none" normalizeH="0" baseline="0" dirty="0" smtClean="0">
                          <a:ln>
                            <a:noFill/>
                          </a:ln>
                          <a:solidFill>
                            <a:srgbClr val="FD0903"/>
                          </a:solidFill>
                          <a:effectLst/>
                          <a:latin typeface="Arial" pitchFamily="34" charset="0"/>
                          <a:cs typeface="Times New Roman" pitchFamily="18" charset="0"/>
                        </a:rPr>
                        <a:t>8</a:t>
                      </a:r>
                      <a:r>
                        <a:rPr kumimoji="0" lang="ar-SA" sz="3200" b="1" i="0" u="none" strike="noStrike" cap="none" normalizeH="0" baseline="0" dirty="0" smtClean="0">
                          <a:ln>
                            <a:noFill/>
                          </a:ln>
                          <a:solidFill>
                            <a:srgbClr val="FD0903"/>
                          </a:solidFill>
                          <a:effectLst/>
                          <a:latin typeface="Arial" pitchFamily="34" charset="0"/>
                          <a:cs typeface="Times New Roman" pitchFamily="18" charset="0"/>
                        </a:rPr>
                        <a:t>-1): الإنتاج وتكاليف الإنتاج في المدى القريب</a:t>
                      </a:r>
                      <a:endParaRPr kumimoji="0" lang="en-US" sz="2400" b="0" i="0" u="none" strike="noStrike" cap="none" normalizeH="0" baseline="0" dirty="0" smtClean="0">
                        <a:ln>
                          <a:noFill/>
                        </a:ln>
                        <a:solidFill>
                          <a:srgbClr val="FD0903"/>
                        </a:solidFill>
                        <a:effectLst/>
                        <a:latin typeface="Arial" pitchFamily="34" charset="0"/>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68974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smtClean="0">
                          <a:ln>
                            <a:noFill/>
                          </a:ln>
                          <a:solidFill>
                            <a:srgbClr val="000000"/>
                          </a:solidFill>
                          <a:effectLst/>
                          <a:latin typeface="Arial" pitchFamily="34" charset="0"/>
                          <a:cs typeface="Times New Roman" pitchFamily="18" charset="0"/>
                        </a:rPr>
                        <a:t>TC</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000000"/>
                          </a:solidFill>
                          <a:effectLst/>
                          <a:latin typeface="Arial" pitchFamily="34" charset="0"/>
                          <a:cs typeface="Times New Roman" pitchFamily="18" charset="0"/>
                        </a:rPr>
                        <a:t>TVC</a:t>
                      </a:r>
                      <a:endParaRPr kumimoji="0" lang="ar-BH" sz="4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smtClean="0">
                          <a:ln>
                            <a:noFill/>
                          </a:ln>
                          <a:solidFill>
                            <a:srgbClr val="000000"/>
                          </a:solidFill>
                          <a:effectLst/>
                          <a:latin typeface="Arial" pitchFamily="34" charset="0"/>
                          <a:cs typeface="Times New Roman" pitchFamily="18" charset="0"/>
                        </a:rPr>
                        <a:t>TFC</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smtClean="0">
                          <a:ln>
                            <a:noFill/>
                          </a:ln>
                          <a:solidFill>
                            <a:srgbClr val="000000"/>
                          </a:solidFill>
                          <a:effectLst/>
                          <a:latin typeface="Arial" pitchFamily="34" charset="0"/>
                          <a:cs typeface="Times New Roman" pitchFamily="18" charset="0"/>
                        </a:rPr>
                        <a:t>TP</a:t>
                      </a:r>
                      <a:endParaRPr kumimoji="0" lang="ar-BH" sz="1800" b="1" i="0" u="none" strike="noStrike" cap="none" normalizeH="0" baseline="0" smtClean="0">
                        <a:ln>
                          <a:noFill/>
                        </a:ln>
                        <a:solidFill>
                          <a:srgbClr val="000000"/>
                        </a:solidFill>
                        <a:effectLst/>
                        <a:latin typeface="Arial" pitchFamily="34"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smtClean="0">
                          <a:ln>
                            <a:noFill/>
                          </a:ln>
                          <a:solidFill>
                            <a:srgbClr val="000000"/>
                          </a:solidFill>
                          <a:effectLst/>
                          <a:latin typeface="Arial" pitchFamily="34" charset="0"/>
                          <a:cs typeface="Times New Roman" pitchFamily="18" charset="0"/>
                        </a:rPr>
                        <a:t>L</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71362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25</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dirty="0" smtClean="0">
                          <a:ln>
                            <a:noFill/>
                          </a:ln>
                          <a:solidFill>
                            <a:srgbClr val="000000"/>
                          </a:solidFill>
                          <a:effectLst/>
                          <a:latin typeface="Arial" pitchFamily="34" charset="0"/>
                          <a:cs typeface="Times New Roman" pitchFamily="18" charset="0"/>
                        </a:rPr>
                        <a:t>0</a:t>
                      </a:r>
                      <a:endParaRPr kumimoji="0" lang="ar-BH" sz="4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dirty="0" smtClean="0">
                          <a:ln>
                            <a:noFill/>
                          </a:ln>
                          <a:solidFill>
                            <a:srgbClr val="000000"/>
                          </a:solidFill>
                          <a:effectLst/>
                          <a:latin typeface="Arial" pitchFamily="34" charset="0"/>
                          <a:cs typeface="Times New Roman" pitchFamily="18" charset="0"/>
                        </a:rPr>
                        <a:t>25</a:t>
                      </a:r>
                      <a:endParaRPr kumimoji="0" lang="ar-BH" sz="4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0</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0</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69115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50</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25</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dirty="0" smtClean="0">
                          <a:ln>
                            <a:noFill/>
                          </a:ln>
                          <a:solidFill>
                            <a:srgbClr val="000000"/>
                          </a:solidFill>
                          <a:effectLst/>
                          <a:latin typeface="Arial" pitchFamily="34" charset="0"/>
                          <a:cs typeface="Times New Roman" pitchFamily="18" charset="0"/>
                        </a:rPr>
                        <a:t>25</a:t>
                      </a:r>
                      <a:endParaRPr kumimoji="0" lang="ar-BH" sz="4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4</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1</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68974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75</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50</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dirty="0" smtClean="0">
                          <a:ln>
                            <a:noFill/>
                          </a:ln>
                          <a:solidFill>
                            <a:srgbClr val="000000"/>
                          </a:solidFill>
                          <a:effectLst/>
                          <a:latin typeface="Arial" pitchFamily="34" charset="0"/>
                          <a:cs typeface="Times New Roman" pitchFamily="18" charset="0"/>
                        </a:rPr>
                        <a:t>25</a:t>
                      </a:r>
                      <a:endParaRPr kumimoji="0" lang="ar-BH" sz="4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dirty="0" smtClean="0">
                          <a:ln>
                            <a:noFill/>
                          </a:ln>
                          <a:solidFill>
                            <a:srgbClr val="000000"/>
                          </a:solidFill>
                          <a:effectLst/>
                          <a:latin typeface="Arial" pitchFamily="34" charset="0"/>
                          <a:cs typeface="Times New Roman" pitchFamily="18" charset="0"/>
                        </a:rPr>
                        <a:t>10</a:t>
                      </a:r>
                      <a:endParaRPr kumimoji="0" lang="ar-BH" sz="4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2</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68974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100</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75</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25</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dirty="0" smtClean="0">
                          <a:ln>
                            <a:noFill/>
                          </a:ln>
                          <a:solidFill>
                            <a:srgbClr val="000000"/>
                          </a:solidFill>
                          <a:effectLst/>
                          <a:latin typeface="Arial" pitchFamily="34" charset="0"/>
                          <a:cs typeface="Times New Roman" pitchFamily="18" charset="0"/>
                        </a:rPr>
                        <a:t>13</a:t>
                      </a:r>
                      <a:endParaRPr kumimoji="0" lang="ar-BH" sz="4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3</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68974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125</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100</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25</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dirty="0" smtClean="0">
                          <a:ln>
                            <a:noFill/>
                          </a:ln>
                          <a:solidFill>
                            <a:srgbClr val="000000"/>
                          </a:solidFill>
                          <a:effectLst/>
                          <a:latin typeface="Arial" pitchFamily="34" charset="0"/>
                          <a:cs typeface="Times New Roman" pitchFamily="18" charset="0"/>
                        </a:rPr>
                        <a:t>15</a:t>
                      </a:r>
                      <a:endParaRPr kumimoji="0" lang="ar-BH" sz="4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dirty="0" smtClean="0">
                          <a:ln>
                            <a:noFill/>
                          </a:ln>
                          <a:solidFill>
                            <a:srgbClr val="000000"/>
                          </a:solidFill>
                          <a:effectLst/>
                          <a:latin typeface="Arial" pitchFamily="34" charset="0"/>
                          <a:cs typeface="Times New Roman" pitchFamily="18" charset="0"/>
                        </a:rPr>
                        <a:t>4</a:t>
                      </a:r>
                      <a:endParaRPr kumimoji="0" lang="ar-BH" sz="4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68974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150</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125</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25</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16</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dirty="0" smtClean="0">
                          <a:ln>
                            <a:noFill/>
                          </a:ln>
                          <a:solidFill>
                            <a:srgbClr val="000000"/>
                          </a:solidFill>
                          <a:effectLst/>
                          <a:latin typeface="Arial" pitchFamily="34" charset="0"/>
                          <a:cs typeface="Times New Roman" pitchFamily="18" charset="0"/>
                        </a:rPr>
                        <a:t>5</a:t>
                      </a:r>
                      <a:endParaRPr kumimoji="0" lang="ar-BH" sz="4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20534" name="AutoShape 54">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02BF1B9E-D743-4705-B2B9-FB847EDB6DAB}" type="slidenum">
              <a:rPr lang="en-US"/>
              <a:pPr/>
              <a:t>12</a:t>
            </a:fld>
            <a:endParaRPr lang="en-US"/>
          </a:p>
        </p:txBody>
      </p:sp>
      <p:sp>
        <p:nvSpPr>
          <p:cNvPr id="22531" name="Text Box 3"/>
          <p:cNvSpPr txBox="1">
            <a:spLocks noChangeArrowheads="1"/>
          </p:cNvSpPr>
          <p:nvPr/>
        </p:nvSpPr>
        <p:spPr bwMode="auto">
          <a:xfrm>
            <a:off x="1644122" y="327025"/>
            <a:ext cx="933847" cy="115570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ATC</a:t>
            </a:r>
          </a:p>
          <a:p>
            <a:pPr algn="ctr" rtl="1"/>
            <a:r>
              <a:rPr lang="en-US" altLang="zh-CN" sz="2400" b="1">
                <a:latin typeface="Times New Roman" pitchFamily="18" charset="0"/>
                <a:ea typeface="SimSun" pitchFamily="2" charset="-122"/>
              </a:rPr>
              <a:t>AVC</a:t>
            </a:r>
          </a:p>
          <a:p>
            <a:pPr algn="ctr" rtl="1"/>
            <a:r>
              <a:rPr lang="en-US" altLang="zh-CN" sz="2400" b="1">
                <a:latin typeface="Times New Roman" pitchFamily="18" charset="0"/>
                <a:ea typeface="SimSun" pitchFamily="2" charset="-122"/>
              </a:rPr>
              <a:t>AFC</a:t>
            </a:r>
            <a:endParaRPr lang="en-US" sz="3600"/>
          </a:p>
        </p:txBody>
      </p:sp>
      <p:sp>
        <p:nvSpPr>
          <p:cNvPr id="22532" name="Text Box 4"/>
          <p:cNvSpPr txBox="1">
            <a:spLocks noChangeArrowheads="1"/>
          </p:cNvSpPr>
          <p:nvPr/>
        </p:nvSpPr>
        <p:spPr bwMode="auto">
          <a:xfrm>
            <a:off x="6875728" y="4437063"/>
            <a:ext cx="1119585" cy="461962"/>
          </a:xfrm>
          <a:prstGeom prst="rect">
            <a:avLst/>
          </a:prstGeom>
          <a:noFill/>
          <a:ln w="9525">
            <a:noFill/>
            <a:miter lim="800000"/>
            <a:headEnd/>
            <a:tailEnd/>
          </a:ln>
        </p:spPr>
        <p:txBody>
          <a:bodyPr/>
          <a:lstStyle/>
          <a:p>
            <a:pPr algn="r" rtl="1"/>
            <a:r>
              <a:rPr lang="en-US" altLang="zh-CN" sz="1200" b="1">
                <a:latin typeface="Times New Roman" pitchFamily="18" charset="0"/>
                <a:ea typeface="SimSun" pitchFamily="2" charset="-122"/>
              </a:rPr>
              <a:t>  </a:t>
            </a:r>
            <a:r>
              <a:rPr lang="en-US" altLang="zh-CN" sz="2400" b="1">
                <a:latin typeface="Times New Roman" pitchFamily="18" charset="0"/>
                <a:ea typeface="SimSun" pitchFamily="2" charset="-122"/>
              </a:rPr>
              <a:t>AFC</a:t>
            </a:r>
            <a:r>
              <a:rPr lang="en-US" altLang="zh-CN" sz="1200" b="1">
                <a:latin typeface="Times New Roman" pitchFamily="18" charset="0"/>
                <a:ea typeface="SimSun" pitchFamily="2" charset="-122"/>
              </a:rPr>
              <a:t>                                </a:t>
            </a:r>
            <a:endParaRPr lang="en-US"/>
          </a:p>
        </p:txBody>
      </p:sp>
      <p:sp>
        <p:nvSpPr>
          <p:cNvPr id="22533" name="Text Box 5"/>
          <p:cNvSpPr txBox="1">
            <a:spLocks noChangeArrowheads="1"/>
          </p:cNvSpPr>
          <p:nvPr/>
        </p:nvSpPr>
        <p:spPr bwMode="auto">
          <a:xfrm>
            <a:off x="6746743" y="2717801"/>
            <a:ext cx="1121304" cy="461963"/>
          </a:xfrm>
          <a:prstGeom prst="rect">
            <a:avLst/>
          </a:prstGeom>
          <a:noFill/>
          <a:ln w="9525">
            <a:noFill/>
            <a:miter lim="800000"/>
            <a:headEnd/>
            <a:tailEnd/>
          </a:ln>
        </p:spPr>
        <p:txBody>
          <a:bodyPr/>
          <a:lstStyle/>
          <a:p>
            <a:pPr algn="r" rtl="1"/>
            <a:r>
              <a:rPr lang="en-US" altLang="zh-CN" sz="1200" b="1">
                <a:latin typeface="Times New Roman" pitchFamily="18" charset="0"/>
                <a:ea typeface="SimSun" pitchFamily="2" charset="-122"/>
              </a:rPr>
              <a:t>  </a:t>
            </a:r>
            <a:r>
              <a:rPr lang="en-US" altLang="zh-CN" sz="2400" b="1">
                <a:latin typeface="Times New Roman" pitchFamily="18" charset="0"/>
                <a:ea typeface="SimSun" pitchFamily="2" charset="-122"/>
              </a:rPr>
              <a:t>AVC</a:t>
            </a:r>
          </a:p>
          <a:p>
            <a:pPr algn="r" rtl="1"/>
            <a:r>
              <a:rPr lang="en-US" altLang="zh-CN" sz="1200" b="1">
                <a:latin typeface="Times New Roman" pitchFamily="18" charset="0"/>
                <a:ea typeface="SimSun" pitchFamily="2" charset="-122"/>
              </a:rPr>
              <a:t>                              </a:t>
            </a:r>
            <a:endParaRPr lang="en-US"/>
          </a:p>
        </p:txBody>
      </p:sp>
      <p:sp>
        <p:nvSpPr>
          <p:cNvPr id="22534" name="Text Box 6"/>
          <p:cNvSpPr txBox="1">
            <a:spLocks noChangeArrowheads="1"/>
          </p:cNvSpPr>
          <p:nvPr/>
        </p:nvSpPr>
        <p:spPr bwMode="auto">
          <a:xfrm>
            <a:off x="7137136" y="1773238"/>
            <a:ext cx="1121304" cy="461962"/>
          </a:xfrm>
          <a:prstGeom prst="rect">
            <a:avLst/>
          </a:prstGeom>
          <a:noFill/>
          <a:ln w="9525">
            <a:noFill/>
            <a:miter lim="800000"/>
            <a:headEnd/>
            <a:tailEnd/>
          </a:ln>
        </p:spPr>
        <p:txBody>
          <a:bodyPr/>
          <a:lstStyle/>
          <a:p>
            <a:pPr algn="r" rtl="1"/>
            <a:r>
              <a:rPr lang="en-US" altLang="zh-CN" sz="1200" b="1">
                <a:latin typeface="Times New Roman" pitchFamily="18" charset="0"/>
                <a:ea typeface="SimSun" pitchFamily="2" charset="-122"/>
              </a:rPr>
              <a:t>  </a:t>
            </a:r>
            <a:r>
              <a:rPr lang="en-US" altLang="zh-CN" sz="2400" b="1">
                <a:latin typeface="Times New Roman" pitchFamily="18" charset="0"/>
                <a:ea typeface="SimSun" pitchFamily="2" charset="-122"/>
              </a:rPr>
              <a:t>ATC</a:t>
            </a:r>
            <a:endParaRPr lang="en-US" altLang="zh-CN" sz="1200" b="1">
              <a:latin typeface="Times New Roman" pitchFamily="18" charset="0"/>
              <a:ea typeface="SimSun" pitchFamily="2" charset="-122"/>
            </a:endParaRPr>
          </a:p>
          <a:p>
            <a:pPr algn="r" rtl="1"/>
            <a:r>
              <a:rPr lang="en-US" altLang="zh-CN" sz="1200" b="1">
                <a:latin typeface="Times New Roman" pitchFamily="18" charset="0"/>
                <a:ea typeface="SimSun" pitchFamily="2" charset="-122"/>
              </a:rPr>
              <a:t>                                </a:t>
            </a:r>
            <a:endParaRPr lang="en-US"/>
          </a:p>
        </p:txBody>
      </p:sp>
      <p:sp>
        <p:nvSpPr>
          <p:cNvPr id="22535" name="Text Box 7"/>
          <p:cNvSpPr txBox="1">
            <a:spLocks noChangeArrowheads="1"/>
          </p:cNvSpPr>
          <p:nvPr/>
        </p:nvSpPr>
        <p:spPr bwMode="auto">
          <a:xfrm>
            <a:off x="6447499" y="1350964"/>
            <a:ext cx="871934" cy="460375"/>
          </a:xfrm>
          <a:prstGeom prst="rect">
            <a:avLst/>
          </a:prstGeom>
          <a:noFill/>
          <a:ln w="9525">
            <a:noFill/>
            <a:miter lim="800000"/>
            <a:headEnd/>
            <a:tailEnd/>
          </a:ln>
        </p:spPr>
        <p:txBody>
          <a:bodyPr/>
          <a:lstStyle/>
          <a:p>
            <a:pPr algn="r" rtl="1"/>
            <a:r>
              <a:rPr lang="en-US" altLang="zh-CN" sz="1200" b="1">
                <a:latin typeface="Times New Roman" pitchFamily="18" charset="0"/>
                <a:ea typeface="SimSun" pitchFamily="2" charset="-122"/>
              </a:rPr>
              <a:t>  </a:t>
            </a:r>
            <a:r>
              <a:rPr lang="en-US" altLang="zh-CN" sz="2400" b="1">
                <a:latin typeface="Times New Roman" pitchFamily="18" charset="0"/>
                <a:ea typeface="SimSun" pitchFamily="2" charset="-122"/>
              </a:rPr>
              <a:t>MC</a:t>
            </a:r>
          </a:p>
          <a:p>
            <a:pPr algn="r" rtl="1"/>
            <a:endParaRPr lang="en-US" altLang="zh-CN" sz="1200" b="1">
              <a:latin typeface="Times New Roman" pitchFamily="18" charset="0"/>
              <a:ea typeface="SimSun" pitchFamily="2" charset="-122"/>
            </a:endParaRPr>
          </a:p>
          <a:p>
            <a:pPr algn="r" rtl="1"/>
            <a:endParaRPr lang="en-US" altLang="zh-CN" sz="1200" b="1">
              <a:latin typeface="Times New Roman" pitchFamily="18" charset="0"/>
              <a:ea typeface="SimSun" pitchFamily="2" charset="-122"/>
            </a:endParaRPr>
          </a:p>
          <a:p>
            <a:pPr algn="r" rtl="1"/>
            <a:r>
              <a:rPr lang="en-US" altLang="zh-CN" sz="1200" b="1">
                <a:latin typeface="Times New Roman" pitchFamily="18" charset="0"/>
                <a:ea typeface="SimSun" pitchFamily="2" charset="-122"/>
              </a:rPr>
              <a:t>                                    </a:t>
            </a:r>
            <a:endParaRPr lang="en-US"/>
          </a:p>
        </p:txBody>
      </p:sp>
      <p:sp>
        <p:nvSpPr>
          <p:cNvPr id="22536" name="Line 8"/>
          <p:cNvSpPr>
            <a:spLocks noChangeShapeType="1"/>
          </p:cNvSpPr>
          <p:nvPr/>
        </p:nvSpPr>
        <p:spPr bwMode="auto">
          <a:xfrm>
            <a:off x="2111904" y="1446213"/>
            <a:ext cx="0" cy="3757612"/>
          </a:xfrm>
          <a:prstGeom prst="line">
            <a:avLst/>
          </a:prstGeom>
          <a:noFill/>
          <a:ln w="38100">
            <a:solidFill>
              <a:srgbClr val="000000"/>
            </a:solidFill>
            <a:round/>
            <a:headEnd/>
            <a:tailEnd/>
          </a:ln>
        </p:spPr>
        <p:txBody>
          <a:bodyPr/>
          <a:lstStyle/>
          <a:p>
            <a:endParaRPr lang="ar-SA"/>
          </a:p>
        </p:txBody>
      </p:sp>
      <p:sp>
        <p:nvSpPr>
          <p:cNvPr id="22537" name="Line 9"/>
          <p:cNvSpPr>
            <a:spLocks noChangeShapeType="1"/>
          </p:cNvSpPr>
          <p:nvPr/>
        </p:nvSpPr>
        <p:spPr bwMode="auto">
          <a:xfrm>
            <a:off x="2111905" y="5203825"/>
            <a:ext cx="5603081" cy="14288"/>
          </a:xfrm>
          <a:prstGeom prst="line">
            <a:avLst/>
          </a:prstGeom>
          <a:noFill/>
          <a:ln w="38100">
            <a:solidFill>
              <a:srgbClr val="000000"/>
            </a:solidFill>
            <a:round/>
            <a:headEnd/>
            <a:tailEnd/>
          </a:ln>
        </p:spPr>
        <p:txBody>
          <a:bodyPr/>
          <a:lstStyle/>
          <a:p>
            <a:endParaRPr lang="ar-SA"/>
          </a:p>
        </p:txBody>
      </p:sp>
      <p:sp>
        <p:nvSpPr>
          <p:cNvPr id="22538" name="Freeform 10"/>
          <p:cNvSpPr>
            <a:spLocks/>
          </p:cNvSpPr>
          <p:nvPr/>
        </p:nvSpPr>
        <p:spPr bwMode="auto">
          <a:xfrm rot="-10350060">
            <a:off x="2270125" y="2513013"/>
            <a:ext cx="5071666" cy="1363662"/>
          </a:xfrm>
          <a:custGeom>
            <a:avLst/>
            <a:gdLst/>
            <a:ahLst/>
            <a:cxnLst>
              <a:cxn ang="0">
                <a:pos x="0" y="1890"/>
              </a:cxn>
              <a:cxn ang="0">
                <a:pos x="2160" y="90"/>
              </a:cxn>
              <a:cxn ang="0">
                <a:pos x="4860" y="2430"/>
              </a:cxn>
            </a:cxnLst>
            <a:rect l="0" t="0" r="r" b="b"/>
            <a:pathLst>
              <a:path w="4860" h="2430">
                <a:moveTo>
                  <a:pt x="0" y="1890"/>
                </a:moveTo>
                <a:cubicBezTo>
                  <a:pt x="675" y="945"/>
                  <a:pt x="1350" y="0"/>
                  <a:pt x="2160" y="90"/>
                </a:cubicBezTo>
                <a:cubicBezTo>
                  <a:pt x="2970" y="180"/>
                  <a:pt x="3915" y="1305"/>
                  <a:pt x="4860" y="2430"/>
                </a:cubicBezTo>
              </a:path>
            </a:pathLst>
          </a:custGeom>
          <a:noFill/>
          <a:ln w="28575" cmpd="sng">
            <a:solidFill>
              <a:srgbClr val="000000"/>
            </a:solidFill>
            <a:round/>
            <a:headEnd/>
            <a:tailEnd/>
          </a:ln>
        </p:spPr>
        <p:txBody>
          <a:bodyPr/>
          <a:lstStyle/>
          <a:p>
            <a:endParaRPr lang="ar-SA"/>
          </a:p>
        </p:txBody>
      </p:sp>
      <p:sp>
        <p:nvSpPr>
          <p:cNvPr id="22539" name="Freeform 11"/>
          <p:cNvSpPr>
            <a:spLocks/>
          </p:cNvSpPr>
          <p:nvPr/>
        </p:nvSpPr>
        <p:spPr bwMode="auto">
          <a:xfrm rot="-10896112">
            <a:off x="2111904" y="1814514"/>
            <a:ext cx="4856692" cy="2586037"/>
          </a:xfrm>
          <a:custGeom>
            <a:avLst/>
            <a:gdLst/>
            <a:ahLst/>
            <a:cxnLst>
              <a:cxn ang="0">
                <a:pos x="0" y="1140"/>
              </a:cxn>
              <a:cxn ang="0">
                <a:pos x="3240" y="60"/>
              </a:cxn>
              <a:cxn ang="0">
                <a:pos x="6120" y="780"/>
              </a:cxn>
            </a:cxnLst>
            <a:rect l="0" t="0" r="r" b="b"/>
            <a:pathLst>
              <a:path w="6120" h="1140">
                <a:moveTo>
                  <a:pt x="0" y="1140"/>
                </a:moveTo>
                <a:cubicBezTo>
                  <a:pt x="1110" y="630"/>
                  <a:pt x="2220" y="120"/>
                  <a:pt x="3240" y="60"/>
                </a:cubicBezTo>
                <a:cubicBezTo>
                  <a:pt x="4260" y="0"/>
                  <a:pt x="5190" y="390"/>
                  <a:pt x="6120" y="780"/>
                </a:cubicBezTo>
              </a:path>
            </a:pathLst>
          </a:custGeom>
          <a:noFill/>
          <a:ln w="28575" cmpd="sng">
            <a:solidFill>
              <a:srgbClr val="000000"/>
            </a:solidFill>
            <a:round/>
            <a:headEnd/>
            <a:tailEnd/>
          </a:ln>
        </p:spPr>
        <p:txBody>
          <a:bodyPr/>
          <a:lstStyle/>
          <a:p>
            <a:endParaRPr lang="ar-SA"/>
          </a:p>
        </p:txBody>
      </p:sp>
      <p:sp>
        <p:nvSpPr>
          <p:cNvPr id="22540" name="Text Box 12"/>
          <p:cNvSpPr txBox="1">
            <a:spLocks noChangeArrowheads="1"/>
          </p:cNvSpPr>
          <p:nvPr/>
        </p:nvSpPr>
        <p:spPr bwMode="auto">
          <a:xfrm>
            <a:off x="7618678" y="4951414"/>
            <a:ext cx="767027" cy="517525"/>
          </a:xfrm>
          <a:prstGeom prst="rect">
            <a:avLst/>
          </a:prstGeom>
          <a:noFill/>
          <a:ln w="9525">
            <a:noFill/>
            <a:miter lim="800000"/>
            <a:headEnd/>
            <a:tailEnd/>
          </a:ln>
        </p:spPr>
        <p:txBody>
          <a:bodyPr/>
          <a:lstStyle/>
          <a:p>
            <a:r>
              <a:rPr lang="en-US" sz="2400" b="1">
                <a:latin typeface="Times New Roman" pitchFamily="18" charset="0"/>
                <a:ea typeface="SimSun" pitchFamily="2" charset="-122"/>
              </a:rPr>
              <a:t>TP</a:t>
            </a:r>
            <a:endParaRPr lang="en-US" sz="3600"/>
          </a:p>
        </p:txBody>
      </p:sp>
      <p:sp>
        <p:nvSpPr>
          <p:cNvPr id="22541" name="Freeform 13"/>
          <p:cNvSpPr>
            <a:spLocks/>
          </p:cNvSpPr>
          <p:nvPr/>
        </p:nvSpPr>
        <p:spPr bwMode="auto">
          <a:xfrm rot="-10350060">
            <a:off x="2982119" y="1470025"/>
            <a:ext cx="5045869" cy="1728788"/>
          </a:xfrm>
          <a:custGeom>
            <a:avLst/>
            <a:gdLst/>
            <a:ahLst/>
            <a:cxnLst>
              <a:cxn ang="0">
                <a:pos x="0" y="1890"/>
              </a:cxn>
              <a:cxn ang="0">
                <a:pos x="2160" y="90"/>
              </a:cxn>
              <a:cxn ang="0">
                <a:pos x="4860" y="2430"/>
              </a:cxn>
            </a:cxnLst>
            <a:rect l="0" t="0" r="r" b="b"/>
            <a:pathLst>
              <a:path w="4860" h="2430">
                <a:moveTo>
                  <a:pt x="0" y="1890"/>
                </a:moveTo>
                <a:cubicBezTo>
                  <a:pt x="675" y="945"/>
                  <a:pt x="1350" y="0"/>
                  <a:pt x="2160" y="90"/>
                </a:cubicBezTo>
                <a:cubicBezTo>
                  <a:pt x="2970" y="180"/>
                  <a:pt x="3915" y="1305"/>
                  <a:pt x="4860" y="2430"/>
                </a:cubicBezTo>
              </a:path>
            </a:pathLst>
          </a:custGeom>
          <a:noFill/>
          <a:ln w="28575" cmpd="sng">
            <a:solidFill>
              <a:srgbClr val="000000"/>
            </a:solidFill>
            <a:round/>
            <a:headEnd/>
            <a:tailEnd/>
          </a:ln>
        </p:spPr>
        <p:txBody>
          <a:bodyPr/>
          <a:lstStyle/>
          <a:p>
            <a:endParaRPr lang="ar-SA"/>
          </a:p>
        </p:txBody>
      </p:sp>
      <p:sp>
        <p:nvSpPr>
          <p:cNvPr id="22542" name="Freeform 14"/>
          <p:cNvSpPr>
            <a:spLocks/>
          </p:cNvSpPr>
          <p:nvPr/>
        </p:nvSpPr>
        <p:spPr bwMode="auto">
          <a:xfrm>
            <a:off x="2297642" y="3711575"/>
            <a:ext cx="5604802" cy="1206500"/>
          </a:xfrm>
          <a:custGeom>
            <a:avLst/>
            <a:gdLst/>
            <a:ahLst/>
            <a:cxnLst>
              <a:cxn ang="0">
                <a:pos x="0" y="0"/>
              </a:cxn>
              <a:cxn ang="0">
                <a:pos x="2160" y="1080"/>
              </a:cxn>
              <a:cxn ang="0">
                <a:pos x="5040" y="1260"/>
              </a:cxn>
            </a:cxnLst>
            <a:rect l="0" t="0" r="r" b="b"/>
            <a:pathLst>
              <a:path w="5040" h="1290">
                <a:moveTo>
                  <a:pt x="0" y="0"/>
                </a:moveTo>
                <a:cubicBezTo>
                  <a:pt x="660" y="435"/>
                  <a:pt x="1320" y="870"/>
                  <a:pt x="2160" y="1080"/>
                </a:cubicBezTo>
                <a:cubicBezTo>
                  <a:pt x="3000" y="1290"/>
                  <a:pt x="4020" y="1275"/>
                  <a:pt x="5040" y="1260"/>
                </a:cubicBezTo>
              </a:path>
            </a:pathLst>
          </a:custGeom>
          <a:noFill/>
          <a:ln w="28575" cmpd="sng">
            <a:solidFill>
              <a:srgbClr val="000000"/>
            </a:solidFill>
            <a:round/>
            <a:headEnd/>
            <a:tailEnd/>
          </a:ln>
        </p:spPr>
        <p:txBody>
          <a:bodyPr/>
          <a:lstStyle/>
          <a:p>
            <a:endParaRPr lang="ar-SA"/>
          </a:p>
        </p:txBody>
      </p:sp>
      <p:sp>
        <p:nvSpPr>
          <p:cNvPr id="22543" name="Text Box 15"/>
          <p:cNvSpPr txBox="1">
            <a:spLocks noChangeArrowheads="1"/>
          </p:cNvSpPr>
          <p:nvPr/>
        </p:nvSpPr>
        <p:spPr bwMode="auto">
          <a:xfrm>
            <a:off x="1219200" y="5334000"/>
            <a:ext cx="6865408" cy="914400"/>
          </a:xfrm>
          <a:prstGeom prst="rect">
            <a:avLst/>
          </a:prstGeom>
          <a:noFill/>
          <a:ln w="28575">
            <a:solidFill>
              <a:srgbClr val="000000"/>
            </a:solidFill>
            <a:miter lim="800000"/>
            <a:headEnd/>
            <a:tailEnd/>
          </a:ln>
        </p:spPr>
        <p:txBody>
          <a:bodyPr/>
          <a:lstStyle/>
          <a:p>
            <a:pPr algn="just" rtl="1"/>
            <a:r>
              <a:rPr lang="ar-SA" altLang="zh-CN" sz="2000" b="1">
                <a:solidFill>
                  <a:srgbClr val="FF6600"/>
                </a:solidFill>
                <a:latin typeface="Times New Roman" pitchFamily="18" charset="0"/>
                <a:ea typeface="SimSun" pitchFamily="2" charset="-122"/>
                <a:cs typeface="Times New Roman" pitchFamily="18" charset="0"/>
              </a:rPr>
              <a:t>الشكل (7-3):</a:t>
            </a:r>
            <a:r>
              <a:rPr lang="ar-SA" altLang="zh-CN" sz="2000" b="1">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المسافة الرأسية بين</a:t>
            </a:r>
            <a:r>
              <a:rPr lang="en-US" altLang="zh-CN" sz="2000">
                <a:latin typeface="Times New Roman" pitchFamily="18" charset="0"/>
                <a:ea typeface="SimSun" pitchFamily="2" charset="-122"/>
                <a:cs typeface="Times New Roman" pitchFamily="18" charset="0"/>
              </a:rPr>
              <a:t>ATC</a:t>
            </a:r>
            <a:r>
              <a:rPr lang="ar-SA" altLang="zh-CN" sz="2000">
                <a:latin typeface="Times New Roman" pitchFamily="18" charset="0"/>
                <a:ea typeface="SimSun" pitchFamily="2" charset="-122"/>
                <a:cs typeface="Times New Roman" pitchFamily="18" charset="0"/>
              </a:rPr>
              <a:t>  و </a:t>
            </a:r>
            <a:r>
              <a:rPr lang="en-US" altLang="zh-CN" sz="2000">
                <a:latin typeface="Times New Roman" pitchFamily="18" charset="0"/>
                <a:ea typeface="SimSun" pitchFamily="2" charset="-122"/>
              </a:rPr>
              <a:t>AVC</a:t>
            </a:r>
            <a:r>
              <a:rPr lang="ar-SA" altLang="zh-CN" sz="2000">
                <a:latin typeface="Times New Roman" pitchFamily="18" charset="0"/>
                <a:cs typeface="Times New Roman" pitchFamily="18" charset="0"/>
              </a:rPr>
              <a:t> تقيس </a:t>
            </a:r>
            <a:r>
              <a:rPr lang="en-US" altLang="zh-CN" sz="2000">
                <a:latin typeface="Times New Roman" pitchFamily="18" charset="0"/>
                <a:ea typeface="SimSun" pitchFamily="2" charset="-122"/>
              </a:rPr>
              <a:t>AFC</a:t>
            </a:r>
            <a:r>
              <a:rPr lang="ar-SA" altLang="zh-CN" sz="2000">
                <a:latin typeface="Times New Roman" pitchFamily="18" charset="0"/>
                <a:cs typeface="Times New Roman" pitchFamily="18" charset="0"/>
              </a:rPr>
              <a:t> الذي يتناقص بزيادة الإنتاج.   ويقطع منحنى</a:t>
            </a:r>
            <a:r>
              <a:rPr lang="en-US" altLang="zh-CN" sz="2000">
                <a:latin typeface="Times New Roman" pitchFamily="18" charset="0"/>
                <a:ea typeface="SimSun" pitchFamily="2" charset="-122"/>
              </a:rPr>
              <a:t>MC</a:t>
            </a:r>
            <a:r>
              <a:rPr lang="ar-SA" altLang="zh-CN" sz="2000">
                <a:latin typeface="Times New Roman" pitchFamily="18" charset="0"/>
                <a:cs typeface="Times New Roman" pitchFamily="18" charset="0"/>
              </a:rPr>
              <a:t>  كل من </a:t>
            </a:r>
            <a:r>
              <a:rPr lang="en-US" altLang="zh-CN" sz="2000">
                <a:latin typeface="Times New Roman" pitchFamily="18" charset="0"/>
                <a:ea typeface="SimSun" pitchFamily="2" charset="-122"/>
              </a:rPr>
              <a:t>ATC</a:t>
            </a:r>
            <a:r>
              <a:rPr lang="ar-SA" altLang="zh-CN" sz="2000">
                <a:latin typeface="Times New Roman" pitchFamily="18" charset="0"/>
                <a:cs typeface="Times New Roman" pitchFamily="18" charset="0"/>
              </a:rPr>
              <a:t> و</a:t>
            </a:r>
            <a:r>
              <a:rPr lang="en-US" altLang="zh-CN" sz="2000">
                <a:latin typeface="Times New Roman" pitchFamily="18" charset="0"/>
                <a:ea typeface="SimSun" pitchFamily="2" charset="-122"/>
              </a:rPr>
              <a:t>AVC</a:t>
            </a:r>
            <a:r>
              <a:rPr lang="ar-SA" altLang="zh-CN" sz="2000">
                <a:latin typeface="Times New Roman" pitchFamily="18" charset="0"/>
                <a:cs typeface="Times New Roman" pitchFamily="18" charset="0"/>
              </a:rPr>
              <a:t> عند نقطة النهاية الصغرى  لكل منهما</a:t>
            </a:r>
            <a:r>
              <a:rPr lang="ar-SA" altLang="zh-CN" sz="2000">
                <a:latin typeface="Times New Roman" pitchFamily="18" charset="0"/>
                <a:ea typeface="SimSun" pitchFamily="2" charset="-122"/>
              </a:rPr>
              <a:t>.   </a:t>
            </a:r>
            <a:endParaRPr lang="en-US" sz="3200"/>
          </a:p>
        </p:txBody>
      </p:sp>
      <p:sp>
        <p:nvSpPr>
          <p:cNvPr id="22544" name="AutoShape 1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2D374701-6CF4-4E95-B4FC-F76D33D32D36}" type="slidenum">
              <a:rPr lang="en-US"/>
              <a:pPr/>
              <a:t>13</a:t>
            </a:fld>
            <a:endParaRPr lang="en-US"/>
          </a:p>
        </p:txBody>
      </p:sp>
      <p:sp>
        <p:nvSpPr>
          <p:cNvPr id="24578" name="Text Box 2"/>
          <p:cNvSpPr txBox="1">
            <a:spLocks noChangeArrowheads="1"/>
          </p:cNvSpPr>
          <p:nvPr/>
        </p:nvSpPr>
        <p:spPr bwMode="auto">
          <a:xfrm>
            <a:off x="350838" y="476250"/>
            <a:ext cx="9126935" cy="1200329"/>
          </a:xfrm>
          <a:prstGeom prst="rect">
            <a:avLst/>
          </a:prstGeom>
          <a:noFill/>
          <a:ln w="9525">
            <a:noFill/>
            <a:miter lim="800000"/>
            <a:headEnd/>
            <a:tailEnd/>
          </a:ln>
          <a:effectLst/>
        </p:spPr>
        <p:txBody>
          <a:bodyPr>
            <a:spAutoFit/>
          </a:bodyPr>
          <a:lstStyle/>
          <a:p>
            <a:pPr algn="just" rtl="1">
              <a:spcBef>
                <a:spcPct val="50000"/>
              </a:spcBef>
            </a:pPr>
            <a:r>
              <a:rPr lang="ar-BH" sz="2400"/>
              <a:t>يبدأ متوسط التكاليف المتغيرة في التزايد فقط عندما تصبح التكلفة الحدية أعلى منها، أو عندما يقع منحنى التكلفة الحدية فوق منحنى متوسط التكاليف المتغيرة، كما يتضح من </a:t>
            </a:r>
            <a:r>
              <a:rPr lang="ar-BH" sz="2400" b="1">
                <a:solidFill>
                  <a:srgbClr val="FD0903"/>
                </a:solidFill>
                <a:hlinkClick r:id="rId3" action="ppaction://hlinksldjump"/>
              </a:rPr>
              <a:t>الجدول (8-2)</a:t>
            </a:r>
            <a:r>
              <a:rPr lang="ar-BH" sz="2400"/>
              <a:t>.</a:t>
            </a:r>
            <a:endParaRPr lang="fr-MA" sz="2400"/>
          </a:p>
        </p:txBody>
      </p:sp>
      <p:sp>
        <p:nvSpPr>
          <p:cNvPr id="24579" name="WordArt 3"/>
          <p:cNvSpPr>
            <a:spLocks noChangeArrowheads="1" noChangeShapeType="1" noTextEdit="1"/>
          </p:cNvSpPr>
          <p:nvPr/>
        </p:nvSpPr>
        <p:spPr bwMode="auto">
          <a:xfrm>
            <a:off x="3236649" y="2022475"/>
            <a:ext cx="6346031"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إنتقال منحنيات التكاليف:</a:t>
            </a:r>
          </a:p>
        </p:txBody>
      </p:sp>
      <p:sp>
        <p:nvSpPr>
          <p:cNvPr id="24580" name="WordArt 4"/>
          <p:cNvSpPr>
            <a:spLocks noChangeArrowheads="1" noChangeShapeType="1" noTextEdit="1"/>
          </p:cNvSpPr>
          <p:nvPr/>
        </p:nvSpPr>
        <p:spPr bwMode="auto">
          <a:xfrm>
            <a:off x="5654675" y="3068638"/>
            <a:ext cx="3928004" cy="512762"/>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التقدم التقني</a:t>
            </a:r>
          </a:p>
        </p:txBody>
      </p:sp>
      <p:sp>
        <p:nvSpPr>
          <p:cNvPr id="24581" name="WordArt 5"/>
          <p:cNvSpPr>
            <a:spLocks noChangeArrowheads="1" noChangeShapeType="1" noTextEdit="1"/>
          </p:cNvSpPr>
          <p:nvPr/>
        </p:nvSpPr>
        <p:spPr bwMode="auto">
          <a:xfrm>
            <a:off x="3219451" y="3657600"/>
            <a:ext cx="6346031" cy="503238"/>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تغير أسعار عناصر الإنتاج</a:t>
            </a:r>
          </a:p>
        </p:txBody>
      </p:sp>
      <p:sp>
        <p:nvSpPr>
          <p:cNvPr id="24582" name="WordArt 6"/>
          <p:cNvSpPr>
            <a:spLocks noChangeArrowheads="1" noChangeShapeType="1" noTextEdit="1"/>
          </p:cNvSpPr>
          <p:nvPr/>
        </p:nvSpPr>
        <p:spPr bwMode="auto">
          <a:xfrm>
            <a:off x="3302001" y="4495800"/>
            <a:ext cx="6346031" cy="6096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تكاليف الإنتاج في المدى البعيد</a:t>
            </a:r>
          </a:p>
        </p:txBody>
      </p:sp>
      <p:sp>
        <p:nvSpPr>
          <p:cNvPr id="24583" name="AutoShape 7">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4578"/>
                                        </p:tgtEl>
                                        <p:attrNameLst>
                                          <p:attrName>style.visibility</p:attrName>
                                        </p:attrNameLst>
                                      </p:cBhvr>
                                      <p:to>
                                        <p:strVal val="visible"/>
                                      </p:to>
                                    </p:set>
                                    <p:anim calcmode="discrete" valueType="clr">
                                      <p:cBhvr override="childStyle">
                                        <p:cTn id="7" dur="80"/>
                                        <p:tgtEl>
                                          <p:spTgt spid="2457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4578"/>
                                        </p:tgtEl>
                                        <p:attrNameLst>
                                          <p:attrName>fillcolor</p:attrName>
                                        </p:attrNameLst>
                                      </p:cBhvr>
                                      <p:tavLst>
                                        <p:tav tm="0">
                                          <p:val>
                                            <p:clrVal>
                                              <a:schemeClr val="accent2"/>
                                            </p:clrVal>
                                          </p:val>
                                        </p:tav>
                                        <p:tav tm="50000">
                                          <p:val>
                                            <p:clrVal>
                                              <a:schemeClr val="hlink"/>
                                            </p:clrVal>
                                          </p:val>
                                        </p:tav>
                                      </p:tavLst>
                                    </p:anim>
                                    <p:set>
                                      <p:cBhvr>
                                        <p:cTn id="9" dur="80"/>
                                        <p:tgtEl>
                                          <p:spTgt spid="24578"/>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24579"/>
                                        </p:tgtEl>
                                        <p:attrNameLst>
                                          <p:attrName>style.visibility</p:attrName>
                                        </p:attrNameLst>
                                      </p:cBhvr>
                                      <p:to>
                                        <p:strVal val="visible"/>
                                      </p:to>
                                    </p:set>
                                    <p:animEffect transition="in" filter="wipe(down)">
                                      <p:cBhvr>
                                        <p:cTn id="14" dur="580">
                                          <p:stCondLst>
                                            <p:cond delay="0"/>
                                          </p:stCondLst>
                                        </p:cTn>
                                        <p:tgtEl>
                                          <p:spTgt spid="24579"/>
                                        </p:tgtEl>
                                      </p:cBhvr>
                                    </p:animEffect>
                                    <p:anim calcmode="lin" valueType="num">
                                      <p:cBhvr>
                                        <p:cTn id="15" dur="1822" tmFilter="0,0; 0.14,0.36; 0.43,0.73; 0.71,0.91; 1.0,1.0">
                                          <p:stCondLst>
                                            <p:cond delay="0"/>
                                          </p:stCondLst>
                                        </p:cTn>
                                        <p:tgtEl>
                                          <p:spTgt spid="24579"/>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24579"/>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24579"/>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24579"/>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24579"/>
                                        </p:tgtEl>
                                        <p:attrNameLst>
                                          <p:attrName>ppt_y</p:attrName>
                                        </p:attrNameLst>
                                      </p:cBhvr>
                                      <p:tavLst>
                                        <p:tav tm="0" fmla="#ppt_y-sin(pi*$)/81">
                                          <p:val>
                                            <p:fltVal val="0"/>
                                          </p:val>
                                        </p:tav>
                                        <p:tav tm="100000">
                                          <p:val>
                                            <p:fltVal val="1"/>
                                          </p:val>
                                        </p:tav>
                                      </p:tavLst>
                                    </p:anim>
                                    <p:animScale>
                                      <p:cBhvr>
                                        <p:cTn id="20" dur="26">
                                          <p:stCondLst>
                                            <p:cond delay="650"/>
                                          </p:stCondLst>
                                        </p:cTn>
                                        <p:tgtEl>
                                          <p:spTgt spid="24579"/>
                                        </p:tgtEl>
                                      </p:cBhvr>
                                      <p:to x="100000" y="60000"/>
                                    </p:animScale>
                                    <p:animScale>
                                      <p:cBhvr>
                                        <p:cTn id="21" dur="166" decel="50000">
                                          <p:stCondLst>
                                            <p:cond delay="676"/>
                                          </p:stCondLst>
                                        </p:cTn>
                                        <p:tgtEl>
                                          <p:spTgt spid="24579"/>
                                        </p:tgtEl>
                                      </p:cBhvr>
                                      <p:to x="100000" y="100000"/>
                                    </p:animScale>
                                    <p:animScale>
                                      <p:cBhvr>
                                        <p:cTn id="22" dur="26">
                                          <p:stCondLst>
                                            <p:cond delay="1312"/>
                                          </p:stCondLst>
                                        </p:cTn>
                                        <p:tgtEl>
                                          <p:spTgt spid="24579"/>
                                        </p:tgtEl>
                                      </p:cBhvr>
                                      <p:to x="100000" y="80000"/>
                                    </p:animScale>
                                    <p:animScale>
                                      <p:cBhvr>
                                        <p:cTn id="23" dur="166" decel="50000">
                                          <p:stCondLst>
                                            <p:cond delay="1338"/>
                                          </p:stCondLst>
                                        </p:cTn>
                                        <p:tgtEl>
                                          <p:spTgt spid="24579"/>
                                        </p:tgtEl>
                                      </p:cBhvr>
                                      <p:to x="100000" y="100000"/>
                                    </p:animScale>
                                    <p:animScale>
                                      <p:cBhvr>
                                        <p:cTn id="24" dur="26">
                                          <p:stCondLst>
                                            <p:cond delay="1642"/>
                                          </p:stCondLst>
                                        </p:cTn>
                                        <p:tgtEl>
                                          <p:spTgt spid="24579"/>
                                        </p:tgtEl>
                                      </p:cBhvr>
                                      <p:to x="100000" y="90000"/>
                                    </p:animScale>
                                    <p:animScale>
                                      <p:cBhvr>
                                        <p:cTn id="25" dur="166" decel="50000">
                                          <p:stCondLst>
                                            <p:cond delay="1668"/>
                                          </p:stCondLst>
                                        </p:cTn>
                                        <p:tgtEl>
                                          <p:spTgt spid="24579"/>
                                        </p:tgtEl>
                                      </p:cBhvr>
                                      <p:to x="100000" y="100000"/>
                                    </p:animScale>
                                    <p:animScale>
                                      <p:cBhvr>
                                        <p:cTn id="26" dur="26">
                                          <p:stCondLst>
                                            <p:cond delay="1808"/>
                                          </p:stCondLst>
                                        </p:cTn>
                                        <p:tgtEl>
                                          <p:spTgt spid="24579"/>
                                        </p:tgtEl>
                                      </p:cBhvr>
                                      <p:to x="100000" y="95000"/>
                                    </p:animScale>
                                    <p:animScale>
                                      <p:cBhvr>
                                        <p:cTn id="27" dur="166" decel="50000">
                                          <p:stCondLst>
                                            <p:cond delay="1834"/>
                                          </p:stCondLst>
                                        </p:cTn>
                                        <p:tgtEl>
                                          <p:spTgt spid="24579"/>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24580"/>
                                        </p:tgtEl>
                                        <p:attrNameLst>
                                          <p:attrName>style.visibility</p:attrName>
                                        </p:attrNameLst>
                                      </p:cBhvr>
                                      <p:to>
                                        <p:strVal val="visible"/>
                                      </p:to>
                                    </p:set>
                                    <p:animEffect transition="in" filter="wipe(down)">
                                      <p:cBhvr>
                                        <p:cTn id="32" dur="580">
                                          <p:stCondLst>
                                            <p:cond delay="0"/>
                                          </p:stCondLst>
                                        </p:cTn>
                                        <p:tgtEl>
                                          <p:spTgt spid="24580"/>
                                        </p:tgtEl>
                                      </p:cBhvr>
                                    </p:animEffect>
                                    <p:anim calcmode="lin" valueType="num">
                                      <p:cBhvr>
                                        <p:cTn id="33" dur="1822" tmFilter="0,0; 0.14,0.36; 0.43,0.73; 0.71,0.91; 1.0,1.0">
                                          <p:stCondLst>
                                            <p:cond delay="0"/>
                                          </p:stCondLst>
                                        </p:cTn>
                                        <p:tgtEl>
                                          <p:spTgt spid="24580"/>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24580"/>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24580"/>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24580"/>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24580"/>
                                        </p:tgtEl>
                                        <p:attrNameLst>
                                          <p:attrName>ppt_y</p:attrName>
                                        </p:attrNameLst>
                                      </p:cBhvr>
                                      <p:tavLst>
                                        <p:tav tm="0" fmla="#ppt_y-sin(pi*$)/81">
                                          <p:val>
                                            <p:fltVal val="0"/>
                                          </p:val>
                                        </p:tav>
                                        <p:tav tm="100000">
                                          <p:val>
                                            <p:fltVal val="1"/>
                                          </p:val>
                                        </p:tav>
                                      </p:tavLst>
                                    </p:anim>
                                    <p:animScale>
                                      <p:cBhvr>
                                        <p:cTn id="38" dur="26">
                                          <p:stCondLst>
                                            <p:cond delay="650"/>
                                          </p:stCondLst>
                                        </p:cTn>
                                        <p:tgtEl>
                                          <p:spTgt spid="24580"/>
                                        </p:tgtEl>
                                      </p:cBhvr>
                                      <p:to x="100000" y="60000"/>
                                    </p:animScale>
                                    <p:animScale>
                                      <p:cBhvr>
                                        <p:cTn id="39" dur="166" decel="50000">
                                          <p:stCondLst>
                                            <p:cond delay="676"/>
                                          </p:stCondLst>
                                        </p:cTn>
                                        <p:tgtEl>
                                          <p:spTgt spid="24580"/>
                                        </p:tgtEl>
                                      </p:cBhvr>
                                      <p:to x="100000" y="100000"/>
                                    </p:animScale>
                                    <p:animScale>
                                      <p:cBhvr>
                                        <p:cTn id="40" dur="26">
                                          <p:stCondLst>
                                            <p:cond delay="1312"/>
                                          </p:stCondLst>
                                        </p:cTn>
                                        <p:tgtEl>
                                          <p:spTgt spid="24580"/>
                                        </p:tgtEl>
                                      </p:cBhvr>
                                      <p:to x="100000" y="80000"/>
                                    </p:animScale>
                                    <p:animScale>
                                      <p:cBhvr>
                                        <p:cTn id="41" dur="166" decel="50000">
                                          <p:stCondLst>
                                            <p:cond delay="1338"/>
                                          </p:stCondLst>
                                        </p:cTn>
                                        <p:tgtEl>
                                          <p:spTgt spid="24580"/>
                                        </p:tgtEl>
                                      </p:cBhvr>
                                      <p:to x="100000" y="100000"/>
                                    </p:animScale>
                                    <p:animScale>
                                      <p:cBhvr>
                                        <p:cTn id="42" dur="26">
                                          <p:stCondLst>
                                            <p:cond delay="1642"/>
                                          </p:stCondLst>
                                        </p:cTn>
                                        <p:tgtEl>
                                          <p:spTgt spid="24580"/>
                                        </p:tgtEl>
                                      </p:cBhvr>
                                      <p:to x="100000" y="90000"/>
                                    </p:animScale>
                                    <p:animScale>
                                      <p:cBhvr>
                                        <p:cTn id="43" dur="166" decel="50000">
                                          <p:stCondLst>
                                            <p:cond delay="1668"/>
                                          </p:stCondLst>
                                        </p:cTn>
                                        <p:tgtEl>
                                          <p:spTgt spid="24580"/>
                                        </p:tgtEl>
                                      </p:cBhvr>
                                      <p:to x="100000" y="100000"/>
                                    </p:animScale>
                                    <p:animScale>
                                      <p:cBhvr>
                                        <p:cTn id="44" dur="26">
                                          <p:stCondLst>
                                            <p:cond delay="1808"/>
                                          </p:stCondLst>
                                        </p:cTn>
                                        <p:tgtEl>
                                          <p:spTgt spid="24580"/>
                                        </p:tgtEl>
                                      </p:cBhvr>
                                      <p:to x="100000" y="95000"/>
                                    </p:animScale>
                                    <p:animScale>
                                      <p:cBhvr>
                                        <p:cTn id="45" dur="166" decel="50000">
                                          <p:stCondLst>
                                            <p:cond delay="1834"/>
                                          </p:stCondLst>
                                        </p:cTn>
                                        <p:tgtEl>
                                          <p:spTgt spid="24580"/>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grpId="0" nodeType="clickEffect">
                                  <p:stCondLst>
                                    <p:cond delay="0"/>
                                  </p:stCondLst>
                                  <p:childTnLst>
                                    <p:set>
                                      <p:cBhvr>
                                        <p:cTn id="49" dur="1" fill="hold">
                                          <p:stCondLst>
                                            <p:cond delay="0"/>
                                          </p:stCondLst>
                                        </p:cTn>
                                        <p:tgtEl>
                                          <p:spTgt spid="24581"/>
                                        </p:tgtEl>
                                        <p:attrNameLst>
                                          <p:attrName>style.visibility</p:attrName>
                                        </p:attrNameLst>
                                      </p:cBhvr>
                                      <p:to>
                                        <p:strVal val="visible"/>
                                      </p:to>
                                    </p:set>
                                    <p:animEffect transition="in" filter="wipe(down)">
                                      <p:cBhvr>
                                        <p:cTn id="50" dur="580">
                                          <p:stCondLst>
                                            <p:cond delay="0"/>
                                          </p:stCondLst>
                                        </p:cTn>
                                        <p:tgtEl>
                                          <p:spTgt spid="24581"/>
                                        </p:tgtEl>
                                      </p:cBhvr>
                                    </p:animEffect>
                                    <p:anim calcmode="lin" valueType="num">
                                      <p:cBhvr>
                                        <p:cTn id="51" dur="1822" tmFilter="0,0; 0.14,0.36; 0.43,0.73; 0.71,0.91; 1.0,1.0">
                                          <p:stCondLst>
                                            <p:cond delay="0"/>
                                          </p:stCondLst>
                                        </p:cTn>
                                        <p:tgtEl>
                                          <p:spTgt spid="24581"/>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24581"/>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24581"/>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24581"/>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24581"/>
                                        </p:tgtEl>
                                        <p:attrNameLst>
                                          <p:attrName>ppt_y</p:attrName>
                                        </p:attrNameLst>
                                      </p:cBhvr>
                                      <p:tavLst>
                                        <p:tav tm="0" fmla="#ppt_y-sin(pi*$)/81">
                                          <p:val>
                                            <p:fltVal val="0"/>
                                          </p:val>
                                        </p:tav>
                                        <p:tav tm="100000">
                                          <p:val>
                                            <p:fltVal val="1"/>
                                          </p:val>
                                        </p:tav>
                                      </p:tavLst>
                                    </p:anim>
                                    <p:animScale>
                                      <p:cBhvr>
                                        <p:cTn id="56" dur="26">
                                          <p:stCondLst>
                                            <p:cond delay="650"/>
                                          </p:stCondLst>
                                        </p:cTn>
                                        <p:tgtEl>
                                          <p:spTgt spid="24581"/>
                                        </p:tgtEl>
                                      </p:cBhvr>
                                      <p:to x="100000" y="60000"/>
                                    </p:animScale>
                                    <p:animScale>
                                      <p:cBhvr>
                                        <p:cTn id="57" dur="166" decel="50000">
                                          <p:stCondLst>
                                            <p:cond delay="676"/>
                                          </p:stCondLst>
                                        </p:cTn>
                                        <p:tgtEl>
                                          <p:spTgt spid="24581"/>
                                        </p:tgtEl>
                                      </p:cBhvr>
                                      <p:to x="100000" y="100000"/>
                                    </p:animScale>
                                    <p:animScale>
                                      <p:cBhvr>
                                        <p:cTn id="58" dur="26">
                                          <p:stCondLst>
                                            <p:cond delay="1312"/>
                                          </p:stCondLst>
                                        </p:cTn>
                                        <p:tgtEl>
                                          <p:spTgt spid="24581"/>
                                        </p:tgtEl>
                                      </p:cBhvr>
                                      <p:to x="100000" y="80000"/>
                                    </p:animScale>
                                    <p:animScale>
                                      <p:cBhvr>
                                        <p:cTn id="59" dur="166" decel="50000">
                                          <p:stCondLst>
                                            <p:cond delay="1338"/>
                                          </p:stCondLst>
                                        </p:cTn>
                                        <p:tgtEl>
                                          <p:spTgt spid="24581"/>
                                        </p:tgtEl>
                                      </p:cBhvr>
                                      <p:to x="100000" y="100000"/>
                                    </p:animScale>
                                    <p:animScale>
                                      <p:cBhvr>
                                        <p:cTn id="60" dur="26">
                                          <p:stCondLst>
                                            <p:cond delay="1642"/>
                                          </p:stCondLst>
                                        </p:cTn>
                                        <p:tgtEl>
                                          <p:spTgt spid="24581"/>
                                        </p:tgtEl>
                                      </p:cBhvr>
                                      <p:to x="100000" y="90000"/>
                                    </p:animScale>
                                    <p:animScale>
                                      <p:cBhvr>
                                        <p:cTn id="61" dur="166" decel="50000">
                                          <p:stCondLst>
                                            <p:cond delay="1668"/>
                                          </p:stCondLst>
                                        </p:cTn>
                                        <p:tgtEl>
                                          <p:spTgt spid="24581"/>
                                        </p:tgtEl>
                                      </p:cBhvr>
                                      <p:to x="100000" y="100000"/>
                                    </p:animScale>
                                    <p:animScale>
                                      <p:cBhvr>
                                        <p:cTn id="62" dur="26">
                                          <p:stCondLst>
                                            <p:cond delay="1808"/>
                                          </p:stCondLst>
                                        </p:cTn>
                                        <p:tgtEl>
                                          <p:spTgt spid="24581"/>
                                        </p:tgtEl>
                                      </p:cBhvr>
                                      <p:to x="100000" y="95000"/>
                                    </p:animScale>
                                    <p:animScale>
                                      <p:cBhvr>
                                        <p:cTn id="63" dur="166" decel="50000">
                                          <p:stCondLst>
                                            <p:cond delay="1834"/>
                                          </p:stCondLst>
                                        </p:cTn>
                                        <p:tgtEl>
                                          <p:spTgt spid="24581"/>
                                        </p:tgtEl>
                                      </p:cBhvr>
                                      <p:to x="100000" y="100000"/>
                                    </p:animScale>
                                  </p:childTnLst>
                                </p:cTn>
                              </p:par>
                            </p:childTnLst>
                          </p:cTn>
                        </p:par>
                      </p:childTnLst>
                    </p:cTn>
                  </p:par>
                  <p:par>
                    <p:cTn id="64" fill="hold">
                      <p:stCondLst>
                        <p:cond delay="indefinite"/>
                      </p:stCondLst>
                      <p:childTnLst>
                        <p:par>
                          <p:cTn id="65" fill="hold">
                            <p:stCondLst>
                              <p:cond delay="0"/>
                            </p:stCondLst>
                            <p:childTnLst>
                              <p:par>
                                <p:cTn id="66" presetID="26" presetClass="entr" presetSubtype="0" fill="hold" grpId="0" nodeType="clickEffect">
                                  <p:stCondLst>
                                    <p:cond delay="0"/>
                                  </p:stCondLst>
                                  <p:childTnLst>
                                    <p:set>
                                      <p:cBhvr>
                                        <p:cTn id="67" dur="1" fill="hold">
                                          <p:stCondLst>
                                            <p:cond delay="0"/>
                                          </p:stCondLst>
                                        </p:cTn>
                                        <p:tgtEl>
                                          <p:spTgt spid="24582"/>
                                        </p:tgtEl>
                                        <p:attrNameLst>
                                          <p:attrName>style.visibility</p:attrName>
                                        </p:attrNameLst>
                                      </p:cBhvr>
                                      <p:to>
                                        <p:strVal val="visible"/>
                                      </p:to>
                                    </p:set>
                                    <p:animEffect transition="in" filter="wipe(down)">
                                      <p:cBhvr>
                                        <p:cTn id="68" dur="580">
                                          <p:stCondLst>
                                            <p:cond delay="0"/>
                                          </p:stCondLst>
                                        </p:cTn>
                                        <p:tgtEl>
                                          <p:spTgt spid="24582"/>
                                        </p:tgtEl>
                                      </p:cBhvr>
                                    </p:animEffect>
                                    <p:anim calcmode="lin" valueType="num">
                                      <p:cBhvr>
                                        <p:cTn id="69" dur="1822" tmFilter="0,0; 0.14,0.36; 0.43,0.73; 0.71,0.91; 1.0,1.0">
                                          <p:stCondLst>
                                            <p:cond delay="0"/>
                                          </p:stCondLst>
                                        </p:cTn>
                                        <p:tgtEl>
                                          <p:spTgt spid="24582"/>
                                        </p:tgtEl>
                                        <p:attrNameLst>
                                          <p:attrName>ppt_x</p:attrName>
                                        </p:attrNameLst>
                                      </p:cBhvr>
                                      <p:tavLst>
                                        <p:tav tm="0">
                                          <p:val>
                                            <p:strVal val="#ppt_x-0.25"/>
                                          </p:val>
                                        </p:tav>
                                        <p:tav tm="100000">
                                          <p:val>
                                            <p:strVal val="#ppt_x"/>
                                          </p:val>
                                        </p:tav>
                                      </p:tavLst>
                                    </p:anim>
                                    <p:anim calcmode="lin" valueType="num">
                                      <p:cBhvr>
                                        <p:cTn id="70" dur="664" tmFilter="0.0,0.0; 0.25,0.07; 0.50,0.2; 0.75,0.467; 1.0,1.0">
                                          <p:stCondLst>
                                            <p:cond delay="0"/>
                                          </p:stCondLst>
                                        </p:cTn>
                                        <p:tgtEl>
                                          <p:spTgt spid="24582"/>
                                        </p:tgtEl>
                                        <p:attrNameLst>
                                          <p:attrName>ppt_y</p:attrName>
                                        </p:attrNameLst>
                                      </p:cBhvr>
                                      <p:tavLst>
                                        <p:tav tm="0" fmla="#ppt_y-sin(pi*$)/3">
                                          <p:val>
                                            <p:fltVal val="0.5"/>
                                          </p:val>
                                        </p:tav>
                                        <p:tav tm="100000">
                                          <p:val>
                                            <p:fltVal val="1"/>
                                          </p:val>
                                        </p:tav>
                                      </p:tavLst>
                                    </p:anim>
                                    <p:anim calcmode="lin" valueType="num">
                                      <p:cBhvr>
                                        <p:cTn id="71" dur="664" tmFilter="0, 0; 0.125,0.2665; 0.25,0.4; 0.375,0.465; 0.5,0.5;  0.625,0.535; 0.75,0.6; 0.875,0.7335; 1,1">
                                          <p:stCondLst>
                                            <p:cond delay="664"/>
                                          </p:stCondLst>
                                        </p:cTn>
                                        <p:tgtEl>
                                          <p:spTgt spid="24582"/>
                                        </p:tgtEl>
                                        <p:attrNameLst>
                                          <p:attrName>ppt_y</p:attrName>
                                        </p:attrNameLst>
                                      </p:cBhvr>
                                      <p:tavLst>
                                        <p:tav tm="0" fmla="#ppt_y-sin(pi*$)/9">
                                          <p:val>
                                            <p:fltVal val="0"/>
                                          </p:val>
                                        </p:tav>
                                        <p:tav tm="100000">
                                          <p:val>
                                            <p:fltVal val="1"/>
                                          </p:val>
                                        </p:tav>
                                      </p:tavLst>
                                    </p:anim>
                                    <p:anim calcmode="lin" valueType="num">
                                      <p:cBhvr>
                                        <p:cTn id="72" dur="332" tmFilter="0, 0; 0.125,0.2665; 0.25,0.4; 0.375,0.465; 0.5,0.5;  0.625,0.535; 0.75,0.6; 0.875,0.7335; 1,1">
                                          <p:stCondLst>
                                            <p:cond delay="1324"/>
                                          </p:stCondLst>
                                        </p:cTn>
                                        <p:tgtEl>
                                          <p:spTgt spid="24582"/>
                                        </p:tgtEl>
                                        <p:attrNameLst>
                                          <p:attrName>ppt_y</p:attrName>
                                        </p:attrNameLst>
                                      </p:cBhvr>
                                      <p:tavLst>
                                        <p:tav tm="0" fmla="#ppt_y-sin(pi*$)/27">
                                          <p:val>
                                            <p:fltVal val="0"/>
                                          </p:val>
                                        </p:tav>
                                        <p:tav tm="100000">
                                          <p:val>
                                            <p:fltVal val="1"/>
                                          </p:val>
                                        </p:tav>
                                      </p:tavLst>
                                    </p:anim>
                                    <p:anim calcmode="lin" valueType="num">
                                      <p:cBhvr>
                                        <p:cTn id="73" dur="164" tmFilter="0, 0; 0.125,0.2665; 0.25,0.4; 0.375,0.465; 0.5,0.5;  0.625,0.535; 0.75,0.6; 0.875,0.7335; 1,1">
                                          <p:stCondLst>
                                            <p:cond delay="1656"/>
                                          </p:stCondLst>
                                        </p:cTn>
                                        <p:tgtEl>
                                          <p:spTgt spid="24582"/>
                                        </p:tgtEl>
                                        <p:attrNameLst>
                                          <p:attrName>ppt_y</p:attrName>
                                        </p:attrNameLst>
                                      </p:cBhvr>
                                      <p:tavLst>
                                        <p:tav tm="0" fmla="#ppt_y-sin(pi*$)/81">
                                          <p:val>
                                            <p:fltVal val="0"/>
                                          </p:val>
                                        </p:tav>
                                        <p:tav tm="100000">
                                          <p:val>
                                            <p:fltVal val="1"/>
                                          </p:val>
                                        </p:tav>
                                      </p:tavLst>
                                    </p:anim>
                                    <p:animScale>
                                      <p:cBhvr>
                                        <p:cTn id="74" dur="26">
                                          <p:stCondLst>
                                            <p:cond delay="650"/>
                                          </p:stCondLst>
                                        </p:cTn>
                                        <p:tgtEl>
                                          <p:spTgt spid="24582"/>
                                        </p:tgtEl>
                                      </p:cBhvr>
                                      <p:to x="100000" y="60000"/>
                                    </p:animScale>
                                    <p:animScale>
                                      <p:cBhvr>
                                        <p:cTn id="75" dur="166" decel="50000">
                                          <p:stCondLst>
                                            <p:cond delay="676"/>
                                          </p:stCondLst>
                                        </p:cTn>
                                        <p:tgtEl>
                                          <p:spTgt spid="24582"/>
                                        </p:tgtEl>
                                      </p:cBhvr>
                                      <p:to x="100000" y="100000"/>
                                    </p:animScale>
                                    <p:animScale>
                                      <p:cBhvr>
                                        <p:cTn id="76" dur="26">
                                          <p:stCondLst>
                                            <p:cond delay="1312"/>
                                          </p:stCondLst>
                                        </p:cTn>
                                        <p:tgtEl>
                                          <p:spTgt spid="24582"/>
                                        </p:tgtEl>
                                      </p:cBhvr>
                                      <p:to x="100000" y="80000"/>
                                    </p:animScale>
                                    <p:animScale>
                                      <p:cBhvr>
                                        <p:cTn id="77" dur="166" decel="50000">
                                          <p:stCondLst>
                                            <p:cond delay="1338"/>
                                          </p:stCondLst>
                                        </p:cTn>
                                        <p:tgtEl>
                                          <p:spTgt spid="24582"/>
                                        </p:tgtEl>
                                      </p:cBhvr>
                                      <p:to x="100000" y="100000"/>
                                    </p:animScale>
                                    <p:animScale>
                                      <p:cBhvr>
                                        <p:cTn id="78" dur="26">
                                          <p:stCondLst>
                                            <p:cond delay="1642"/>
                                          </p:stCondLst>
                                        </p:cTn>
                                        <p:tgtEl>
                                          <p:spTgt spid="24582"/>
                                        </p:tgtEl>
                                      </p:cBhvr>
                                      <p:to x="100000" y="90000"/>
                                    </p:animScale>
                                    <p:animScale>
                                      <p:cBhvr>
                                        <p:cTn id="79" dur="166" decel="50000">
                                          <p:stCondLst>
                                            <p:cond delay="1668"/>
                                          </p:stCondLst>
                                        </p:cTn>
                                        <p:tgtEl>
                                          <p:spTgt spid="24582"/>
                                        </p:tgtEl>
                                      </p:cBhvr>
                                      <p:to x="100000" y="100000"/>
                                    </p:animScale>
                                    <p:animScale>
                                      <p:cBhvr>
                                        <p:cTn id="80" dur="26">
                                          <p:stCondLst>
                                            <p:cond delay="1808"/>
                                          </p:stCondLst>
                                        </p:cTn>
                                        <p:tgtEl>
                                          <p:spTgt spid="24582"/>
                                        </p:tgtEl>
                                      </p:cBhvr>
                                      <p:to x="100000" y="95000"/>
                                    </p:animScale>
                                    <p:animScale>
                                      <p:cBhvr>
                                        <p:cTn id="81" dur="166" decel="50000">
                                          <p:stCondLst>
                                            <p:cond delay="1834"/>
                                          </p:stCondLst>
                                        </p:cTn>
                                        <p:tgtEl>
                                          <p:spTgt spid="2458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79" grpId="0" animBg="1"/>
      <p:bldP spid="24580" grpId="0" animBg="1"/>
      <p:bldP spid="24581" grpId="0" animBg="1"/>
      <p:bldP spid="2458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1482BFDA-EC7F-4FDE-94FE-94CADB886AD7}" type="slidenum">
              <a:rPr lang="en-US"/>
              <a:pPr/>
              <a:t>14</a:t>
            </a:fld>
            <a:endParaRPr lang="en-US"/>
          </a:p>
        </p:txBody>
      </p:sp>
      <p:graphicFrame>
        <p:nvGraphicFramePr>
          <p:cNvPr id="26626" name="Group 2"/>
          <p:cNvGraphicFramePr>
            <a:graphicFrameLocks noGrp="1"/>
          </p:cNvGraphicFramePr>
          <p:nvPr/>
        </p:nvGraphicFramePr>
        <p:xfrm>
          <a:off x="899454" y="96200"/>
          <a:ext cx="8015946" cy="5771201"/>
        </p:xfrm>
        <a:graphic>
          <a:graphicData uri="http://schemas.openxmlformats.org/drawingml/2006/table">
            <a:tbl>
              <a:tblPr rtl="1"/>
              <a:tblGrid>
                <a:gridCol w="1335991"/>
                <a:gridCol w="1335991"/>
                <a:gridCol w="1335991"/>
                <a:gridCol w="1335991"/>
                <a:gridCol w="1335991"/>
                <a:gridCol w="1335991"/>
              </a:tblGrid>
              <a:tr h="769791">
                <a:tc gridSpan="6">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1" i="0" u="none" strike="noStrike" cap="none" normalizeH="0" baseline="0" dirty="0" smtClean="0">
                          <a:ln>
                            <a:noFill/>
                          </a:ln>
                          <a:solidFill>
                            <a:srgbClr val="FD0903"/>
                          </a:solidFill>
                          <a:effectLst/>
                          <a:latin typeface="Arial" pitchFamily="34" charset="0"/>
                          <a:cs typeface="Times New Roman" pitchFamily="18" charset="0"/>
                        </a:rPr>
                        <a:t>جدول (</a:t>
                      </a:r>
                      <a:r>
                        <a:rPr kumimoji="0" lang="ar-BH" sz="1800" b="1" i="0" u="none" strike="noStrike" cap="none" normalizeH="0" baseline="0" dirty="0" smtClean="0">
                          <a:ln>
                            <a:noFill/>
                          </a:ln>
                          <a:solidFill>
                            <a:srgbClr val="FD0903"/>
                          </a:solidFill>
                          <a:effectLst/>
                          <a:latin typeface="Arial" pitchFamily="34" charset="0"/>
                          <a:cs typeface="Times New Roman" pitchFamily="18" charset="0"/>
                        </a:rPr>
                        <a:t>8</a:t>
                      </a:r>
                      <a:r>
                        <a:rPr kumimoji="0" lang="ar-SA" sz="1800" b="1" i="0" u="none" strike="noStrike" cap="none" normalizeH="0" baseline="0" dirty="0" smtClean="0">
                          <a:ln>
                            <a:noFill/>
                          </a:ln>
                          <a:solidFill>
                            <a:srgbClr val="FD0903"/>
                          </a:solidFill>
                          <a:effectLst/>
                          <a:latin typeface="Arial" pitchFamily="34" charset="0"/>
                          <a:cs typeface="Times New Roman" pitchFamily="18" charset="0"/>
                        </a:rPr>
                        <a:t>-2): الإنتاج والمقاييس المختلفة لتكاليف الإنتاج</a:t>
                      </a:r>
                      <a:endParaRPr kumimoji="0" lang="ar-SA" sz="3600" b="0" i="0" u="none" strike="noStrike" cap="none" normalizeH="0" baseline="0" dirty="0" smtClean="0">
                        <a:ln>
                          <a:noFill/>
                        </a:ln>
                        <a:solidFill>
                          <a:srgbClr val="FD0903"/>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77135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cs typeface="Times New Roman" pitchFamily="18" charset="0"/>
                        </a:rPr>
                        <a:t>ATC</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cs typeface="Times New Roman" pitchFamily="18" charset="0"/>
                        </a:rPr>
                        <a:t>AVC</a:t>
                      </a:r>
                      <a:endParaRPr kumimoji="0" lang="ar-BH"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cs typeface="Times New Roman" pitchFamily="18" charset="0"/>
                        </a:rPr>
                        <a:t>AFC</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cs typeface="Times New Roman" pitchFamily="18" charset="0"/>
                        </a:rPr>
                        <a:t>MC</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cs typeface="Times New Roman" pitchFamily="18" charset="0"/>
                        </a:rPr>
                        <a:t>TC</a:t>
                      </a:r>
                      <a:endParaRPr kumimoji="0" lang="ar-BH" sz="2400" b="1" i="0" u="none" strike="noStrike" cap="none" normalizeH="0" baseline="0" smtClean="0">
                        <a:ln>
                          <a:noFill/>
                        </a:ln>
                        <a:solidFill>
                          <a:srgbClr val="000000"/>
                        </a:solidFill>
                        <a:effectLst/>
                        <a:latin typeface="Arial" pitchFamily="34"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cs typeface="Times New Roman" pitchFamily="18" charset="0"/>
                        </a:rPr>
                        <a:t>TP</a:t>
                      </a:r>
                      <a:endParaRPr kumimoji="0" lang="ar-BH" sz="2400" b="1" i="0" u="none" strike="noStrike" cap="none" normalizeH="0" baseline="0" smtClean="0">
                        <a:ln>
                          <a:noFill/>
                        </a:ln>
                        <a:solidFill>
                          <a:srgbClr val="000000"/>
                        </a:solidFill>
                        <a:effectLst/>
                        <a:latin typeface="Arial" pitchFamily="34"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76979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Arial" pitchFamily="34" charset="0"/>
                          <a:cs typeface="Times New Roman" pitchFamily="18" charset="0"/>
                        </a:rPr>
                        <a:t>-------</a:t>
                      </a:r>
                      <a:endParaRPr kumimoji="0" lang="ar-BH"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Arial" pitchFamily="34" charset="0"/>
                          <a:cs typeface="Times New Roman" pitchFamily="18" charset="0"/>
                        </a:rPr>
                        <a:t>--------</a:t>
                      </a:r>
                      <a:endParaRPr kumimoji="0" lang="ar-BH"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25</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0</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76979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12.50</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6.25</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Arial" pitchFamily="34" charset="0"/>
                          <a:cs typeface="Times New Roman" pitchFamily="18" charset="0"/>
                        </a:rPr>
                        <a:t>6.25</a:t>
                      </a:r>
                      <a:endParaRPr kumimoji="0" lang="ar-BH"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Arial" pitchFamily="34" charset="0"/>
                          <a:cs typeface="Times New Roman" pitchFamily="18" charset="0"/>
                        </a:rPr>
                        <a:t>6.25</a:t>
                      </a:r>
                      <a:endParaRPr kumimoji="0" lang="ar-BH"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50</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4</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76979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7.50</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5.00</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2.50</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Arial" pitchFamily="34" charset="0"/>
                          <a:cs typeface="Times New Roman" pitchFamily="18" charset="0"/>
                        </a:rPr>
                        <a:t>4.17</a:t>
                      </a:r>
                      <a:endParaRPr kumimoji="0" lang="ar-BH"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75</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10</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77135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7.69</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5.77</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1.92</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Arial" pitchFamily="34" charset="0"/>
                          <a:cs typeface="Times New Roman" pitchFamily="18" charset="0"/>
                        </a:rPr>
                        <a:t>8.33</a:t>
                      </a:r>
                      <a:endParaRPr kumimoji="0" lang="ar-BH"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Arial" pitchFamily="34" charset="0"/>
                          <a:cs typeface="Times New Roman" pitchFamily="18" charset="0"/>
                        </a:rPr>
                        <a:t>100</a:t>
                      </a:r>
                      <a:endParaRPr kumimoji="0" lang="ar-BH"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13</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76979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8.33</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6.67</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1.67</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12.50</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Arial" pitchFamily="34" charset="0"/>
                          <a:cs typeface="Times New Roman" pitchFamily="18" charset="0"/>
                        </a:rPr>
                        <a:t>125</a:t>
                      </a:r>
                      <a:endParaRPr kumimoji="0" lang="ar-BH"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Arial" pitchFamily="34" charset="0"/>
                          <a:cs typeface="Times New Roman" pitchFamily="18" charset="0"/>
                        </a:rPr>
                        <a:t>15</a:t>
                      </a:r>
                      <a:endParaRPr kumimoji="0" lang="ar-BH"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37954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9.38</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7.81</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1.56</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25.00</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Arial" pitchFamily="34" charset="0"/>
                          <a:cs typeface="Times New Roman" pitchFamily="18" charset="0"/>
                        </a:rPr>
                        <a:t>150</a:t>
                      </a:r>
                      <a:endParaRPr kumimoji="0" lang="ar-BH"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Arial" pitchFamily="34" charset="0"/>
                          <a:cs typeface="Times New Roman" pitchFamily="18" charset="0"/>
                        </a:rPr>
                        <a:t>16</a:t>
                      </a:r>
                      <a:endParaRPr kumimoji="0" lang="ar-BH"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26686" name="AutoShape 62">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7887170F-D803-4FC0-911C-C895C8F107B6}" type="slidenum">
              <a:rPr lang="en-US"/>
              <a:pPr/>
              <a:t>15</a:t>
            </a:fld>
            <a:endParaRPr lang="en-US"/>
          </a:p>
        </p:txBody>
      </p:sp>
      <p:sp>
        <p:nvSpPr>
          <p:cNvPr id="28674" name="WordArt 2"/>
          <p:cNvSpPr>
            <a:spLocks noChangeArrowheads="1" noChangeShapeType="1" noTextEdit="1"/>
          </p:cNvSpPr>
          <p:nvPr/>
        </p:nvSpPr>
        <p:spPr bwMode="auto">
          <a:xfrm>
            <a:off x="3314040" y="260351"/>
            <a:ext cx="6346031" cy="936625"/>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تكاليف الإنتاج في المدى البعيد</a:t>
            </a:r>
          </a:p>
        </p:txBody>
      </p:sp>
      <p:sp>
        <p:nvSpPr>
          <p:cNvPr id="28675" name="Text Box 3"/>
          <p:cNvSpPr txBox="1">
            <a:spLocks noChangeArrowheads="1"/>
          </p:cNvSpPr>
          <p:nvPr/>
        </p:nvSpPr>
        <p:spPr bwMode="auto">
          <a:xfrm>
            <a:off x="350838" y="1341439"/>
            <a:ext cx="9126935" cy="1569660"/>
          </a:xfrm>
          <a:prstGeom prst="rect">
            <a:avLst/>
          </a:prstGeom>
          <a:noFill/>
          <a:ln w="9525">
            <a:noFill/>
            <a:miter lim="800000"/>
            <a:headEnd/>
            <a:tailEnd/>
          </a:ln>
          <a:effectLst/>
        </p:spPr>
        <p:txBody>
          <a:bodyPr>
            <a:spAutoFit/>
          </a:bodyPr>
          <a:lstStyle/>
          <a:p>
            <a:pPr algn="just" rtl="1">
              <a:spcBef>
                <a:spcPct val="50000"/>
              </a:spcBef>
            </a:pPr>
            <a:r>
              <a:rPr lang="ar-BH" sz="2400"/>
              <a:t>المدى البعيد كما عرفنا هو الفترة الزمنية التي تتمكن خلالها المنشأة من تغيير جميع عناصر إنتاجها، لذا فإن تكاليف الإنتاج في المدى البعيد تعتبر جميعها متغيرة ولا وجود للتكاليف الثابتة. و</a:t>
            </a:r>
            <a:r>
              <a:rPr lang="ar-BH" sz="2400" b="1">
                <a:solidFill>
                  <a:srgbClr val="FD0903"/>
                </a:solidFill>
                <a:hlinkClick r:id="rId3" action="ppaction://hlinksldjump"/>
              </a:rPr>
              <a:t>الجدول (8-3)</a:t>
            </a:r>
            <a:r>
              <a:rPr lang="ar-BH" sz="2400"/>
              <a:t> يقدم مثالاً لدالة الإنتاج في المدى البعيد، حيث يضم مستويات الإنتاج المقابلة لكل مزيج من عنصري الإنتاج، العمل ورأس المال.</a:t>
            </a:r>
            <a:endParaRPr lang="fr-MA" sz="2400"/>
          </a:p>
        </p:txBody>
      </p:sp>
      <p:sp>
        <p:nvSpPr>
          <p:cNvPr id="28676" name="WordArt 4"/>
          <p:cNvSpPr>
            <a:spLocks noChangeArrowheads="1" noChangeShapeType="1" noTextEdit="1"/>
          </p:cNvSpPr>
          <p:nvPr/>
        </p:nvSpPr>
        <p:spPr bwMode="auto">
          <a:xfrm>
            <a:off x="2457583" y="3141664"/>
            <a:ext cx="7202488" cy="936625"/>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منحنى متوسط التكاليف في المدى البعيد</a:t>
            </a:r>
          </a:p>
        </p:txBody>
      </p:sp>
      <p:sp>
        <p:nvSpPr>
          <p:cNvPr id="28677" name="Text Box 5"/>
          <p:cNvSpPr txBox="1">
            <a:spLocks noChangeArrowheads="1"/>
          </p:cNvSpPr>
          <p:nvPr/>
        </p:nvSpPr>
        <p:spPr bwMode="auto">
          <a:xfrm>
            <a:off x="350838" y="4221164"/>
            <a:ext cx="9126935" cy="830997"/>
          </a:xfrm>
          <a:prstGeom prst="rect">
            <a:avLst/>
          </a:prstGeom>
          <a:noFill/>
          <a:ln w="9525">
            <a:noFill/>
            <a:miter lim="800000"/>
            <a:headEnd/>
            <a:tailEnd/>
          </a:ln>
          <a:effectLst/>
        </p:spPr>
        <p:txBody>
          <a:bodyPr>
            <a:spAutoFit/>
          </a:bodyPr>
          <a:lstStyle/>
          <a:p>
            <a:pPr algn="just" rtl="1">
              <a:spcBef>
                <a:spcPct val="50000"/>
              </a:spcBef>
            </a:pPr>
            <a:r>
              <a:rPr lang="ar-BH" sz="2400"/>
              <a:t>يصور </a:t>
            </a:r>
            <a:r>
              <a:rPr lang="ar-BH" sz="2400" b="1">
                <a:solidFill>
                  <a:srgbClr val="FD0903"/>
                </a:solidFill>
                <a:hlinkClick r:id="rId4" action="ppaction://hlinksldjump"/>
              </a:rPr>
              <a:t>الشكل (8-4)</a:t>
            </a:r>
            <a:r>
              <a:rPr lang="ar-BH" sz="2400"/>
              <a:t> منحنيات متوسط التكاليف الكلية في المدى القريب لخمسة أحجام مختلفة من المنشآت العاملة في إحدى الصناعات </a:t>
            </a:r>
            <a:r>
              <a:rPr lang="en-US" sz="2400"/>
              <a:t>ATC</a:t>
            </a:r>
            <a:r>
              <a:rPr lang="en-US" sz="2400" baseline="-25000"/>
              <a:t>1</a:t>
            </a:r>
            <a:r>
              <a:rPr lang="ar-BH" sz="2400"/>
              <a:t> إلى </a:t>
            </a:r>
            <a:r>
              <a:rPr lang="en-US" sz="2400"/>
              <a:t>ATC</a:t>
            </a:r>
            <a:r>
              <a:rPr lang="en-US" sz="2400" baseline="-25000"/>
              <a:t>5</a:t>
            </a:r>
            <a:r>
              <a:rPr lang="ar-BH" sz="2400"/>
              <a:t>.</a:t>
            </a:r>
            <a:endParaRPr lang="fr-MA" sz="2400"/>
          </a:p>
        </p:txBody>
      </p:sp>
      <p:sp>
        <p:nvSpPr>
          <p:cNvPr id="28678" name="WordArt 6"/>
          <p:cNvSpPr>
            <a:spLocks noChangeArrowheads="1" noChangeShapeType="1" noTextEdit="1"/>
          </p:cNvSpPr>
          <p:nvPr/>
        </p:nvSpPr>
        <p:spPr bwMode="auto">
          <a:xfrm>
            <a:off x="5186891" y="5373688"/>
            <a:ext cx="4473179" cy="792162"/>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إقتصاديات الحجم</a:t>
            </a:r>
          </a:p>
        </p:txBody>
      </p:sp>
      <p:sp>
        <p:nvSpPr>
          <p:cNvPr id="28679" name="AutoShape 7">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slide(fromBottom)">
                                      <p:cBhvr>
                                        <p:cTn id="7" dur="500"/>
                                        <p:tgtEl>
                                          <p:spTgt spid="28674"/>
                                        </p:tgtEl>
                                      </p:cBhvr>
                                    </p:animEffect>
                                  </p:childTnLst>
                                </p:cTn>
                              </p:par>
                            </p:childTnLst>
                          </p:cTn>
                        </p:par>
                        <p:par>
                          <p:cTn id="8" fill="hold">
                            <p:stCondLst>
                              <p:cond delay="500"/>
                            </p:stCondLst>
                            <p:childTnLst>
                              <p:par>
                                <p:cTn id="9" presetID="27" presetClass="entr" presetSubtype="0" fill="hold" nodeType="afterEffect">
                                  <p:stCondLst>
                                    <p:cond delay="0"/>
                                  </p:stCondLst>
                                  <p:iterate type="lt">
                                    <p:tmPct val="50000"/>
                                  </p:iterate>
                                  <p:childTnLst>
                                    <p:set>
                                      <p:cBhvr>
                                        <p:cTn id="10" dur="1" fill="hold">
                                          <p:stCondLst>
                                            <p:cond delay="0"/>
                                          </p:stCondLst>
                                        </p:cTn>
                                        <p:tgtEl>
                                          <p:spTgt spid="28675">
                                            <p:txEl>
                                              <p:pRg st="0" end="0"/>
                                            </p:txEl>
                                          </p:spTgt>
                                        </p:tgtEl>
                                        <p:attrNameLst>
                                          <p:attrName>style.visibility</p:attrName>
                                        </p:attrNameLst>
                                      </p:cBhvr>
                                      <p:to>
                                        <p:strVal val="visible"/>
                                      </p:to>
                                    </p:set>
                                    <p:anim calcmode="discrete" valueType="clr">
                                      <p:cBhvr override="childStyle">
                                        <p:cTn id="11" dur="80"/>
                                        <p:tgtEl>
                                          <p:spTgt spid="2867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28675">
                                            <p:txEl>
                                              <p:pRg st="0" end="0"/>
                                            </p:txEl>
                                          </p:spTgt>
                                        </p:tgtEl>
                                        <p:attrNameLst>
                                          <p:attrName>fillcolor</p:attrName>
                                        </p:attrNameLst>
                                      </p:cBhvr>
                                      <p:tavLst>
                                        <p:tav tm="0">
                                          <p:val>
                                            <p:clrVal>
                                              <a:schemeClr val="accent2"/>
                                            </p:clrVal>
                                          </p:val>
                                        </p:tav>
                                        <p:tav tm="50000">
                                          <p:val>
                                            <p:clrVal>
                                              <a:schemeClr val="hlink"/>
                                            </p:clrVal>
                                          </p:val>
                                        </p:tav>
                                      </p:tavLst>
                                    </p:anim>
                                    <p:set>
                                      <p:cBhvr>
                                        <p:cTn id="13" dur="80"/>
                                        <p:tgtEl>
                                          <p:spTgt spid="28675">
                                            <p:txEl>
                                              <p:pRg st="0" end="0"/>
                                            </p:txEl>
                                          </p:spTgt>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28676"/>
                                        </p:tgtEl>
                                        <p:attrNameLst>
                                          <p:attrName>style.visibility</p:attrName>
                                        </p:attrNameLst>
                                      </p:cBhvr>
                                      <p:to>
                                        <p:strVal val="visible"/>
                                      </p:to>
                                    </p:set>
                                    <p:animEffect transition="in" filter="slide(fromBottom)">
                                      <p:cBhvr>
                                        <p:cTn id="18" dur="500"/>
                                        <p:tgtEl>
                                          <p:spTgt spid="28676"/>
                                        </p:tgtEl>
                                      </p:cBhvr>
                                    </p:animEffect>
                                  </p:childTnLst>
                                </p:cTn>
                              </p:par>
                            </p:childTnLst>
                          </p:cTn>
                        </p:par>
                        <p:par>
                          <p:cTn id="19" fill="hold">
                            <p:stCondLst>
                              <p:cond delay="500"/>
                            </p:stCondLst>
                            <p:childTnLst>
                              <p:par>
                                <p:cTn id="20" presetID="27" presetClass="entr" presetSubtype="0" fill="hold" nodeType="afterEffect">
                                  <p:stCondLst>
                                    <p:cond delay="0"/>
                                  </p:stCondLst>
                                  <p:iterate type="lt">
                                    <p:tmPct val="50000"/>
                                  </p:iterate>
                                  <p:childTnLst>
                                    <p:set>
                                      <p:cBhvr>
                                        <p:cTn id="21" dur="1" fill="hold">
                                          <p:stCondLst>
                                            <p:cond delay="0"/>
                                          </p:stCondLst>
                                        </p:cTn>
                                        <p:tgtEl>
                                          <p:spTgt spid="28677">
                                            <p:txEl>
                                              <p:pRg st="0" end="0"/>
                                            </p:txEl>
                                          </p:spTgt>
                                        </p:tgtEl>
                                        <p:attrNameLst>
                                          <p:attrName>style.visibility</p:attrName>
                                        </p:attrNameLst>
                                      </p:cBhvr>
                                      <p:to>
                                        <p:strVal val="visible"/>
                                      </p:to>
                                    </p:set>
                                    <p:anim calcmode="discrete" valueType="clr">
                                      <p:cBhvr override="childStyle">
                                        <p:cTn id="22" dur="80"/>
                                        <p:tgtEl>
                                          <p:spTgt spid="2867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28677">
                                            <p:txEl>
                                              <p:pRg st="0" end="0"/>
                                            </p:txEl>
                                          </p:spTgt>
                                        </p:tgtEl>
                                        <p:attrNameLst>
                                          <p:attrName>fillcolor</p:attrName>
                                        </p:attrNameLst>
                                      </p:cBhvr>
                                      <p:tavLst>
                                        <p:tav tm="0">
                                          <p:val>
                                            <p:clrVal>
                                              <a:schemeClr val="accent2"/>
                                            </p:clrVal>
                                          </p:val>
                                        </p:tav>
                                        <p:tav tm="50000">
                                          <p:val>
                                            <p:clrVal>
                                              <a:schemeClr val="hlink"/>
                                            </p:clrVal>
                                          </p:val>
                                        </p:tav>
                                      </p:tavLst>
                                    </p:anim>
                                    <p:set>
                                      <p:cBhvr>
                                        <p:cTn id="24" dur="80"/>
                                        <p:tgtEl>
                                          <p:spTgt spid="28677">
                                            <p:txEl>
                                              <p:pRg st="0" end="0"/>
                                            </p:txEl>
                                          </p:spTgt>
                                        </p:tgtEl>
                                        <p:attrNameLst>
                                          <p:attrName>fill.type</p:attrName>
                                        </p:attrNameLst>
                                      </p:cBhvr>
                                      <p:to>
                                        <p:strVal val="solid"/>
                                      </p:to>
                                    </p:se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28678"/>
                                        </p:tgtEl>
                                        <p:attrNameLst>
                                          <p:attrName>style.visibility</p:attrName>
                                        </p:attrNameLst>
                                      </p:cBhvr>
                                      <p:to>
                                        <p:strVal val="visible"/>
                                      </p:to>
                                    </p:set>
                                    <p:animEffect transition="in" filter="slide(fromBottom)">
                                      <p:cBhvr>
                                        <p:cTn id="29" dur="500"/>
                                        <p:tgtEl>
                                          <p:spTgt spid="286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nimBg="1"/>
      <p:bldP spid="28676" grpId="0" animBg="1"/>
      <p:bldP spid="2867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FF1269AA-40D0-4CFB-9378-01429BF6ACB3}" type="slidenum">
              <a:rPr lang="en-US"/>
              <a:pPr/>
              <a:t>16</a:t>
            </a:fld>
            <a:endParaRPr lang="en-US"/>
          </a:p>
        </p:txBody>
      </p:sp>
      <p:graphicFrame>
        <p:nvGraphicFramePr>
          <p:cNvPr id="30722" name="Group 2"/>
          <p:cNvGraphicFramePr>
            <a:graphicFrameLocks noGrp="1"/>
          </p:cNvGraphicFramePr>
          <p:nvPr/>
        </p:nvGraphicFramePr>
        <p:xfrm>
          <a:off x="228600" y="152400"/>
          <a:ext cx="8891325" cy="5785580"/>
        </p:xfrm>
        <a:graphic>
          <a:graphicData uri="http://schemas.openxmlformats.org/drawingml/2006/table">
            <a:tbl>
              <a:tblPr rtl="1"/>
              <a:tblGrid>
                <a:gridCol w="1778265"/>
                <a:gridCol w="1778265"/>
                <a:gridCol w="1778265"/>
                <a:gridCol w="1778265"/>
                <a:gridCol w="1778265"/>
              </a:tblGrid>
              <a:tr h="543831">
                <a:tc grid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FD0903"/>
                          </a:solidFill>
                          <a:effectLst/>
                          <a:latin typeface="Arial" pitchFamily="34" charset="0"/>
                          <a:cs typeface="Times New Roman" pitchFamily="18" charset="0"/>
                        </a:rPr>
                        <a:t>جدول (</a:t>
                      </a:r>
                      <a:r>
                        <a:rPr kumimoji="0" lang="ar-BH" sz="3200" b="1" i="0" u="none" strike="noStrike" cap="none" normalizeH="0" baseline="0" dirty="0" smtClean="0">
                          <a:ln>
                            <a:noFill/>
                          </a:ln>
                          <a:solidFill>
                            <a:srgbClr val="FD0903"/>
                          </a:solidFill>
                          <a:effectLst/>
                          <a:latin typeface="Arial" pitchFamily="34" charset="0"/>
                          <a:cs typeface="Times New Roman" pitchFamily="18" charset="0"/>
                        </a:rPr>
                        <a:t>8</a:t>
                      </a:r>
                      <a:r>
                        <a:rPr kumimoji="0" lang="ar-SA" sz="3200" b="1" i="0" u="none" strike="noStrike" cap="none" normalizeH="0" baseline="0" dirty="0" smtClean="0">
                          <a:ln>
                            <a:noFill/>
                          </a:ln>
                          <a:solidFill>
                            <a:srgbClr val="FD0903"/>
                          </a:solidFill>
                          <a:effectLst/>
                          <a:latin typeface="Arial" pitchFamily="34" charset="0"/>
                          <a:cs typeface="Times New Roman" pitchFamily="18" charset="0"/>
                        </a:rPr>
                        <a:t>-3) دالة الإنتاج في المدى البعيد</a:t>
                      </a:r>
                      <a:r>
                        <a:rPr kumimoji="0" lang="ar-SA" sz="3200" b="1" i="0" u="none" strike="noStrike" cap="none" normalizeH="0" baseline="0" dirty="0" smtClean="0">
                          <a:ln>
                            <a:noFill/>
                          </a:ln>
                          <a:solidFill>
                            <a:schemeClr val="tx1"/>
                          </a:solidFill>
                          <a:effectLst/>
                          <a:latin typeface="Arial" pitchFamily="34" charset="0"/>
                          <a:cs typeface="Times New Roman" pitchFamily="18" charset="0"/>
                        </a:rPr>
                        <a:t> </a:t>
                      </a:r>
                      <a:endParaRPr kumimoji="0" lang="en-US" sz="2400" b="0" i="0" u="none" strike="noStrike" cap="none" normalizeH="0" baseline="0" dirty="0" smtClean="0">
                        <a:ln>
                          <a:noFill/>
                        </a:ln>
                        <a:solidFill>
                          <a:schemeClr val="tx1"/>
                        </a:solidFill>
                        <a:effectLst/>
                        <a:latin typeface="Arial" pitchFamily="34" charset="0"/>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660410">
                <a:tc grid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000000"/>
                          </a:solidFill>
                          <a:effectLst/>
                          <a:latin typeface="Arial" pitchFamily="34" charset="0"/>
                          <a:cs typeface="Times New Roman" pitchFamily="18" charset="0"/>
                        </a:rPr>
                        <a:t>الإنتاج اليومي</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6619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1" i="0" u="none" strike="noStrike" cap="none" normalizeH="0" baseline="0" smtClean="0">
                          <a:ln>
                            <a:noFill/>
                          </a:ln>
                          <a:solidFill>
                            <a:srgbClr val="000000"/>
                          </a:solidFill>
                          <a:effectLst/>
                          <a:latin typeface="Arial" pitchFamily="34" charset="0"/>
                          <a:cs typeface="Times New Roman" pitchFamily="18" charset="0"/>
                        </a:rPr>
                        <a:t>العمل</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000000"/>
                          </a:solidFill>
                          <a:effectLst/>
                          <a:latin typeface="Arial" pitchFamily="34" charset="0"/>
                          <a:cs typeface="Times New Roman" pitchFamily="18" charset="0"/>
                        </a:rPr>
                        <a:t>مصنع 1</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000000"/>
                          </a:solidFill>
                          <a:effectLst/>
                          <a:latin typeface="Arial" pitchFamily="34" charset="0"/>
                          <a:cs typeface="Times New Roman" pitchFamily="18" charset="0"/>
                        </a:rPr>
                        <a:t>مصنع 2</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1" i="0" u="none" strike="noStrike" cap="none" normalizeH="0" baseline="0" smtClean="0">
                          <a:ln>
                            <a:noFill/>
                          </a:ln>
                          <a:solidFill>
                            <a:srgbClr val="000000"/>
                          </a:solidFill>
                          <a:effectLst/>
                          <a:latin typeface="Arial" pitchFamily="34" charset="0"/>
                          <a:cs typeface="Times New Roman" pitchFamily="18" charset="0"/>
                        </a:rPr>
                        <a:t>مصنع 3</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1" i="0" u="none" strike="noStrike" cap="none" normalizeH="0" baseline="0" smtClean="0">
                          <a:ln>
                            <a:noFill/>
                          </a:ln>
                          <a:solidFill>
                            <a:srgbClr val="000000"/>
                          </a:solidFill>
                          <a:effectLst/>
                          <a:latin typeface="Arial" pitchFamily="34" charset="0"/>
                          <a:cs typeface="Times New Roman" pitchFamily="18" charset="0"/>
                        </a:rPr>
                        <a:t>مصنع 4</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66041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smtClean="0">
                          <a:ln>
                            <a:noFill/>
                          </a:ln>
                          <a:solidFill>
                            <a:srgbClr val="000000"/>
                          </a:solidFill>
                          <a:effectLst/>
                          <a:latin typeface="Arial" pitchFamily="34" charset="0"/>
                          <a:cs typeface="Times New Roman" pitchFamily="18" charset="0"/>
                        </a:rPr>
                        <a:t>1</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smtClean="0">
                          <a:ln>
                            <a:noFill/>
                          </a:ln>
                          <a:solidFill>
                            <a:srgbClr val="000000"/>
                          </a:solidFill>
                          <a:effectLst/>
                          <a:latin typeface="Arial" pitchFamily="34" charset="0"/>
                          <a:cs typeface="Times New Roman" pitchFamily="18" charset="0"/>
                        </a:rPr>
                        <a:t>15</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dirty="0" smtClean="0">
                          <a:ln>
                            <a:noFill/>
                          </a:ln>
                          <a:solidFill>
                            <a:srgbClr val="000000"/>
                          </a:solidFill>
                          <a:effectLst/>
                          <a:latin typeface="Arial" pitchFamily="34" charset="0"/>
                          <a:cs typeface="Times New Roman" pitchFamily="18" charset="0"/>
                        </a:rPr>
                        <a:t>13</a:t>
                      </a:r>
                      <a:endParaRPr kumimoji="0" lang="ar-BH" sz="4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smtClean="0">
                          <a:ln>
                            <a:noFill/>
                          </a:ln>
                          <a:solidFill>
                            <a:srgbClr val="000000"/>
                          </a:solidFill>
                          <a:effectLst/>
                          <a:latin typeface="Arial" pitchFamily="34" charset="0"/>
                          <a:cs typeface="Times New Roman" pitchFamily="18" charset="0"/>
                        </a:rPr>
                        <a:t>10</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smtClean="0">
                          <a:ln>
                            <a:noFill/>
                          </a:ln>
                          <a:solidFill>
                            <a:srgbClr val="000000"/>
                          </a:solidFill>
                          <a:effectLst/>
                          <a:latin typeface="Arial" pitchFamily="34" charset="0"/>
                          <a:cs typeface="Times New Roman" pitchFamily="18" charset="0"/>
                        </a:rPr>
                        <a:t>4</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6619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smtClean="0">
                          <a:ln>
                            <a:noFill/>
                          </a:ln>
                          <a:solidFill>
                            <a:srgbClr val="000000"/>
                          </a:solidFill>
                          <a:effectLst/>
                          <a:latin typeface="Arial" pitchFamily="34" charset="0"/>
                          <a:cs typeface="Times New Roman" pitchFamily="18" charset="0"/>
                        </a:rPr>
                        <a:t>2</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smtClean="0">
                          <a:ln>
                            <a:noFill/>
                          </a:ln>
                          <a:solidFill>
                            <a:srgbClr val="000000"/>
                          </a:solidFill>
                          <a:effectLst/>
                          <a:latin typeface="Arial" pitchFamily="34" charset="0"/>
                          <a:cs typeface="Times New Roman" pitchFamily="18" charset="0"/>
                        </a:rPr>
                        <a:t>21</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dirty="0" smtClean="0">
                          <a:ln>
                            <a:noFill/>
                          </a:ln>
                          <a:solidFill>
                            <a:srgbClr val="000000"/>
                          </a:solidFill>
                          <a:effectLst/>
                          <a:latin typeface="Arial" pitchFamily="34" charset="0"/>
                          <a:cs typeface="Times New Roman" pitchFamily="18" charset="0"/>
                        </a:rPr>
                        <a:t>18</a:t>
                      </a:r>
                      <a:endParaRPr kumimoji="0" lang="ar-BH" sz="4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dirty="0" smtClean="0">
                          <a:ln>
                            <a:noFill/>
                          </a:ln>
                          <a:solidFill>
                            <a:srgbClr val="000000"/>
                          </a:solidFill>
                          <a:effectLst/>
                          <a:latin typeface="Arial" pitchFamily="34" charset="0"/>
                          <a:cs typeface="Times New Roman" pitchFamily="18" charset="0"/>
                        </a:rPr>
                        <a:t>15</a:t>
                      </a:r>
                      <a:endParaRPr kumimoji="0" lang="ar-BH" sz="4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smtClean="0">
                          <a:ln>
                            <a:noFill/>
                          </a:ln>
                          <a:solidFill>
                            <a:srgbClr val="000000"/>
                          </a:solidFill>
                          <a:effectLst/>
                          <a:latin typeface="Arial" pitchFamily="34" charset="0"/>
                          <a:cs typeface="Times New Roman" pitchFamily="18" charset="0"/>
                        </a:rPr>
                        <a:t>10</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66041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smtClean="0">
                          <a:ln>
                            <a:noFill/>
                          </a:ln>
                          <a:solidFill>
                            <a:srgbClr val="000000"/>
                          </a:solidFill>
                          <a:effectLst/>
                          <a:latin typeface="Arial" pitchFamily="34" charset="0"/>
                          <a:cs typeface="Times New Roman" pitchFamily="18" charset="0"/>
                        </a:rPr>
                        <a:t>3</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smtClean="0">
                          <a:ln>
                            <a:noFill/>
                          </a:ln>
                          <a:solidFill>
                            <a:srgbClr val="000000"/>
                          </a:solidFill>
                          <a:effectLst/>
                          <a:latin typeface="Arial" pitchFamily="34" charset="0"/>
                          <a:cs typeface="Times New Roman" pitchFamily="18" charset="0"/>
                        </a:rPr>
                        <a:t>24</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smtClean="0">
                          <a:ln>
                            <a:noFill/>
                          </a:ln>
                          <a:solidFill>
                            <a:srgbClr val="000000"/>
                          </a:solidFill>
                          <a:effectLst/>
                          <a:latin typeface="Arial" pitchFamily="34" charset="0"/>
                          <a:cs typeface="Times New Roman" pitchFamily="18" charset="0"/>
                        </a:rPr>
                        <a:t>22</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dirty="0" smtClean="0">
                          <a:ln>
                            <a:noFill/>
                          </a:ln>
                          <a:solidFill>
                            <a:srgbClr val="000000"/>
                          </a:solidFill>
                          <a:effectLst/>
                          <a:latin typeface="Arial" pitchFamily="34" charset="0"/>
                          <a:cs typeface="Times New Roman" pitchFamily="18" charset="0"/>
                        </a:rPr>
                        <a:t>18</a:t>
                      </a:r>
                      <a:endParaRPr kumimoji="0" lang="ar-BH" sz="4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smtClean="0">
                          <a:ln>
                            <a:noFill/>
                          </a:ln>
                          <a:solidFill>
                            <a:srgbClr val="000000"/>
                          </a:solidFill>
                          <a:effectLst/>
                          <a:latin typeface="Arial" pitchFamily="34" charset="0"/>
                          <a:cs typeface="Times New Roman" pitchFamily="18" charset="0"/>
                        </a:rPr>
                        <a:t>13</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6619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smtClean="0">
                          <a:ln>
                            <a:noFill/>
                          </a:ln>
                          <a:solidFill>
                            <a:srgbClr val="000000"/>
                          </a:solidFill>
                          <a:effectLst/>
                          <a:latin typeface="Arial" pitchFamily="34" charset="0"/>
                          <a:cs typeface="Times New Roman" pitchFamily="18" charset="0"/>
                        </a:rPr>
                        <a:t>4</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smtClean="0">
                          <a:ln>
                            <a:noFill/>
                          </a:ln>
                          <a:solidFill>
                            <a:srgbClr val="000000"/>
                          </a:solidFill>
                          <a:effectLst/>
                          <a:latin typeface="Arial" pitchFamily="34" charset="0"/>
                          <a:cs typeface="Times New Roman" pitchFamily="18" charset="0"/>
                        </a:rPr>
                        <a:t>26</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smtClean="0">
                          <a:ln>
                            <a:noFill/>
                          </a:ln>
                          <a:solidFill>
                            <a:srgbClr val="000000"/>
                          </a:solidFill>
                          <a:effectLst/>
                          <a:latin typeface="Arial" pitchFamily="34" charset="0"/>
                          <a:cs typeface="Times New Roman" pitchFamily="18" charset="0"/>
                        </a:rPr>
                        <a:t>24</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dirty="0" smtClean="0">
                          <a:ln>
                            <a:noFill/>
                          </a:ln>
                          <a:solidFill>
                            <a:srgbClr val="000000"/>
                          </a:solidFill>
                          <a:effectLst/>
                          <a:latin typeface="Arial" pitchFamily="34" charset="0"/>
                          <a:cs typeface="Times New Roman" pitchFamily="18" charset="0"/>
                        </a:rPr>
                        <a:t>20</a:t>
                      </a:r>
                      <a:endParaRPr kumimoji="0" lang="ar-BH" sz="4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smtClean="0">
                          <a:ln>
                            <a:noFill/>
                          </a:ln>
                          <a:solidFill>
                            <a:srgbClr val="000000"/>
                          </a:solidFill>
                          <a:effectLst/>
                          <a:latin typeface="Arial" pitchFamily="34" charset="0"/>
                          <a:cs typeface="Times New Roman" pitchFamily="18" charset="0"/>
                        </a:rPr>
                        <a:t>15</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66041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smtClean="0">
                          <a:ln>
                            <a:noFill/>
                          </a:ln>
                          <a:solidFill>
                            <a:srgbClr val="000000"/>
                          </a:solidFill>
                          <a:effectLst/>
                          <a:latin typeface="Arial" pitchFamily="34" charset="0"/>
                          <a:cs typeface="Times New Roman" pitchFamily="18" charset="0"/>
                        </a:rPr>
                        <a:t>5</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smtClean="0">
                          <a:ln>
                            <a:noFill/>
                          </a:ln>
                          <a:solidFill>
                            <a:srgbClr val="000000"/>
                          </a:solidFill>
                          <a:effectLst/>
                          <a:latin typeface="Arial" pitchFamily="34" charset="0"/>
                          <a:cs typeface="Times New Roman" pitchFamily="18" charset="0"/>
                        </a:rPr>
                        <a:t>27</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smtClean="0">
                          <a:ln>
                            <a:noFill/>
                          </a:ln>
                          <a:solidFill>
                            <a:srgbClr val="000000"/>
                          </a:solidFill>
                          <a:effectLst/>
                          <a:latin typeface="Arial" pitchFamily="34" charset="0"/>
                          <a:cs typeface="Times New Roman" pitchFamily="18" charset="0"/>
                        </a:rPr>
                        <a:t>25</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dirty="0" smtClean="0">
                          <a:ln>
                            <a:noFill/>
                          </a:ln>
                          <a:solidFill>
                            <a:srgbClr val="000000"/>
                          </a:solidFill>
                          <a:effectLst/>
                          <a:latin typeface="Arial" pitchFamily="34" charset="0"/>
                          <a:cs typeface="Times New Roman" pitchFamily="18" charset="0"/>
                        </a:rPr>
                        <a:t>21</a:t>
                      </a:r>
                      <a:endParaRPr kumimoji="0" lang="ar-BH" sz="4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0" i="0" u="none" strike="noStrike" cap="none" normalizeH="0" baseline="0" dirty="0" smtClean="0">
                          <a:ln>
                            <a:noFill/>
                          </a:ln>
                          <a:solidFill>
                            <a:srgbClr val="000000"/>
                          </a:solidFill>
                          <a:effectLst/>
                          <a:latin typeface="Arial" pitchFamily="34" charset="0"/>
                          <a:cs typeface="Times New Roman" pitchFamily="18" charset="0"/>
                        </a:rPr>
                        <a:t>16</a:t>
                      </a:r>
                      <a:endParaRPr kumimoji="0" lang="ar-BH" sz="4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54383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1" i="0" u="none" strike="noStrike" cap="none" normalizeH="0" baseline="0" smtClean="0">
                          <a:ln>
                            <a:noFill/>
                          </a:ln>
                          <a:solidFill>
                            <a:srgbClr val="000000"/>
                          </a:solidFill>
                          <a:effectLst/>
                          <a:latin typeface="Arial" pitchFamily="34" charset="0"/>
                          <a:cs typeface="Times New Roman" pitchFamily="18" charset="0"/>
                        </a:rPr>
                        <a:t>رأس المال</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1</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2</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smtClean="0">
                          <a:ln>
                            <a:noFill/>
                          </a:ln>
                          <a:solidFill>
                            <a:srgbClr val="000000"/>
                          </a:solidFill>
                          <a:effectLst/>
                          <a:latin typeface="Arial" pitchFamily="34" charset="0"/>
                          <a:cs typeface="Times New Roman" pitchFamily="18" charset="0"/>
                        </a:rPr>
                        <a:t>3</a:t>
                      </a:r>
                      <a:endParaRPr kumimoji="0" lang="ar-BH" sz="4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3200" b="1" i="0" u="none" strike="noStrike" cap="none" normalizeH="0" baseline="0" dirty="0" smtClean="0">
                          <a:ln>
                            <a:noFill/>
                          </a:ln>
                          <a:solidFill>
                            <a:srgbClr val="000000"/>
                          </a:solidFill>
                          <a:effectLst/>
                          <a:latin typeface="Arial" pitchFamily="34" charset="0"/>
                          <a:cs typeface="Times New Roman" pitchFamily="18" charset="0"/>
                        </a:rPr>
                        <a:t>4</a:t>
                      </a:r>
                      <a:endParaRPr kumimoji="0" lang="ar-BH" sz="4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30776" name="AutoShape 5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F856E3CF-8758-4C3A-A51E-961D2F82E170}" type="slidenum">
              <a:rPr lang="en-US"/>
              <a:pPr/>
              <a:t>17</a:t>
            </a:fld>
            <a:endParaRPr lang="en-US"/>
          </a:p>
        </p:txBody>
      </p:sp>
      <p:sp>
        <p:nvSpPr>
          <p:cNvPr id="32771" name="Text Box 3"/>
          <p:cNvSpPr txBox="1">
            <a:spLocks noChangeArrowheads="1"/>
          </p:cNvSpPr>
          <p:nvPr/>
        </p:nvSpPr>
        <p:spPr bwMode="auto">
          <a:xfrm>
            <a:off x="6469856" y="2017714"/>
            <a:ext cx="1135063" cy="473075"/>
          </a:xfrm>
          <a:prstGeom prst="rect">
            <a:avLst/>
          </a:prstGeom>
          <a:noFill/>
          <a:ln w="9525">
            <a:noFill/>
            <a:miter lim="800000"/>
            <a:headEnd/>
            <a:tailEnd/>
          </a:ln>
        </p:spPr>
        <p:txBody>
          <a:bodyPr/>
          <a:lstStyle/>
          <a:p>
            <a:pPr rtl="1"/>
            <a:r>
              <a:rPr lang="en-US" altLang="zh-CN" b="1">
                <a:latin typeface="Times New Roman" pitchFamily="18" charset="0"/>
                <a:ea typeface="SimSun" pitchFamily="2" charset="-122"/>
              </a:rPr>
              <a:t>SRAC</a:t>
            </a:r>
            <a:r>
              <a:rPr lang="en-US" altLang="zh-CN" b="1" baseline="-25000">
                <a:latin typeface="Times New Roman" pitchFamily="18" charset="0"/>
                <a:ea typeface="SimSun" pitchFamily="2" charset="-122"/>
              </a:rPr>
              <a:t>7</a:t>
            </a:r>
            <a:endParaRPr lang="en-US" sz="3200"/>
          </a:p>
        </p:txBody>
      </p:sp>
      <p:sp>
        <p:nvSpPr>
          <p:cNvPr id="32772" name="Text Box 4"/>
          <p:cNvSpPr txBox="1">
            <a:spLocks noChangeArrowheads="1"/>
          </p:cNvSpPr>
          <p:nvPr/>
        </p:nvSpPr>
        <p:spPr bwMode="auto">
          <a:xfrm>
            <a:off x="6234245" y="2492376"/>
            <a:ext cx="1215892" cy="474663"/>
          </a:xfrm>
          <a:prstGeom prst="rect">
            <a:avLst/>
          </a:prstGeom>
          <a:noFill/>
          <a:ln w="9525">
            <a:noFill/>
            <a:miter lim="800000"/>
            <a:headEnd/>
            <a:tailEnd/>
          </a:ln>
        </p:spPr>
        <p:txBody>
          <a:bodyPr/>
          <a:lstStyle/>
          <a:p>
            <a:pPr rtl="1"/>
            <a:r>
              <a:rPr lang="en-US" altLang="zh-CN" b="1">
                <a:latin typeface="Times New Roman" pitchFamily="18" charset="0"/>
                <a:ea typeface="SimSun" pitchFamily="2" charset="-122"/>
              </a:rPr>
              <a:t>SRAC</a:t>
            </a:r>
            <a:r>
              <a:rPr lang="en-US" altLang="zh-CN" b="1" baseline="-25000">
                <a:latin typeface="Times New Roman" pitchFamily="18" charset="0"/>
                <a:ea typeface="SimSun" pitchFamily="2" charset="-122"/>
              </a:rPr>
              <a:t>6</a:t>
            </a:r>
            <a:endParaRPr lang="en-US" sz="3200"/>
          </a:p>
        </p:txBody>
      </p:sp>
      <p:sp>
        <p:nvSpPr>
          <p:cNvPr id="32773" name="Text Box 5"/>
          <p:cNvSpPr txBox="1">
            <a:spLocks noChangeArrowheads="1"/>
          </p:cNvSpPr>
          <p:nvPr/>
        </p:nvSpPr>
        <p:spPr bwMode="auto">
          <a:xfrm>
            <a:off x="5709708" y="3068639"/>
            <a:ext cx="1301883" cy="473075"/>
          </a:xfrm>
          <a:prstGeom prst="rect">
            <a:avLst/>
          </a:prstGeom>
          <a:noFill/>
          <a:ln w="9525">
            <a:noFill/>
            <a:miter lim="800000"/>
            <a:headEnd/>
            <a:tailEnd/>
          </a:ln>
        </p:spPr>
        <p:txBody>
          <a:bodyPr/>
          <a:lstStyle/>
          <a:p>
            <a:pPr rtl="1"/>
            <a:r>
              <a:rPr lang="en-US" altLang="zh-CN" b="1">
                <a:latin typeface="Times New Roman" pitchFamily="18" charset="0"/>
                <a:ea typeface="SimSun" pitchFamily="2" charset="-122"/>
              </a:rPr>
              <a:t>SRAC</a:t>
            </a:r>
            <a:r>
              <a:rPr lang="en-US" altLang="zh-CN" b="1" baseline="-25000">
                <a:latin typeface="Times New Roman" pitchFamily="18" charset="0"/>
                <a:ea typeface="SimSun" pitchFamily="2" charset="-122"/>
              </a:rPr>
              <a:t>5</a:t>
            </a:r>
            <a:endParaRPr lang="en-US" sz="3200"/>
          </a:p>
        </p:txBody>
      </p:sp>
      <p:sp>
        <p:nvSpPr>
          <p:cNvPr id="32774" name="Text Box 6"/>
          <p:cNvSpPr txBox="1">
            <a:spLocks noChangeArrowheads="1"/>
          </p:cNvSpPr>
          <p:nvPr/>
        </p:nvSpPr>
        <p:spPr bwMode="auto">
          <a:xfrm>
            <a:off x="5109502" y="3532189"/>
            <a:ext cx="1231371" cy="473075"/>
          </a:xfrm>
          <a:prstGeom prst="rect">
            <a:avLst/>
          </a:prstGeom>
          <a:noFill/>
          <a:ln w="9525">
            <a:noFill/>
            <a:miter lim="800000"/>
            <a:headEnd/>
            <a:tailEnd/>
          </a:ln>
        </p:spPr>
        <p:txBody>
          <a:bodyPr/>
          <a:lstStyle/>
          <a:p>
            <a:pPr rtl="1"/>
            <a:r>
              <a:rPr lang="en-US" altLang="zh-CN" b="1">
                <a:latin typeface="Times New Roman" pitchFamily="18" charset="0"/>
                <a:ea typeface="SimSun" pitchFamily="2" charset="-122"/>
              </a:rPr>
              <a:t>SRAC</a:t>
            </a:r>
            <a:r>
              <a:rPr lang="en-US" altLang="zh-CN" b="1" baseline="-25000">
                <a:latin typeface="Times New Roman" pitchFamily="18" charset="0"/>
                <a:ea typeface="SimSun" pitchFamily="2" charset="-122"/>
              </a:rPr>
              <a:t>4</a:t>
            </a:r>
            <a:endParaRPr lang="en-US" sz="3200"/>
          </a:p>
        </p:txBody>
      </p:sp>
      <p:sp>
        <p:nvSpPr>
          <p:cNvPr id="32775" name="Text Box 7"/>
          <p:cNvSpPr txBox="1">
            <a:spLocks noChangeArrowheads="1"/>
          </p:cNvSpPr>
          <p:nvPr/>
        </p:nvSpPr>
        <p:spPr bwMode="auto">
          <a:xfrm>
            <a:off x="3439584" y="3027364"/>
            <a:ext cx="1436027" cy="473075"/>
          </a:xfrm>
          <a:prstGeom prst="rect">
            <a:avLst/>
          </a:prstGeom>
          <a:noFill/>
          <a:ln w="9525">
            <a:noFill/>
            <a:miter lim="800000"/>
            <a:headEnd/>
            <a:tailEnd/>
          </a:ln>
        </p:spPr>
        <p:txBody>
          <a:bodyPr/>
          <a:lstStyle/>
          <a:p>
            <a:pPr rtl="1"/>
            <a:r>
              <a:rPr lang="en-US" altLang="zh-CN" b="1">
                <a:latin typeface="Times New Roman" pitchFamily="18" charset="0"/>
                <a:ea typeface="SimSun" pitchFamily="2" charset="-122"/>
              </a:rPr>
              <a:t>SRAC</a:t>
            </a:r>
            <a:r>
              <a:rPr lang="en-US" altLang="zh-CN" b="1" baseline="-25000">
                <a:latin typeface="Times New Roman" pitchFamily="18" charset="0"/>
                <a:ea typeface="SimSun" pitchFamily="2" charset="-122"/>
              </a:rPr>
              <a:t>2</a:t>
            </a:r>
            <a:endParaRPr lang="en-US" sz="3200"/>
          </a:p>
        </p:txBody>
      </p:sp>
      <p:sp>
        <p:nvSpPr>
          <p:cNvPr id="32776" name="Text Box 8"/>
          <p:cNvSpPr txBox="1">
            <a:spLocks noChangeArrowheads="1"/>
          </p:cNvSpPr>
          <p:nvPr/>
        </p:nvSpPr>
        <p:spPr bwMode="auto">
          <a:xfrm>
            <a:off x="7092422" y="1700213"/>
            <a:ext cx="1069710" cy="474662"/>
          </a:xfrm>
          <a:prstGeom prst="rect">
            <a:avLst/>
          </a:prstGeom>
          <a:noFill/>
          <a:ln w="9525">
            <a:noFill/>
            <a:miter lim="800000"/>
            <a:headEnd/>
            <a:tailEnd/>
          </a:ln>
        </p:spPr>
        <p:txBody>
          <a:bodyPr/>
          <a:lstStyle/>
          <a:p>
            <a:pPr rtl="1"/>
            <a:r>
              <a:rPr lang="en-US" altLang="zh-CN" b="1">
                <a:latin typeface="Times New Roman" pitchFamily="18" charset="0"/>
                <a:ea typeface="SimSun" pitchFamily="2" charset="-122"/>
              </a:rPr>
              <a:t>LRAC</a:t>
            </a:r>
            <a:endParaRPr lang="en-US" sz="2800"/>
          </a:p>
        </p:txBody>
      </p:sp>
      <p:sp>
        <p:nvSpPr>
          <p:cNvPr id="32777" name="Text Box 9"/>
          <p:cNvSpPr txBox="1">
            <a:spLocks noChangeArrowheads="1"/>
          </p:cNvSpPr>
          <p:nvPr/>
        </p:nvSpPr>
        <p:spPr bwMode="auto">
          <a:xfrm>
            <a:off x="2067189" y="1874838"/>
            <a:ext cx="1260608" cy="474662"/>
          </a:xfrm>
          <a:prstGeom prst="rect">
            <a:avLst/>
          </a:prstGeom>
          <a:noFill/>
          <a:ln w="9525">
            <a:noFill/>
            <a:miter lim="800000"/>
            <a:headEnd/>
            <a:tailEnd/>
          </a:ln>
        </p:spPr>
        <p:txBody>
          <a:bodyPr/>
          <a:lstStyle/>
          <a:p>
            <a:pPr algn="r" rtl="1"/>
            <a:r>
              <a:rPr lang="en-US" altLang="zh-CN" b="1">
                <a:latin typeface="Times New Roman" pitchFamily="18" charset="0"/>
                <a:ea typeface="SimSun" pitchFamily="2" charset="-122"/>
              </a:rPr>
              <a:t>SRAC</a:t>
            </a:r>
            <a:r>
              <a:rPr lang="en-US" altLang="zh-CN" b="1" baseline="-25000">
                <a:latin typeface="Times New Roman" pitchFamily="18" charset="0"/>
                <a:ea typeface="SimSun" pitchFamily="2" charset="-122"/>
              </a:rPr>
              <a:t>1</a:t>
            </a:r>
            <a:endParaRPr lang="en-US" sz="3200"/>
          </a:p>
        </p:txBody>
      </p:sp>
      <p:sp>
        <p:nvSpPr>
          <p:cNvPr id="32778" name="Line 10"/>
          <p:cNvSpPr>
            <a:spLocks noChangeShapeType="1"/>
          </p:cNvSpPr>
          <p:nvPr/>
        </p:nvSpPr>
        <p:spPr bwMode="auto">
          <a:xfrm>
            <a:off x="2369873" y="979488"/>
            <a:ext cx="0" cy="4108450"/>
          </a:xfrm>
          <a:prstGeom prst="line">
            <a:avLst/>
          </a:prstGeom>
          <a:noFill/>
          <a:ln w="38100">
            <a:solidFill>
              <a:srgbClr val="000000"/>
            </a:solidFill>
            <a:round/>
            <a:headEnd/>
            <a:tailEnd/>
          </a:ln>
        </p:spPr>
        <p:txBody>
          <a:bodyPr/>
          <a:lstStyle/>
          <a:p>
            <a:endParaRPr lang="ar-SA"/>
          </a:p>
        </p:txBody>
      </p:sp>
      <p:sp>
        <p:nvSpPr>
          <p:cNvPr id="32779" name="Line 11"/>
          <p:cNvSpPr>
            <a:spLocks noChangeShapeType="1"/>
          </p:cNvSpPr>
          <p:nvPr/>
        </p:nvSpPr>
        <p:spPr bwMode="auto">
          <a:xfrm>
            <a:off x="2369873" y="5087938"/>
            <a:ext cx="5195491" cy="0"/>
          </a:xfrm>
          <a:prstGeom prst="line">
            <a:avLst/>
          </a:prstGeom>
          <a:noFill/>
          <a:ln w="38100">
            <a:solidFill>
              <a:srgbClr val="000000"/>
            </a:solidFill>
            <a:round/>
            <a:headEnd/>
            <a:tailEnd/>
          </a:ln>
        </p:spPr>
        <p:txBody>
          <a:bodyPr/>
          <a:lstStyle/>
          <a:p>
            <a:endParaRPr lang="ar-SA"/>
          </a:p>
        </p:txBody>
      </p:sp>
      <p:sp>
        <p:nvSpPr>
          <p:cNvPr id="32780" name="Arc 12"/>
          <p:cNvSpPr>
            <a:spLocks/>
          </p:cNvSpPr>
          <p:nvPr/>
        </p:nvSpPr>
        <p:spPr bwMode="auto">
          <a:xfrm rot="7922648">
            <a:off x="3047406" y="616017"/>
            <a:ext cx="3940175" cy="3898768"/>
          </a:xfrm>
          <a:custGeom>
            <a:avLst/>
            <a:gdLst>
              <a:gd name="G0" fmla="+- 12040 0 0"/>
              <a:gd name="G1" fmla="+- 21600 0 0"/>
              <a:gd name="G2" fmla="+- 21600 0 0"/>
              <a:gd name="T0" fmla="*/ 0 w 33640"/>
              <a:gd name="T1" fmla="*/ 3667 h 32371"/>
              <a:gd name="T2" fmla="*/ 30763 w 33640"/>
              <a:gd name="T3" fmla="*/ 32371 h 32371"/>
              <a:gd name="T4" fmla="*/ 12040 w 33640"/>
              <a:gd name="T5" fmla="*/ 21600 h 32371"/>
            </a:gdLst>
            <a:ahLst/>
            <a:cxnLst>
              <a:cxn ang="0">
                <a:pos x="T0" y="T1"/>
              </a:cxn>
              <a:cxn ang="0">
                <a:pos x="T2" y="T3"/>
              </a:cxn>
              <a:cxn ang="0">
                <a:pos x="T4" y="T5"/>
              </a:cxn>
            </a:cxnLst>
            <a:rect l="0" t="0" r="r" b="b"/>
            <a:pathLst>
              <a:path w="33640" h="32371" fill="none" extrusionOk="0">
                <a:moveTo>
                  <a:pt x="-1" y="3666"/>
                </a:moveTo>
                <a:cubicBezTo>
                  <a:pt x="3560" y="1276"/>
                  <a:pt x="7751" y="-1"/>
                  <a:pt x="12040" y="0"/>
                </a:cubicBezTo>
                <a:cubicBezTo>
                  <a:pt x="23969" y="0"/>
                  <a:pt x="33640" y="9670"/>
                  <a:pt x="33640" y="21600"/>
                </a:cubicBezTo>
                <a:cubicBezTo>
                  <a:pt x="33640" y="25380"/>
                  <a:pt x="32647" y="29094"/>
                  <a:pt x="30762" y="32370"/>
                </a:cubicBezTo>
              </a:path>
              <a:path w="33640" h="32371" stroke="0" extrusionOk="0">
                <a:moveTo>
                  <a:pt x="-1" y="3666"/>
                </a:moveTo>
                <a:cubicBezTo>
                  <a:pt x="3560" y="1276"/>
                  <a:pt x="7751" y="-1"/>
                  <a:pt x="12040" y="0"/>
                </a:cubicBezTo>
                <a:cubicBezTo>
                  <a:pt x="23969" y="0"/>
                  <a:pt x="33640" y="9670"/>
                  <a:pt x="33640" y="21600"/>
                </a:cubicBezTo>
                <a:cubicBezTo>
                  <a:pt x="33640" y="25380"/>
                  <a:pt x="32647" y="29094"/>
                  <a:pt x="30762" y="32370"/>
                </a:cubicBezTo>
                <a:lnTo>
                  <a:pt x="12040" y="21600"/>
                </a:lnTo>
                <a:close/>
              </a:path>
            </a:pathLst>
          </a:custGeom>
          <a:noFill/>
          <a:ln w="28575">
            <a:solidFill>
              <a:srgbClr val="000000"/>
            </a:solidFill>
            <a:round/>
            <a:headEnd/>
            <a:tailEnd/>
          </a:ln>
        </p:spPr>
        <p:txBody>
          <a:bodyPr/>
          <a:lstStyle/>
          <a:p>
            <a:endParaRPr lang="ar-SA"/>
          </a:p>
        </p:txBody>
      </p:sp>
      <p:sp>
        <p:nvSpPr>
          <p:cNvPr id="32781" name="Arc 13"/>
          <p:cNvSpPr>
            <a:spLocks/>
          </p:cNvSpPr>
          <p:nvPr/>
        </p:nvSpPr>
        <p:spPr bwMode="auto">
          <a:xfrm rot="8990664">
            <a:off x="2633002" y="2120900"/>
            <a:ext cx="570971" cy="998538"/>
          </a:xfrm>
          <a:custGeom>
            <a:avLst/>
            <a:gdLst>
              <a:gd name="G0" fmla="+- 4072 0 0"/>
              <a:gd name="G1" fmla="+- 21600 0 0"/>
              <a:gd name="G2" fmla="+- 21600 0 0"/>
              <a:gd name="T0" fmla="*/ 0 w 25672"/>
              <a:gd name="T1" fmla="*/ 387 h 38421"/>
              <a:gd name="T2" fmla="*/ 17623 w 25672"/>
              <a:gd name="T3" fmla="*/ 38421 h 38421"/>
              <a:gd name="T4" fmla="*/ 4072 w 25672"/>
              <a:gd name="T5" fmla="*/ 21600 h 38421"/>
            </a:gdLst>
            <a:ahLst/>
            <a:cxnLst>
              <a:cxn ang="0">
                <a:pos x="T0" y="T1"/>
              </a:cxn>
              <a:cxn ang="0">
                <a:pos x="T2" y="T3"/>
              </a:cxn>
              <a:cxn ang="0">
                <a:pos x="T4" y="T5"/>
              </a:cxn>
            </a:cxnLst>
            <a:rect l="0" t="0" r="r" b="b"/>
            <a:pathLst>
              <a:path w="25672" h="38421" fill="none" extrusionOk="0">
                <a:moveTo>
                  <a:pt x="0" y="387"/>
                </a:moveTo>
                <a:cubicBezTo>
                  <a:pt x="1342" y="129"/>
                  <a:pt x="2705" y="-1"/>
                  <a:pt x="4072" y="0"/>
                </a:cubicBezTo>
                <a:cubicBezTo>
                  <a:pt x="16001" y="0"/>
                  <a:pt x="25672" y="9670"/>
                  <a:pt x="25672" y="21600"/>
                </a:cubicBezTo>
                <a:cubicBezTo>
                  <a:pt x="25672" y="28135"/>
                  <a:pt x="22712" y="34320"/>
                  <a:pt x="17622" y="38420"/>
                </a:cubicBezTo>
              </a:path>
              <a:path w="25672" h="38421" stroke="0" extrusionOk="0">
                <a:moveTo>
                  <a:pt x="0" y="387"/>
                </a:moveTo>
                <a:cubicBezTo>
                  <a:pt x="1342" y="129"/>
                  <a:pt x="2705" y="-1"/>
                  <a:pt x="4072" y="0"/>
                </a:cubicBezTo>
                <a:cubicBezTo>
                  <a:pt x="16001" y="0"/>
                  <a:pt x="25672" y="9670"/>
                  <a:pt x="25672" y="21600"/>
                </a:cubicBezTo>
                <a:cubicBezTo>
                  <a:pt x="25672" y="28135"/>
                  <a:pt x="22712" y="34320"/>
                  <a:pt x="17622" y="38420"/>
                </a:cubicBezTo>
                <a:lnTo>
                  <a:pt x="4072" y="21600"/>
                </a:lnTo>
                <a:close/>
              </a:path>
            </a:pathLst>
          </a:custGeom>
          <a:noFill/>
          <a:ln w="28575">
            <a:solidFill>
              <a:srgbClr val="000000"/>
            </a:solidFill>
            <a:round/>
            <a:headEnd/>
            <a:tailEnd/>
          </a:ln>
        </p:spPr>
        <p:txBody>
          <a:bodyPr/>
          <a:lstStyle/>
          <a:p>
            <a:endParaRPr lang="ar-SA"/>
          </a:p>
        </p:txBody>
      </p:sp>
      <p:sp>
        <p:nvSpPr>
          <p:cNvPr id="32782" name="Arc 14"/>
          <p:cNvSpPr>
            <a:spLocks/>
          </p:cNvSpPr>
          <p:nvPr/>
        </p:nvSpPr>
        <p:spPr bwMode="auto">
          <a:xfrm rot="8990664">
            <a:off x="4493817" y="3609976"/>
            <a:ext cx="994040" cy="696913"/>
          </a:xfrm>
          <a:custGeom>
            <a:avLst/>
            <a:gdLst>
              <a:gd name="G0" fmla="+- 15905 0 0"/>
              <a:gd name="G1" fmla="+- 21600 0 0"/>
              <a:gd name="G2" fmla="+- 21600 0 0"/>
              <a:gd name="T0" fmla="*/ 0 w 37505"/>
              <a:gd name="T1" fmla="*/ 6985 h 29733"/>
              <a:gd name="T2" fmla="*/ 35916 w 37505"/>
              <a:gd name="T3" fmla="*/ 29733 h 29733"/>
              <a:gd name="T4" fmla="*/ 15905 w 37505"/>
              <a:gd name="T5" fmla="*/ 21600 h 29733"/>
            </a:gdLst>
            <a:ahLst/>
            <a:cxnLst>
              <a:cxn ang="0">
                <a:pos x="T0" y="T1"/>
              </a:cxn>
              <a:cxn ang="0">
                <a:pos x="T2" y="T3"/>
              </a:cxn>
              <a:cxn ang="0">
                <a:pos x="T4" y="T5"/>
              </a:cxn>
            </a:cxnLst>
            <a:rect l="0" t="0" r="r" b="b"/>
            <a:pathLst>
              <a:path w="37505" h="29733" fill="none" extrusionOk="0">
                <a:moveTo>
                  <a:pt x="0" y="6985"/>
                </a:moveTo>
                <a:cubicBezTo>
                  <a:pt x="4090" y="2533"/>
                  <a:pt x="9859" y="-1"/>
                  <a:pt x="15905" y="0"/>
                </a:cubicBezTo>
                <a:cubicBezTo>
                  <a:pt x="27834" y="0"/>
                  <a:pt x="37505" y="9670"/>
                  <a:pt x="37505" y="21600"/>
                </a:cubicBezTo>
                <a:cubicBezTo>
                  <a:pt x="37505" y="24388"/>
                  <a:pt x="36965" y="27149"/>
                  <a:pt x="35915" y="29732"/>
                </a:cubicBezTo>
              </a:path>
              <a:path w="37505" h="29733" stroke="0" extrusionOk="0">
                <a:moveTo>
                  <a:pt x="0" y="6985"/>
                </a:moveTo>
                <a:cubicBezTo>
                  <a:pt x="4090" y="2533"/>
                  <a:pt x="9859" y="-1"/>
                  <a:pt x="15905" y="0"/>
                </a:cubicBezTo>
                <a:cubicBezTo>
                  <a:pt x="27834" y="0"/>
                  <a:pt x="37505" y="9670"/>
                  <a:pt x="37505" y="21600"/>
                </a:cubicBezTo>
                <a:cubicBezTo>
                  <a:pt x="37505" y="24388"/>
                  <a:pt x="36965" y="27149"/>
                  <a:pt x="35915" y="29732"/>
                </a:cubicBezTo>
                <a:lnTo>
                  <a:pt x="15905" y="21600"/>
                </a:lnTo>
                <a:close/>
              </a:path>
            </a:pathLst>
          </a:custGeom>
          <a:noFill/>
          <a:ln w="28575">
            <a:solidFill>
              <a:srgbClr val="000000"/>
            </a:solidFill>
            <a:round/>
            <a:headEnd/>
            <a:tailEnd/>
          </a:ln>
        </p:spPr>
        <p:txBody>
          <a:bodyPr/>
          <a:lstStyle/>
          <a:p>
            <a:endParaRPr lang="ar-SA"/>
          </a:p>
        </p:txBody>
      </p:sp>
      <p:sp>
        <p:nvSpPr>
          <p:cNvPr id="32783" name="Arc 15"/>
          <p:cNvSpPr>
            <a:spLocks/>
          </p:cNvSpPr>
          <p:nvPr/>
        </p:nvSpPr>
        <p:spPr bwMode="auto">
          <a:xfrm rot="6940312">
            <a:off x="5718506" y="3361069"/>
            <a:ext cx="809625" cy="672438"/>
          </a:xfrm>
          <a:custGeom>
            <a:avLst/>
            <a:gdLst>
              <a:gd name="G0" fmla="+- 7937 0 0"/>
              <a:gd name="G1" fmla="+- 21600 0 0"/>
              <a:gd name="G2" fmla="+- 21600 0 0"/>
              <a:gd name="T0" fmla="*/ 0 w 29537"/>
              <a:gd name="T1" fmla="*/ 1511 h 29733"/>
              <a:gd name="T2" fmla="*/ 27948 w 29537"/>
              <a:gd name="T3" fmla="*/ 29733 h 29733"/>
              <a:gd name="T4" fmla="*/ 7937 w 29537"/>
              <a:gd name="T5" fmla="*/ 21600 h 29733"/>
            </a:gdLst>
            <a:ahLst/>
            <a:cxnLst>
              <a:cxn ang="0">
                <a:pos x="T0" y="T1"/>
              </a:cxn>
              <a:cxn ang="0">
                <a:pos x="T2" y="T3"/>
              </a:cxn>
              <a:cxn ang="0">
                <a:pos x="T4" y="T5"/>
              </a:cxn>
            </a:cxnLst>
            <a:rect l="0" t="0" r="r" b="b"/>
            <a:pathLst>
              <a:path w="29537" h="29733" fill="none" extrusionOk="0">
                <a:moveTo>
                  <a:pt x="0" y="1511"/>
                </a:moveTo>
                <a:cubicBezTo>
                  <a:pt x="2527" y="512"/>
                  <a:pt x="5219" y="-1"/>
                  <a:pt x="7937" y="0"/>
                </a:cubicBezTo>
                <a:cubicBezTo>
                  <a:pt x="19866" y="0"/>
                  <a:pt x="29537" y="9670"/>
                  <a:pt x="29537" y="21600"/>
                </a:cubicBezTo>
                <a:cubicBezTo>
                  <a:pt x="29537" y="24388"/>
                  <a:pt x="28997" y="27149"/>
                  <a:pt x="27947" y="29732"/>
                </a:cubicBezTo>
              </a:path>
              <a:path w="29537" h="29733" stroke="0" extrusionOk="0">
                <a:moveTo>
                  <a:pt x="0" y="1511"/>
                </a:moveTo>
                <a:cubicBezTo>
                  <a:pt x="2527" y="512"/>
                  <a:pt x="5219" y="-1"/>
                  <a:pt x="7937" y="0"/>
                </a:cubicBezTo>
                <a:cubicBezTo>
                  <a:pt x="19866" y="0"/>
                  <a:pt x="29537" y="9670"/>
                  <a:pt x="29537" y="21600"/>
                </a:cubicBezTo>
                <a:cubicBezTo>
                  <a:pt x="29537" y="24388"/>
                  <a:pt x="28997" y="27149"/>
                  <a:pt x="27947" y="29732"/>
                </a:cubicBezTo>
                <a:lnTo>
                  <a:pt x="7937" y="21600"/>
                </a:lnTo>
                <a:close/>
              </a:path>
            </a:pathLst>
          </a:custGeom>
          <a:noFill/>
          <a:ln w="28575">
            <a:solidFill>
              <a:srgbClr val="000000"/>
            </a:solidFill>
            <a:round/>
            <a:headEnd/>
            <a:tailEnd/>
          </a:ln>
        </p:spPr>
        <p:txBody>
          <a:bodyPr/>
          <a:lstStyle/>
          <a:p>
            <a:endParaRPr lang="ar-SA"/>
          </a:p>
        </p:txBody>
      </p:sp>
      <p:sp>
        <p:nvSpPr>
          <p:cNvPr id="32784" name="Arc 16"/>
          <p:cNvSpPr>
            <a:spLocks/>
          </p:cNvSpPr>
          <p:nvPr/>
        </p:nvSpPr>
        <p:spPr bwMode="auto">
          <a:xfrm rot="7529067">
            <a:off x="5107981" y="3576969"/>
            <a:ext cx="809625" cy="672439"/>
          </a:xfrm>
          <a:custGeom>
            <a:avLst/>
            <a:gdLst>
              <a:gd name="G0" fmla="+- 7937 0 0"/>
              <a:gd name="G1" fmla="+- 21600 0 0"/>
              <a:gd name="G2" fmla="+- 21600 0 0"/>
              <a:gd name="T0" fmla="*/ 0 w 29537"/>
              <a:gd name="T1" fmla="*/ 1511 h 29733"/>
              <a:gd name="T2" fmla="*/ 27948 w 29537"/>
              <a:gd name="T3" fmla="*/ 29733 h 29733"/>
              <a:gd name="T4" fmla="*/ 7937 w 29537"/>
              <a:gd name="T5" fmla="*/ 21600 h 29733"/>
            </a:gdLst>
            <a:ahLst/>
            <a:cxnLst>
              <a:cxn ang="0">
                <a:pos x="T0" y="T1"/>
              </a:cxn>
              <a:cxn ang="0">
                <a:pos x="T2" y="T3"/>
              </a:cxn>
              <a:cxn ang="0">
                <a:pos x="T4" y="T5"/>
              </a:cxn>
            </a:cxnLst>
            <a:rect l="0" t="0" r="r" b="b"/>
            <a:pathLst>
              <a:path w="29537" h="29733" fill="none" extrusionOk="0">
                <a:moveTo>
                  <a:pt x="0" y="1511"/>
                </a:moveTo>
                <a:cubicBezTo>
                  <a:pt x="2527" y="512"/>
                  <a:pt x="5219" y="-1"/>
                  <a:pt x="7937" y="0"/>
                </a:cubicBezTo>
                <a:cubicBezTo>
                  <a:pt x="19866" y="0"/>
                  <a:pt x="29537" y="9670"/>
                  <a:pt x="29537" y="21600"/>
                </a:cubicBezTo>
                <a:cubicBezTo>
                  <a:pt x="29537" y="24388"/>
                  <a:pt x="28997" y="27149"/>
                  <a:pt x="27947" y="29732"/>
                </a:cubicBezTo>
              </a:path>
              <a:path w="29537" h="29733" stroke="0" extrusionOk="0">
                <a:moveTo>
                  <a:pt x="0" y="1511"/>
                </a:moveTo>
                <a:cubicBezTo>
                  <a:pt x="2527" y="512"/>
                  <a:pt x="5219" y="-1"/>
                  <a:pt x="7937" y="0"/>
                </a:cubicBezTo>
                <a:cubicBezTo>
                  <a:pt x="19866" y="0"/>
                  <a:pt x="29537" y="9670"/>
                  <a:pt x="29537" y="21600"/>
                </a:cubicBezTo>
                <a:cubicBezTo>
                  <a:pt x="29537" y="24388"/>
                  <a:pt x="28997" y="27149"/>
                  <a:pt x="27947" y="29732"/>
                </a:cubicBezTo>
                <a:lnTo>
                  <a:pt x="7937" y="21600"/>
                </a:lnTo>
                <a:close/>
              </a:path>
            </a:pathLst>
          </a:custGeom>
          <a:noFill/>
          <a:ln w="28575">
            <a:solidFill>
              <a:srgbClr val="000000"/>
            </a:solidFill>
            <a:round/>
            <a:headEnd/>
            <a:tailEnd/>
          </a:ln>
        </p:spPr>
        <p:txBody>
          <a:bodyPr/>
          <a:lstStyle/>
          <a:p>
            <a:endParaRPr lang="ar-SA"/>
          </a:p>
        </p:txBody>
      </p:sp>
      <p:sp>
        <p:nvSpPr>
          <p:cNvPr id="32785" name="Arc 17"/>
          <p:cNvSpPr>
            <a:spLocks/>
          </p:cNvSpPr>
          <p:nvPr/>
        </p:nvSpPr>
        <p:spPr bwMode="auto">
          <a:xfrm rot="8990664">
            <a:off x="3867812" y="3392488"/>
            <a:ext cx="782505" cy="819150"/>
          </a:xfrm>
          <a:custGeom>
            <a:avLst/>
            <a:gdLst>
              <a:gd name="G0" fmla="+- 7937 0 0"/>
              <a:gd name="G1" fmla="+- 21600 0 0"/>
              <a:gd name="G2" fmla="+- 21600 0 0"/>
              <a:gd name="T0" fmla="*/ 0 w 29537"/>
              <a:gd name="T1" fmla="*/ 1511 h 34981"/>
              <a:gd name="T2" fmla="*/ 24893 w 29537"/>
              <a:gd name="T3" fmla="*/ 34981 h 34981"/>
              <a:gd name="T4" fmla="*/ 7937 w 29537"/>
              <a:gd name="T5" fmla="*/ 21600 h 34981"/>
            </a:gdLst>
            <a:ahLst/>
            <a:cxnLst>
              <a:cxn ang="0">
                <a:pos x="T0" y="T1"/>
              </a:cxn>
              <a:cxn ang="0">
                <a:pos x="T2" y="T3"/>
              </a:cxn>
              <a:cxn ang="0">
                <a:pos x="T4" y="T5"/>
              </a:cxn>
            </a:cxnLst>
            <a:rect l="0" t="0" r="r" b="b"/>
            <a:pathLst>
              <a:path w="29537" h="34981" fill="none" extrusionOk="0">
                <a:moveTo>
                  <a:pt x="0" y="1511"/>
                </a:moveTo>
                <a:cubicBezTo>
                  <a:pt x="2527" y="512"/>
                  <a:pt x="5219" y="-1"/>
                  <a:pt x="7937" y="0"/>
                </a:cubicBezTo>
                <a:cubicBezTo>
                  <a:pt x="19866" y="0"/>
                  <a:pt x="29537" y="9670"/>
                  <a:pt x="29537" y="21600"/>
                </a:cubicBezTo>
                <a:cubicBezTo>
                  <a:pt x="29537" y="26455"/>
                  <a:pt x="27901" y="31169"/>
                  <a:pt x="24893" y="34981"/>
                </a:cubicBezTo>
              </a:path>
              <a:path w="29537" h="34981" stroke="0" extrusionOk="0">
                <a:moveTo>
                  <a:pt x="0" y="1511"/>
                </a:moveTo>
                <a:cubicBezTo>
                  <a:pt x="2527" y="512"/>
                  <a:pt x="5219" y="-1"/>
                  <a:pt x="7937" y="0"/>
                </a:cubicBezTo>
                <a:cubicBezTo>
                  <a:pt x="19866" y="0"/>
                  <a:pt x="29537" y="9670"/>
                  <a:pt x="29537" y="21600"/>
                </a:cubicBezTo>
                <a:cubicBezTo>
                  <a:pt x="29537" y="26455"/>
                  <a:pt x="27901" y="31169"/>
                  <a:pt x="24893" y="34981"/>
                </a:cubicBezTo>
                <a:lnTo>
                  <a:pt x="7937" y="21600"/>
                </a:lnTo>
                <a:close/>
              </a:path>
            </a:pathLst>
          </a:custGeom>
          <a:noFill/>
          <a:ln w="28575">
            <a:solidFill>
              <a:srgbClr val="000000"/>
            </a:solidFill>
            <a:round/>
            <a:headEnd/>
            <a:tailEnd/>
          </a:ln>
        </p:spPr>
        <p:txBody>
          <a:bodyPr/>
          <a:lstStyle/>
          <a:p>
            <a:endParaRPr lang="ar-SA"/>
          </a:p>
        </p:txBody>
      </p:sp>
      <p:sp>
        <p:nvSpPr>
          <p:cNvPr id="32786" name="Arc 18"/>
          <p:cNvSpPr>
            <a:spLocks/>
          </p:cNvSpPr>
          <p:nvPr/>
        </p:nvSpPr>
        <p:spPr bwMode="auto">
          <a:xfrm rot="10187424">
            <a:off x="2839377" y="2571750"/>
            <a:ext cx="944165" cy="935038"/>
          </a:xfrm>
          <a:custGeom>
            <a:avLst/>
            <a:gdLst>
              <a:gd name="G0" fmla="+- 7937 0 0"/>
              <a:gd name="G1" fmla="+- 21600 0 0"/>
              <a:gd name="G2" fmla="+- 21600 0 0"/>
              <a:gd name="T0" fmla="*/ 0 w 29537"/>
              <a:gd name="T1" fmla="*/ 1511 h 29733"/>
              <a:gd name="T2" fmla="*/ 27948 w 29537"/>
              <a:gd name="T3" fmla="*/ 29733 h 29733"/>
              <a:gd name="T4" fmla="*/ 7937 w 29537"/>
              <a:gd name="T5" fmla="*/ 21600 h 29733"/>
            </a:gdLst>
            <a:ahLst/>
            <a:cxnLst>
              <a:cxn ang="0">
                <a:pos x="T0" y="T1"/>
              </a:cxn>
              <a:cxn ang="0">
                <a:pos x="T2" y="T3"/>
              </a:cxn>
              <a:cxn ang="0">
                <a:pos x="T4" y="T5"/>
              </a:cxn>
            </a:cxnLst>
            <a:rect l="0" t="0" r="r" b="b"/>
            <a:pathLst>
              <a:path w="29537" h="29733" fill="none" extrusionOk="0">
                <a:moveTo>
                  <a:pt x="0" y="1511"/>
                </a:moveTo>
                <a:cubicBezTo>
                  <a:pt x="2527" y="512"/>
                  <a:pt x="5219" y="-1"/>
                  <a:pt x="7937" y="0"/>
                </a:cubicBezTo>
                <a:cubicBezTo>
                  <a:pt x="19866" y="0"/>
                  <a:pt x="29537" y="9670"/>
                  <a:pt x="29537" y="21600"/>
                </a:cubicBezTo>
                <a:cubicBezTo>
                  <a:pt x="29537" y="24388"/>
                  <a:pt x="28997" y="27149"/>
                  <a:pt x="27947" y="29732"/>
                </a:cubicBezTo>
              </a:path>
              <a:path w="29537" h="29733" stroke="0" extrusionOk="0">
                <a:moveTo>
                  <a:pt x="0" y="1511"/>
                </a:moveTo>
                <a:cubicBezTo>
                  <a:pt x="2527" y="512"/>
                  <a:pt x="5219" y="-1"/>
                  <a:pt x="7937" y="0"/>
                </a:cubicBezTo>
                <a:cubicBezTo>
                  <a:pt x="19866" y="0"/>
                  <a:pt x="29537" y="9670"/>
                  <a:pt x="29537" y="21600"/>
                </a:cubicBezTo>
                <a:cubicBezTo>
                  <a:pt x="29537" y="24388"/>
                  <a:pt x="28997" y="27149"/>
                  <a:pt x="27947" y="29732"/>
                </a:cubicBezTo>
                <a:lnTo>
                  <a:pt x="7937" y="21600"/>
                </a:lnTo>
                <a:close/>
              </a:path>
            </a:pathLst>
          </a:custGeom>
          <a:noFill/>
          <a:ln w="28575">
            <a:solidFill>
              <a:srgbClr val="000000"/>
            </a:solidFill>
            <a:round/>
            <a:headEnd/>
            <a:tailEnd/>
          </a:ln>
        </p:spPr>
        <p:txBody>
          <a:bodyPr/>
          <a:lstStyle/>
          <a:p>
            <a:endParaRPr lang="ar-SA"/>
          </a:p>
        </p:txBody>
      </p:sp>
      <p:sp>
        <p:nvSpPr>
          <p:cNvPr id="32787" name="Arc 19"/>
          <p:cNvSpPr>
            <a:spLocks/>
          </p:cNvSpPr>
          <p:nvPr/>
        </p:nvSpPr>
        <p:spPr bwMode="auto">
          <a:xfrm rot="7972939">
            <a:off x="3221898" y="2800548"/>
            <a:ext cx="863600" cy="1129904"/>
          </a:xfrm>
          <a:custGeom>
            <a:avLst/>
            <a:gdLst>
              <a:gd name="G0" fmla="+- 0 0 0"/>
              <a:gd name="G1" fmla="+- 20194 0 0"/>
              <a:gd name="G2" fmla="+- 21600 0 0"/>
              <a:gd name="T0" fmla="*/ 7666 w 21600"/>
              <a:gd name="T1" fmla="*/ 0 h 36119"/>
              <a:gd name="T2" fmla="*/ 14593 w 21600"/>
              <a:gd name="T3" fmla="*/ 36119 h 36119"/>
              <a:gd name="T4" fmla="*/ 0 w 21600"/>
              <a:gd name="T5" fmla="*/ 20194 h 36119"/>
            </a:gdLst>
            <a:ahLst/>
            <a:cxnLst>
              <a:cxn ang="0">
                <a:pos x="T0" y="T1"/>
              </a:cxn>
              <a:cxn ang="0">
                <a:pos x="T2" y="T3"/>
              </a:cxn>
              <a:cxn ang="0">
                <a:pos x="T4" y="T5"/>
              </a:cxn>
            </a:cxnLst>
            <a:rect l="0" t="0" r="r" b="b"/>
            <a:pathLst>
              <a:path w="21600" h="36119" fill="none" extrusionOk="0">
                <a:moveTo>
                  <a:pt x="7665" y="0"/>
                </a:moveTo>
                <a:cubicBezTo>
                  <a:pt x="16053" y="3184"/>
                  <a:pt x="21600" y="11222"/>
                  <a:pt x="21600" y="20194"/>
                </a:cubicBezTo>
                <a:cubicBezTo>
                  <a:pt x="21600" y="26249"/>
                  <a:pt x="19057" y="32027"/>
                  <a:pt x="14592" y="36118"/>
                </a:cubicBezTo>
              </a:path>
              <a:path w="21600" h="36119" stroke="0" extrusionOk="0">
                <a:moveTo>
                  <a:pt x="7665" y="0"/>
                </a:moveTo>
                <a:cubicBezTo>
                  <a:pt x="16053" y="3184"/>
                  <a:pt x="21600" y="11222"/>
                  <a:pt x="21600" y="20194"/>
                </a:cubicBezTo>
                <a:cubicBezTo>
                  <a:pt x="21600" y="26249"/>
                  <a:pt x="19057" y="32027"/>
                  <a:pt x="14592" y="36118"/>
                </a:cubicBezTo>
                <a:lnTo>
                  <a:pt x="0" y="20194"/>
                </a:lnTo>
                <a:close/>
              </a:path>
            </a:pathLst>
          </a:custGeom>
          <a:noFill/>
          <a:ln w="28575">
            <a:solidFill>
              <a:srgbClr val="000000"/>
            </a:solidFill>
            <a:round/>
            <a:headEnd/>
            <a:tailEnd/>
          </a:ln>
        </p:spPr>
        <p:txBody>
          <a:bodyPr/>
          <a:lstStyle/>
          <a:p>
            <a:endParaRPr lang="ar-SA"/>
          </a:p>
        </p:txBody>
      </p:sp>
      <p:sp>
        <p:nvSpPr>
          <p:cNvPr id="32788" name="Arc 20"/>
          <p:cNvSpPr>
            <a:spLocks/>
          </p:cNvSpPr>
          <p:nvPr/>
        </p:nvSpPr>
        <p:spPr bwMode="auto">
          <a:xfrm rot="5658940">
            <a:off x="6513976" y="2450108"/>
            <a:ext cx="831850" cy="665560"/>
          </a:xfrm>
          <a:custGeom>
            <a:avLst/>
            <a:gdLst>
              <a:gd name="G0" fmla="+- 8934 0 0"/>
              <a:gd name="G1" fmla="+- 21600 0 0"/>
              <a:gd name="G2" fmla="+- 21600 0 0"/>
              <a:gd name="T0" fmla="*/ 0 w 30336"/>
              <a:gd name="T1" fmla="*/ 1934 h 21600"/>
              <a:gd name="T2" fmla="*/ 30336 w 30336"/>
              <a:gd name="T3" fmla="*/ 18680 h 21600"/>
              <a:gd name="T4" fmla="*/ 8934 w 30336"/>
              <a:gd name="T5" fmla="*/ 21600 h 21600"/>
            </a:gdLst>
            <a:ahLst/>
            <a:cxnLst>
              <a:cxn ang="0">
                <a:pos x="T0" y="T1"/>
              </a:cxn>
              <a:cxn ang="0">
                <a:pos x="T2" y="T3"/>
              </a:cxn>
              <a:cxn ang="0">
                <a:pos x="T4" y="T5"/>
              </a:cxn>
            </a:cxnLst>
            <a:rect l="0" t="0" r="r" b="b"/>
            <a:pathLst>
              <a:path w="30336" h="21600" fill="none" extrusionOk="0">
                <a:moveTo>
                  <a:pt x="0" y="1934"/>
                </a:moveTo>
                <a:cubicBezTo>
                  <a:pt x="2805" y="659"/>
                  <a:pt x="5852" y="-1"/>
                  <a:pt x="8934" y="0"/>
                </a:cubicBezTo>
                <a:cubicBezTo>
                  <a:pt x="19734" y="0"/>
                  <a:pt x="28875" y="7978"/>
                  <a:pt x="30335" y="18680"/>
                </a:cubicBezTo>
              </a:path>
              <a:path w="30336" h="21600" stroke="0" extrusionOk="0">
                <a:moveTo>
                  <a:pt x="0" y="1934"/>
                </a:moveTo>
                <a:cubicBezTo>
                  <a:pt x="2805" y="659"/>
                  <a:pt x="5852" y="-1"/>
                  <a:pt x="8934" y="0"/>
                </a:cubicBezTo>
                <a:cubicBezTo>
                  <a:pt x="19734" y="0"/>
                  <a:pt x="28875" y="7978"/>
                  <a:pt x="30335" y="18680"/>
                </a:cubicBezTo>
                <a:lnTo>
                  <a:pt x="8934" y="21600"/>
                </a:lnTo>
                <a:close/>
              </a:path>
            </a:pathLst>
          </a:custGeom>
          <a:noFill/>
          <a:ln w="28575">
            <a:solidFill>
              <a:srgbClr val="000000"/>
            </a:solidFill>
            <a:round/>
            <a:headEnd/>
            <a:tailEnd/>
          </a:ln>
        </p:spPr>
        <p:txBody>
          <a:bodyPr/>
          <a:lstStyle/>
          <a:p>
            <a:endParaRPr lang="ar-SA"/>
          </a:p>
        </p:txBody>
      </p:sp>
      <p:sp>
        <p:nvSpPr>
          <p:cNvPr id="32789" name="Arc 21"/>
          <p:cNvSpPr>
            <a:spLocks/>
          </p:cNvSpPr>
          <p:nvPr/>
        </p:nvSpPr>
        <p:spPr bwMode="auto">
          <a:xfrm rot="7159649">
            <a:off x="6007895" y="2687241"/>
            <a:ext cx="1006475" cy="959644"/>
          </a:xfrm>
          <a:custGeom>
            <a:avLst/>
            <a:gdLst>
              <a:gd name="G0" fmla="+- 12340 0 0"/>
              <a:gd name="G1" fmla="+- 21600 0 0"/>
              <a:gd name="G2" fmla="+- 21600 0 0"/>
              <a:gd name="T0" fmla="*/ 0 w 29855"/>
              <a:gd name="T1" fmla="*/ 3872 h 21600"/>
              <a:gd name="T2" fmla="*/ 29855 w 29855"/>
              <a:gd name="T3" fmla="*/ 8960 h 21600"/>
              <a:gd name="T4" fmla="*/ 12340 w 29855"/>
              <a:gd name="T5" fmla="*/ 21600 h 21600"/>
            </a:gdLst>
            <a:ahLst/>
            <a:cxnLst>
              <a:cxn ang="0">
                <a:pos x="T0" y="T1"/>
              </a:cxn>
              <a:cxn ang="0">
                <a:pos x="T2" y="T3"/>
              </a:cxn>
              <a:cxn ang="0">
                <a:pos x="T4" y="T5"/>
              </a:cxn>
            </a:cxnLst>
            <a:rect l="0" t="0" r="r" b="b"/>
            <a:pathLst>
              <a:path w="29855" h="21600" fill="none" extrusionOk="0">
                <a:moveTo>
                  <a:pt x="-1" y="3871"/>
                </a:moveTo>
                <a:cubicBezTo>
                  <a:pt x="3621" y="1351"/>
                  <a:pt x="7927" y="-1"/>
                  <a:pt x="12340" y="0"/>
                </a:cubicBezTo>
                <a:cubicBezTo>
                  <a:pt x="19278" y="0"/>
                  <a:pt x="25794" y="3333"/>
                  <a:pt x="29855" y="8959"/>
                </a:cubicBezTo>
              </a:path>
              <a:path w="29855" h="21600" stroke="0" extrusionOk="0">
                <a:moveTo>
                  <a:pt x="-1" y="3871"/>
                </a:moveTo>
                <a:cubicBezTo>
                  <a:pt x="3621" y="1351"/>
                  <a:pt x="7927" y="-1"/>
                  <a:pt x="12340" y="0"/>
                </a:cubicBezTo>
                <a:cubicBezTo>
                  <a:pt x="19278" y="0"/>
                  <a:pt x="25794" y="3333"/>
                  <a:pt x="29855" y="8959"/>
                </a:cubicBezTo>
                <a:lnTo>
                  <a:pt x="12340" y="21600"/>
                </a:lnTo>
                <a:close/>
              </a:path>
            </a:pathLst>
          </a:custGeom>
          <a:noFill/>
          <a:ln w="28575">
            <a:solidFill>
              <a:srgbClr val="000000"/>
            </a:solidFill>
            <a:round/>
            <a:headEnd/>
            <a:tailEnd/>
          </a:ln>
        </p:spPr>
        <p:txBody>
          <a:bodyPr/>
          <a:lstStyle/>
          <a:p>
            <a:endParaRPr lang="ar-SA"/>
          </a:p>
        </p:txBody>
      </p:sp>
      <p:sp>
        <p:nvSpPr>
          <p:cNvPr id="32790" name="Text Box 22"/>
          <p:cNvSpPr txBox="1">
            <a:spLocks noChangeArrowheads="1"/>
          </p:cNvSpPr>
          <p:nvPr/>
        </p:nvSpPr>
        <p:spPr bwMode="auto">
          <a:xfrm>
            <a:off x="7541287" y="4835526"/>
            <a:ext cx="610526" cy="474663"/>
          </a:xfrm>
          <a:prstGeom prst="rect">
            <a:avLst/>
          </a:prstGeom>
          <a:noFill/>
          <a:ln w="9525">
            <a:noFill/>
            <a:miter lim="800000"/>
            <a:headEnd/>
            <a:tailEnd/>
          </a:ln>
        </p:spPr>
        <p:txBody>
          <a:bodyPr/>
          <a:lstStyle/>
          <a:p>
            <a:pPr rtl="1"/>
            <a:r>
              <a:rPr lang="en-US" altLang="zh-CN" sz="2400" b="1">
                <a:latin typeface="Times New Roman" pitchFamily="18" charset="0"/>
                <a:ea typeface="SimSun" pitchFamily="2" charset="-122"/>
              </a:rPr>
              <a:t>Q</a:t>
            </a:r>
            <a:endParaRPr lang="en-US" sz="3600"/>
          </a:p>
        </p:txBody>
      </p:sp>
      <p:sp>
        <p:nvSpPr>
          <p:cNvPr id="32791" name="Text Box 23"/>
          <p:cNvSpPr txBox="1">
            <a:spLocks noChangeArrowheads="1"/>
          </p:cNvSpPr>
          <p:nvPr/>
        </p:nvSpPr>
        <p:spPr bwMode="auto">
          <a:xfrm>
            <a:off x="1795463" y="211139"/>
            <a:ext cx="1222772" cy="7889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SRAC</a:t>
            </a:r>
          </a:p>
          <a:p>
            <a:pPr algn="ctr" rtl="1"/>
            <a:r>
              <a:rPr lang="en-US" altLang="zh-CN" sz="2400" b="1">
                <a:latin typeface="Times New Roman" pitchFamily="18" charset="0"/>
                <a:ea typeface="SimSun" pitchFamily="2" charset="-122"/>
              </a:rPr>
              <a:t>LRAC</a:t>
            </a:r>
            <a:endParaRPr lang="en-US" sz="3600"/>
          </a:p>
        </p:txBody>
      </p:sp>
      <p:sp>
        <p:nvSpPr>
          <p:cNvPr id="32792" name="Text Box 24"/>
          <p:cNvSpPr txBox="1">
            <a:spLocks noChangeArrowheads="1"/>
          </p:cNvSpPr>
          <p:nvPr/>
        </p:nvSpPr>
        <p:spPr bwMode="auto">
          <a:xfrm>
            <a:off x="4251325" y="3541714"/>
            <a:ext cx="1377554" cy="473075"/>
          </a:xfrm>
          <a:prstGeom prst="rect">
            <a:avLst/>
          </a:prstGeom>
          <a:noFill/>
          <a:ln w="9525">
            <a:noFill/>
            <a:miter lim="800000"/>
            <a:headEnd/>
            <a:tailEnd/>
          </a:ln>
        </p:spPr>
        <p:txBody>
          <a:bodyPr/>
          <a:lstStyle/>
          <a:p>
            <a:pPr rtl="1"/>
            <a:r>
              <a:rPr lang="en-US" altLang="zh-CN" b="1">
                <a:latin typeface="Times New Roman" pitchFamily="18" charset="0"/>
                <a:ea typeface="SimSun" pitchFamily="2" charset="-122"/>
              </a:rPr>
              <a:t>SRAC</a:t>
            </a:r>
            <a:r>
              <a:rPr lang="en-US" altLang="zh-CN" b="1" baseline="-25000">
                <a:latin typeface="Times New Roman" pitchFamily="18" charset="0"/>
                <a:ea typeface="SimSun" pitchFamily="2" charset="-122"/>
              </a:rPr>
              <a:t>3</a:t>
            </a:r>
            <a:endParaRPr lang="en-US" sz="3200"/>
          </a:p>
        </p:txBody>
      </p:sp>
      <p:sp>
        <p:nvSpPr>
          <p:cNvPr id="32793" name="Text Box 25"/>
          <p:cNvSpPr txBox="1">
            <a:spLocks noChangeArrowheads="1"/>
          </p:cNvSpPr>
          <p:nvPr/>
        </p:nvSpPr>
        <p:spPr bwMode="auto">
          <a:xfrm>
            <a:off x="914401" y="5181600"/>
            <a:ext cx="7620000" cy="1223963"/>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االشكل (7-4):</a:t>
            </a:r>
            <a:r>
              <a:rPr lang="ar-SA" altLang="zh-CN" sz="2400" b="1">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منحنيات التكاليف المتوسطة في المدى القريب لأحجام مختلفة من المنشآت، ويغلفها منحنى التكاليف المتوسطة في المدى البعيد الذي يصور أدنى تكلفة ممكنة  للوحدة عند المستويات المختلفة للإنتاج.</a:t>
            </a:r>
            <a:endParaRPr lang="en-US" sz="3600">
              <a:ea typeface="SimSun" pitchFamily="2" charset="-122"/>
              <a:cs typeface="Times New Roman" pitchFamily="18" charset="0"/>
            </a:endParaRPr>
          </a:p>
        </p:txBody>
      </p:sp>
      <p:sp>
        <p:nvSpPr>
          <p:cNvPr id="32794" name="AutoShape 2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A9A9A83D-5F73-4123-8EBA-F548E43A7F92}" type="slidenum">
              <a:rPr lang="en-US"/>
              <a:pPr/>
              <a:t>18</a:t>
            </a:fld>
            <a:endParaRPr lang="en-US"/>
          </a:p>
        </p:txBody>
      </p:sp>
      <p:sp>
        <p:nvSpPr>
          <p:cNvPr id="34818" name="Text Box 2"/>
          <p:cNvSpPr txBox="1">
            <a:spLocks noChangeArrowheads="1"/>
          </p:cNvSpPr>
          <p:nvPr/>
        </p:nvSpPr>
        <p:spPr bwMode="auto">
          <a:xfrm>
            <a:off x="350838" y="1125539"/>
            <a:ext cx="9126935" cy="830997"/>
          </a:xfrm>
          <a:prstGeom prst="rect">
            <a:avLst/>
          </a:prstGeom>
          <a:noFill/>
          <a:ln w="9525">
            <a:noFill/>
            <a:miter lim="800000"/>
            <a:headEnd/>
            <a:tailEnd/>
          </a:ln>
          <a:effectLst/>
        </p:spPr>
        <p:txBody>
          <a:bodyPr>
            <a:spAutoFit/>
          </a:bodyPr>
          <a:lstStyle/>
          <a:p>
            <a:pPr algn="just" rtl="1">
              <a:spcBef>
                <a:spcPct val="50000"/>
              </a:spcBef>
            </a:pPr>
            <a:r>
              <a:rPr lang="ar-BH" sz="2400"/>
              <a:t>تؤدي زيادة جميع عناصر الإنتاج (زيادة حجم المنشأة) بنسبة معينة إلى زيادة الإنتاج بنسبة أكبر. حيث تتفوق إيجابيات الحجم الكبير على الإنتاج على سلبياته الإدارية.</a:t>
            </a:r>
            <a:endParaRPr lang="fr-MA" sz="2400"/>
          </a:p>
        </p:txBody>
      </p:sp>
      <p:sp>
        <p:nvSpPr>
          <p:cNvPr id="34819" name="WordArt 3"/>
          <p:cNvSpPr>
            <a:spLocks noChangeArrowheads="1" noChangeShapeType="1" noTextEdit="1"/>
          </p:cNvSpPr>
          <p:nvPr/>
        </p:nvSpPr>
        <p:spPr bwMode="auto">
          <a:xfrm>
            <a:off x="3314040" y="260350"/>
            <a:ext cx="6346031"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العائد المتزايد على الحجم</a:t>
            </a:r>
          </a:p>
        </p:txBody>
      </p:sp>
      <p:sp>
        <p:nvSpPr>
          <p:cNvPr id="34820" name="WordArt 4"/>
          <p:cNvSpPr>
            <a:spLocks noChangeArrowheads="1" noChangeShapeType="1" noTextEdit="1"/>
          </p:cNvSpPr>
          <p:nvPr/>
        </p:nvSpPr>
        <p:spPr bwMode="auto">
          <a:xfrm>
            <a:off x="3236649" y="2057400"/>
            <a:ext cx="6346031"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العائد الثابت على الحجم</a:t>
            </a:r>
          </a:p>
        </p:txBody>
      </p:sp>
      <p:sp>
        <p:nvSpPr>
          <p:cNvPr id="34821" name="Text Box 5"/>
          <p:cNvSpPr txBox="1">
            <a:spLocks noChangeArrowheads="1"/>
          </p:cNvSpPr>
          <p:nvPr/>
        </p:nvSpPr>
        <p:spPr bwMode="auto">
          <a:xfrm>
            <a:off x="350838" y="2851150"/>
            <a:ext cx="9126935" cy="1200329"/>
          </a:xfrm>
          <a:prstGeom prst="rect">
            <a:avLst/>
          </a:prstGeom>
          <a:noFill/>
          <a:ln w="9525">
            <a:noFill/>
            <a:miter lim="800000"/>
            <a:headEnd/>
            <a:tailEnd/>
          </a:ln>
          <a:effectLst/>
        </p:spPr>
        <p:txBody>
          <a:bodyPr>
            <a:spAutoFit/>
          </a:bodyPr>
          <a:lstStyle/>
          <a:p>
            <a:pPr algn="just" rtl="1">
              <a:spcBef>
                <a:spcPct val="50000"/>
              </a:spcBef>
            </a:pPr>
            <a:r>
              <a:rPr lang="ar-BH" sz="2400"/>
              <a:t>تؤدي زيادة حجم المنشأة بنسبة معينة إلى زيادة الإنتاج بنسبة متساوية، فعبر هذه المرحلة يتعادل أثر سلبيات المشكلات الإدارية للحجم الكبير تماماً مع إيجابيات التخصص وتقسيم العمل.</a:t>
            </a:r>
            <a:endParaRPr lang="fr-MA" sz="2400"/>
          </a:p>
        </p:txBody>
      </p:sp>
      <p:sp>
        <p:nvSpPr>
          <p:cNvPr id="34822" name="WordArt 6"/>
          <p:cNvSpPr>
            <a:spLocks noChangeArrowheads="1" noChangeShapeType="1" noTextEdit="1"/>
          </p:cNvSpPr>
          <p:nvPr/>
        </p:nvSpPr>
        <p:spPr bwMode="auto">
          <a:xfrm>
            <a:off x="3236649" y="4343400"/>
            <a:ext cx="6346031"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العائد المتناقص على الحجم</a:t>
            </a:r>
          </a:p>
        </p:txBody>
      </p:sp>
      <p:sp>
        <p:nvSpPr>
          <p:cNvPr id="34823" name="Text Box 7"/>
          <p:cNvSpPr txBox="1">
            <a:spLocks noChangeArrowheads="1"/>
          </p:cNvSpPr>
          <p:nvPr/>
        </p:nvSpPr>
        <p:spPr bwMode="auto">
          <a:xfrm>
            <a:off x="350838" y="4984750"/>
            <a:ext cx="9126935" cy="1200329"/>
          </a:xfrm>
          <a:prstGeom prst="rect">
            <a:avLst/>
          </a:prstGeom>
          <a:noFill/>
          <a:ln w="9525">
            <a:noFill/>
            <a:miter lim="800000"/>
            <a:headEnd/>
            <a:tailEnd/>
          </a:ln>
          <a:effectLst/>
        </p:spPr>
        <p:txBody>
          <a:bodyPr>
            <a:spAutoFit/>
          </a:bodyPr>
          <a:lstStyle/>
          <a:p>
            <a:pPr algn="just" rtl="1">
              <a:spcBef>
                <a:spcPct val="50000"/>
              </a:spcBef>
            </a:pPr>
            <a:r>
              <a:rPr lang="ar-BH" sz="2400"/>
              <a:t>تؤدي زيادة جميع عناصر الإنتاج بنسبة معينة إلى زيادة الإنتاج بنسبة أقل، حيث تتفوق سلبيات المصاعب الإدارية على أي إيجابيات للتخصص وتقسيم العمل المصاحبة لزيادة حجم المنشأة.</a:t>
            </a:r>
            <a:endParaRPr lang="fr-MA" sz="2400"/>
          </a:p>
        </p:txBody>
      </p:sp>
      <p:sp>
        <p:nvSpPr>
          <p:cNvPr id="34824" name="AutoShape 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4819"/>
                                        </p:tgtEl>
                                        <p:attrNameLst>
                                          <p:attrName>style.visibility</p:attrName>
                                        </p:attrNameLst>
                                      </p:cBhvr>
                                      <p:to>
                                        <p:strVal val="visible"/>
                                      </p:to>
                                    </p:set>
                                    <p:animEffect transition="in" filter="slide(fromBottom)">
                                      <p:cBhvr>
                                        <p:cTn id="7" dur="500"/>
                                        <p:tgtEl>
                                          <p:spTgt spid="34819"/>
                                        </p:tgtEl>
                                      </p:cBhvr>
                                    </p:animEffect>
                                  </p:childTnLst>
                                </p:cTn>
                              </p:par>
                            </p:childTnLst>
                          </p:cTn>
                        </p:par>
                        <p:par>
                          <p:cTn id="8" fill="hold">
                            <p:stCondLst>
                              <p:cond delay="500"/>
                            </p:stCondLst>
                            <p:childTnLst>
                              <p:par>
                                <p:cTn id="9" presetID="27" presetClass="entr" presetSubtype="0" fill="hold" nodeType="afterEffect">
                                  <p:stCondLst>
                                    <p:cond delay="0"/>
                                  </p:stCondLst>
                                  <p:iterate type="lt">
                                    <p:tmPct val="50000"/>
                                  </p:iterate>
                                  <p:childTnLst>
                                    <p:set>
                                      <p:cBhvr>
                                        <p:cTn id="10" dur="1" fill="hold">
                                          <p:stCondLst>
                                            <p:cond delay="0"/>
                                          </p:stCondLst>
                                        </p:cTn>
                                        <p:tgtEl>
                                          <p:spTgt spid="34818">
                                            <p:txEl>
                                              <p:pRg st="0" end="0"/>
                                            </p:txEl>
                                          </p:spTgt>
                                        </p:tgtEl>
                                        <p:attrNameLst>
                                          <p:attrName>style.visibility</p:attrName>
                                        </p:attrNameLst>
                                      </p:cBhvr>
                                      <p:to>
                                        <p:strVal val="visible"/>
                                      </p:to>
                                    </p:set>
                                    <p:anim calcmode="discrete" valueType="clr">
                                      <p:cBhvr override="childStyle">
                                        <p:cTn id="11" dur="80"/>
                                        <p:tgtEl>
                                          <p:spTgt spid="3481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34818">
                                            <p:txEl>
                                              <p:pRg st="0" end="0"/>
                                            </p:txEl>
                                          </p:spTgt>
                                        </p:tgtEl>
                                        <p:attrNameLst>
                                          <p:attrName>fillcolor</p:attrName>
                                        </p:attrNameLst>
                                      </p:cBhvr>
                                      <p:tavLst>
                                        <p:tav tm="0">
                                          <p:val>
                                            <p:clrVal>
                                              <a:schemeClr val="accent2"/>
                                            </p:clrVal>
                                          </p:val>
                                        </p:tav>
                                        <p:tav tm="50000">
                                          <p:val>
                                            <p:clrVal>
                                              <a:schemeClr val="hlink"/>
                                            </p:clrVal>
                                          </p:val>
                                        </p:tav>
                                      </p:tavLst>
                                    </p:anim>
                                    <p:set>
                                      <p:cBhvr>
                                        <p:cTn id="13" dur="80"/>
                                        <p:tgtEl>
                                          <p:spTgt spid="34818">
                                            <p:txEl>
                                              <p:pRg st="0" end="0"/>
                                            </p:txEl>
                                          </p:spTgt>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34820"/>
                                        </p:tgtEl>
                                        <p:attrNameLst>
                                          <p:attrName>style.visibility</p:attrName>
                                        </p:attrNameLst>
                                      </p:cBhvr>
                                      <p:to>
                                        <p:strVal val="visible"/>
                                      </p:to>
                                    </p:set>
                                    <p:animEffect transition="in" filter="slide(fromBottom)">
                                      <p:cBhvr>
                                        <p:cTn id="18" dur="500"/>
                                        <p:tgtEl>
                                          <p:spTgt spid="34820"/>
                                        </p:tgtEl>
                                      </p:cBhvr>
                                    </p:animEffect>
                                  </p:childTnLst>
                                </p:cTn>
                              </p:par>
                            </p:childTnLst>
                          </p:cTn>
                        </p:par>
                        <p:par>
                          <p:cTn id="19" fill="hold">
                            <p:stCondLst>
                              <p:cond delay="500"/>
                            </p:stCondLst>
                            <p:childTnLst>
                              <p:par>
                                <p:cTn id="20" presetID="27" presetClass="entr" presetSubtype="0" fill="hold" nodeType="afterEffect">
                                  <p:stCondLst>
                                    <p:cond delay="0"/>
                                  </p:stCondLst>
                                  <p:iterate type="lt">
                                    <p:tmPct val="50000"/>
                                  </p:iterate>
                                  <p:childTnLst>
                                    <p:set>
                                      <p:cBhvr>
                                        <p:cTn id="21" dur="1" fill="hold">
                                          <p:stCondLst>
                                            <p:cond delay="0"/>
                                          </p:stCondLst>
                                        </p:cTn>
                                        <p:tgtEl>
                                          <p:spTgt spid="34821">
                                            <p:txEl>
                                              <p:pRg st="0" end="0"/>
                                            </p:txEl>
                                          </p:spTgt>
                                        </p:tgtEl>
                                        <p:attrNameLst>
                                          <p:attrName>style.visibility</p:attrName>
                                        </p:attrNameLst>
                                      </p:cBhvr>
                                      <p:to>
                                        <p:strVal val="visible"/>
                                      </p:to>
                                    </p:set>
                                    <p:anim calcmode="discrete" valueType="clr">
                                      <p:cBhvr override="childStyle">
                                        <p:cTn id="22" dur="80"/>
                                        <p:tgtEl>
                                          <p:spTgt spid="3482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34821">
                                            <p:txEl>
                                              <p:pRg st="0" end="0"/>
                                            </p:txEl>
                                          </p:spTgt>
                                        </p:tgtEl>
                                        <p:attrNameLst>
                                          <p:attrName>fillcolor</p:attrName>
                                        </p:attrNameLst>
                                      </p:cBhvr>
                                      <p:tavLst>
                                        <p:tav tm="0">
                                          <p:val>
                                            <p:clrVal>
                                              <a:schemeClr val="accent2"/>
                                            </p:clrVal>
                                          </p:val>
                                        </p:tav>
                                        <p:tav tm="50000">
                                          <p:val>
                                            <p:clrVal>
                                              <a:schemeClr val="hlink"/>
                                            </p:clrVal>
                                          </p:val>
                                        </p:tav>
                                      </p:tavLst>
                                    </p:anim>
                                    <p:set>
                                      <p:cBhvr>
                                        <p:cTn id="24" dur="80"/>
                                        <p:tgtEl>
                                          <p:spTgt spid="34821">
                                            <p:txEl>
                                              <p:pRg st="0" end="0"/>
                                            </p:txEl>
                                          </p:spTgt>
                                        </p:tgtEl>
                                        <p:attrNameLst>
                                          <p:attrName>fill.type</p:attrName>
                                        </p:attrNameLst>
                                      </p:cBhvr>
                                      <p:to>
                                        <p:strVal val="solid"/>
                                      </p:to>
                                    </p:se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34822"/>
                                        </p:tgtEl>
                                        <p:attrNameLst>
                                          <p:attrName>style.visibility</p:attrName>
                                        </p:attrNameLst>
                                      </p:cBhvr>
                                      <p:to>
                                        <p:strVal val="visible"/>
                                      </p:to>
                                    </p:set>
                                    <p:animEffect transition="in" filter="slide(fromBottom)">
                                      <p:cBhvr>
                                        <p:cTn id="29" dur="500"/>
                                        <p:tgtEl>
                                          <p:spTgt spid="34822"/>
                                        </p:tgtEl>
                                      </p:cBhvr>
                                    </p:animEffect>
                                  </p:childTnLst>
                                </p:cTn>
                              </p:par>
                            </p:childTnLst>
                          </p:cTn>
                        </p:par>
                        <p:par>
                          <p:cTn id="30" fill="hold">
                            <p:stCondLst>
                              <p:cond delay="500"/>
                            </p:stCondLst>
                            <p:childTnLst>
                              <p:par>
                                <p:cTn id="31" presetID="27" presetClass="entr" presetSubtype="0" fill="hold" grpId="0" nodeType="afterEffect">
                                  <p:stCondLst>
                                    <p:cond delay="0"/>
                                  </p:stCondLst>
                                  <p:iterate type="lt">
                                    <p:tmPct val="50000"/>
                                  </p:iterate>
                                  <p:childTnLst>
                                    <p:set>
                                      <p:cBhvr>
                                        <p:cTn id="32" dur="1" fill="hold">
                                          <p:stCondLst>
                                            <p:cond delay="0"/>
                                          </p:stCondLst>
                                        </p:cTn>
                                        <p:tgtEl>
                                          <p:spTgt spid="34823"/>
                                        </p:tgtEl>
                                        <p:attrNameLst>
                                          <p:attrName>style.visibility</p:attrName>
                                        </p:attrNameLst>
                                      </p:cBhvr>
                                      <p:to>
                                        <p:strVal val="visible"/>
                                      </p:to>
                                    </p:set>
                                    <p:anim calcmode="discrete" valueType="clr">
                                      <p:cBhvr override="childStyle">
                                        <p:cTn id="33" dur="80"/>
                                        <p:tgtEl>
                                          <p:spTgt spid="34823"/>
                                        </p:tgtEl>
                                        <p:attrNameLst>
                                          <p:attrName>style.color</p:attrName>
                                        </p:attrNameLst>
                                      </p:cBhvr>
                                      <p:tavLst>
                                        <p:tav tm="0">
                                          <p:val>
                                            <p:clrVal>
                                              <a:schemeClr val="accent2"/>
                                            </p:clrVal>
                                          </p:val>
                                        </p:tav>
                                        <p:tav tm="50000">
                                          <p:val>
                                            <p:clrVal>
                                              <a:schemeClr val="hlink"/>
                                            </p:clrVal>
                                          </p:val>
                                        </p:tav>
                                      </p:tavLst>
                                    </p:anim>
                                    <p:anim calcmode="discrete" valueType="clr">
                                      <p:cBhvr>
                                        <p:cTn id="34" dur="80"/>
                                        <p:tgtEl>
                                          <p:spTgt spid="34823"/>
                                        </p:tgtEl>
                                        <p:attrNameLst>
                                          <p:attrName>fillcolor</p:attrName>
                                        </p:attrNameLst>
                                      </p:cBhvr>
                                      <p:tavLst>
                                        <p:tav tm="0">
                                          <p:val>
                                            <p:clrVal>
                                              <a:schemeClr val="accent2"/>
                                            </p:clrVal>
                                          </p:val>
                                        </p:tav>
                                        <p:tav tm="50000">
                                          <p:val>
                                            <p:clrVal>
                                              <a:schemeClr val="hlink"/>
                                            </p:clrVal>
                                          </p:val>
                                        </p:tav>
                                      </p:tavLst>
                                    </p:anim>
                                    <p:set>
                                      <p:cBhvr>
                                        <p:cTn id="35" dur="80"/>
                                        <p:tgtEl>
                                          <p:spTgt spid="3482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animBg="1"/>
      <p:bldP spid="34820" grpId="0" animBg="1"/>
      <p:bldP spid="34822" grpId="0" animBg="1"/>
      <p:bldP spid="348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19</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1381</TotalTime>
  <Words>1095</Words>
  <Application>Microsoft Office PowerPoint</Application>
  <PresentationFormat>A4 Paper (210x297 mm)</PresentationFormat>
  <Paragraphs>266</Paragraphs>
  <Slides>19</Slides>
  <Notes>16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Office Theme</vt:lpstr>
      <vt:lpstr>Equation</vt:lpstr>
      <vt:lpstr>PowerPoint Presentation</vt:lpstr>
      <vt:lpstr>PowerPoint Presentation</vt:lpstr>
      <vt:lpstr>عناصر المحاضرة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Hassan Refdan Alhajhouj</cp:lastModifiedBy>
  <cp:revision>109</cp:revision>
  <dcterms:created xsi:type="dcterms:W3CDTF">2009-10-14T19:14:34Z</dcterms:created>
  <dcterms:modified xsi:type="dcterms:W3CDTF">2012-02-04T17:21:07Z</dcterms:modified>
</cp:coreProperties>
</file>