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8" r:id="rId2"/>
    <p:sldId id="321" r:id="rId3"/>
    <p:sldId id="267" r:id="rId4"/>
    <p:sldId id="322" r:id="rId5"/>
    <p:sldId id="323" r:id="rId6"/>
    <p:sldId id="324" r:id="rId7"/>
    <p:sldId id="325" r:id="rId8"/>
    <p:sldId id="326" r:id="rId9"/>
    <p:sldId id="327" r:id="rId10"/>
    <p:sldId id="329" r:id="rId11"/>
    <p:sldId id="331" r:id="rId12"/>
    <p:sldId id="333" r:id="rId13"/>
    <p:sldId id="335" r:id="rId14"/>
    <p:sldId id="337" r:id="rId15"/>
    <p:sldId id="339" r:id="rId16"/>
    <p:sldId id="341" r:id="rId17"/>
    <p:sldId id="343" r:id="rId18"/>
    <p:sldId id="345" r:id="rId19"/>
    <p:sldId id="347" r:id="rId20"/>
    <p:sldId id="349" r:id="rId21"/>
    <p:sldId id="351" r:id="rId22"/>
    <p:sldId id="353" r:id="rId23"/>
    <p:sldId id="355" r:id="rId24"/>
    <p:sldId id="295"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9" autoAdjust="0"/>
    <p:restoredTop sz="90476" autoAdjust="0"/>
  </p:normalViewPr>
  <p:slideViewPr>
    <p:cSldViewPr>
      <p:cViewPr>
        <p:scale>
          <a:sx n="78" d="100"/>
          <a:sy n="78" d="100"/>
        </p:scale>
        <p:origin x="-2358" y="-9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40506991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7A68A9-0A78-4272-ACE9-DA88EEA0489C}" type="slidenum">
              <a:rPr lang="en-US"/>
              <a:pPr/>
              <a:t>2</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3E43B0-9A1A-41F8-9533-AB2B96206628}" type="slidenum">
              <a:rPr lang="en-US"/>
              <a:pPr/>
              <a:t>4</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F0122A-A074-40CA-81D5-D9A2D27ABA6C}" type="slidenum">
              <a:rPr lang="en-US"/>
              <a:pPr/>
              <a:t>5</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ADFAA9-167B-4A93-A1E9-453762E0F677}" type="slidenum">
              <a:rPr lang="en-US"/>
              <a:pPr/>
              <a:t>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BA62F2-BC7A-483E-8A94-74E173204E65}" type="slidenum">
              <a:rPr lang="en-US"/>
              <a:pPr/>
              <a:t>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0BAF3-3549-4CD9-B905-211B18D2FB47}" type="slidenum">
              <a:rPr lang="en-US"/>
              <a:pPr/>
              <a:t>8</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DC1D0B-A9C3-47D5-87A4-4F816A7FB6A6}" type="slidenum">
              <a:rPr lang="en-US"/>
              <a:pPr/>
              <a:t>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5E99B-1B9A-4936-8C93-A5EDC07EFC55}" type="slidenum">
              <a:rPr lang="en-US"/>
              <a:pPr/>
              <a:t>10</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B12173-1D21-484E-965E-C842FC4EE96A}" type="slidenum">
              <a:rPr lang="en-US"/>
              <a:pPr/>
              <a:t>11</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146CE-883E-4CC2-9CE4-C723A558918A}" type="slidenum">
              <a:rPr lang="en-US"/>
              <a:pPr/>
              <a:t>12</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26FD1B-8D46-4212-968B-7E358293237F}" type="slidenum">
              <a:rPr lang="en-US"/>
              <a:pPr/>
              <a:t>13</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034EF3-F9D8-441D-B827-455E7DDE999F}" type="slidenum">
              <a:rPr lang="en-US"/>
              <a:pPr/>
              <a:t>14</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DF0C65-2302-496A-B4A3-81C8F0E465A3}" type="slidenum">
              <a:rPr lang="en-US"/>
              <a:pPr/>
              <a:t>15</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9E59DF-57B8-4CEB-8647-A4E0E12E2F57}" type="slidenum">
              <a:rPr lang="en-US"/>
              <a:pPr/>
              <a:t>16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F8B89C-559D-479C-81F7-ABAE9579CD21}" type="slidenum">
              <a:rPr lang="en-US"/>
              <a:pPr/>
              <a:t>17</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6C88D0-10AF-4332-944D-7AE099CCD741}" type="slidenum">
              <a:rPr lang="en-US"/>
              <a:pPr/>
              <a:t>18</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749A7F-ECAA-49C3-A6EF-68C486AABB78}" type="slidenum">
              <a:rPr lang="en-US"/>
              <a:pPr/>
              <a:t>19</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AA8C76-B3C7-4615-8C28-94CDDB980124}" type="slidenum">
              <a:rPr lang="en-US"/>
              <a:pPr/>
              <a:t>20</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961301-CADD-4ADE-ABBB-E458D74147FE}" type="slidenum">
              <a:rPr lang="en-US"/>
              <a:pPr/>
              <a:t>21</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A2AA89-61AE-4185-9479-76441CFDDDC4}" type="slidenum">
              <a:rPr lang="en-US"/>
              <a:pPr/>
              <a:t>22</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79702B-5E72-4173-9E8C-8A834BECEDF1}" type="slidenum">
              <a:rPr lang="en-US"/>
              <a:pPr/>
              <a:t>23</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slide" Target="slide8.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slide" Target="slide7.xml"/></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slide" Target="slide11.xml"/><Relationship Id="rId4" Type="http://schemas.openxmlformats.org/officeDocument/2006/relationships/slide" Target="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slide" Target="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slide" Target="slide22.xml"/><Relationship Id="rId4" Type="http://schemas.openxmlformats.org/officeDocument/2006/relationships/slide" Target="slide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ادارة الاعمال-قسم الإقتصاد </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الإقتصاد الجزئي </a:t>
            </a:r>
          </a:p>
          <a:p>
            <a:pPr algn="l">
              <a:lnSpc>
                <a:spcPct val="80000"/>
              </a:lnSpc>
            </a:pPr>
            <a:r>
              <a:rPr lang="ar-SA" sz="3700" b="1" dirty="0" smtClean="0">
                <a:solidFill>
                  <a:srgbClr val="376092"/>
                </a:solidFill>
                <a:latin typeface="AYM Wadiy S_U normal."/>
                <a:cs typeface="Times New Roman" pitchFamily="18" charset="0"/>
              </a:rPr>
              <a:t>د. حسن بن رفدان </a:t>
            </a:r>
            <a:r>
              <a:rPr lang="ar-SA" sz="3700" b="1" dirty="0" err="1" smtClean="0">
                <a:solidFill>
                  <a:srgbClr val="376092"/>
                </a:solidFill>
                <a:latin typeface="AYM Wadiy S_U normal."/>
                <a:cs typeface="Times New Roman" pitchFamily="18" charset="0"/>
              </a:rPr>
              <a:t>الهجهوج</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E32324AA-DC5E-4B34-A8D6-1122EB9FEE17}" type="slidenum">
              <a:rPr lang="en-US"/>
              <a:pPr/>
              <a:t>2</a:t>
            </a:fld>
            <a:endParaRPr lang="en-US"/>
          </a:p>
        </p:txBody>
      </p:sp>
      <p:sp>
        <p:nvSpPr>
          <p:cNvPr id="3074" name="WordArt 2"/>
          <p:cNvSpPr>
            <a:spLocks noChangeArrowheads="1" noChangeShapeType="1" noTextEdit="1"/>
          </p:cNvSpPr>
          <p:nvPr/>
        </p:nvSpPr>
        <p:spPr bwMode="auto">
          <a:xfrm>
            <a:off x="3467100" y="914400"/>
            <a:ext cx="2540133" cy="992188"/>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a:t>
            </a:r>
            <a:r>
              <a:rPr lang="ar-SA" sz="3600" kern="10" dirty="0" smtClean="0">
                <a:ln w="9525">
                  <a:solidFill>
                    <a:srgbClr val="000000"/>
                  </a:solidFill>
                  <a:round/>
                  <a:headEnd/>
                  <a:tailEnd/>
                </a:ln>
                <a:solidFill>
                  <a:srgbClr val="000000"/>
                </a:solidFill>
                <a:latin typeface="Al-Mujahed Classic"/>
              </a:rPr>
              <a:t>التاسع</a:t>
            </a:r>
          </a:p>
          <a:p>
            <a:pPr algn="ctr" rtl="1"/>
            <a:endParaRPr lang="ar-SA" sz="3600" kern="10" dirty="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العاشرة</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1874573" y="3013076"/>
            <a:ext cx="5964238" cy="919163"/>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المنافسة التامة</a:t>
            </a:r>
          </a:p>
        </p:txBody>
      </p:sp>
      <p:sp>
        <p:nvSpPr>
          <p:cNvPr id="3076" name="WordArt 4"/>
          <p:cNvSpPr>
            <a:spLocks noChangeArrowheads="1" noChangeShapeType="1" noTextEdit="1"/>
          </p:cNvSpPr>
          <p:nvPr/>
        </p:nvSpPr>
        <p:spPr bwMode="auto">
          <a:xfrm>
            <a:off x="1336279" y="4254500"/>
            <a:ext cx="7233444" cy="850900"/>
          </a:xfrm>
          <a:prstGeom prst="rect">
            <a:avLst/>
          </a:prstGeom>
        </p:spPr>
        <p:txBody>
          <a:bodyPr wrap="none" fromWordArt="1">
            <a:prstTxWarp prst="textPlain">
              <a:avLst>
                <a:gd name="adj" fmla="val 50000"/>
              </a:avLst>
            </a:prstTxWarp>
          </a:bodyPr>
          <a:lstStyle/>
          <a:p>
            <a:pPr algn="ctr"/>
            <a:r>
              <a:rPr lang="fr-MA" sz="3600" kern="10">
                <a:ln w="9525">
                  <a:solidFill>
                    <a:srgbClr val="FF6600"/>
                  </a:solidFill>
                  <a:round/>
                  <a:headEnd/>
                  <a:tailEnd/>
                </a:ln>
                <a:solidFill>
                  <a:srgbClr val="FF6600"/>
                </a:solidFill>
                <a:latin typeface="University Roman LET"/>
              </a:rPr>
              <a:t>Perfect Competition</a:t>
            </a:r>
            <a:endParaRPr lang="ar-SA" sz="3600" kern="10">
              <a:ln w="9525">
                <a:solidFill>
                  <a:srgbClr val="FF6600"/>
                </a:solidFill>
                <a:round/>
                <a:headEnd/>
                <a:tailEnd/>
              </a:ln>
              <a:solidFill>
                <a:srgbClr val="FF6600"/>
              </a:solidFill>
              <a:latin typeface="University Roman LET"/>
            </a:endParaRPr>
          </a:p>
        </p:txBody>
      </p:sp>
      <p:sp>
        <p:nvSpPr>
          <p:cNvPr id="3077" name="AutoShape 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slide(fromBottom)">
                                      <p:cBhvr>
                                        <p:cTn id="7" dur="500"/>
                                        <p:tgtEl>
                                          <p:spTgt spid="3074"/>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down)">
                                      <p:cBhvr>
                                        <p:cTn id="11" dur="580">
                                          <p:stCondLst>
                                            <p:cond delay="0"/>
                                          </p:stCondLst>
                                        </p:cTn>
                                        <p:tgtEl>
                                          <p:spTgt spid="3075"/>
                                        </p:tgtEl>
                                      </p:cBhvr>
                                    </p:animEffect>
                                    <p:anim calcmode="lin" valueType="num">
                                      <p:cBhvr>
                                        <p:cTn id="1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5"/>
                                        </p:tgtEl>
                                      </p:cBhvr>
                                      <p:to x="100000" y="60000"/>
                                    </p:animScale>
                                    <p:animScale>
                                      <p:cBhvr>
                                        <p:cTn id="18" dur="166" decel="50000">
                                          <p:stCondLst>
                                            <p:cond delay="676"/>
                                          </p:stCondLst>
                                        </p:cTn>
                                        <p:tgtEl>
                                          <p:spTgt spid="3075"/>
                                        </p:tgtEl>
                                      </p:cBhvr>
                                      <p:to x="100000" y="100000"/>
                                    </p:animScale>
                                    <p:animScale>
                                      <p:cBhvr>
                                        <p:cTn id="19" dur="26">
                                          <p:stCondLst>
                                            <p:cond delay="1312"/>
                                          </p:stCondLst>
                                        </p:cTn>
                                        <p:tgtEl>
                                          <p:spTgt spid="3075"/>
                                        </p:tgtEl>
                                      </p:cBhvr>
                                      <p:to x="100000" y="80000"/>
                                    </p:animScale>
                                    <p:animScale>
                                      <p:cBhvr>
                                        <p:cTn id="20" dur="166" decel="50000">
                                          <p:stCondLst>
                                            <p:cond delay="1338"/>
                                          </p:stCondLst>
                                        </p:cTn>
                                        <p:tgtEl>
                                          <p:spTgt spid="3075"/>
                                        </p:tgtEl>
                                      </p:cBhvr>
                                      <p:to x="100000" y="100000"/>
                                    </p:animScale>
                                    <p:animScale>
                                      <p:cBhvr>
                                        <p:cTn id="21" dur="26">
                                          <p:stCondLst>
                                            <p:cond delay="1642"/>
                                          </p:stCondLst>
                                        </p:cTn>
                                        <p:tgtEl>
                                          <p:spTgt spid="3075"/>
                                        </p:tgtEl>
                                      </p:cBhvr>
                                      <p:to x="100000" y="90000"/>
                                    </p:animScale>
                                    <p:animScale>
                                      <p:cBhvr>
                                        <p:cTn id="22" dur="166" decel="50000">
                                          <p:stCondLst>
                                            <p:cond delay="1668"/>
                                          </p:stCondLst>
                                        </p:cTn>
                                        <p:tgtEl>
                                          <p:spTgt spid="3075"/>
                                        </p:tgtEl>
                                      </p:cBhvr>
                                      <p:to x="100000" y="100000"/>
                                    </p:animScale>
                                    <p:animScale>
                                      <p:cBhvr>
                                        <p:cTn id="23" dur="26">
                                          <p:stCondLst>
                                            <p:cond delay="1808"/>
                                          </p:stCondLst>
                                        </p:cTn>
                                        <p:tgtEl>
                                          <p:spTgt spid="3075"/>
                                        </p:tgtEl>
                                      </p:cBhvr>
                                      <p:to x="100000" y="95000"/>
                                    </p:animScale>
                                    <p:animScale>
                                      <p:cBhvr>
                                        <p:cTn id="24" dur="166" decel="50000">
                                          <p:stCondLst>
                                            <p:cond delay="1834"/>
                                          </p:stCondLst>
                                        </p:cTn>
                                        <p:tgtEl>
                                          <p:spTgt spid="3075"/>
                                        </p:tgtEl>
                                      </p:cBhvr>
                                      <p:to x="100000" y="100000"/>
                                    </p:animScale>
                                  </p:childTnLst>
                                </p:cTn>
                              </p:par>
                            </p:childTnLst>
                          </p:cTn>
                        </p:par>
                        <p:par>
                          <p:cTn id="25" fill="hold">
                            <p:stCondLst>
                              <p:cond delay="2500"/>
                            </p:stCondLst>
                            <p:childTnLst>
                              <p:par>
                                <p:cTn id="26" presetID="26" presetClass="entr" presetSubtype="0" fill="hold" grpId="0" nodeType="afterEffect">
                                  <p:stCondLst>
                                    <p:cond delay="0"/>
                                  </p:stCondLst>
                                  <p:childTnLst>
                                    <p:set>
                                      <p:cBhvr>
                                        <p:cTn id="27" dur="1" fill="hold">
                                          <p:stCondLst>
                                            <p:cond delay="0"/>
                                          </p:stCondLst>
                                        </p:cTn>
                                        <p:tgtEl>
                                          <p:spTgt spid="3076"/>
                                        </p:tgtEl>
                                        <p:attrNameLst>
                                          <p:attrName>style.visibility</p:attrName>
                                        </p:attrNameLst>
                                      </p:cBhvr>
                                      <p:to>
                                        <p:strVal val="visible"/>
                                      </p:to>
                                    </p:set>
                                    <p:animEffect transition="in" filter="wipe(down)">
                                      <p:cBhvr>
                                        <p:cTn id="28" dur="580">
                                          <p:stCondLst>
                                            <p:cond delay="0"/>
                                          </p:stCondLst>
                                        </p:cTn>
                                        <p:tgtEl>
                                          <p:spTgt spid="3076"/>
                                        </p:tgtEl>
                                      </p:cBhvr>
                                    </p:animEffect>
                                    <p:anim calcmode="lin" valueType="num">
                                      <p:cBhvr>
                                        <p:cTn id="29"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34" dur="26">
                                          <p:stCondLst>
                                            <p:cond delay="650"/>
                                          </p:stCondLst>
                                        </p:cTn>
                                        <p:tgtEl>
                                          <p:spTgt spid="3076"/>
                                        </p:tgtEl>
                                      </p:cBhvr>
                                      <p:to x="100000" y="60000"/>
                                    </p:animScale>
                                    <p:animScale>
                                      <p:cBhvr>
                                        <p:cTn id="35" dur="166" decel="50000">
                                          <p:stCondLst>
                                            <p:cond delay="676"/>
                                          </p:stCondLst>
                                        </p:cTn>
                                        <p:tgtEl>
                                          <p:spTgt spid="3076"/>
                                        </p:tgtEl>
                                      </p:cBhvr>
                                      <p:to x="100000" y="100000"/>
                                    </p:animScale>
                                    <p:animScale>
                                      <p:cBhvr>
                                        <p:cTn id="36" dur="26">
                                          <p:stCondLst>
                                            <p:cond delay="1312"/>
                                          </p:stCondLst>
                                        </p:cTn>
                                        <p:tgtEl>
                                          <p:spTgt spid="3076"/>
                                        </p:tgtEl>
                                      </p:cBhvr>
                                      <p:to x="100000" y="80000"/>
                                    </p:animScale>
                                    <p:animScale>
                                      <p:cBhvr>
                                        <p:cTn id="37" dur="166" decel="50000">
                                          <p:stCondLst>
                                            <p:cond delay="1338"/>
                                          </p:stCondLst>
                                        </p:cTn>
                                        <p:tgtEl>
                                          <p:spTgt spid="3076"/>
                                        </p:tgtEl>
                                      </p:cBhvr>
                                      <p:to x="100000" y="100000"/>
                                    </p:animScale>
                                    <p:animScale>
                                      <p:cBhvr>
                                        <p:cTn id="38" dur="26">
                                          <p:stCondLst>
                                            <p:cond delay="1642"/>
                                          </p:stCondLst>
                                        </p:cTn>
                                        <p:tgtEl>
                                          <p:spTgt spid="3076"/>
                                        </p:tgtEl>
                                      </p:cBhvr>
                                      <p:to x="100000" y="90000"/>
                                    </p:animScale>
                                    <p:animScale>
                                      <p:cBhvr>
                                        <p:cTn id="39" dur="166" decel="50000">
                                          <p:stCondLst>
                                            <p:cond delay="1668"/>
                                          </p:stCondLst>
                                        </p:cTn>
                                        <p:tgtEl>
                                          <p:spTgt spid="3076"/>
                                        </p:tgtEl>
                                      </p:cBhvr>
                                      <p:to x="100000" y="100000"/>
                                    </p:animScale>
                                    <p:animScale>
                                      <p:cBhvr>
                                        <p:cTn id="40" dur="26">
                                          <p:stCondLst>
                                            <p:cond delay="1808"/>
                                          </p:stCondLst>
                                        </p:cTn>
                                        <p:tgtEl>
                                          <p:spTgt spid="3076"/>
                                        </p:tgtEl>
                                      </p:cBhvr>
                                      <p:to x="100000" y="95000"/>
                                    </p:animScale>
                                    <p:animScale>
                                      <p:cBhvr>
                                        <p:cTn id="41" dur="166" decel="50000">
                                          <p:stCondLst>
                                            <p:cond delay="1834"/>
                                          </p:stCondLst>
                                        </p:cTn>
                                        <p:tgtEl>
                                          <p:spTgt spid="307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2400" b="1" dirty="0" smtClean="0">
                <a:cs typeface="Arial" pitchFamily="34" charset="0"/>
              </a:rPr>
              <a:t>مقدمة</a:t>
            </a:r>
          </a:p>
          <a:p>
            <a:pPr rtl="1" eaLnBrk="1" hangingPunct="1">
              <a:buFont typeface="Arial" pitchFamily="34" charset="0"/>
              <a:buChar char="•"/>
            </a:pPr>
            <a:r>
              <a:rPr lang="ar-SA" sz="2400" b="1" dirty="0" smtClean="0">
                <a:cs typeface="Arial" pitchFamily="34" charset="0"/>
              </a:rPr>
              <a:t>السمات الرئيسية لسوق المنافسة التامة </a:t>
            </a:r>
          </a:p>
          <a:p>
            <a:pPr rtl="1" eaLnBrk="1" hangingPunct="1">
              <a:buFont typeface="Arial" pitchFamily="34" charset="0"/>
              <a:buChar char="•"/>
            </a:pPr>
            <a:r>
              <a:rPr lang="ar-SA" sz="2400" b="1" dirty="0" smtClean="0">
                <a:cs typeface="Arial" pitchFamily="34" charset="0"/>
              </a:rPr>
              <a:t>التحليل الكلي </a:t>
            </a:r>
          </a:p>
          <a:p>
            <a:pPr rtl="1" eaLnBrk="1" hangingPunct="1">
              <a:buFont typeface="Arial" pitchFamily="34" charset="0"/>
              <a:buChar char="•"/>
            </a:pPr>
            <a:r>
              <a:rPr lang="ar-SA" sz="2400" b="1" dirty="0" smtClean="0">
                <a:cs typeface="Arial" pitchFamily="34" charset="0"/>
              </a:rPr>
              <a:t>التحليل الحدي </a:t>
            </a:r>
          </a:p>
          <a:p>
            <a:pPr rtl="1" eaLnBrk="1" hangingPunct="1">
              <a:buFont typeface="Arial" pitchFamily="34" charset="0"/>
              <a:buChar char="•"/>
            </a:pPr>
            <a:r>
              <a:rPr lang="ar-SA" sz="2400" b="1" dirty="0" smtClean="0">
                <a:cs typeface="Arial" pitchFamily="34" charset="0"/>
              </a:rPr>
              <a:t>قرار الإغلاق</a:t>
            </a:r>
          </a:p>
          <a:p>
            <a:pPr rtl="1" eaLnBrk="1" hangingPunct="1">
              <a:buFont typeface="Arial" pitchFamily="34" charset="0"/>
              <a:buChar char="•"/>
            </a:pPr>
            <a:r>
              <a:rPr lang="ar-SA" sz="2400" b="1" dirty="0" smtClean="0">
                <a:cs typeface="Arial" pitchFamily="34" charset="0"/>
              </a:rPr>
              <a:t>منحنى عرض المنشأة في المدى القصير</a:t>
            </a:r>
          </a:p>
          <a:p>
            <a:pPr rtl="1" eaLnBrk="1" hangingPunct="1">
              <a:buFont typeface="Arial" pitchFamily="34" charset="0"/>
              <a:buChar char="•"/>
            </a:pPr>
            <a:r>
              <a:rPr lang="ar-SA" sz="2400" b="1" dirty="0" smtClean="0">
                <a:cs typeface="Arial" pitchFamily="34" charset="0"/>
              </a:rPr>
              <a:t>منحنى عرض السوق في المدى القصير</a:t>
            </a:r>
          </a:p>
          <a:p>
            <a:pPr rtl="1" eaLnBrk="1" hangingPunct="1">
              <a:buFont typeface="Arial" pitchFamily="34" charset="0"/>
              <a:buChar char="•"/>
            </a:pPr>
            <a:r>
              <a:rPr lang="ar-SA" sz="2400" b="1" dirty="0" smtClean="0">
                <a:cs typeface="Arial" pitchFamily="34" charset="0"/>
              </a:rPr>
              <a:t>توازن السوق وتوازن المنشأة في المدى البعيد</a:t>
            </a:r>
          </a:p>
          <a:p>
            <a:pPr rtl="1" eaLnBrk="1" hangingPunct="1">
              <a:buFont typeface="Arial" pitchFamily="34" charset="0"/>
              <a:buChar char="•"/>
            </a:pPr>
            <a:r>
              <a:rPr lang="ar-SA" sz="2400" b="1" dirty="0" smtClean="0">
                <a:cs typeface="Arial" pitchFamily="34" charset="0"/>
              </a:rPr>
              <a:t>المنافسة التامة والكفاءة الاقتصادية </a:t>
            </a:r>
          </a:p>
          <a:p>
            <a:pPr rtl="1" eaLnBrk="1" hangingPunct="1">
              <a:buFont typeface="Arial" pitchFamily="34" charset="0"/>
              <a:buChar char="•"/>
            </a:pPr>
            <a:r>
              <a:rPr lang="ar-SA" sz="2400" b="1" dirty="0" smtClean="0">
                <a:cs typeface="Arial" pitchFamily="34" charset="0"/>
              </a:rPr>
              <a:t>منحنى عرض الصناعة في المدى البعيد   </a:t>
            </a:r>
            <a:r>
              <a:rPr lang="en-US" sz="2400"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F62262F2-EE16-49A2-8C9F-1815E28B28AD}" type="slidenum">
              <a:rPr lang="en-US"/>
              <a:pPr/>
              <a:t>4</a:t>
            </a:fld>
            <a:endParaRPr lang="en-US"/>
          </a:p>
        </p:txBody>
      </p:sp>
      <p:sp>
        <p:nvSpPr>
          <p:cNvPr id="6146" name="WordArt 2"/>
          <p:cNvSpPr>
            <a:spLocks noChangeArrowheads="1" noChangeShapeType="1" noTextEdit="1"/>
          </p:cNvSpPr>
          <p:nvPr/>
        </p:nvSpPr>
        <p:spPr bwMode="auto">
          <a:xfrm>
            <a:off x="2846257" y="298450"/>
            <a:ext cx="6736423" cy="10429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السمات الرئيسية لسوق المنافسة التامة</a:t>
            </a:r>
          </a:p>
        </p:txBody>
      </p:sp>
      <p:sp>
        <p:nvSpPr>
          <p:cNvPr id="6147" name="Text Box 3"/>
          <p:cNvSpPr txBox="1">
            <a:spLocks noChangeArrowheads="1"/>
          </p:cNvSpPr>
          <p:nvPr/>
        </p:nvSpPr>
        <p:spPr bwMode="auto">
          <a:xfrm>
            <a:off x="350838" y="1568450"/>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وجود عدد كبير من البائعين والمشترين في السوق.</a:t>
            </a:r>
            <a:endParaRPr lang="fr-MA" sz="2400"/>
          </a:p>
        </p:txBody>
      </p:sp>
      <p:sp>
        <p:nvSpPr>
          <p:cNvPr id="6148" name="Text Box 4"/>
          <p:cNvSpPr txBox="1">
            <a:spLocks noChangeArrowheads="1"/>
          </p:cNvSpPr>
          <p:nvPr/>
        </p:nvSpPr>
        <p:spPr bwMode="auto">
          <a:xfrm>
            <a:off x="350838" y="2251075"/>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يعرض جميع البائعون وحدات متجانسة ومتماثلة تماماً من سلعة معينة.</a:t>
            </a:r>
            <a:endParaRPr lang="fr-MA" sz="2400"/>
          </a:p>
        </p:txBody>
      </p:sp>
      <p:sp>
        <p:nvSpPr>
          <p:cNvPr id="6149" name="Text Box 5"/>
          <p:cNvSpPr txBox="1">
            <a:spLocks noChangeArrowheads="1"/>
          </p:cNvSpPr>
          <p:nvPr/>
        </p:nvSpPr>
        <p:spPr bwMode="auto">
          <a:xfrm>
            <a:off x="350838" y="2900363"/>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حرية الدخول في السوق أو الخروج منه مكفولة في أي وقت لجميع البائعين.</a:t>
            </a:r>
            <a:endParaRPr lang="fr-MA" sz="2400"/>
          </a:p>
        </p:txBody>
      </p:sp>
      <p:sp>
        <p:nvSpPr>
          <p:cNvPr id="6150" name="Text Box 6"/>
          <p:cNvSpPr txBox="1">
            <a:spLocks noChangeArrowheads="1"/>
          </p:cNvSpPr>
          <p:nvPr/>
        </p:nvSpPr>
        <p:spPr bwMode="auto">
          <a:xfrm>
            <a:off x="350838" y="3548063"/>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توفر المعلومات السوقية بذات القدر لجميع المشاركين دون تكلفة.</a:t>
            </a:r>
            <a:endParaRPr lang="fr-MA" sz="2400"/>
          </a:p>
        </p:txBody>
      </p:sp>
      <p:sp>
        <p:nvSpPr>
          <p:cNvPr id="6151" name="Text Box 7"/>
          <p:cNvSpPr txBox="1">
            <a:spLocks noChangeArrowheads="1"/>
          </p:cNvSpPr>
          <p:nvPr/>
        </p:nvSpPr>
        <p:spPr bwMode="auto">
          <a:xfrm>
            <a:off x="350838" y="4411664"/>
            <a:ext cx="9126935" cy="884237"/>
          </a:xfrm>
          <a:prstGeom prst="rect">
            <a:avLst/>
          </a:prstGeom>
          <a:noFill/>
          <a:ln w="9525">
            <a:noFill/>
            <a:miter lim="800000"/>
            <a:headEnd/>
            <a:tailEnd/>
          </a:ln>
          <a:effectLst/>
        </p:spPr>
        <p:txBody>
          <a:bodyPr>
            <a:spAutoFit/>
          </a:bodyPr>
          <a:lstStyle/>
          <a:p>
            <a:pPr algn="ctr" rtl="1"/>
            <a:r>
              <a:rPr lang="ar-SA" sz="2400"/>
              <a:t>الربح = الإيراد الكلي – التكاليف الكلية</a:t>
            </a:r>
            <a:endParaRPr lang="en-US" sz="2400"/>
          </a:p>
          <a:p>
            <a:pPr algn="ctr" rtl="1"/>
            <a:r>
              <a:rPr lang="en-US" sz="2400"/>
              <a:t> </a:t>
            </a:r>
            <a:r>
              <a:rPr lang="en-US" sz="2800">
                <a:sym typeface="Symbol" pitchFamily="18" charset="2"/>
              </a:rPr>
              <a:t></a:t>
            </a:r>
            <a:r>
              <a:rPr lang="en-US" sz="2800"/>
              <a:t> = TR - TC</a:t>
            </a:r>
            <a:r>
              <a:rPr lang="en-US" sz="2400"/>
              <a:t> </a:t>
            </a:r>
          </a:p>
        </p:txBody>
      </p:sp>
      <p:sp>
        <p:nvSpPr>
          <p:cNvPr id="6152" name="Text Box 8"/>
          <p:cNvSpPr txBox="1">
            <a:spLocks noChangeArrowheads="1"/>
          </p:cNvSpPr>
          <p:nvPr/>
        </p:nvSpPr>
        <p:spPr bwMode="auto">
          <a:xfrm>
            <a:off x="350838" y="5492751"/>
            <a:ext cx="9126935" cy="519113"/>
          </a:xfrm>
          <a:prstGeom prst="rect">
            <a:avLst/>
          </a:prstGeom>
          <a:noFill/>
          <a:ln w="9525">
            <a:noFill/>
            <a:miter lim="800000"/>
            <a:headEnd/>
            <a:tailEnd/>
          </a:ln>
          <a:effectLst/>
        </p:spPr>
        <p:txBody>
          <a:bodyPr>
            <a:spAutoFit/>
          </a:bodyPr>
          <a:lstStyle/>
          <a:p>
            <a:pPr algn="ctr" rtl="1"/>
            <a:r>
              <a:rPr lang="en-US" sz="2800"/>
              <a:t>TR = P x Q</a:t>
            </a:r>
          </a:p>
        </p:txBody>
      </p:sp>
      <p:sp>
        <p:nvSpPr>
          <p:cNvPr id="6153"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slide(fromBottom)">
                                      <p:cBhvr>
                                        <p:cTn id="7" dur="500"/>
                                        <p:tgtEl>
                                          <p:spTgt spid="614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6147"/>
                                        </p:tgtEl>
                                        <p:attrNameLst>
                                          <p:attrName>style.visibility</p:attrName>
                                        </p:attrNameLst>
                                      </p:cBhvr>
                                      <p:to>
                                        <p:strVal val="visible"/>
                                      </p:to>
                                    </p:set>
                                    <p:anim calcmode="discrete" valueType="clr">
                                      <p:cBhvr override="childStyle">
                                        <p:cTn id="11" dur="80"/>
                                        <p:tgtEl>
                                          <p:spTgt spid="614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6147"/>
                                        </p:tgtEl>
                                        <p:attrNameLst>
                                          <p:attrName>fillcolor</p:attrName>
                                        </p:attrNameLst>
                                      </p:cBhvr>
                                      <p:tavLst>
                                        <p:tav tm="0">
                                          <p:val>
                                            <p:clrVal>
                                              <a:schemeClr val="accent2"/>
                                            </p:clrVal>
                                          </p:val>
                                        </p:tav>
                                        <p:tav tm="50000">
                                          <p:val>
                                            <p:clrVal>
                                              <a:schemeClr val="hlink"/>
                                            </p:clrVal>
                                          </p:val>
                                        </p:tav>
                                      </p:tavLst>
                                    </p:anim>
                                    <p:set>
                                      <p:cBhvr>
                                        <p:cTn id="13" dur="80"/>
                                        <p:tgtEl>
                                          <p:spTgt spid="6147"/>
                                        </p:tgtEl>
                                        <p:attrNameLst>
                                          <p:attrName>fill.type</p:attrName>
                                        </p:attrNameLst>
                                      </p:cBhvr>
                                      <p:to>
                                        <p:strVal val="solid"/>
                                      </p:to>
                                    </p:set>
                                  </p:childTnLst>
                                </p:cTn>
                              </p:par>
                            </p:childTnLst>
                          </p:cTn>
                        </p:par>
                        <p:par>
                          <p:cTn id="14" fill="hold">
                            <p:stCondLst>
                              <p:cond delay="206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6148"/>
                                        </p:tgtEl>
                                        <p:attrNameLst>
                                          <p:attrName>style.visibility</p:attrName>
                                        </p:attrNameLst>
                                      </p:cBhvr>
                                      <p:to>
                                        <p:strVal val="visible"/>
                                      </p:to>
                                    </p:set>
                                    <p:anim calcmode="discrete" valueType="clr">
                                      <p:cBhvr override="childStyle">
                                        <p:cTn id="17" dur="80"/>
                                        <p:tgtEl>
                                          <p:spTgt spid="6148"/>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6148"/>
                                        </p:tgtEl>
                                        <p:attrNameLst>
                                          <p:attrName>fillcolor</p:attrName>
                                        </p:attrNameLst>
                                      </p:cBhvr>
                                      <p:tavLst>
                                        <p:tav tm="0">
                                          <p:val>
                                            <p:clrVal>
                                              <a:schemeClr val="accent2"/>
                                            </p:clrVal>
                                          </p:val>
                                        </p:tav>
                                        <p:tav tm="50000">
                                          <p:val>
                                            <p:clrVal>
                                              <a:schemeClr val="hlink"/>
                                            </p:clrVal>
                                          </p:val>
                                        </p:tav>
                                      </p:tavLst>
                                    </p:anim>
                                    <p:set>
                                      <p:cBhvr>
                                        <p:cTn id="19" dur="80"/>
                                        <p:tgtEl>
                                          <p:spTgt spid="6148"/>
                                        </p:tgtEl>
                                        <p:attrNameLst>
                                          <p:attrName>fill.type</p:attrName>
                                        </p:attrNameLst>
                                      </p:cBhvr>
                                      <p:to>
                                        <p:strVal val="solid"/>
                                      </p:to>
                                    </p:set>
                                  </p:childTnLst>
                                </p:cTn>
                              </p:par>
                            </p:childTnLst>
                          </p:cTn>
                        </p:par>
                        <p:par>
                          <p:cTn id="20" fill="hold">
                            <p:stCondLst>
                              <p:cond delay="42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6149"/>
                                        </p:tgtEl>
                                        <p:attrNameLst>
                                          <p:attrName>style.visibility</p:attrName>
                                        </p:attrNameLst>
                                      </p:cBhvr>
                                      <p:to>
                                        <p:strVal val="visible"/>
                                      </p:to>
                                    </p:set>
                                    <p:anim calcmode="discrete" valueType="clr">
                                      <p:cBhvr override="childStyle">
                                        <p:cTn id="23" dur="80"/>
                                        <p:tgtEl>
                                          <p:spTgt spid="6149"/>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6149"/>
                                        </p:tgtEl>
                                        <p:attrNameLst>
                                          <p:attrName>fillcolor</p:attrName>
                                        </p:attrNameLst>
                                      </p:cBhvr>
                                      <p:tavLst>
                                        <p:tav tm="0">
                                          <p:val>
                                            <p:clrVal>
                                              <a:schemeClr val="accent2"/>
                                            </p:clrVal>
                                          </p:val>
                                        </p:tav>
                                        <p:tav tm="50000">
                                          <p:val>
                                            <p:clrVal>
                                              <a:schemeClr val="hlink"/>
                                            </p:clrVal>
                                          </p:val>
                                        </p:tav>
                                      </p:tavLst>
                                    </p:anim>
                                    <p:set>
                                      <p:cBhvr>
                                        <p:cTn id="25" dur="80"/>
                                        <p:tgtEl>
                                          <p:spTgt spid="6149"/>
                                        </p:tgtEl>
                                        <p:attrNameLst>
                                          <p:attrName>fill.type</p:attrName>
                                        </p:attrNameLst>
                                      </p:cBhvr>
                                      <p:to>
                                        <p:strVal val="solid"/>
                                      </p:to>
                                    </p:set>
                                  </p:childTnLst>
                                </p:cTn>
                              </p:par>
                            </p:childTnLst>
                          </p:cTn>
                        </p:par>
                        <p:par>
                          <p:cTn id="26" fill="hold">
                            <p:stCondLst>
                              <p:cond delay="65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6150"/>
                                        </p:tgtEl>
                                        <p:attrNameLst>
                                          <p:attrName>style.visibility</p:attrName>
                                        </p:attrNameLst>
                                      </p:cBhvr>
                                      <p:to>
                                        <p:strVal val="visible"/>
                                      </p:to>
                                    </p:set>
                                    <p:anim calcmode="discrete" valueType="clr">
                                      <p:cBhvr override="childStyle">
                                        <p:cTn id="29" dur="80"/>
                                        <p:tgtEl>
                                          <p:spTgt spid="6150"/>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6150"/>
                                        </p:tgtEl>
                                        <p:attrNameLst>
                                          <p:attrName>fillcolor</p:attrName>
                                        </p:attrNameLst>
                                      </p:cBhvr>
                                      <p:tavLst>
                                        <p:tav tm="0">
                                          <p:val>
                                            <p:clrVal>
                                              <a:schemeClr val="accent2"/>
                                            </p:clrVal>
                                          </p:val>
                                        </p:tav>
                                        <p:tav tm="50000">
                                          <p:val>
                                            <p:clrVal>
                                              <a:schemeClr val="hlink"/>
                                            </p:clrVal>
                                          </p:val>
                                        </p:tav>
                                      </p:tavLst>
                                    </p:anim>
                                    <p:set>
                                      <p:cBhvr>
                                        <p:cTn id="31" dur="80"/>
                                        <p:tgtEl>
                                          <p:spTgt spid="6150"/>
                                        </p:tgtEl>
                                        <p:attrNameLst>
                                          <p:attrName>fill.type</p:attrName>
                                        </p:attrNameLst>
                                      </p:cBhvr>
                                      <p:to>
                                        <p:strVal val="solid"/>
                                      </p:to>
                                    </p:set>
                                  </p:childTnLst>
                                </p:cTn>
                              </p:par>
                            </p:childTnLst>
                          </p:cTn>
                        </p:par>
                        <p:par>
                          <p:cTn id="32" fill="hold">
                            <p:stCondLst>
                              <p:cond delay="862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6151"/>
                                        </p:tgtEl>
                                        <p:attrNameLst>
                                          <p:attrName>style.visibility</p:attrName>
                                        </p:attrNameLst>
                                      </p:cBhvr>
                                      <p:to>
                                        <p:strVal val="visible"/>
                                      </p:to>
                                    </p:set>
                                    <p:anim calcmode="discrete" valueType="clr">
                                      <p:cBhvr override="childStyle">
                                        <p:cTn id="35" dur="80"/>
                                        <p:tgtEl>
                                          <p:spTgt spid="6151"/>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6151"/>
                                        </p:tgtEl>
                                        <p:attrNameLst>
                                          <p:attrName>fillcolor</p:attrName>
                                        </p:attrNameLst>
                                      </p:cBhvr>
                                      <p:tavLst>
                                        <p:tav tm="0">
                                          <p:val>
                                            <p:clrVal>
                                              <a:schemeClr val="accent2"/>
                                            </p:clrVal>
                                          </p:val>
                                        </p:tav>
                                        <p:tav tm="50000">
                                          <p:val>
                                            <p:clrVal>
                                              <a:schemeClr val="hlink"/>
                                            </p:clrVal>
                                          </p:val>
                                        </p:tav>
                                      </p:tavLst>
                                    </p:anim>
                                    <p:set>
                                      <p:cBhvr>
                                        <p:cTn id="37" dur="80"/>
                                        <p:tgtEl>
                                          <p:spTgt spid="6151"/>
                                        </p:tgtEl>
                                        <p:attrNameLst>
                                          <p:attrName>fill.type</p:attrName>
                                        </p:attrNameLst>
                                      </p:cBhvr>
                                      <p:to>
                                        <p:strVal val="solid"/>
                                      </p:to>
                                    </p:set>
                                  </p:childTnLst>
                                </p:cTn>
                              </p:par>
                            </p:childTnLst>
                          </p:cTn>
                        </p:par>
                        <p:par>
                          <p:cTn id="38" fill="hold">
                            <p:stCondLst>
                              <p:cond delay="1026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6152"/>
                                        </p:tgtEl>
                                        <p:attrNameLst>
                                          <p:attrName>style.visibility</p:attrName>
                                        </p:attrNameLst>
                                      </p:cBhvr>
                                      <p:to>
                                        <p:strVal val="visible"/>
                                      </p:to>
                                    </p:set>
                                    <p:anim calcmode="discrete" valueType="clr">
                                      <p:cBhvr override="childStyle">
                                        <p:cTn id="41" dur="80"/>
                                        <p:tgtEl>
                                          <p:spTgt spid="6152"/>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6152"/>
                                        </p:tgtEl>
                                        <p:attrNameLst>
                                          <p:attrName>fillcolor</p:attrName>
                                        </p:attrNameLst>
                                      </p:cBhvr>
                                      <p:tavLst>
                                        <p:tav tm="0">
                                          <p:val>
                                            <p:clrVal>
                                              <a:schemeClr val="accent2"/>
                                            </p:clrVal>
                                          </p:val>
                                        </p:tav>
                                        <p:tav tm="50000">
                                          <p:val>
                                            <p:clrVal>
                                              <a:schemeClr val="hlink"/>
                                            </p:clrVal>
                                          </p:val>
                                        </p:tav>
                                      </p:tavLst>
                                    </p:anim>
                                    <p:set>
                                      <p:cBhvr>
                                        <p:cTn id="43" dur="80"/>
                                        <p:tgtEl>
                                          <p:spTgt spid="615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p:bldP spid="6148" grpId="0"/>
      <p:bldP spid="6149" grpId="0"/>
      <p:bldP spid="6150" grpId="0"/>
      <p:bldP spid="6151" grpId="0"/>
      <p:bldP spid="61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4445A1FE-2D87-4B04-8FCD-4CFD5119094C}" type="slidenum">
              <a:rPr lang="en-US"/>
              <a:pPr/>
              <a:t>5</a:t>
            </a:fld>
            <a:endParaRPr lang="en-US"/>
          </a:p>
        </p:txBody>
      </p:sp>
      <p:sp>
        <p:nvSpPr>
          <p:cNvPr id="8194" name="WordArt 2"/>
          <p:cNvSpPr>
            <a:spLocks noChangeArrowheads="1" noChangeShapeType="1" noTextEdit="1"/>
          </p:cNvSpPr>
          <p:nvPr/>
        </p:nvSpPr>
        <p:spPr bwMode="auto">
          <a:xfrm>
            <a:off x="4641718" y="260350"/>
            <a:ext cx="4863571" cy="8651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التحليل الكلي</a:t>
            </a:r>
          </a:p>
        </p:txBody>
      </p:sp>
      <p:sp>
        <p:nvSpPr>
          <p:cNvPr id="8195" name="Text Box 3"/>
          <p:cNvSpPr txBox="1">
            <a:spLocks noChangeArrowheads="1"/>
          </p:cNvSpPr>
          <p:nvPr/>
        </p:nvSpPr>
        <p:spPr bwMode="auto">
          <a:xfrm>
            <a:off x="350838" y="1458913"/>
            <a:ext cx="9126935" cy="457200"/>
          </a:xfrm>
          <a:prstGeom prst="rect">
            <a:avLst/>
          </a:prstGeom>
          <a:noFill/>
          <a:ln w="9525">
            <a:noFill/>
            <a:miter lim="800000"/>
            <a:headEnd/>
            <a:tailEnd/>
          </a:ln>
          <a:effectLst/>
        </p:spPr>
        <p:txBody>
          <a:bodyPr>
            <a:spAutoFit/>
          </a:bodyPr>
          <a:lstStyle/>
          <a:p>
            <a:pPr algn="ctr" rtl="1"/>
            <a:r>
              <a:rPr lang="en-US" sz="2400"/>
              <a:t>TC = AC x Q</a:t>
            </a:r>
          </a:p>
        </p:txBody>
      </p:sp>
      <p:sp>
        <p:nvSpPr>
          <p:cNvPr id="8196" name="Rectangle 4"/>
          <p:cNvSpPr>
            <a:spLocks noChangeArrowheads="1"/>
          </p:cNvSpPr>
          <p:nvPr/>
        </p:nvSpPr>
        <p:spPr bwMode="auto">
          <a:xfrm>
            <a:off x="9721269" y="2810947"/>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8197" name="Object 5"/>
          <p:cNvGraphicFramePr>
            <a:graphicFrameLocks noChangeAspect="1"/>
          </p:cNvGraphicFramePr>
          <p:nvPr/>
        </p:nvGraphicFramePr>
        <p:xfrm>
          <a:off x="2765425" y="2205038"/>
          <a:ext cx="4141258" cy="2030412"/>
        </p:xfrm>
        <a:graphic>
          <a:graphicData uri="http://schemas.openxmlformats.org/presentationml/2006/ole">
            <mc:AlternateContent xmlns:mc="http://schemas.openxmlformats.org/markup-compatibility/2006">
              <mc:Choice xmlns:v="urn:schemas-microsoft-com:vml" Requires="v">
                <p:oleObj spid="_x0000_s47108" name="Equation" r:id="rId4" imgW="1625600" imgH="863600" progId="Equation.3">
                  <p:embed/>
                </p:oleObj>
              </mc:Choice>
              <mc:Fallback>
                <p:oleObj name="Equation" r:id="rId4" imgW="1625600" imgH="8636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5425" y="2205038"/>
                        <a:ext cx="4141258" cy="2030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8" name="Rectangle 6"/>
          <p:cNvSpPr>
            <a:spLocks noChangeArrowheads="1"/>
          </p:cNvSpPr>
          <p:nvPr/>
        </p:nvSpPr>
        <p:spPr bwMode="auto">
          <a:xfrm>
            <a:off x="9721269" y="3677722"/>
            <a:ext cx="184731" cy="369332"/>
          </a:xfrm>
          <a:prstGeom prst="rect">
            <a:avLst/>
          </a:prstGeom>
          <a:noFill/>
          <a:ln w="9525">
            <a:noFill/>
            <a:miter lim="800000"/>
            <a:headEnd/>
            <a:tailEnd/>
          </a:ln>
          <a:effectLst/>
        </p:spPr>
        <p:txBody>
          <a:bodyPr wrap="none" anchor="ctr">
            <a:spAutoFit/>
          </a:bodyPr>
          <a:lstStyle/>
          <a:p>
            <a:endParaRPr lang="ar-SA"/>
          </a:p>
        </p:txBody>
      </p:sp>
      <p:sp>
        <p:nvSpPr>
          <p:cNvPr id="8199" name="Text Box 7"/>
          <p:cNvSpPr txBox="1">
            <a:spLocks noChangeArrowheads="1"/>
          </p:cNvSpPr>
          <p:nvPr/>
        </p:nvSpPr>
        <p:spPr bwMode="auto">
          <a:xfrm>
            <a:off x="247651" y="4191000"/>
            <a:ext cx="9126935" cy="1569660"/>
          </a:xfrm>
          <a:prstGeom prst="rect">
            <a:avLst/>
          </a:prstGeom>
          <a:noFill/>
          <a:ln w="9525">
            <a:noFill/>
            <a:miter lim="800000"/>
            <a:headEnd/>
            <a:tailEnd/>
          </a:ln>
          <a:effectLst/>
        </p:spPr>
        <p:txBody>
          <a:bodyPr wrap="square">
            <a:spAutoFit/>
          </a:bodyPr>
          <a:lstStyle/>
          <a:p>
            <a:pPr algn="just" rtl="1">
              <a:spcBef>
                <a:spcPct val="50000"/>
              </a:spcBef>
            </a:pPr>
            <a:r>
              <a:rPr lang="ar-BH" sz="2400" dirty="0"/>
              <a:t>في </a:t>
            </a:r>
            <a:r>
              <a:rPr lang="ar-BH" sz="2400" b="1" dirty="0">
                <a:solidFill>
                  <a:srgbClr val="FD0903"/>
                </a:solidFill>
                <a:hlinkClick r:id="rId6" action="ppaction://hlinksldjump"/>
              </a:rPr>
              <a:t>الجدول (9-1)</a:t>
            </a:r>
            <a:r>
              <a:rPr lang="ar-BH" sz="2400" dirty="0"/>
              <a:t> نفترض أن لسلعة السكر سوق عالمية تسودها المنافسة التامة، وأن السعر السائد حالياً في هذه السوق هو 131 ديناراً للطن، فبإمكاننا التوصل إلى الإيراد الكلي لمؤسسة </a:t>
            </a:r>
            <a:r>
              <a:rPr lang="en-US" sz="2400" dirty="0"/>
              <a:t>KEN</a:t>
            </a:r>
            <a:r>
              <a:rPr lang="ar-BH" sz="2400" dirty="0"/>
              <a:t> المصدرة للسكر في إحدى الدول عن طريق ضرب الكميات المصدرة بمئات الآلاف الأطنان </a:t>
            </a:r>
            <a:r>
              <a:rPr lang="en-US" sz="2400" dirty="0"/>
              <a:t>(Q)</a:t>
            </a:r>
            <a:r>
              <a:rPr lang="ar-BH" sz="2400" dirty="0"/>
              <a:t> في السعر بالدينار للطن.9</a:t>
            </a:r>
            <a:endParaRPr lang="fr-MA" sz="2400" dirty="0"/>
          </a:p>
        </p:txBody>
      </p:sp>
      <p:sp>
        <p:nvSpPr>
          <p:cNvPr id="8200"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slide(fromBottom)">
                                      <p:cBhvr>
                                        <p:cTn id="7" dur="500"/>
                                        <p:tgtEl>
                                          <p:spTgt spid="819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8195"/>
                                        </p:tgtEl>
                                        <p:attrNameLst>
                                          <p:attrName>style.visibility</p:attrName>
                                        </p:attrNameLst>
                                      </p:cBhvr>
                                      <p:to>
                                        <p:strVal val="visible"/>
                                      </p:to>
                                    </p:set>
                                    <p:anim calcmode="discrete" valueType="clr">
                                      <p:cBhvr override="childStyle">
                                        <p:cTn id="11" dur="8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8195"/>
                                        </p:tgtEl>
                                        <p:attrNameLst>
                                          <p:attrName>fillcolor</p:attrName>
                                        </p:attrNameLst>
                                      </p:cBhvr>
                                      <p:tavLst>
                                        <p:tav tm="0">
                                          <p:val>
                                            <p:clrVal>
                                              <a:schemeClr val="accent2"/>
                                            </p:clrVal>
                                          </p:val>
                                        </p:tav>
                                        <p:tav tm="50000">
                                          <p:val>
                                            <p:clrVal>
                                              <a:schemeClr val="hlink"/>
                                            </p:clrVal>
                                          </p:val>
                                        </p:tav>
                                      </p:tavLst>
                                    </p:anim>
                                    <p:set>
                                      <p:cBhvr>
                                        <p:cTn id="13" dur="80"/>
                                        <p:tgtEl>
                                          <p:spTgt spid="8195"/>
                                        </p:tgtEl>
                                        <p:attrNameLst>
                                          <p:attrName>fill.type</p:attrName>
                                        </p:attrNameLst>
                                      </p:cBhvr>
                                      <p:to>
                                        <p:strVal val="solid"/>
                                      </p:to>
                                    </p:set>
                                  </p:childTnLst>
                                </p:cTn>
                              </p:par>
                            </p:childTnLst>
                          </p:cTn>
                        </p:par>
                        <p:par>
                          <p:cTn id="14" fill="hold">
                            <p:stCondLst>
                              <p:cond delay="820"/>
                            </p:stCondLst>
                            <p:childTnLst>
                              <p:par>
                                <p:cTn id="15" presetID="31" presetClass="entr" presetSubtype="0" fill="hold" nodeType="afterEffect">
                                  <p:stCondLst>
                                    <p:cond delay="0"/>
                                  </p:stCondLst>
                                  <p:iterate type="lt">
                                    <p:tmPct val="5000"/>
                                  </p:iterate>
                                  <p:childTnLst>
                                    <p:set>
                                      <p:cBhvr>
                                        <p:cTn id="16" dur="1" fill="hold">
                                          <p:stCondLst>
                                            <p:cond delay="0"/>
                                          </p:stCondLst>
                                        </p:cTn>
                                        <p:tgtEl>
                                          <p:spTgt spid="8197"/>
                                        </p:tgtEl>
                                        <p:attrNameLst>
                                          <p:attrName>style.visibility</p:attrName>
                                        </p:attrNameLst>
                                      </p:cBhvr>
                                      <p:to>
                                        <p:strVal val="visible"/>
                                      </p:to>
                                    </p:set>
                                    <p:anim calcmode="lin" valueType="num">
                                      <p:cBhvr>
                                        <p:cTn id="17" dur="1000" fill="hold"/>
                                        <p:tgtEl>
                                          <p:spTgt spid="8197"/>
                                        </p:tgtEl>
                                        <p:attrNameLst>
                                          <p:attrName>ppt_w</p:attrName>
                                        </p:attrNameLst>
                                      </p:cBhvr>
                                      <p:tavLst>
                                        <p:tav tm="0">
                                          <p:val>
                                            <p:fltVal val="0"/>
                                          </p:val>
                                        </p:tav>
                                        <p:tav tm="100000">
                                          <p:val>
                                            <p:strVal val="#ppt_w"/>
                                          </p:val>
                                        </p:tav>
                                      </p:tavLst>
                                    </p:anim>
                                    <p:anim calcmode="lin" valueType="num">
                                      <p:cBhvr>
                                        <p:cTn id="18" dur="1000" fill="hold"/>
                                        <p:tgtEl>
                                          <p:spTgt spid="8197"/>
                                        </p:tgtEl>
                                        <p:attrNameLst>
                                          <p:attrName>ppt_h</p:attrName>
                                        </p:attrNameLst>
                                      </p:cBhvr>
                                      <p:tavLst>
                                        <p:tav tm="0">
                                          <p:val>
                                            <p:fltVal val="0"/>
                                          </p:val>
                                        </p:tav>
                                        <p:tav tm="100000">
                                          <p:val>
                                            <p:strVal val="#ppt_h"/>
                                          </p:val>
                                        </p:tav>
                                      </p:tavLst>
                                    </p:anim>
                                    <p:anim calcmode="lin" valueType="num">
                                      <p:cBhvr>
                                        <p:cTn id="19" dur="1000" fill="hold"/>
                                        <p:tgtEl>
                                          <p:spTgt spid="8197"/>
                                        </p:tgtEl>
                                        <p:attrNameLst>
                                          <p:attrName>style.rotation</p:attrName>
                                        </p:attrNameLst>
                                      </p:cBhvr>
                                      <p:tavLst>
                                        <p:tav tm="0">
                                          <p:val>
                                            <p:fltVal val="90"/>
                                          </p:val>
                                        </p:tav>
                                        <p:tav tm="100000">
                                          <p:val>
                                            <p:fltVal val="0"/>
                                          </p:val>
                                        </p:tav>
                                      </p:tavLst>
                                    </p:anim>
                                    <p:animEffect transition="in" filter="fade">
                                      <p:cBhvr>
                                        <p:cTn id="20" dur="1000"/>
                                        <p:tgtEl>
                                          <p:spTgt spid="8197"/>
                                        </p:tgtEl>
                                      </p:cBhvr>
                                    </p:animEffect>
                                  </p:childTnLst>
                                </p:cTn>
                              </p:par>
                            </p:childTnLst>
                          </p:cTn>
                        </p:par>
                        <p:par>
                          <p:cTn id="21" fill="hold">
                            <p:stCondLst>
                              <p:cond delay="182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8199"/>
                                        </p:tgtEl>
                                        <p:attrNameLst>
                                          <p:attrName>style.visibility</p:attrName>
                                        </p:attrNameLst>
                                      </p:cBhvr>
                                      <p:to>
                                        <p:strVal val="visible"/>
                                      </p:to>
                                    </p:set>
                                    <p:anim calcmode="discrete" valueType="clr">
                                      <p:cBhvr override="childStyle">
                                        <p:cTn id="24" dur="80"/>
                                        <p:tgtEl>
                                          <p:spTgt spid="8199"/>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8199"/>
                                        </p:tgtEl>
                                        <p:attrNameLst>
                                          <p:attrName>fillcolor</p:attrName>
                                        </p:attrNameLst>
                                      </p:cBhvr>
                                      <p:tavLst>
                                        <p:tav tm="0">
                                          <p:val>
                                            <p:clrVal>
                                              <a:schemeClr val="accent2"/>
                                            </p:clrVal>
                                          </p:val>
                                        </p:tav>
                                        <p:tav tm="50000">
                                          <p:val>
                                            <p:clrVal>
                                              <a:schemeClr val="hlink"/>
                                            </p:clrVal>
                                          </p:val>
                                        </p:tav>
                                      </p:tavLst>
                                    </p:anim>
                                    <p:set>
                                      <p:cBhvr>
                                        <p:cTn id="26" dur="80"/>
                                        <p:tgtEl>
                                          <p:spTgt spid="819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p:bldP spid="81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0E72BB20-9558-4AC0-8340-44914B0521C6}" type="slidenum">
              <a:rPr lang="en-US"/>
              <a:pPr/>
              <a:t>6</a:t>
            </a:fld>
            <a:endParaRPr lang="en-US"/>
          </a:p>
        </p:txBody>
      </p:sp>
      <p:graphicFrame>
        <p:nvGraphicFramePr>
          <p:cNvPr id="10346" name="Group 106"/>
          <p:cNvGraphicFramePr>
            <a:graphicFrameLocks noGrp="1"/>
          </p:cNvGraphicFramePr>
          <p:nvPr/>
        </p:nvGraphicFramePr>
        <p:xfrm>
          <a:off x="660400" y="152401"/>
          <a:ext cx="8894763" cy="5806440"/>
        </p:xfrm>
        <a:graphic>
          <a:graphicData uri="http://schemas.openxmlformats.org/drawingml/2006/table">
            <a:tbl>
              <a:tblPr rtl="1"/>
              <a:tblGrid>
                <a:gridCol w="1382713"/>
                <a:gridCol w="1898650"/>
                <a:gridCol w="1166019"/>
                <a:gridCol w="1310481"/>
                <a:gridCol w="1568450"/>
                <a:gridCol w="1568450"/>
              </a:tblGrid>
              <a:tr h="571629">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جدول (8-1) تعظيم الربح – التحليل الكلي</a:t>
                      </a:r>
                      <a:endParaRPr kumimoji="0" lang="en-US" sz="2400" b="0"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7914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a:t>
                      </a:r>
                      <a:endParaRPr kumimoji="0" lang="en-US" sz="16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Q</a:t>
                      </a:r>
                      <a:endParaRPr kumimoji="0" lang="en-US" sz="16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17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مائة ألف طن</a:t>
                      </a:r>
                      <a:endParaRPr kumimoji="0" lang="ar-SA" sz="1800" b="1" i="0" u="none" strike="noStrike" cap="none" normalizeH="0" baseline="0" dirty="0" smtClean="0">
                        <a:ln>
                          <a:noFill/>
                        </a:ln>
                        <a:solidFill>
                          <a:srgbClr val="000000"/>
                        </a:solidFill>
                        <a:effectLst/>
                        <a:latin typeface="Arial" pitchFamily="34" charset="0"/>
                        <a:ea typeface="SimSun" pitchFamily="2" charset="-122"/>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altLang="zh-CN" sz="17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 = (1) </a:t>
                      </a:r>
                      <a:r>
                        <a:rPr kumimoji="0" lang="en-US" altLang="zh-CN"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ar-BH" altLang="zh-CN" sz="17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131</a:t>
                      </a:r>
                      <a:endParaRPr kumimoji="0" lang="en-US" altLang="zh-CN" sz="16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1" i="0" u="none" strike="noStrike" cap="none" normalizeH="0" baseline="0" dirty="0" smtClean="0">
                          <a:ln>
                            <a:noFill/>
                          </a:ln>
                          <a:solidFill>
                            <a:srgbClr val="000000"/>
                          </a:solidFill>
                          <a:effectLst/>
                          <a:latin typeface="Times New Roman" pitchFamily="18" charset="0"/>
                          <a:ea typeface="SimSun" pitchFamily="2" charset="-122"/>
                          <a:cs typeface="Arial" pitchFamily="34" charset="0"/>
                        </a:rPr>
                        <a:t>TR</a:t>
                      </a:r>
                      <a:endParaRPr kumimoji="0" lang="en-US" altLang="zh-CN" sz="1800" b="1" i="0" u="none" strike="noStrike" cap="none" normalizeH="0" baseline="0" dirty="0" smtClean="0">
                        <a:ln>
                          <a:noFill/>
                        </a:ln>
                        <a:solidFill>
                          <a:srgbClr val="000000"/>
                        </a:solidFill>
                        <a:effectLst/>
                        <a:latin typeface="Arial" pitchFamily="34" charset="0"/>
                        <a:ea typeface="SimSun" pitchFamily="2" charset="-122"/>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a:t>
                      </a:r>
                      <a:endParaRPr kumimoji="0" lang="en-US" sz="16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7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TFC</a:t>
                      </a:r>
                      <a:endParaRPr kumimoji="0" lang="en-US" sz="1800" b="1"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a:t>
                      </a:r>
                      <a:endParaRPr kumimoji="0" lang="en-US" sz="16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7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TVC</a:t>
                      </a:r>
                      <a:endParaRPr kumimoji="0" lang="en-US" sz="1800" b="1"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7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 = (3) + (4)</a:t>
                      </a:r>
                      <a:endParaRPr kumimoji="0" lang="en-US" sz="16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7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TC</a:t>
                      </a:r>
                      <a:endParaRPr kumimoji="0" lang="en-US" sz="16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1700" b="1" i="0" u="none" strike="noStrike" cap="none" normalizeH="0" baseline="0" smtClean="0">
                          <a:ln>
                            <a:noFill/>
                          </a:ln>
                          <a:solidFill>
                            <a:srgbClr val="000000"/>
                          </a:solidFill>
                          <a:effectLst/>
                          <a:latin typeface="Times New Roman" pitchFamily="18" charset="0"/>
                          <a:cs typeface="Times New Roman" pitchFamily="18" charset="0"/>
                        </a:rPr>
                        <a:t>مائة ألف دينار</a:t>
                      </a:r>
                      <a:endParaRPr kumimoji="0" lang="ar-BH" sz="18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7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 = (2) – (5)</a:t>
                      </a:r>
                      <a:endParaRPr kumimoji="0" lang="en-US" sz="16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sym typeface="Symbol" pitchFamily="18" charset="2"/>
                        </a:rPr>
                        <a:t></a:t>
                      </a: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صفر</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صفر</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صفر</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131</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190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59-</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262</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180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270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393</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240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340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53+</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524</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300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400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124+</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655</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370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470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185+</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786</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450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550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236+</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917</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540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640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277+</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1,048</a:t>
                      </a:r>
                      <a:endParaRPr kumimoji="0" lang="en-US"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650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750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298+</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1,179</a:t>
                      </a:r>
                      <a:endParaRPr kumimoji="0" lang="en-US"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780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880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299+</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09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1,310</a:t>
                      </a:r>
                      <a:endParaRPr kumimoji="0" lang="en-US"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930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1,030</a:t>
                      </a:r>
                      <a:endParaRPr kumimoji="0" lang="en-US"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280+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0339" name="AutoShape 9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AFDAF94B-A007-4582-8A20-057A772EEE23}" type="slidenum">
              <a:rPr lang="en-US"/>
              <a:pPr/>
              <a:t>7</a:t>
            </a:fld>
            <a:endParaRPr lang="en-US"/>
          </a:p>
        </p:txBody>
      </p:sp>
      <p:sp>
        <p:nvSpPr>
          <p:cNvPr id="12290" name="WordArt 2"/>
          <p:cNvSpPr>
            <a:spLocks noChangeArrowheads="1" noChangeShapeType="1" noTextEdit="1"/>
          </p:cNvSpPr>
          <p:nvPr/>
        </p:nvSpPr>
        <p:spPr bwMode="auto">
          <a:xfrm>
            <a:off x="4641718" y="260350"/>
            <a:ext cx="486357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التحليل الحدي</a:t>
            </a:r>
          </a:p>
        </p:txBody>
      </p:sp>
      <p:sp>
        <p:nvSpPr>
          <p:cNvPr id="12291" name="Text Box 3"/>
          <p:cNvSpPr txBox="1">
            <a:spLocks noChangeArrowheads="1"/>
          </p:cNvSpPr>
          <p:nvPr/>
        </p:nvSpPr>
        <p:spPr bwMode="auto">
          <a:xfrm>
            <a:off x="350838" y="1052513"/>
            <a:ext cx="9126935" cy="1938992"/>
          </a:xfrm>
          <a:prstGeom prst="rect">
            <a:avLst/>
          </a:prstGeom>
          <a:noFill/>
          <a:ln w="9525">
            <a:noFill/>
            <a:miter lim="800000"/>
            <a:headEnd/>
            <a:tailEnd/>
          </a:ln>
          <a:effectLst/>
        </p:spPr>
        <p:txBody>
          <a:bodyPr>
            <a:spAutoFit/>
          </a:bodyPr>
          <a:lstStyle/>
          <a:p>
            <a:pPr algn="just" rtl="1">
              <a:spcBef>
                <a:spcPct val="50000"/>
              </a:spcBef>
            </a:pPr>
            <a:r>
              <a:rPr lang="ar-BH" sz="2400" b="1">
                <a:solidFill>
                  <a:srgbClr val="FD0903"/>
                </a:solidFill>
                <a:hlinkClick r:id="rId4" action="ppaction://hlinksldjump"/>
              </a:rPr>
              <a:t>الشكل (9-1)</a:t>
            </a:r>
            <a:r>
              <a:rPr lang="ar-BH" sz="2400"/>
              <a:t> يجمع بين منحنى التكاليف الكلية، وارتفاعه عند أي مستوى من الإنتاج يقيس التكاليف الكلية للإنتاج، ومنحنى الإيراد الكلي وهو دالة خطية موجبة في ظل المنافسة التامة حيث يزيد الإيراد الكلي بزيادة المبيعات ولكن بمعدل ثابت يساوي السعر السائد للوحدة، وارتفاع هذه الدالة عند أي مستوى من الإنتاج يقيس الإيراد الكلي الممكن تحقيقه من هذا الإنتاج.</a:t>
            </a:r>
            <a:endParaRPr lang="fr-MA" sz="2400"/>
          </a:p>
        </p:txBody>
      </p:sp>
      <p:sp>
        <p:nvSpPr>
          <p:cNvPr id="12292" name="Text Box 4"/>
          <p:cNvSpPr txBox="1">
            <a:spLocks noChangeArrowheads="1"/>
          </p:cNvSpPr>
          <p:nvPr/>
        </p:nvSpPr>
        <p:spPr bwMode="auto">
          <a:xfrm>
            <a:off x="350838" y="3141663"/>
            <a:ext cx="9126935" cy="457200"/>
          </a:xfrm>
          <a:prstGeom prst="rect">
            <a:avLst/>
          </a:prstGeom>
          <a:noFill/>
          <a:ln w="9525">
            <a:noFill/>
            <a:miter lim="800000"/>
            <a:headEnd/>
            <a:tailEnd/>
          </a:ln>
          <a:effectLst/>
        </p:spPr>
        <p:txBody>
          <a:bodyPr>
            <a:spAutoFit/>
          </a:bodyPr>
          <a:lstStyle/>
          <a:p>
            <a:pPr algn="ctr" rtl="1">
              <a:spcBef>
                <a:spcPct val="50000"/>
              </a:spcBef>
            </a:pPr>
            <a:r>
              <a:rPr lang="ar-BH" sz="2400"/>
              <a:t>ميل منحنى التكاليف الكلية = ميل منحنى الإيراد الكلي</a:t>
            </a:r>
            <a:endParaRPr lang="fr-MA" sz="2400"/>
          </a:p>
        </p:txBody>
      </p:sp>
      <p:sp>
        <p:nvSpPr>
          <p:cNvPr id="12293" name="Rectangle 5"/>
          <p:cNvSpPr>
            <a:spLocks noChangeArrowheads="1"/>
          </p:cNvSpPr>
          <p:nvPr/>
        </p:nvSpPr>
        <p:spPr bwMode="auto">
          <a:xfrm>
            <a:off x="9721269" y="3034784"/>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12294" name="Object 6"/>
          <p:cNvGraphicFramePr>
            <a:graphicFrameLocks noChangeAspect="1"/>
          </p:cNvGraphicFramePr>
          <p:nvPr/>
        </p:nvGraphicFramePr>
        <p:xfrm>
          <a:off x="3709591" y="3814764"/>
          <a:ext cx="2256367" cy="1057275"/>
        </p:xfrm>
        <a:graphic>
          <a:graphicData uri="http://schemas.openxmlformats.org/presentationml/2006/ole">
            <mc:AlternateContent xmlns:mc="http://schemas.openxmlformats.org/markup-compatibility/2006">
              <mc:Choice xmlns:v="urn:schemas-microsoft-com:vml" Requires="v">
                <p:oleObj spid="_x0000_s48132" name="Equation" r:id="rId5" imgW="825500" imgH="419100" progId="Equation.3">
                  <p:embed/>
                </p:oleObj>
              </mc:Choice>
              <mc:Fallback>
                <p:oleObj name="Equation" r:id="rId5" imgW="825500" imgH="41910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9591" y="3814764"/>
                        <a:ext cx="2256367" cy="1057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95" name="Rectangle 7"/>
          <p:cNvSpPr>
            <a:spLocks noChangeArrowheads="1"/>
          </p:cNvSpPr>
          <p:nvPr/>
        </p:nvSpPr>
        <p:spPr bwMode="auto">
          <a:xfrm>
            <a:off x="9721269" y="3453884"/>
            <a:ext cx="184731" cy="369332"/>
          </a:xfrm>
          <a:prstGeom prst="rect">
            <a:avLst/>
          </a:prstGeom>
          <a:noFill/>
          <a:ln w="9525">
            <a:noFill/>
            <a:miter lim="800000"/>
            <a:headEnd/>
            <a:tailEnd/>
          </a:ln>
          <a:effectLst/>
        </p:spPr>
        <p:txBody>
          <a:bodyPr wrap="none" anchor="ctr">
            <a:spAutoFit/>
          </a:bodyPr>
          <a:lstStyle/>
          <a:p>
            <a:endParaRPr lang="ar-SA"/>
          </a:p>
        </p:txBody>
      </p:sp>
      <p:sp>
        <p:nvSpPr>
          <p:cNvPr id="12296" name="Text Box 8"/>
          <p:cNvSpPr txBox="1">
            <a:spLocks noChangeArrowheads="1"/>
          </p:cNvSpPr>
          <p:nvPr/>
        </p:nvSpPr>
        <p:spPr bwMode="auto">
          <a:xfrm>
            <a:off x="350838" y="5084764"/>
            <a:ext cx="9126935" cy="579437"/>
          </a:xfrm>
          <a:prstGeom prst="rect">
            <a:avLst/>
          </a:prstGeom>
          <a:noFill/>
          <a:ln w="9525">
            <a:noFill/>
            <a:miter lim="800000"/>
            <a:headEnd/>
            <a:tailEnd/>
          </a:ln>
          <a:effectLst/>
        </p:spPr>
        <p:txBody>
          <a:bodyPr>
            <a:spAutoFit/>
          </a:bodyPr>
          <a:lstStyle/>
          <a:p>
            <a:pPr algn="ctr">
              <a:spcBef>
                <a:spcPct val="50000"/>
              </a:spcBef>
            </a:pPr>
            <a:r>
              <a:rPr lang="en-US" sz="3200"/>
              <a:t>MR = MC</a:t>
            </a:r>
          </a:p>
        </p:txBody>
      </p:sp>
      <p:sp>
        <p:nvSpPr>
          <p:cNvPr id="12297" name="Text Box 9"/>
          <p:cNvSpPr txBox="1">
            <a:spLocks noChangeArrowheads="1"/>
          </p:cNvSpPr>
          <p:nvPr/>
        </p:nvSpPr>
        <p:spPr bwMode="auto">
          <a:xfrm>
            <a:off x="350838" y="5562601"/>
            <a:ext cx="8183561" cy="830997"/>
          </a:xfrm>
          <a:prstGeom prst="rect">
            <a:avLst/>
          </a:prstGeom>
          <a:noFill/>
          <a:ln w="9525">
            <a:noFill/>
            <a:miter lim="800000"/>
            <a:headEnd/>
            <a:tailEnd/>
          </a:ln>
          <a:effectLst/>
        </p:spPr>
        <p:txBody>
          <a:bodyPr wrap="square">
            <a:spAutoFit/>
          </a:bodyPr>
          <a:lstStyle/>
          <a:p>
            <a:pPr algn="just" rtl="1">
              <a:spcBef>
                <a:spcPct val="50000"/>
              </a:spcBef>
            </a:pPr>
            <a:r>
              <a:rPr lang="ar-BH" sz="2400" b="1" dirty="0">
                <a:solidFill>
                  <a:srgbClr val="FD0903"/>
                </a:solidFill>
                <a:hlinkClick r:id="rId7" action="ppaction://hlinksldjump"/>
              </a:rPr>
              <a:t>الجدول (9-2)</a:t>
            </a:r>
            <a:r>
              <a:rPr lang="ar-BH" sz="2400" dirty="0"/>
              <a:t> يوضح تكاليف وإيرادات المنشأة من بيع سلعة السكر في السوق العالمي بسعر 131 دينار للطن.</a:t>
            </a:r>
            <a:endParaRPr lang="fr-MA" sz="2400" dirty="0"/>
          </a:p>
        </p:txBody>
      </p:sp>
      <p:sp>
        <p:nvSpPr>
          <p:cNvPr id="12298" name="AutoShape 1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slide(fromBottom)">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12291"/>
                                        </p:tgtEl>
                                        <p:attrNameLst>
                                          <p:attrName>style.visibility</p:attrName>
                                        </p:attrNameLst>
                                      </p:cBhvr>
                                      <p:to>
                                        <p:strVal val="visible"/>
                                      </p:to>
                                    </p:set>
                                    <p:anim calcmode="discrete" valueType="clr">
                                      <p:cBhvr override="childStyle">
                                        <p:cTn id="12" dur="80"/>
                                        <p:tgtEl>
                                          <p:spTgt spid="12291"/>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2291"/>
                                        </p:tgtEl>
                                        <p:attrNameLst>
                                          <p:attrName>fillcolor</p:attrName>
                                        </p:attrNameLst>
                                      </p:cBhvr>
                                      <p:tavLst>
                                        <p:tav tm="0">
                                          <p:val>
                                            <p:clrVal>
                                              <a:schemeClr val="accent2"/>
                                            </p:clrVal>
                                          </p:val>
                                        </p:tav>
                                        <p:tav tm="50000">
                                          <p:val>
                                            <p:clrVal>
                                              <a:schemeClr val="hlink"/>
                                            </p:clrVal>
                                          </p:val>
                                        </p:tav>
                                      </p:tavLst>
                                    </p:anim>
                                    <p:set>
                                      <p:cBhvr>
                                        <p:cTn id="14" dur="80"/>
                                        <p:tgtEl>
                                          <p:spTgt spid="12291"/>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12292"/>
                                        </p:tgtEl>
                                        <p:attrNameLst>
                                          <p:attrName>style.visibility</p:attrName>
                                        </p:attrNameLst>
                                      </p:cBhvr>
                                      <p:to>
                                        <p:strVal val="visible"/>
                                      </p:to>
                                    </p:set>
                                    <p:anim calcmode="discrete" valueType="clr">
                                      <p:cBhvr override="childStyle">
                                        <p:cTn id="19" dur="80"/>
                                        <p:tgtEl>
                                          <p:spTgt spid="1229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2292"/>
                                        </p:tgtEl>
                                        <p:attrNameLst>
                                          <p:attrName>fillcolor</p:attrName>
                                        </p:attrNameLst>
                                      </p:cBhvr>
                                      <p:tavLst>
                                        <p:tav tm="0">
                                          <p:val>
                                            <p:clrVal>
                                              <a:schemeClr val="accent2"/>
                                            </p:clrVal>
                                          </p:val>
                                        </p:tav>
                                        <p:tav tm="50000">
                                          <p:val>
                                            <p:clrVal>
                                              <a:schemeClr val="hlink"/>
                                            </p:clrVal>
                                          </p:val>
                                        </p:tav>
                                      </p:tavLst>
                                    </p:anim>
                                    <p:set>
                                      <p:cBhvr>
                                        <p:cTn id="21" dur="80"/>
                                        <p:tgtEl>
                                          <p:spTgt spid="12292"/>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iterate type="lt">
                                    <p:tmPct val="5000"/>
                                  </p:iterate>
                                  <p:childTnLst>
                                    <p:set>
                                      <p:cBhvr>
                                        <p:cTn id="25" dur="1" fill="hold">
                                          <p:stCondLst>
                                            <p:cond delay="0"/>
                                          </p:stCondLst>
                                        </p:cTn>
                                        <p:tgtEl>
                                          <p:spTgt spid="12294"/>
                                        </p:tgtEl>
                                        <p:attrNameLst>
                                          <p:attrName>style.visibility</p:attrName>
                                        </p:attrNameLst>
                                      </p:cBhvr>
                                      <p:to>
                                        <p:strVal val="visible"/>
                                      </p:to>
                                    </p:set>
                                    <p:anim calcmode="lin" valueType="num">
                                      <p:cBhvr>
                                        <p:cTn id="26" dur="1000" fill="hold"/>
                                        <p:tgtEl>
                                          <p:spTgt spid="12294"/>
                                        </p:tgtEl>
                                        <p:attrNameLst>
                                          <p:attrName>ppt_w</p:attrName>
                                        </p:attrNameLst>
                                      </p:cBhvr>
                                      <p:tavLst>
                                        <p:tav tm="0">
                                          <p:val>
                                            <p:fltVal val="0"/>
                                          </p:val>
                                        </p:tav>
                                        <p:tav tm="100000">
                                          <p:val>
                                            <p:strVal val="#ppt_w"/>
                                          </p:val>
                                        </p:tav>
                                      </p:tavLst>
                                    </p:anim>
                                    <p:anim calcmode="lin" valueType="num">
                                      <p:cBhvr>
                                        <p:cTn id="27" dur="1000" fill="hold"/>
                                        <p:tgtEl>
                                          <p:spTgt spid="12294"/>
                                        </p:tgtEl>
                                        <p:attrNameLst>
                                          <p:attrName>ppt_h</p:attrName>
                                        </p:attrNameLst>
                                      </p:cBhvr>
                                      <p:tavLst>
                                        <p:tav tm="0">
                                          <p:val>
                                            <p:fltVal val="0"/>
                                          </p:val>
                                        </p:tav>
                                        <p:tav tm="100000">
                                          <p:val>
                                            <p:strVal val="#ppt_h"/>
                                          </p:val>
                                        </p:tav>
                                      </p:tavLst>
                                    </p:anim>
                                    <p:anim calcmode="lin" valueType="num">
                                      <p:cBhvr>
                                        <p:cTn id="28" dur="1000" fill="hold"/>
                                        <p:tgtEl>
                                          <p:spTgt spid="12294"/>
                                        </p:tgtEl>
                                        <p:attrNameLst>
                                          <p:attrName>style.rotation</p:attrName>
                                        </p:attrNameLst>
                                      </p:cBhvr>
                                      <p:tavLst>
                                        <p:tav tm="0">
                                          <p:val>
                                            <p:fltVal val="90"/>
                                          </p:val>
                                        </p:tav>
                                        <p:tav tm="100000">
                                          <p:val>
                                            <p:fltVal val="0"/>
                                          </p:val>
                                        </p:tav>
                                      </p:tavLst>
                                    </p:anim>
                                    <p:animEffect transition="in" filter="fade">
                                      <p:cBhvr>
                                        <p:cTn id="29" dur="1000"/>
                                        <p:tgtEl>
                                          <p:spTgt spid="12294"/>
                                        </p:tgtEl>
                                      </p:cBhvr>
                                    </p:animEffect>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12296"/>
                                        </p:tgtEl>
                                        <p:attrNameLst>
                                          <p:attrName>style.visibility</p:attrName>
                                        </p:attrNameLst>
                                      </p:cBhvr>
                                      <p:to>
                                        <p:strVal val="visible"/>
                                      </p:to>
                                    </p:set>
                                    <p:anim calcmode="discrete" valueType="clr">
                                      <p:cBhvr override="childStyle">
                                        <p:cTn id="34" dur="80"/>
                                        <p:tgtEl>
                                          <p:spTgt spid="12296"/>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2296"/>
                                        </p:tgtEl>
                                        <p:attrNameLst>
                                          <p:attrName>fillcolor</p:attrName>
                                        </p:attrNameLst>
                                      </p:cBhvr>
                                      <p:tavLst>
                                        <p:tav tm="0">
                                          <p:val>
                                            <p:clrVal>
                                              <a:schemeClr val="accent2"/>
                                            </p:clrVal>
                                          </p:val>
                                        </p:tav>
                                        <p:tav tm="50000">
                                          <p:val>
                                            <p:clrVal>
                                              <a:schemeClr val="hlink"/>
                                            </p:clrVal>
                                          </p:val>
                                        </p:tav>
                                      </p:tavLst>
                                    </p:anim>
                                    <p:set>
                                      <p:cBhvr>
                                        <p:cTn id="36" dur="80"/>
                                        <p:tgtEl>
                                          <p:spTgt spid="12296"/>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12297"/>
                                        </p:tgtEl>
                                        <p:attrNameLst>
                                          <p:attrName>style.visibility</p:attrName>
                                        </p:attrNameLst>
                                      </p:cBhvr>
                                      <p:to>
                                        <p:strVal val="visible"/>
                                      </p:to>
                                    </p:set>
                                    <p:anim calcmode="discrete" valueType="clr">
                                      <p:cBhvr override="childStyle">
                                        <p:cTn id="41" dur="80"/>
                                        <p:tgtEl>
                                          <p:spTgt spid="12297"/>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12297"/>
                                        </p:tgtEl>
                                        <p:attrNameLst>
                                          <p:attrName>fillcolor</p:attrName>
                                        </p:attrNameLst>
                                      </p:cBhvr>
                                      <p:tavLst>
                                        <p:tav tm="0">
                                          <p:val>
                                            <p:clrVal>
                                              <a:schemeClr val="accent2"/>
                                            </p:clrVal>
                                          </p:val>
                                        </p:tav>
                                        <p:tav tm="50000">
                                          <p:val>
                                            <p:clrVal>
                                              <a:schemeClr val="hlink"/>
                                            </p:clrVal>
                                          </p:val>
                                        </p:tav>
                                      </p:tavLst>
                                    </p:anim>
                                    <p:set>
                                      <p:cBhvr>
                                        <p:cTn id="43" dur="80"/>
                                        <p:tgtEl>
                                          <p:spTgt spid="122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1" grpId="0"/>
      <p:bldP spid="12292" grpId="0"/>
      <p:bldP spid="12296" grpId="0"/>
      <p:bldP spid="1229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9A2AB8FB-BB78-4D44-900E-3CE7EFCE90AB}" type="slidenum">
              <a:rPr lang="en-US"/>
              <a:pPr/>
              <a:t>8</a:t>
            </a:fld>
            <a:endParaRPr lang="en-US"/>
          </a:p>
        </p:txBody>
      </p:sp>
      <p:sp>
        <p:nvSpPr>
          <p:cNvPr id="14339" name="Text Box 3"/>
          <p:cNvSpPr txBox="1">
            <a:spLocks noChangeArrowheads="1"/>
          </p:cNvSpPr>
          <p:nvPr/>
        </p:nvSpPr>
        <p:spPr bwMode="auto">
          <a:xfrm>
            <a:off x="8026269" y="711201"/>
            <a:ext cx="670719" cy="371475"/>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TR</a:t>
            </a:r>
            <a:endParaRPr lang="en-US" sz="3600"/>
          </a:p>
        </p:txBody>
      </p:sp>
      <p:sp>
        <p:nvSpPr>
          <p:cNvPr id="14340" name="Text Box 4"/>
          <p:cNvSpPr txBox="1">
            <a:spLocks noChangeArrowheads="1"/>
          </p:cNvSpPr>
          <p:nvPr/>
        </p:nvSpPr>
        <p:spPr bwMode="auto">
          <a:xfrm>
            <a:off x="2650200" y="552451"/>
            <a:ext cx="1688835" cy="371475"/>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TC &amp; TR</a:t>
            </a:r>
            <a:endParaRPr lang="en-US" sz="3600"/>
          </a:p>
        </p:txBody>
      </p:sp>
      <p:sp>
        <p:nvSpPr>
          <p:cNvPr id="14341" name="Text Box 5"/>
          <p:cNvSpPr txBox="1">
            <a:spLocks noChangeArrowheads="1"/>
          </p:cNvSpPr>
          <p:nvPr/>
        </p:nvSpPr>
        <p:spPr bwMode="auto">
          <a:xfrm>
            <a:off x="7838811" y="4732339"/>
            <a:ext cx="670719" cy="496887"/>
          </a:xfrm>
          <a:prstGeom prst="rect">
            <a:avLst/>
          </a:prstGeom>
          <a:noFill/>
          <a:ln w="9525">
            <a:noFill/>
            <a:miter lim="800000"/>
            <a:headEnd/>
            <a:tailEnd/>
          </a:ln>
          <a:effectLst/>
        </p:spPr>
        <p:txBody>
          <a:bodyPr/>
          <a:lstStyle/>
          <a:p>
            <a:pPr algn="r"/>
            <a:r>
              <a:rPr lang="en-US" sz="1200" b="1">
                <a:latin typeface="Times New Roman" pitchFamily="18" charset="0"/>
                <a:ea typeface="SimSun" pitchFamily="2" charset="-122"/>
                <a:cs typeface="Arabic Transparent" pitchFamily="2" charset="-78"/>
              </a:rPr>
              <a:t>  </a:t>
            </a:r>
            <a:r>
              <a:rPr lang="en-US" sz="2400" b="1">
                <a:latin typeface="Times New Roman" pitchFamily="18" charset="0"/>
                <a:ea typeface="SimSun" pitchFamily="2" charset="-122"/>
                <a:cs typeface="Arabic Transparent" pitchFamily="2" charset="-78"/>
              </a:rPr>
              <a:t>Q</a:t>
            </a:r>
            <a:endParaRPr lang="en-US" sz="3600">
              <a:ea typeface="SimSun" pitchFamily="2" charset="-122"/>
              <a:cs typeface="Arabic Transparent" pitchFamily="2" charset="-78"/>
            </a:endParaRPr>
          </a:p>
        </p:txBody>
      </p:sp>
      <p:sp>
        <p:nvSpPr>
          <p:cNvPr id="14342" name="Text Box 6"/>
          <p:cNvSpPr txBox="1">
            <a:spLocks noChangeArrowheads="1"/>
          </p:cNvSpPr>
          <p:nvPr/>
        </p:nvSpPr>
        <p:spPr bwMode="auto">
          <a:xfrm>
            <a:off x="5095744" y="4951413"/>
            <a:ext cx="670719" cy="37306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a:p>
        </p:txBody>
      </p:sp>
      <p:sp>
        <p:nvSpPr>
          <p:cNvPr id="14343" name="Text Box 7"/>
          <p:cNvSpPr txBox="1">
            <a:spLocks noChangeArrowheads="1"/>
          </p:cNvSpPr>
          <p:nvPr/>
        </p:nvSpPr>
        <p:spPr bwMode="auto">
          <a:xfrm>
            <a:off x="6579923" y="4970463"/>
            <a:ext cx="703395" cy="45561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Q*</a:t>
            </a:r>
            <a:endParaRPr lang="en-US" sz="3600"/>
          </a:p>
        </p:txBody>
      </p:sp>
      <p:sp>
        <p:nvSpPr>
          <p:cNvPr id="14344" name="Text Box 8"/>
          <p:cNvSpPr txBox="1">
            <a:spLocks noChangeArrowheads="1"/>
          </p:cNvSpPr>
          <p:nvPr/>
        </p:nvSpPr>
        <p:spPr bwMode="auto">
          <a:xfrm>
            <a:off x="7434660" y="4960938"/>
            <a:ext cx="670719" cy="54610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a:p>
        </p:txBody>
      </p:sp>
      <p:sp>
        <p:nvSpPr>
          <p:cNvPr id="14345" name="Line 9"/>
          <p:cNvSpPr>
            <a:spLocks noChangeShapeType="1"/>
          </p:cNvSpPr>
          <p:nvPr/>
        </p:nvSpPr>
        <p:spPr bwMode="auto">
          <a:xfrm>
            <a:off x="3250407" y="4989513"/>
            <a:ext cx="4832615" cy="0"/>
          </a:xfrm>
          <a:prstGeom prst="line">
            <a:avLst/>
          </a:prstGeom>
          <a:noFill/>
          <a:ln w="38100">
            <a:solidFill>
              <a:srgbClr val="000000"/>
            </a:solidFill>
            <a:round/>
            <a:headEnd/>
            <a:tailEnd/>
          </a:ln>
          <a:effectLst/>
        </p:spPr>
        <p:txBody>
          <a:bodyPr/>
          <a:lstStyle/>
          <a:p>
            <a:endParaRPr lang="ar-SA"/>
          </a:p>
        </p:txBody>
      </p:sp>
      <p:sp>
        <p:nvSpPr>
          <p:cNvPr id="14346" name="Arc 10"/>
          <p:cNvSpPr>
            <a:spLocks/>
          </p:cNvSpPr>
          <p:nvPr/>
        </p:nvSpPr>
        <p:spPr bwMode="auto">
          <a:xfrm rot="11225921" flipV="1">
            <a:off x="3283083" y="3170239"/>
            <a:ext cx="1950244" cy="2173287"/>
          </a:xfrm>
          <a:custGeom>
            <a:avLst/>
            <a:gdLst>
              <a:gd name="G0" fmla="+- 0 0 0"/>
              <a:gd name="G1" fmla="+- 21597 0 0"/>
              <a:gd name="G2" fmla="+- 21600 0 0"/>
              <a:gd name="T0" fmla="*/ 366 w 20159"/>
              <a:gd name="T1" fmla="*/ 0 h 21597"/>
              <a:gd name="T2" fmla="*/ 20159 w 20159"/>
              <a:gd name="T3" fmla="*/ 13839 h 21597"/>
              <a:gd name="T4" fmla="*/ 0 w 20159"/>
              <a:gd name="T5" fmla="*/ 21597 h 21597"/>
            </a:gdLst>
            <a:ahLst/>
            <a:cxnLst>
              <a:cxn ang="0">
                <a:pos x="T0" y="T1"/>
              </a:cxn>
              <a:cxn ang="0">
                <a:pos x="T2" y="T3"/>
              </a:cxn>
              <a:cxn ang="0">
                <a:pos x="T4" y="T5"/>
              </a:cxn>
            </a:cxnLst>
            <a:rect l="0" t="0" r="r" b="b"/>
            <a:pathLst>
              <a:path w="20159" h="21597" fill="none" extrusionOk="0">
                <a:moveTo>
                  <a:pt x="365" y="0"/>
                </a:moveTo>
                <a:cubicBezTo>
                  <a:pt x="9167" y="149"/>
                  <a:pt x="16997" y="5624"/>
                  <a:pt x="20158" y="13839"/>
                </a:cubicBezTo>
              </a:path>
              <a:path w="20159" h="21597" stroke="0" extrusionOk="0">
                <a:moveTo>
                  <a:pt x="365" y="0"/>
                </a:moveTo>
                <a:cubicBezTo>
                  <a:pt x="9167" y="149"/>
                  <a:pt x="16997" y="5624"/>
                  <a:pt x="20158" y="13839"/>
                </a:cubicBezTo>
                <a:lnTo>
                  <a:pt x="0" y="21597"/>
                </a:lnTo>
                <a:close/>
              </a:path>
            </a:pathLst>
          </a:custGeom>
          <a:noFill/>
          <a:ln w="28575">
            <a:solidFill>
              <a:srgbClr val="000000"/>
            </a:solidFill>
            <a:round/>
            <a:headEnd/>
            <a:tailEnd/>
          </a:ln>
          <a:effectLst/>
        </p:spPr>
        <p:txBody>
          <a:bodyPr/>
          <a:lstStyle/>
          <a:p>
            <a:endParaRPr lang="ar-SA"/>
          </a:p>
        </p:txBody>
      </p:sp>
      <p:sp>
        <p:nvSpPr>
          <p:cNvPr id="14347" name="Arc 11"/>
          <p:cNvSpPr>
            <a:spLocks/>
          </p:cNvSpPr>
          <p:nvPr/>
        </p:nvSpPr>
        <p:spPr bwMode="auto">
          <a:xfrm rot="21252056" flipV="1">
            <a:off x="4760383" y="696914"/>
            <a:ext cx="3186775" cy="2479675"/>
          </a:xfrm>
          <a:custGeom>
            <a:avLst/>
            <a:gdLst>
              <a:gd name="G0" fmla="+- 0 0 0"/>
              <a:gd name="G1" fmla="+- 21419 0 0"/>
              <a:gd name="G2" fmla="+- 21600 0 0"/>
              <a:gd name="T0" fmla="*/ 2787 w 21600"/>
              <a:gd name="T1" fmla="*/ 0 h 21940"/>
              <a:gd name="T2" fmla="*/ 21594 w 21600"/>
              <a:gd name="T3" fmla="*/ 21940 h 21940"/>
              <a:gd name="T4" fmla="*/ 0 w 21600"/>
              <a:gd name="T5" fmla="*/ 21419 h 21940"/>
            </a:gdLst>
            <a:ahLst/>
            <a:cxnLst>
              <a:cxn ang="0">
                <a:pos x="T0" y="T1"/>
              </a:cxn>
              <a:cxn ang="0">
                <a:pos x="T2" y="T3"/>
              </a:cxn>
              <a:cxn ang="0">
                <a:pos x="T4" y="T5"/>
              </a:cxn>
            </a:cxnLst>
            <a:rect l="0" t="0" r="r" b="b"/>
            <a:pathLst>
              <a:path w="21600" h="21940" fill="none" extrusionOk="0">
                <a:moveTo>
                  <a:pt x="2787" y="-1"/>
                </a:moveTo>
                <a:cubicBezTo>
                  <a:pt x="13548" y="1399"/>
                  <a:pt x="21600" y="10567"/>
                  <a:pt x="21600" y="21419"/>
                </a:cubicBezTo>
                <a:cubicBezTo>
                  <a:pt x="21600" y="21592"/>
                  <a:pt x="21597" y="21766"/>
                  <a:pt x="21593" y="21939"/>
                </a:cubicBezTo>
              </a:path>
              <a:path w="21600" h="21940" stroke="0" extrusionOk="0">
                <a:moveTo>
                  <a:pt x="2787" y="-1"/>
                </a:moveTo>
                <a:cubicBezTo>
                  <a:pt x="13548" y="1399"/>
                  <a:pt x="21600" y="10567"/>
                  <a:pt x="21600" y="21419"/>
                </a:cubicBezTo>
                <a:cubicBezTo>
                  <a:pt x="21600" y="21592"/>
                  <a:pt x="21597" y="21766"/>
                  <a:pt x="21593" y="21939"/>
                </a:cubicBezTo>
                <a:lnTo>
                  <a:pt x="0" y="21419"/>
                </a:lnTo>
                <a:close/>
              </a:path>
            </a:pathLst>
          </a:custGeom>
          <a:noFill/>
          <a:ln w="28575">
            <a:solidFill>
              <a:srgbClr val="000000"/>
            </a:solidFill>
            <a:round/>
            <a:headEnd/>
            <a:tailEnd/>
          </a:ln>
          <a:effectLst/>
        </p:spPr>
        <p:txBody>
          <a:bodyPr/>
          <a:lstStyle/>
          <a:p>
            <a:endParaRPr lang="ar-SA"/>
          </a:p>
        </p:txBody>
      </p:sp>
      <p:sp>
        <p:nvSpPr>
          <p:cNvPr id="14348" name="Line 12"/>
          <p:cNvSpPr>
            <a:spLocks noChangeShapeType="1"/>
          </p:cNvSpPr>
          <p:nvPr/>
        </p:nvSpPr>
        <p:spPr bwMode="auto">
          <a:xfrm flipV="1">
            <a:off x="3250406" y="1006475"/>
            <a:ext cx="4865291" cy="4006850"/>
          </a:xfrm>
          <a:prstGeom prst="line">
            <a:avLst/>
          </a:prstGeom>
          <a:noFill/>
          <a:ln w="28575">
            <a:solidFill>
              <a:srgbClr val="000000"/>
            </a:solidFill>
            <a:round/>
            <a:headEnd/>
            <a:tailEnd/>
          </a:ln>
          <a:effectLst/>
        </p:spPr>
        <p:txBody>
          <a:bodyPr/>
          <a:lstStyle/>
          <a:p>
            <a:endParaRPr lang="ar-SA"/>
          </a:p>
        </p:txBody>
      </p:sp>
      <p:sp>
        <p:nvSpPr>
          <p:cNvPr id="14349" name="Line 13"/>
          <p:cNvSpPr>
            <a:spLocks noChangeShapeType="1"/>
          </p:cNvSpPr>
          <p:nvPr/>
        </p:nvSpPr>
        <p:spPr bwMode="auto">
          <a:xfrm flipH="1">
            <a:off x="7780338" y="1427163"/>
            <a:ext cx="0" cy="3562350"/>
          </a:xfrm>
          <a:prstGeom prst="line">
            <a:avLst/>
          </a:prstGeom>
          <a:noFill/>
          <a:ln w="28575">
            <a:solidFill>
              <a:srgbClr val="000000"/>
            </a:solidFill>
            <a:prstDash val="dashDot"/>
            <a:round/>
            <a:headEnd/>
            <a:tailEnd/>
          </a:ln>
          <a:effectLst/>
        </p:spPr>
        <p:txBody>
          <a:bodyPr/>
          <a:lstStyle/>
          <a:p>
            <a:endParaRPr lang="ar-SA"/>
          </a:p>
        </p:txBody>
      </p:sp>
      <p:sp>
        <p:nvSpPr>
          <p:cNvPr id="14350" name="Line 14"/>
          <p:cNvSpPr>
            <a:spLocks noChangeShapeType="1"/>
          </p:cNvSpPr>
          <p:nvPr/>
        </p:nvSpPr>
        <p:spPr bwMode="auto">
          <a:xfrm flipH="1">
            <a:off x="6941080" y="1935164"/>
            <a:ext cx="25797" cy="2974975"/>
          </a:xfrm>
          <a:prstGeom prst="line">
            <a:avLst/>
          </a:prstGeom>
          <a:noFill/>
          <a:ln w="28575">
            <a:solidFill>
              <a:srgbClr val="000000"/>
            </a:solidFill>
            <a:prstDash val="dashDot"/>
            <a:round/>
            <a:headEnd/>
            <a:tailEnd/>
          </a:ln>
          <a:effectLst/>
        </p:spPr>
        <p:txBody>
          <a:bodyPr/>
          <a:lstStyle/>
          <a:p>
            <a:endParaRPr lang="ar-SA"/>
          </a:p>
        </p:txBody>
      </p:sp>
      <p:sp>
        <p:nvSpPr>
          <p:cNvPr id="14351" name="AutoShape 15"/>
          <p:cNvSpPr>
            <a:spLocks/>
          </p:cNvSpPr>
          <p:nvPr/>
        </p:nvSpPr>
        <p:spPr bwMode="auto">
          <a:xfrm>
            <a:off x="6698590" y="1935164"/>
            <a:ext cx="242490" cy="619125"/>
          </a:xfrm>
          <a:prstGeom prst="leftBrace">
            <a:avLst>
              <a:gd name="adj1" fmla="val 67356"/>
              <a:gd name="adj2" fmla="val 48699"/>
            </a:avLst>
          </a:prstGeom>
          <a:noFill/>
          <a:ln w="25400">
            <a:solidFill>
              <a:srgbClr val="000000"/>
            </a:solidFill>
            <a:round/>
            <a:headEnd/>
            <a:tailEnd/>
          </a:ln>
          <a:effectLst/>
        </p:spPr>
        <p:txBody>
          <a:bodyPr/>
          <a:lstStyle/>
          <a:p>
            <a:endParaRPr lang="ar-SA"/>
          </a:p>
        </p:txBody>
      </p:sp>
      <p:sp>
        <p:nvSpPr>
          <p:cNvPr id="14352" name="Text Box 16"/>
          <p:cNvSpPr txBox="1">
            <a:spLocks noChangeArrowheads="1"/>
          </p:cNvSpPr>
          <p:nvPr/>
        </p:nvSpPr>
        <p:spPr bwMode="auto">
          <a:xfrm>
            <a:off x="7303956" y="169863"/>
            <a:ext cx="940726" cy="37306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TC</a:t>
            </a:r>
            <a:endParaRPr lang="en-US" sz="3600"/>
          </a:p>
        </p:txBody>
      </p:sp>
      <p:sp>
        <p:nvSpPr>
          <p:cNvPr id="14353" name="Line 17"/>
          <p:cNvSpPr>
            <a:spLocks noChangeShapeType="1"/>
          </p:cNvSpPr>
          <p:nvPr/>
        </p:nvSpPr>
        <p:spPr bwMode="auto">
          <a:xfrm flipV="1">
            <a:off x="3250406" y="1033463"/>
            <a:ext cx="0" cy="3956050"/>
          </a:xfrm>
          <a:prstGeom prst="line">
            <a:avLst/>
          </a:prstGeom>
          <a:noFill/>
          <a:ln w="38100">
            <a:solidFill>
              <a:srgbClr val="000000"/>
            </a:solidFill>
            <a:round/>
            <a:headEnd/>
            <a:tailEnd/>
          </a:ln>
          <a:effectLst/>
        </p:spPr>
        <p:txBody>
          <a:bodyPr/>
          <a:lstStyle/>
          <a:p>
            <a:endParaRPr lang="ar-SA"/>
          </a:p>
        </p:txBody>
      </p:sp>
      <p:sp>
        <p:nvSpPr>
          <p:cNvPr id="14354" name="Text Box 18"/>
          <p:cNvSpPr txBox="1">
            <a:spLocks noChangeArrowheads="1"/>
          </p:cNvSpPr>
          <p:nvPr/>
        </p:nvSpPr>
        <p:spPr bwMode="auto">
          <a:xfrm>
            <a:off x="914401" y="5334001"/>
            <a:ext cx="7772400" cy="914400"/>
          </a:xfrm>
          <a:prstGeom prst="rect">
            <a:avLst/>
          </a:prstGeom>
          <a:noFill/>
          <a:ln w="28575">
            <a:solidFill>
              <a:srgbClr val="000000"/>
            </a:solidFill>
            <a:miter lim="800000"/>
            <a:headEnd/>
            <a:tailEnd/>
          </a:ln>
          <a:effectLst/>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(8-1):</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تعظيم الربح في ظل المنافسة التامة، حيث يعني تعظيم الربح تعظيم الفرق بين الإيراد الكلي والتكاليف الكلية، ويتحقق ذلك عندما يتعادل الإيراد الحدي والتكلفة الحدية عند إنتاج </a:t>
            </a:r>
            <a:r>
              <a:rPr lang="en-US" altLang="zh-CN" sz="2000">
                <a:latin typeface="Times New Roman" pitchFamily="18" charset="0"/>
                <a:ea typeface="SimSun" pitchFamily="2" charset="-122"/>
                <a:cs typeface="Times New Roman" pitchFamily="18" charset="0"/>
              </a:rPr>
              <a:t>Q</a:t>
            </a:r>
            <a:r>
              <a:rPr lang="ar-BH" altLang="zh-CN" sz="2000">
                <a:latin typeface="Times New Roman" pitchFamily="18" charset="0"/>
                <a:ea typeface="SimSun" pitchFamily="2" charset="-122"/>
                <a:cs typeface="Times New Roman" pitchFamily="18" charset="0"/>
              </a:rPr>
              <a:t>*.</a:t>
            </a:r>
            <a:endParaRPr lang="en-US" sz="3200">
              <a:ea typeface="SimSun" pitchFamily="2" charset="-122"/>
            </a:endParaRPr>
          </a:p>
        </p:txBody>
      </p:sp>
      <p:sp>
        <p:nvSpPr>
          <p:cNvPr id="14355" name="Line 19"/>
          <p:cNvSpPr>
            <a:spLocks noChangeShapeType="1"/>
          </p:cNvSpPr>
          <p:nvPr/>
        </p:nvSpPr>
        <p:spPr bwMode="auto">
          <a:xfrm>
            <a:off x="5431102" y="3194051"/>
            <a:ext cx="0" cy="1819275"/>
          </a:xfrm>
          <a:prstGeom prst="line">
            <a:avLst/>
          </a:prstGeom>
          <a:noFill/>
          <a:ln w="28575">
            <a:solidFill>
              <a:srgbClr val="000000"/>
            </a:solidFill>
            <a:prstDash val="dashDot"/>
            <a:round/>
            <a:headEnd/>
            <a:tailEnd/>
          </a:ln>
          <a:effectLst/>
        </p:spPr>
        <p:txBody>
          <a:bodyPr/>
          <a:lstStyle/>
          <a:p>
            <a:endParaRPr lang="ar-SA"/>
          </a:p>
        </p:txBody>
      </p:sp>
      <p:sp>
        <p:nvSpPr>
          <p:cNvPr id="14356" name="Text Box 20"/>
          <p:cNvSpPr txBox="1">
            <a:spLocks noChangeArrowheads="1"/>
          </p:cNvSpPr>
          <p:nvPr/>
        </p:nvSpPr>
        <p:spPr bwMode="auto">
          <a:xfrm>
            <a:off x="4493817" y="1524000"/>
            <a:ext cx="1405069" cy="465138"/>
          </a:xfrm>
          <a:prstGeom prst="rect">
            <a:avLst/>
          </a:prstGeom>
          <a:noFill/>
          <a:ln w="9525">
            <a:noFill/>
            <a:miter lim="800000"/>
            <a:headEnd/>
            <a:tailEnd/>
          </a:ln>
          <a:effectLst/>
        </p:spPr>
        <p:txBody>
          <a:bodyPr/>
          <a:lstStyle/>
          <a:p>
            <a:r>
              <a:rPr lang="ar-SA" altLang="zh-CN" sz="2400">
                <a:latin typeface="Times New Roman" pitchFamily="18" charset="0"/>
                <a:ea typeface="SimSun" pitchFamily="2" charset="-122"/>
                <a:cs typeface="Times New Roman" pitchFamily="18" charset="0"/>
              </a:rPr>
              <a:t>أقصى ربح</a:t>
            </a:r>
            <a:endParaRPr lang="en-US" sz="3600">
              <a:ea typeface="SimSun" pitchFamily="2" charset="-122"/>
              <a:cs typeface="Times New Roman" pitchFamily="18" charset="0"/>
            </a:endParaRPr>
          </a:p>
        </p:txBody>
      </p:sp>
      <p:sp>
        <p:nvSpPr>
          <p:cNvPr id="14357" name="Line 21"/>
          <p:cNvSpPr>
            <a:spLocks noChangeShapeType="1"/>
          </p:cNvSpPr>
          <p:nvPr/>
        </p:nvSpPr>
        <p:spPr bwMode="auto">
          <a:xfrm>
            <a:off x="5766462" y="1779589"/>
            <a:ext cx="1006078" cy="465137"/>
          </a:xfrm>
          <a:prstGeom prst="line">
            <a:avLst/>
          </a:prstGeom>
          <a:noFill/>
          <a:ln w="25400">
            <a:solidFill>
              <a:srgbClr val="000000"/>
            </a:solidFill>
            <a:round/>
            <a:headEnd/>
            <a:tailEnd type="triangle" w="med" len="med"/>
          </a:ln>
          <a:effectLst/>
        </p:spPr>
        <p:txBody>
          <a:bodyPr/>
          <a:lstStyle/>
          <a:p>
            <a:endParaRPr lang="ar-SA"/>
          </a:p>
        </p:txBody>
      </p:sp>
      <p:sp>
        <p:nvSpPr>
          <p:cNvPr id="14358" name="AutoShape 2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4359" name="AutoShape 23">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7657662B-1FEA-446C-BF51-98557AC9B27B}" type="slidenum">
              <a:rPr lang="en-US"/>
              <a:pPr/>
              <a:t>9</a:t>
            </a:fld>
            <a:endParaRPr lang="en-US"/>
          </a:p>
        </p:txBody>
      </p:sp>
      <p:graphicFrame>
        <p:nvGraphicFramePr>
          <p:cNvPr id="16804" name="Group 420"/>
          <p:cNvGraphicFramePr>
            <a:graphicFrameLocks noGrp="1"/>
          </p:cNvGraphicFramePr>
          <p:nvPr/>
        </p:nvGraphicFramePr>
        <p:xfrm>
          <a:off x="304800" y="76200"/>
          <a:ext cx="8729664" cy="6309360"/>
        </p:xfrm>
        <a:graphic>
          <a:graphicData uri="http://schemas.openxmlformats.org/drawingml/2006/table">
            <a:tbl>
              <a:tblPr rtl="1"/>
              <a:tblGrid>
                <a:gridCol w="1454944"/>
                <a:gridCol w="1454944"/>
                <a:gridCol w="1454944"/>
                <a:gridCol w="1454944"/>
                <a:gridCol w="1454944"/>
                <a:gridCol w="1454944"/>
              </a:tblGrid>
              <a:tr h="447261">
                <a:tc gridSpan="6">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جدول (</a:t>
                      </a: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9</a:t>
                      </a: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-2)</a:t>
                      </a:r>
                      <a:r>
                        <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a:t>
                      </a: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تعظيم الربح – التحليل الحدي</a:t>
                      </a:r>
                      <a:endParaRPr kumimoji="0" lang="ar-SA" sz="3200" b="0" i="0" u="none" strike="noStrike" cap="none" normalizeH="0" baseline="0" dirty="0" smtClean="0">
                        <a:ln>
                          <a:noFill/>
                        </a:ln>
                        <a:solidFill>
                          <a:srgbClr val="FD0903"/>
                        </a:solidFill>
                        <a:effectLst/>
                        <a:latin typeface="Arial" pitchFamily="34" charset="0"/>
                        <a:cs typeface="Arial" pitchFamily="34"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80507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a:t>
                      </a:r>
                      <a:endPar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Q`</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(2) </a:t>
                      </a:r>
                      <a:endPar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TR</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(3) </a:t>
                      </a:r>
                      <a:endPar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TC</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a:t>
                      </a:r>
                      <a:endPar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MC</a:t>
                      </a:r>
                      <a:endParaRPr kumimoji="0" lang="en-US" sz="3200" b="0" i="0" u="none" strike="noStrike" cap="none" normalizeH="0" baseline="0" smtClean="0">
                        <a:ln>
                          <a:noFill/>
                        </a:ln>
                        <a:solidFill>
                          <a:srgbClr val="000000"/>
                        </a:solidFill>
                        <a:effectLst/>
                        <a:latin typeface="Arial" pitchFamily="34" charset="0"/>
                        <a:ea typeface="SimSun" pitchFamily="2" charset="-122"/>
                        <a:cs typeface="Arial" pitchFamily="34"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 </a:t>
                      </a:r>
                      <a:endPar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ATC</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 </a:t>
                      </a:r>
                      <a:endPar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sym typeface="Symbol" pitchFamily="18" charset="2"/>
                        </a:rPr>
                        <a:t></a:t>
                      </a: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0</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صفر</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131</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190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190</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59-</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262</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270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135</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393</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340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70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113</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53+</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524</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400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100</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124+</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655</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470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94</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185+</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786</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550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92</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236+</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917</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640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91</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277+</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1,048</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750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110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94</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298+</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1,179</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880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97.78</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299+</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472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1,310</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1,030</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103</a:t>
                      </a:r>
                      <a:endParaRPr kumimoji="0" lang="en-US"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280+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6482" name="AutoShape 9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0BB31D15-1E1C-45C2-99FD-6F52EE40122C}" type="slidenum">
              <a:rPr lang="en-US"/>
              <a:pPr/>
              <a:t>10</a:t>
            </a:fld>
            <a:endParaRPr lang="en-US"/>
          </a:p>
        </p:txBody>
      </p:sp>
      <p:sp>
        <p:nvSpPr>
          <p:cNvPr id="18434" name="WordArt 2"/>
          <p:cNvSpPr>
            <a:spLocks noChangeArrowheads="1" noChangeShapeType="1" noTextEdit="1"/>
          </p:cNvSpPr>
          <p:nvPr/>
        </p:nvSpPr>
        <p:spPr bwMode="auto">
          <a:xfrm>
            <a:off x="3236649" y="1484314"/>
            <a:ext cx="6346031" cy="7588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توازن المنشأة في حالة الخسارة</a:t>
            </a:r>
          </a:p>
        </p:txBody>
      </p:sp>
      <p:sp>
        <p:nvSpPr>
          <p:cNvPr id="18435" name="Text Box 3"/>
          <p:cNvSpPr txBox="1">
            <a:spLocks noChangeArrowheads="1"/>
          </p:cNvSpPr>
          <p:nvPr/>
        </p:nvSpPr>
        <p:spPr bwMode="auto">
          <a:xfrm>
            <a:off x="350838" y="260350"/>
            <a:ext cx="9126935" cy="1200329"/>
          </a:xfrm>
          <a:prstGeom prst="rect">
            <a:avLst/>
          </a:prstGeom>
          <a:noFill/>
          <a:ln w="9525">
            <a:noFill/>
            <a:miter lim="800000"/>
            <a:headEnd/>
            <a:tailEnd/>
          </a:ln>
          <a:effectLst/>
        </p:spPr>
        <p:txBody>
          <a:bodyPr>
            <a:spAutoFit/>
          </a:bodyPr>
          <a:lstStyle/>
          <a:p>
            <a:pPr algn="just" rtl="1">
              <a:spcBef>
                <a:spcPct val="50000"/>
              </a:spcBef>
            </a:pPr>
            <a:r>
              <a:rPr lang="ar-BH" sz="2400"/>
              <a:t>يتضح من </a:t>
            </a:r>
            <a:r>
              <a:rPr lang="ar-BH" sz="2400" b="1">
                <a:solidFill>
                  <a:srgbClr val="FD0903"/>
                </a:solidFill>
                <a:hlinkClick r:id="rId3" action="ppaction://hlinksldjump"/>
              </a:rPr>
              <a:t>الجدول (9-1)</a:t>
            </a:r>
            <a:r>
              <a:rPr lang="ar-BH" sz="2400"/>
              <a:t> و</a:t>
            </a:r>
            <a:r>
              <a:rPr lang="ar-BH" sz="2400" b="1">
                <a:solidFill>
                  <a:srgbClr val="FD0903"/>
                </a:solidFill>
                <a:hlinkClick r:id="rId4" action="ppaction://hlinksldjump"/>
              </a:rPr>
              <a:t>الشكل (9-2)</a:t>
            </a:r>
            <a:r>
              <a:rPr lang="ar-BH" sz="2400"/>
              <a:t>، أن مستوى الإنتاج الذي يعظم ربح المنتج هو تسع وحدات (900 ألف طن)، وعندها يتحقق شرط تعظيم الربح فالإيراد الحدي عند هذا المستوى من الإنتاج وقدره 131 ديناراً يتساوى تماماً مع التكلفة الحدية.</a:t>
            </a:r>
            <a:endParaRPr lang="fr-MA" sz="2400"/>
          </a:p>
        </p:txBody>
      </p:sp>
      <p:sp>
        <p:nvSpPr>
          <p:cNvPr id="18436" name="Text Box 4"/>
          <p:cNvSpPr txBox="1">
            <a:spLocks noChangeArrowheads="1"/>
          </p:cNvSpPr>
          <p:nvPr/>
        </p:nvSpPr>
        <p:spPr bwMode="auto">
          <a:xfrm>
            <a:off x="350838" y="2205038"/>
            <a:ext cx="9126935" cy="1200329"/>
          </a:xfrm>
          <a:prstGeom prst="rect">
            <a:avLst/>
          </a:prstGeom>
          <a:noFill/>
          <a:ln w="9525">
            <a:noFill/>
            <a:miter lim="800000"/>
            <a:headEnd/>
            <a:tailEnd/>
          </a:ln>
          <a:effectLst/>
        </p:spPr>
        <p:txBody>
          <a:bodyPr>
            <a:spAutoFit/>
          </a:bodyPr>
          <a:lstStyle/>
          <a:p>
            <a:pPr algn="just" rtl="1">
              <a:spcBef>
                <a:spcPct val="50000"/>
              </a:spcBef>
            </a:pPr>
            <a:r>
              <a:rPr lang="ar-BH" sz="2400"/>
              <a:t>لو بقى سعر السوق عند 131 ديناراً بينما ارتفع متوسط تكلفة إنتاج الوحدة من 97.78 ديناراً إلى 145 ديناراً نتيجة لارتفاع أسعار الطاقة مثلاً لنتج عن ذلك خسارة قدرها 12.600 ألف دينار كما يتضح من </a:t>
            </a:r>
            <a:r>
              <a:rPr lang="ar-BH" sz="2400" b="1">
                <a:solidFill>
                  <a:srgbClr val="FD0903"/>
                </a:solidFill>
                <a:hlinkClick r:id="rId5" action="ppaction://hlinksldjump"/>
              </a:rPr>
              <a:t>الشكل (9-3)</a:t>
            </a:r>
            <a:r>
              <a:rPr lang="ar-BH" sz="2400"/>
              <a:t>.</a:t>
            </a:r>
            <a:endParaRPr lang="fr-MA" sz="2400"/>
          </a:p>
        </p:txBody>
      </p:sp>
      <p:sp>
        <p:nvSpPr>
          <p:cNvPr id="18437" name="WordArt 5"/>
          <p:cNvSpPr>
            <a:spLocks noChangeArrowheads="1" noChangeShapeType="1" noTextEdit="1"/>
          </p:cNvSpPr>
          <p:nvPr/>
        </p:nvSpPr>
        <p:spPr bwMode="auto">
          <a:xfrm>
            <a:off x="6512852" y="3500438"/>
            <a:ext cx="306982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قرار الإغلاق</a:t>
            </a:r>
          </a:p>
        </p:txBody>
      </p:sp>
      <p:sp>
        <p:nvSpPr>
          <p:cNvPr id="18438" name="Text Box 6"/>
          <p:cNvSpPr txBox="1">
            <a:spLocks noChangeArrowheads="1"/>
          </p:cNvSpPr>
          <p:nvPr/>
        </p:nvSpPr>
        <p:spPr bwMode="auto">
          <a:xfrm>
            <a:off x="350838" y="4221163"/>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6"/>
              </a:buBlip>
            </a:pPr>
            <a:r>
              <a:rPr lang="ar-BH" sz="2400"/>
              <a:t> الاستمرار في الإنتاج إذا كان </a:t>
            </a:r>
            <a:r>
              <a:rPr lang="en-US" sz="2400"/>
              <a:t>AVC</a:t>
            </a:r>
            <a:r>
              <a:rPr lang="ar-BH" sz="2400"/>
              <a:t> &lt; </a:t>
            </a:r>
            <a:r>
              <a:rPr lang="en-US" sz="2400"/>
              <a:t>P</a:t>
            </a:r>
            <a:r>
              <a:rPr lang="ar-BH" sz="2400"/>
              <a:t> أو </a:t>
            </a:r>
            <a:r>
              <a:rPr lang="en-US" sz="2400"/>
              <a:t>TVC</a:t>
            </a:r>
            <a:r>
              <a:rPr lang="ar-BH" sz="2400"/>
              <a:t> &lt; </a:t>
            </a:r>
            <a:r>
              <a:rPr lang="en-US" sz="2400"/>
              <a:t>TR</a:t>
            </a:r>
          </a:p>
        </p:txBody>
      </p:sp>
      <p:sp>
        <p:nvSpPr>
          <p:cNvPr id="18439" name="Text Box 7"/>
          <p:cNvSpPr txBox="1">
            <a:spLocks noChangeArrowheads="1"/>
          </p:cNvSpPr>
          <p:nvPr/>
        </p:nvSpPr>
        <p:spPr bwMode="auto">
          <a:xfrm>
            <a:off x="350838" y="4749800"/>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6"/>
              </a:buBlip>
            </a:pPr>
            <a:r>
              <a:rPr lang="ar-BH" sz="2400"/>
              <a:t> التوقف عن الإنتاج إذا كان </a:t>
            </a:r>
            <a:r>
              <a:rPr lang="en-US" sz="2400"/>
              <a:t>AVC</a:t>
            </a:r>
            <a:r>
              <a:rPr lang="ar-BH" sz="2400"/>
              <a:t> &gt; </a:t>
            </a:r>
            <a:r>
              <a:rPr lang="en-US" sz="2400"/>
              <a:t>P</a:t>
            </a:r>
            <a:r>
              <a:rPr lang="ar-BH" sz="2400"/>
              <a:t> أو </a:t>
            </a:r>
            <a:r>
              <a:rPr lang="en-US" sz="2400"/>
              <a:t>TVC</a:t>
            </a:r>
            <a:r>
              <a:rPr lang="ar-BH" sz="2400"/>
              <a:t> &gt; </a:t>
            </a:r>
            <a:r>
              <a:rPr lang="en-US" sz="2400"/>
              <a:t>TR</a:t>
            </a:r>
            <a:r>
              <a:rPr lang="ar-BH" sz="2400"/>
              <a:t> </a:t>
            </a:r>
            <a:endParaRPr lang="fr-MA" sz="2400"/>
          </a:p>
        </p:txBody>
      </p:sp>
      <p:sp>
        <p:nvSpPr>
          <p:cNvPr id="18440" name="Text Box 8"/>
          <p:cNvSpPr txBox="1">
            <a:spLocks noChangeArrowheads="1"/>
          </p:cNvSpPr>
          <p:nvPr/>
        </p:nvSpPr>
        <p:spPr bwMode="auto">
          <a:xfrm>
            <a:off x="350838" y="5181600"/>
            <a:ext cx="9126935" cy="830997"/>
          </a:xfrm>
          <a:prstGeom prst="rect">
            <a:avLst/>
          </a:prstGeom>
          <a:noFill/>
          <a:ln w="9525">
            <a:noFill/>
            <a:miter lim="800000"/>
            <a:headEnd/>
            <a:tailEnd/>
          </a:ln>
          <a:effectLst/>
        </p:spPr>
        <p:txBody>
          <a:bodyPr wrap="square">
            <a:spAutoFit/>
          </a:bodyPr>
          <a:lstStyle/>
          <a:p>
            <a:pPr algn="just" rtl="1">
              <a:spcBef>
                <a:spcPct val="50000"/>
              </a:spcBef>
            </a:pPr>
            <a:r>
              <a:rPr lang="ar-BH" sz="2400" dirty="0"/>
              <a:t>يوضح </a:t>
            </a:r>
            <a:r>
              <a:rPr lang="ar-BH" sz="2400" b="1" dirty="0">
                <a:solidFill>
                  <a:srgbClr val="FD0903"/>
                </a:solidFill>
                <a:hlinkClick r:id="rId7" action="ppaction://hlinksldjump"/>
              </a:rPr>
              <a:t>الجدول (9-3)</a:t>
            </a:r>
            <a:r>
              <a:rPr lang="ar-BH" sz="2400" dirty="0"/>
              <a:t> أوضاع منشأتين تحققان خسائر، ومقدار الخسارة في حالة الاستمرار في الإنتاج وفي حالة التوقف عن الإنتاج، والإيرادات والتكاليف بآلاف الدنانير.</a:t>
            </a:r>
            <a:endParaRPr lang="fr-MA" sz="2400" dirty="0"/>
          </a:p>
        </p:txBody>
      </p:sp>
      <p:sp>
        <p:nvSpPr>
          <p:cNvPr id="18441"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435"/>
                                        </p:tgtEl>
                                        <p:attrNameLst>
                                          <p:attrName>style.visibility</p:attrName>
                                        </p:attrNameLst>
                                      </p:cBhvr>
                                      <p:to>
                                        <p:strVal val="visible"/>
                                      </p:to>
                                    </p:set>
                                    <p:anim calcmode="discrete" valueType="clr">
                                      <p:cBhvr override="childStyle">
                                        <p:cTn id="7" dur="80"/>
                                        <p:tgtEl>
                                          <p:spTgt spid="1843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35"/>
                                        </p:tgtEl>
                                        <p:attrNameLst>
                                          <p:attrName>fillcolor</p:attrName>
                                        </p:attrNameLst>
                                      </p:cBhvr>
                                      <p:tavLst>
                                        <p:tav tm="0">
                                          <p:val>
                                            <p:clrVal>
                                              <a:schemeClr val="accent2"/>
                                            </p:clrVal>
                                          </p:val>
                                        </p:tav>
                                        <p:tav tm="50000">
                                          <p:val>
                                            <p:clrVal>
                                              <a:schemeClr val="hlink"/>
                                            </p:clrVal>
                                          </p:val>
                                        </p:tav>
                                      </p:tavLst>
                                    </p:anim>
                                    <p:set>
                                      <p:cBhvr>
                                        <p:cTn id="9" dur="80"/>
                                        <p:tgtEl>
                                          <p:spTgt spid="1843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18434"/>
                                        </p:tgtEl>
                                        <p:attrNameLst>
                                          <p:attrName>style.visibility</p:attrName>
                                        </p:attrNameLst>
                                      </p:cBhvr>
                                      <p:to>
                                        <p:strVal val="visible"/>
                                      </p:to>
                                    </p:set>
                                    <p:animEffect transition="in" filter="slide(fromBottom)">
                                      <p:cBhvr>
                                        <p:cTn id="14" dur="500"/>
                                        <p:tgtEl>
                                          <p:spTgt spid="18434"/>
                                        </p:tgtEl>
                                      </p:cBhvr>
                                    </p:animEffect>
                                  </p:childTnLst>
                                </p:cTn>
                              </p:par>
                            </p:childTnLst>
                          </p:cTn>
                        </p:par>
                        <p:par>
                          <p:cTn id="15" fill="hold">
                            <p:stCondLst>
                              <p:cond delay="5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18436"/>
                                        </p:tgtEl>
                                        <p:attrNameLst>
                                          <p:attrName>style.visibility</p:attrName>
                                        </p:attrNameLst>
                                      </p:cBhvr>
                                      <p:to>
                                        <p:strVal val="visible"/>
                                      </p:to>
                                    </p:set>
                                    <p:anim calcmode="discrete" valueType="clr">
                                      <p:cBhvr override="childStyle">
                                        <p:cTn id="18" dur="80"/>
                                        <p:tgtEl>
                                          <p:spTgt spid="18436"/>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8436"/>
                                        </p:tgtEl>
                                        <p:attrNameLst>
                                          <p:attrName>fillcolor</p:attrName>
                                        </p:attrNameLst>
                                      </p:cBhvr>
                                      <p:tavLst>
                                        <p:tav tm="0">
                                          <p:val>
                                            <p:clrVal>
                                              <a:schemeClr val="accent2"/>
                                            </p:clrVal>
                                          </p:val>
                                        </p:tav>
                                        <p:tav tm="50000">
                                          <p:val>
                                            <p:clrVal>
                                              <a:schemeClr val="hlink"/>
                                            </p:clrVal>
                                          </p:val>
                                        </p:tav>
                                      </p:tavLst>
                                    </p:anim>
                                    <p:set>
                                      <p:cBhvr>
                                        <p:cTn id="20" dur="80"/>
                                        <p:tgtEl>
                                          <p:spTgt spid="18436"/>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8437"/>
                                        </p:tgtEl>
                                        <p:attrNameLst>
                                          <p:attrName>style.visibility</p:attrName>
                                        </p:attrNameLst>
                                      </p:cBhvr>
                                      <p:to>
                                        <p:strVal val="visible"/>
                                      </p:to>
                                    </p:set>
                                    <p:animEffect transition="in" filter="slide(fromBottom)">
                                      <p:cBhvr>
                                        <p:cTn id="25" dur="500"/>
                                        <p:tgtEl>
                                          <p:spTgt spid="18437"/>
                                        </p:tgtEl>
                                      </p:cBhvr>
                                    </p:animEffect>
                                  </p:childTnLst>
                                </p:cTn>
                              </p:par>
                            </p:childTnLst>
                          </p:cTn>
                        </p:par>
                        <p:par>
                          <p:cTn id="26" fill="hold">
                            <p:stCondLst>
                              <p:cond delay="500"/>
                            </p:stCondLst>
                            <p:childTnLst>
                              <p:par>
                                <p:cTn id="27" presetID="27" presetClass="entr" presetSubtype="0" fill="hold" nodeType="afterEffect">
                                  <p:stCondLst>
                                    <p:cond delay="0"/>
                                  </p:stCondLst>
                                  <p:iterate type="lt">
                                    <p:tmPct val="50000"/>
                                  </p:iterate>
                                  <p:childTnLst>
                                    <p:set>
                                      <p:cBhvr>
                                        <p:cTn id="28" dur="1" fill="hold">
                                          <p:stCondLst>
                                            <p:cond delay="0"/>
                                          </p:stCondLst>
                                        </p:cTn>
                                        <p:tgtEl>
                                          <p:spTgt spid="18438">
                                            <p:txEl>
                                              <p:pRg st="0" end="0"/>
                                            </p:txEl>
                                          </p:spTgt>
                                        </p:tgtEl>
                                        <p:attrNameLst>
                                          <p:attrName>style.visibility</p:attrName>
                                        </p:attrNameLst>
                                      </p:cBhvr>
                                      <p:to>
                                        <p:strVal val="visible"/>
                                      </p:to>
                                    </p:set>
                                    <p:anim calcmode="discrete" valueType="clr">
                                      <p:cBhvr override="childStyle">
                                        <p:cTn id="29" dur="80"/>
                                        <p:tgtEl>
                                          <p:spTgt spid="1843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8438">
                                            <p:txEl>
                                              <p:pRg st="0" end="0"/>
                                            </p:txEl>
                                          </p:spTgt>
                                        </p:tgtEl>
                                        <p:attrNameLst>
                                          <p:attrName>fillcolor</p:attrName>
                                        </p:attrNameLst>
                                      </p:cBhvr>
                                      <p:tavLst>
                                        <p:tav tm="0">
                                          <p:val>
                                            <p:clrVal>
                                              <a:schemeClr val="accent2"/>
                                            </p:clrVal>
                                          </p:val>
                                        </p:tav>
                                        <p:tav tm="50000">
                                          <p:val>
                                            <p:clrVal>
                                              <a:schemeClr val="hlink"/>
                                            </p:clrVal>
                                          </p:val>
                                        </p:tav>
                                      </p:tavLst>
                                    </p:anim>
                                    <p:set>
                                      <p:cBhvr>
                                        <p:cTn id="31" dur="80"/>
                                        <p:tgtEl>
                                          <p:spTgt spid="18438">
                                            <p:txEl>
                                              <p:pRg st="0" end="0"/>
                                            </p:txEl>
                                          </p:spTgt>
                                        </p:tgtEl>
                                        <p:attrNameLst>
                                          <p:attrName>fill.type</p:attrName>
                                        </p:attrNameLst>
                                      </p:cBhvr>
                                      <p:to>
                                        <p:strVal val="solid"/>
                                      </p:to>
                                    </p:set>
                                  </p:childTnLst>
                                </p:cTn>
                              </p:par>
                            </p:childTnLst>
                          </p:cTn>
                        </p:par>
                        <p:par>
                          <p:cTn id="32" fill="hold">
                            <p:stCondLst>
                              <p:cond delay="2020"/>
                            </p:stCondLst>
                            <p:childTnLst>
                              <p:par>
                                <p:cTn id="33" presetID="27" presetClass="entr" presetSubtype="0" fill="hold" nodeType="afterEffect">
                                  <p:stCondLst>
                                    <p:cond delay="0"/>
                                  </p:stCondLst>
                                  <p:iterate type="lt">
                                    <p:tmPct val="50000"/>
                                  </p:iterate>
                                  <p:childTnLst>
                                    <p:set>
                                      <p:cBhvr>
                                        <p:cTn id="34" dur="1" fill="hold">
                                          <p:stCondLst>
                                            <p:cond delay="0"/>
                                          </p:stCondLst>
                                        </p:cTn>
                                        <p:tgtEl>
                                          <p:spTgt spid="18439">
                                            <p:txEl>
                                              <p:pRg st="0" end="0"/>
                                            </p:txEl>
                                          </p:spTgt>
                                        </p:tgtEl>
                                        <p:attrNameLst>
                                          <p:attrName>style.visibility</p:attrName>
                                        </p:attrNameLst>
                                      </p:cBhvr>
                                      <p:to>
                                        <p:strVal val="visible"/>
                                      </p:to>
                                    </p:set>
                                    <p:anim calcmode="discrete" valueType="clr">
                                      <p:cBhvr override="childStyle">
                                        <p:cTn id="35" dur="80"/>
                                        <p:tgtEl>
                                          <p:spTgt spid="1843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8439">
                                            <p:txEl>
                                              <p:pRg st="0" end="0"/>
                                            </p:txEl>
                                          </p:spTgt>
                                        </p:tgtEl>
                                        <p:attrNameLst>
                                          <p:attrName>fillcolor</p:attrName>
                                        </p:attrNameLst>
                                      </p:cBhvr>
                                      <p:tavLst>
                                        <p:tav tm="0">
                                          <p:val>
                                            <p:clrVal>
                                              <a:schemeClr val="accent2"/>
                                            </p:clrVal>
                                          </p:val>
                                        </p:tav>
                                        <p:tav tm="50000">
                                          <p:val>
                                            <p:clrVal>
                                              <a:schemeClr val="hlink"/>
                                            </p:clrVal>
                                          </p:val>
                                        </p:tav>
                                      </p:tavLst>
                                    </p:anim>
                                    <p:set>
                                      <p:cBhvr>
                                        <p:cTn id="37" dur="80"/>
                                        <p:tgtEl>
                                          <p:spTgt spid="18439">
                                            <p:txEl>
                                              <p:pRg st="0" end="0"/>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8440"/>
                                        </p:tgtEl>
                                        <p:attrNameLst>
                                          <p:attrName>style.visibility</p:attrName>
                                        </p:attrNameLst>
                                      </p:cBhvr>
                                      <p:to>
                                        <p:strVal val="visible"/>
                                      </p:to>
                                    </p:set>
                                    <p:anim calcmode="discrete" valueType="clr">
                                      <p:cBhvr override="childStyle">
                                        <p:cTn id="42" dur="80"/>
                                        <p:tgtEl>
                                          <p:spTgt spid="18440"/>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8440"/>
                                        </p:tgtEl>
                                        <p:attrNameLst>
                                          <p:attrName>fillcolor</p:attrName>
                                        </p:attrNameLst>
                                      </p:cBhvr>
                                      <p:tavLst>
                                        <p:tav tm="0">
                                          <p:val>
                                            <p:clrVal>
                                              <a:schemeClr val="accent2"/>
                                            </p:clrVal>
                                          </p:val>
                                        </p:tav>
                                        <p:tav tm="50000">
                                          <p:val>
                                            <p:clrVal>
                                              <a:schemeClr val="hlink"/>
                                            </p:clrVal>
                                          </p:val>
                                        </p:tav>
                                      </p:tavLst>
                                    </p:anim>
                                    <p:set>
                                      <p:cBhvr>
                                        <p:cTn id="44" dur="80"/>
                                        <p:tgtEl>
                                          <p:spTgt spid="1844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5" grpId="0"/>
      <p:bldP spid="18436" grpId="0"/>
      <p:bldP spid="18437" grpId="0" animBg="1"/>
      <p:bldP spid="184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78F854B0-363B-4DD9-A506-8A322C6F951C}" type="slidenum">
              <a:rPr lang="en-US"/>
              <a:pPr/>
              <a:t>11</a:t>
            </a:fld>
            <a:endParaRPr lang="en-US"/>
          </a:p>
        </p:txBody>
      </p:sp>
      <p:sp>
        <p:nvSpPr>
          <p:cNvPr id="20483" name="Text Box 3"/>
          <p:cNvSpPr txBox="1">
            <a:spLocks noChangeArrowheads="1"/>
          </p:cNvSpPr>
          <p:nvPr/>
        </p:nvSpPr>
        <p:spPr bwMode="auto">
          <a:xfrm>
            <a:off x="7242043" y="876300"/>
            <a:ext cx="885692" cy="465138"/>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AC</a:t>
            </a:r>
            <a:endParaRPr lang="en-US" sz="2400"/>
          </a:p>
        </p:txBody>
      </p:sp>
      <p:sp>
        <p:nvSpPr>
          <p:cNvPr id="20484" name="Rectangle 4"/>
          <p:cNvSpPr>
            <a:spLocks noChangeArrowheads="1"/>
          </p:cNvSpPr>
          <p:nvPr/>
        </p:nvSpPr>
        <p:spPr bwMode="auto">
          <a:xfrm>
            <a:off x="2808420" y="2355850"/>
            <a:ext cx="2483379" cy="1239838"/>
          </a:xfrm>
          <a:prstGeom prst="rect">
            <a:avLst/>
          </a:prstGeom>
          <a:solidFill>
            <a:srgbClr val="DDDDDD">
              <a:alpha val="84000"/>
            </a:srgbClr>
          </a:solidFill>
          <a:ln w="28575">
            <a:solidFill>
              <a:srgbClr val="000000"/>
            </a:solidFill>
            <a:miter lim="800000"/>
            <a:headEnd/>
            <a:tailEnd/>
          </a:ln>
        </p:spPr>
        <p:txBody>
          <a:bodyPr/>
          <a:lstStyle/>
          <a:p>
            <a:endParaRPr lang="ar-SA"/>
          </a:p>
        </p:txBody>
      </p:sp>
      <p:sp>
        <p:nvSpPr>
          <p:cNvPr id="20485" name="Line 5"/>
          <p:cNvSpPr>
            <a:spLocks noChangeShapeType="1"/>
          </p:cNvSpPr>
          <p:nvPr/>
        </p:nvSpPr>
        <p:spPr bwMode="auto">
          <a:xfrm>
            <a:off x="2808421" y="1117600"/>
            <a:ext cx="1719" cy="3562350"/>
          </a:xfrm>
          <a:prstGeom prst="line">
            <a:avLst/>
          </a:prstGeom>
          <a:noFill/>
          <a:ln w="38100">
            <a:solidFill>
              <a:srgbClr val="000000"/>
            </a:solidFill>
            <a:round/>
            <a:headEnd/>
            <a:tailEnd/>
          </a:ln>
        </p:spPr>
        <p:txBody>
          <a:bodyPr/>
          <a:lstStyle/>
          <a:p>
            <a:endParaRPr lang="ar-SA"/>
          </a:p>
        </p:txBody>
      </p:sp>
      <p:sp>
        <p:nvSpPr>
          <p:cNvPr id="20486" name="Line 6"/>
          <p:cNvSpPr>
            <a:spLocks noChangeShapeType="1"/>
          </p:cNvSpPr>
          <p:nvPr/>
        </p:nvSpPr>
        <p:spPr bwMode="auto">
          <a:xfrm>
            <a:off x="2808421" y="4678364"/>
            <a:ext cx="5142177" cy="1587"/>
          </a:xfrm>
          <a:prstGeom prst="line">
            <a:avLst/>
          </a:prstGeom>
          <a:noFill/>
          <a:ln w="38100">
            <a:solidFill>
              <a:srgbClr val="000000"/>
            </a:solidFill>
            <a:round/>
            <a:headEnd/>
            <a:tailEnd/>
          </a:ln>
        </p:spPr>
        <p:txBody>
          <a:bodyPr/>
          <a:lstStyle/>
          <a:p>
            <a:endParaRPr lang="ar-SA"/>
          </a:p>
        </p:txBody>
      </p:sp>
      <p:sp>
        <p:nvSpPr>
          <p:cNvPr id="20487" name="Line 7"/>
          <p:cNvSpPr>
            <a:spLocks noChangeShapeType="1"/>
          </p:cNvSpPr>
          <p:nvPr/>
        </p:nvSpPr>
        <p:spPr bwMode="auto">
          <a:xfrm>
            <a:off x="2808421" y="2355850"/>
            <a:ext cx="4433623" cy="1588"/>
          </a:xfrm>
          <a:prstGeom prst="line">
            <a:avLst/>
          </a:prstGeom>
          <a:noFill/>
          <a:ln w="28575">
            <a:solidFill>
              <a:srgbClr val="000000"/>
            </a:solidFill>
            <a:round/>
            <a:headEnd/>
            <a:tailEnd/>
          </a:ln>
        </p:spPr>
        <p:txBody>
          <a:bodyPr/>
          <a:lstStyle/>
          <a:p>
            <a:endParaRPr lang="ar-SA"/>
          </a:p>
        </p:txBody>
      </p:sp>
      <p:sp>
        <p:nvSpPr>
          <p:cNvPr id="20488" name="Freeform 8"/>
          <p:cNvSpPr>
            <a:spLocks/>
          </p:cNvSpPr>
          <p:nvPr/>
        </p:nvSpPr>
        <p:spPr bwMode="auto">
          <a:xfrm>
            <a:off x="2987279" y="1273176"/>
            <a:ext cx="4609042" cy="2632075"/>
          </a:xfrm>
          <a:custGeom>
            <a:avLst/>
            <a:gdLst/>
            <a:ahLst/>
            <a:cxnLst>
              <a:cxn ang="0">
                <a:pos x="0" y="900"/>
              </a:cxn>
              <a:cxn ang="0">
                <a:pos x="1620" y="2520"/>
              </a:cxn>
              <a:cxn ang="0">
                <a:pos x="3960" y="0"/>
              </a:cxn>
            </a:cxnLst>
            <a:rect l="0" t="0" r="r" b="b"/>
            <a:pathLst>
              <a:path w="3960" h="2670">
                <a:moveTo>
                  <a:pt x="0" y="900"/>
                </a:moveTo>
                <a:cubicBezTo>
                  <a:pt x="480" y="1785"/>
                  <a:pt x="960" y="2670"/>
                  <a:pt x="1620" y="2520"/>
                </a:cubicBezTo>
                <a:cubicBezTo>
                  <a:pt x="2280" y="2370"/>
                  <a:pt x="3570" y="420"/>
                  <a:pt x="3960" y="0"/>
                </a:cubicBezTo>
              </a:path>
            </a:pathLst>
          </a:custGeom>
          <a:noFill/>
          <a:ln w="28575">
            <a:solidFill>
              <a:srgbClr val="000000"/>
            </a:solidFill>
            <a:round/>
            <a:headEnd/>
            <a:tailEnd/>
          </a:ln>
        </p:spPr>
        <p:txBody>
          <a:bodyPr/>
          <a:lstStyle/>
          <a:p>
            <a:endParaRPr lang="ar-SA"/>
          </a:p>
        </p:txBody>
      </p:sp>
      <p:sp>
        <p:nvSpPr>
          <p:cNvPr id="20489" name="Freeform 9"/>
          <p:cNvSpPr>
            <a:spLocks/>
          </p:cNvSpPr>
          <p:nvPr/>
        </p:nvSpPr>
        <p:spPr bwMode="auto">
          <a:xfrm>
            <a:off x="3164417" y="962026"/>
            <a:ext cx="2481660" cy="3717925"/>
          </a:xfrm>
          <a:custGeom>
            <a:avLst/>
            <a:gdLst/>
            <a:ahLst/>
            <a:cxnLst>
              <a:cxn ang="0">
                <a:pos x="0" y="3060"/>
              </a:cxn>
              <a:cxn ang="0">
                <a:pos x="1260" y="3600"/>
              </a:cxn>
              <a:cxn ang="0">
                <a:pos x="2160" y="0"/>
              </a:cxn>
            </a:cxnLst>
            <a:rect l="0" t="0" r="r" b="b"/>
            <a:pathLst>
              <a:path w="2160" h="4110">
                <a:moveTo>
                  <a:pt x="0" y="3060"/>
                </a:moveTo>
                <a:cubicBezTo>
                  <a:pt x="450" y="3585"/>
                  <a:pt x="900" y="4110"/>
                  <a:pt x="1260" y="3600"/>
                </a:cubicBezTo>
                <a:cubicBezTo>
                  <a:pt x="1620" y="3090"/>
                  <a:pt x="2010" y="600"/>
                  <a:pt x="2160" y="0"/>
                </a:cubicBezTo>
              </a:path>
            </a:pathLst>
          </a:custGeom>
          <a:noFill/>
          <a:ln w="28575">
            <a:solidFill>
              <a:srgbClr val="000000"/>
            </a:solidFill>
            <a:round/>
            <a:headEnd/>
            <a:tailEnd/>
          </a:ln>
        </p:spPr>
        <p:txBody>
          <a:bodyPr/>
          <a:lstStyle/>
          <a:p>
            <a:endParaRPr lang="ar-SA"/>
          </a:p>
        </p:txBody>
      </p:sp>
      <p:sp>
        <p:nvSpPr>
          <p:cNvPr id="20490" name="Line 10"/>
          <p:cNvSpPr>
            <a:spLocks noChangeShapeType="1"/>
          </p:cNvSpPr>
          <p:nvPr/>
        </p:nvSpPr>
        <p:spPr bwMode="auto">
          <a:xfrm>
            <a:off x="5291800" y="2355850"/>
            <a:ext cx="0" cy="2324100"/>
          </a:xfrm>
          <a:prstGeom prst="line">
            <a:avLst/>
          </a:prstGeom>
          <a:noFill/>
          <a:ln w="28575">
            <a:solidFill>
              <a:srgbClr val="000000"/>
            </a:solidFill>
            <a:prstDash val="dashDot"/>
            <a:round/>
            <a:headEnd/>
            <a:tailEnd/>
          </a:ln>
        </p:spPr>
        <p:txBody>
          <a:bodyPr/>
          <a:lstStyle/>
          <a:p>
            <a:endParaRPr lang="ar-SA"/>
          </a:p>
        </p:txBody>
      </p:sp>
      <p:sp>
        <p:nvSpPr>
          <p:cNvPr id="20491" name="Line 11"/>
          <p:cNvSpPr>
            <a:spLocks noChangeShapeType="1"/>
          </p:cNvSpPr>
          <p:nvPr/>
        </p:nvSpPr>
        <p:spPr bwMode="auto">
          <a:xfrm flipH="1">
            <a:off x="3341556" y="3595688"/>
            <a:ext cx="1950244" cy="0"/>
          </a:xfrm>
          <a:prstGeom prst="line">
            <a:avLst/>
          </a:prstGeom>
          <a:noFill/>
          <a:ln w="28575">
            <a:solidFill>
              <a:srgbClr val="000000"/>
            </a:solidFill>
            <a:round/>
            <a:headEnd/>
            <a:tailEnd/>
          </a:ln>
        </p:spPr>
        <p:txBody>
          <a:bodyPr/>
          <a:lstStyle/>
          <a:p>
            <a:endParaRPr lang="ar-SA"/>
          </a:p>
        </p:txBody>
      </p:sp>
      <p:sp>
        <p:nvSpPr>
          <p:cNvPr id="20492" name="Text Box 12"/>
          <p:cNvSpPr txBox="1">
            <a:spLocks noChangeArrowheads="1"/>
          </p:cNvSpPr>
          <p:nvPr/>
        </p:nvSpPr>
        <p:spPr bwMode="auto">
          <a:xfrm>
            <a:off x="5291799" y="549275"/>
            <a:ext cx="887413" cy="463550"/>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MC</a:t>
            </a:r>
            <a:endParaRPr lang="en-US" sz="2400"/>
          </a:p>
        </p:txBody>
      </p:sp>
      <p:sp>
        <p:nvSpPr>
          <p:cNvPr id="20493" name="Text Box 13"/>
          <p:cNvSpPr txBox="1">
            <a:spLocks noChangeArrowheads="1"/>
          </p:cNvSpPr>
          <p:nvPr/>
        </p:nvSpPr>
        <p:spPr bwMode="auto">
          <a:xfrm>
            <a:off x="1781704" y="692150"/>
            <a:ext cx="2043113" cy="463550"/>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P, MC, AC</a:t>
            </a:r>
            <a:endParaRPr lang="en-US" sz="2400" b="1"/>
          </a:p>
        </p:txBody>
      </p:sp>
      <p:sp>
        <p:nvSpPr>
          <p:cNvPr id="20494" name="Text Box 14"/>
          <p:cNvSpPr txBox="1">
            <a:spLocks noChangeArrowheads="1"/>
          </p:cNvSpPr>
          <p:nvPr/>
        </p:nvSpPr>
        <p:spPr bwMode="auto">
          <a:xfrm>
            <a:off x="7230004" y="2124075"/>
            <a:ext cx="2325158" cy="465138"/>
          </a:xfrm>
          <a:prstGeom prst="rect">
            <a:avLst/>
          </a:prstGeom>
          <a:noFill/>
          <a:ln w="9525">
            <a:noFill/>
            <a:miter lim="800000"/>
            <a:headEnd/>
            <a:tailEnd/>
          </a:ln>
        </p:spPr>
        <p:txBody>
          <a:bodyPr lIns="83210" tIns="41605" rIns="83210" bIns="41605"/>
          <a:lstStyle/>
          <a:p>
            <a:pPr rtl="1"/>
            <a:r>
              <a:rPr lang="en-US" altLang="zh-CN" sz="2400" b="1">
                <a:latin typeface="Times New Roman" pitchFamily="18" charset="0"/>
                <a:ea typeface="SimSun" pitchFamily="2" charset="-122"/>
              </a:rPr>
              <a:t>P = AR = MR</a:t>
            </a:r>
            <a:endParaRPr lang="en-US" sz="2400"/>
          </a:p>
        </p:txBody>
      </p:sp>
      <p:sp>
        <p:nvSpPr>
          <p:cNvPr id="20495" name="Text Box 15"/>
          <p:cNvSpPr txBox="1">
            <a:spLocks noChangeArrowheads="1"/>
          </p:cNvSpPr>
          <p:nvPr/>
        </p:nvSpPr>
        <p:spPr bwMode="auto">
          <a:xfrm>
            <a:off x="7730464" y="4441825"/>
            <a:ext cx="887413" cy="465138"/>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Q</a:t>
            </a:r>
            <a:endParaRPr lang="en-US" sz="2400"/>
          </a:p>
        </p:txBody>
      </p:sp>
      <p:sp>
        <p:nvSpPr>
          <p:cNvPr id="20496" name="Text Box 16"/>
          <p:cNvSpPr txBox="1">
            <a:spLocks noChangeArrowheads="1"/>
          </p:cNvSpPr>
          <p:nvPr/>
        </p:nvSpPr>
        <p:spPr bwMode="auto">
          <a:xfrm>
            <a:off x="4844654" y="4652963"/>
            <a:ext cx="885692" cy="539750"/>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9</a:t>
            </a:r>
            <a:endParaRPr lang="en-US" sz="2400"/>
          </a:p>
        </p:txBody>
      </p:sp>
      <p:sp>
        <p:nvSpPr>
          <p:cNvPr id="20497" name="Text Box 17"/>
          <p:cNvSpPr txBox="1">
            <a:spLocks noChangeArrowheads="1"/>
          </p:cNvSpPr>
          <p:nvPr/>
        </p:nvSpPr>
        <p:spPr bwMode="auto">
          <a:xfrm>
            <a:off x="838200" y="5029200"/>
            <a:ext cx="7800975" cy="1222375"/>
          </a:xfrm>
          <a:prstGeom prst="rect">
            <a:avLst/>
          </a:prstGeom>
          <a:noFill/>
          <a:ln w="28575">
            <a:solidFill>
              <a:srgbClr val="000000"/>
            </a:solidFill>
            <a:miter lim="800000"/>
            <a:headEnd/>
            <a:tailEnd/>
          </a:ln>
          <a:effectLst/>
        </p:spPr>
        <p:txBody>
          <a:bodyPr lIns="83210" tIns="41605" rIns="83210" bIns="41605"/>
          <a:lstStyle/>
          <a:p>
            <a:pPr algn="just" rtl="1"/>
            <a:r>
              <a:rPr lang="ar-SA" altLang="zh-CN" sz="2500" b="1">
                <a:solidFill>
                  <a:srgbClr val="FF6600"/>
                </a:solidFill>
                <a:latin typeface="Times New Roman" pitchFamily="18" charset="0"/>
                <a:ea typeface="SimSun" pitchFamily="2" charset="-122"/>
                <a:cs typeface="Times New Roman" pitchFamily="18" charset="0"/>
              </a:rPr>
              <a:t>الشكل (</a:t>
            </a:r>
            <a:r>
              <a:rPr lang="ar-BH" altLang="zh-CN" sz="2500" b="1">
                <a:solidFill>
                  <a:srgbClr val="FF6600"/>
                </a:solidFill>
                <a:latin typeface="Times New Roman" pitchFamily="18" charset="0"/>
                <a:ea typeface="SimSun" pitchFamily="2" charset="-122"/>
                <a:cs typeface="Times New Roman" pitchFamily="18" charset="0"/>
              </a:rPr>
              <a:t>9</a:t>
            </a:r>
            <a:r>
              <a:rPr lang="ar-SA" altLang="zh-CN" sz="2500" b="1">
                <a:solidFill>
                  <a:srgbClr val="FF6600"/>
                </a:solidFill>
                <a:latin typeface="Times New Roman" pitchFamily="18" charset="0"/>
                <a:ea typeface="SimSun" pitchFamily="2" charset="-122"/>
                <a:cs typeface="Times New Roman" pitchFamily="18" charset="0"/>
              </a:rPr>
              <a:t>-2)</a:t>
            </a:r>
            <a:r>
              <a:rPr lang="ar-SA" altLang="zh-CN" sz="2500">
                <a:solidFill>
                  <a:srgbClr val="FF6600"/>
                </a:solidFill>
                <a:latin typeface="Times New Roman" pitchFamily="18" charset="0"/>
                <a:ea typeface="SimSun" pitchFamily="2" charset="-122"/>
                <a:cs typeface="Times New Roman" pitchFamily="18" charset="0"/>
              </a:rPr>
              <a:t>:</a:t>
            </a:r>
            <a:r>
              <a:rPr lang="ar-SA" altLang="zh-CN" sz="2500">
                <a:latin typeface="Times New Roman" pitchFamily="18" charset="0"/>
                <a:ea typeface="SimSun" pitchFamily="2" charset="-122"/>
                <a:cs typeface="Times New Roman" pitchFamily="18" charset="0"/>
              </a:rPr>
              <a:t> توازن المنشأة في المدى القصير، حيث يتحدد الإنتاج الأمثل بتقاطع منحنى </a:t>
            </a:r>
            <a:r>
              <a:rPr lang="en-US" altLang="zh-CN" sz="2500">
                <a:latin typeface="Times New Roman" pitchFamily="18" charset="0"/>
                <a:ea typeface="SimSun" pitchFamily="2" charset="-122"/>
                <a:cs typeface="Times New Roman" pitchFamily="18" charset="0"/>
              </a:rPr>
              <a:t>MC</a:t>
            </a:r>
            <a:r>
              <a:rPr lang="ar-SA" altLang="zh-CN" sz="2500">
                <a:latin typeface="Times New Roman" pitchFamily="18" charset="0"/>
                <a:ea typeface="SimSun" pitchFamily="2" charset="-122"/>
                <a:cs typeface="Times New Roman" pitchFamily="18" charset="0"/>
              </a:rPr>
              <a:t> مع منحنى الطلب </a:t>
            </a:r>
            <a:r>
              <a:rPr lang="en-US" altLang="zh-CN" sz="2500">
                <a:latin typeface="Times New Roman" pitchFamily="18" charset="0"/>
                <a:ea typeface="SimSun" pitchFamily="2" charset="-122"/>
              </a:rPr>
              <a:t>P</a:t>
            </a:r>
            <a:r>
              <a:rPr lang="ar-SA" altLang="zh-CN" sz="2500">
                <a:latin typeface="Times New Roman" pitchFamily="18" charset="0"/>
                <a:cs typeface="Times New Roman" pitchFamily="18" charset="0"/>
              </a:rPr>
              <a:t>، ويقاس مقدار الربح بالمساحة المظللة</a:t>
            </a:r>
            <a:r>
              <a:rPr lang="ar-SA" altLang="zh-CN" sz="2500" b="1">
                <a:latin typeface="Times New Roman" pitchFamily="18" charset="0"/>
                <a:ea typeface="SimSun" pitchFamily="2" charset="-122"/>
              </a:rPr>
              <a:t>.</a:t>
            </a:r>
            <a:endParaRPr lang="en-US" sz="4000"/>
          </a:p>
        </p:txBody>
      </p:sp>
      <p:sp>
        <p:nvSpPr>
          <p:cNvPr id="20498" name="Text Box 18"/>
          <p:cNvSpPr txBox="1">
            <a:spLocks noChangeArrowheads="1"/>
          </p:cNvSpPr>
          <p:nvPr/>
        </p:nvSpPr>
        <p:spPr bwMode="auto">
          <a:xfrm>
            <a:off x="2055152" y="2079625"/>
            <a:ext cx="885692" cy="539750"/>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131</a:t>
            </a:r>
            <a:endParaRPr lang="en-US" sz="2400"/>
          </a:p>
        </p:txBody>
      </p:sp>
      <p:sp>
        <p:nvSpPr>
          <p:cNvPr id="20499" name="Text Box 19"/>
          <p:cNvSpPr txBox="1">
            <a:spLocks noChangeArrowheads="1"/>
          </p:cNvSpPr>
          <p:nvPr/>
        </p:nvSpPr>
        <p:spPr bwMode="auto">
          <a:xfrm>
            <a:off x="1802341" y="3328988"/>
            <a:ext cx="1040475" cy="539750"/>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97.78</a:t>
            </a:r>
            <a:endParaRPr lang="en-US" sz="2400"/>
          </a:p>
        </p:txBody>
      </p:sp>
      <p:sp>
        <p:nvSpPr>
          <p:cNvPr id="20500"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63287810-7792-4873-88C9-5835DF2E4719}" type="slidenum">
              <a:rPr lang="en-US"/>
              <a:pPr/>
              <a:t>12</a:t>
            </a:fld>
            <a:endParaRPr lang="en-US"/>
          </a:p>
        </p:txBody>
      </p:sp>
      <p:sp>
        <p:nvSpPr>
          <p:cNvPr id="22531" name="Text Box 3"/>
          <p:cNvSpPr txBox="1">
            <a:spLocks noChangeArrowheads="1"/>
          </p:cNvSpPr>
          <p:nvPr/>
        </p:nvSpPr>
        <p:spPr bwMode="auto">
          <a:xfrm>
            <a:off x="1265767" y="885825"/>
            <a:ext cx="2055152" cy="452438"/>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P, MC, AC</a:t>
            </a:r>
            <a:endParaRPr lang="en-US" sz="2400"/>
          </a:p>
        </p:txBody>
      </p:sp>
      <p:sp>
        <p:nvSpPr>
          <p:cNvPr id="22532" name="Text Box 4"/>
          <p:cNvSpPr txBox="1">
            <a:spLocks noChangeArrowheads="1"/>
          </p:cNvSpPr>
          <p:nvPr/>
        </p:nvSpPr>
        <p:spPr bwMode="auto">
          <a:xfrm>
            <a:off x="7033948" y="2401889"/>
            <a:ext cx="1702594" cy="452437"/>
          </a:xfrm>
          <a:prstGeom prst="rect">
            <a:avLst/>
          </a:prstGeom>
          <a:noFill/>
          <a:ln w="9525">
            <a:noFill/>
            <a:miter lim="800000"/>
            <a:headEnd/>
            <a:tailEnd/>
          </a:ln>
        </p:spPr>
        <p:txBody>
          <a:bodyPr lIns="83210" tIns="41605" rIns="83210" bIns="41605"/>
          <a:lstStyle/>
          <a:p>
            <a:pPr algn="r"/>
            <a:r>
              <a:rPr lang="en-US" altLang="zh-CN" sz="2400" b="1">
                <a:latin typeface="Times New Roman" pitchFamily="18" charset="0"/>
                <a:ea typeface="SimSun" pitchFamily="2" charset="-122"/>
              </a:rPr>
              <a:t>    P = MR</a:t>
            </a:r>
            <a:endParaRPr lang="en-US" sz="2400"/>
          </a:p>
        </p:txBody>
      </p:sp>
      <p:sp>
        <p:nvSpPr>
          <p:cNvPr id="22533" name="Text Box 5"/>
          <p:cNvSpPr txBox="1">
            <a:spLocks noChangeArrowheads="1"/>
          </p:cNvSpPr>
          <p:nvPr/>
        </p:nvSpPr>
        <p:spPr bwMode="auto">
          <a:xfrm>
            <a:off x="8065823" y="4876800"/>
            <a:ext cx="944166" cy="450850"/>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rPr>
              <a:t>Q</a:t>
            </a:r>
            <a:endParaRPr lang="en-US" sz="2400"/>
          </a:p>
        </p:txBody>
      </p:sp>
      <p:sp>
        <p:nvSpPr>
          <p:cNvPr id="22534" name="Text Box 6"/>
          <p:cNvSpPr txBox="1">
            <a:spLocks noChangeArrowheads="1"/>
          </p:cNvSpPr>
          <p:nvPr/>
        </p:nvSpPr>
        <p:spPr bwMode="auto">
          <a:xfrm>
            <a:off x="1143000" y="5334000"/>
            <a:ext cx="7567083" cy="990600"/>
          </a:xfrm>
          <a:prstGeom prst="rect">
            <a:avLst/>
          </a:prstGeom>
          <a:noFill/>
          <a:ln w="28575">
            <a:solidFill>
              <a:srgbClr val="000000"/>
            </a:solidFill>
            <a:miter lim="800000"/>
            <a:headEnd/>
            <a:tailEnd/>
          </a:ln>
          <a:effectLst/>
        </p:spPr>
        <p:txBody>
          <a:bodyPr lIns="83210" tIns="41605" rIns="83210" bIns="41605"/>
          <a:lstStyle/>
          <a:p>
            <a:pPr algn="just" rtl="1"/>
            <a:r>
              <a:rPr lang="ar-SA" altLang="zh-CN" sz="2100" b="1" dirty="0">
                <a:solidFill>
                  <a:srgbClr val="FF6600"/>
                </a:solidFill>
                <a:latin typeface="Times New Roman" pitchFamily="18" charset="0"/>
                <a:ea typeface="SimSun" pitchFamily="2" charset="-122"/>
                <a:cs typeface="Times New Roman" pitchFamily="18" charset="0"/>
              </a:rPr>
              <a:t>الشكل (</a:t>
            </a:r>
            <a:r>
              <a:rPr lang="ar-BH" altLang="zh-CN" sz="2100" b="1" dirty="0">
                <a:solidFill>
                  <a:srgbClr val="FF6600"/>
                </a:solidFill>
                <a:latin typeface="Times New Roman" pitchFamily="18" charset="0"/>
                <a:ea typeface="SimSun" pitchFamily="2" charset="-122"/>
                <a:cs typeface="Times New Roman" pitchFamily="18" charset="0"/>
              </a:rPr>
              <a:t>9</a:t>
            </a:r>
            <a:r>
              <a:rPr lang="ar-SA" altLang="zh-CN" sz="2100" b="1" dirty="0">
                <a:solidFill>
                  <a:srgbClr val="FF6600"/>
                </a:solidFill>
                <a:latin typeface="Times New Roman" pitchFamily="18" charset="0"/>
                <a:ea typeface="SimSun" pitchFamily="2" charset="-122"/>
                <a:cs typeface="Times New Roman" pitchFamily="18" charset="0"/>
              </a:rPr>
              <a:t>-3):</a:t>
            </a:r>
            <a:r>
              <a:rPr lang="ar-SA" altLang="zh-CN" sz="2100" dirty="0">
                <a:solidFill>
                  <a:srgbClr val="000000"/>
                </a:solidFill>
                <a:latin typeface="Times New Roman" pitchFamily="18" charset="0"/>
                <a:ea typeface="SimSun" pitchFamily="2" charset="-122"/>
                <a:cs typeface="Times New Roman" pitchFamily="18" charset="0"/>
              </a:rPr>
              <a:t> توازن المنشأة عندما يكون  </a:t>
            </a:r>
            <a:r>
              <a:rPr lang="en-US" altLang="zh-CN" sz="2100" dirty="0">
                <a:solidFill>
                  <a:srgbClr val="000000"/>
                </a:solidFill>
                <a:latin typeface="Times New Roman" pitchFamily="18" charset="0"/>
                <a:ea typeface="SimSun" pitchFamily="2" charset="-122"/>
                <a:cs typeface="Times New Roman" pitchFamily="18" charset="0"/>
              </a:rPr>
              <a:t>MC = MR</a:t>
            </a:r>
            <a:r>
              <a:rPr lang="ar-SA" altLang="zh-CN" sz="2100" dirty="0">
                <a:solidFill>
                  <a:srgbClr val="000000"/>
                </a:solidFill>
                <a:latin typeface="Times New Roman" pitchFamily="18" charset="0"/>
                <a:ea typeface="SimSun" pitchFamily="2" charset="-122"/>
                <a:cs typeface="Times New Roman" pitchFamily="18" charset="0"/>
              </a:rPr>
              <a:t>، ولكن بدلاً عن تعظيم الربح تحقق المنشأة أدنى خسارة ممكنة نتيجة لزيادة تكلفة الوحدة بما يفوق مستوى سعر السوق، والمساحة المظللة تقيس مقدرا الخسارة.</a:t>
            </a:r>
            <a:endParaRPr lang="en-US" sz="3600" dirty="0"/>
          </a:p>
        </p:txBody>
      </p:sp>
      <p:sp>
        <p:nvSpPr>
          <p:cNvPr id="22535" name="Text Box 7"/>
          <p:cNvSpPr txBox="1">
            <a:spLocks noChangeArrowheads="1"/>
          </p:cNvSpPr>
          <p:nvPr/>
        </p:nvSpPr>
        <p:spPr bwMode="auto">
          <a:xfrm>
            <a:off x="4667515" y="5087939"/>
            <a:ext cx="1035315" cy="5746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9</a:t>
            </a:r>
            <a:endParaRPr lang="en-US" sz="3600"/>
          </a:p>
        </p:txBody>
      </p:sp>
      <p:sp>
        <p:nvSpPr>
          <p:cNvPr id="22536" name="Rectangle 8"/>
          <p:cNvSpPr>
            <a:spLocks noChangeArrowheads="1"/>
          </p:cNvSpPr>
          <p:nvPr/>
        </p:nvSpPr>
        <p:spPr bwMode="auto">
          <a:xfrm>
            <a:off x="2290763" y="2079625"/>
            <a:ext cx="2899569" cy="552450"/>
          </a:xfrm>
          <a:prstGeom prst="rect">
            <a:avLst/>
          </a:prstGeom>
          <a:solidFill>
            <a:srgbClr val="DDDDDD">
              <a:alpha val="84000"/>
            </a:srgbClr>
          </a:solidFill>
          <a:ln w="28575">
            <a:solidFill>
              <a:srgbClr val="000000"/>
            </a:solidFill>
            <a:miter lim="800000"/>
            <a:headEnd/>
            <a:tailEnd/>
          </a:ln>
        </p:spPr>
        <p:txBody>
          <a:bodyPr/>
          <a:lstStyle/>
          <a:p>
            <a:endParaRPr lang="ar-SA"/>
          </a:p>
        </p:txBody>
      </p:sp>
      <p:sp>
        <p:nvSpPr>
          <p:cNvPr id="22537" name="Line 9"/>
          <p:cNvSpPr>
            <a:spLocks noChangeShapeType="1"/>
          </p:cNvSpPr>
          <p:nvPr/>
        </p:nvSpPr>
        <p:spPr bwMode="auto">
          <a:xfrm>
            <a:off x="2290763" y="1325563"/>
            <a:ext cx="3440" cy="3783012"/>
          </a:xfrm>
          <a:prstGeom prst="line">
            <a:avLst/>
          </a:prstGeom>
          <a:noFill/>
          <a:ln w="38100">
            <a:solidFill>
              <a:srgbClr val="000000"/>
            </a:solidFill>
            <a:round/>
            <a:headEnd/>
            <a:tailEnd/>
          </a:ln>
        </p:spPr>
        <p:txBody>
          <a:bodyPr/>
          <a:lstStyle/>
          <a:p>
            <a:endParaRPr lang="ar-SA"/>
          </a:p>
        </p:txBody>
      </p:sp>
      <p:sp>
        <p:nvSpPr>
          <p:cNvPr id="22538" name="Line 10"/>
          <p:cNvSpPr>
            <a:spLocks noChangeShapeType="1"/>
          </p:cNvSpPr>
          <p:nvPr/>
        </p:nvSpPr>
        <p:spPr bwMode="auto">
          <a:xfrm>
            <a:off x="2290762" y="5105401"/>
            <a:ext cx="6005513" cy="3175"/>
          </a:xfrm>
          <a:prstGeom prst="line">
            <a:avLst/>
          </a:prstGeom>
          <a:noFill/>
          <a:ln w="38100">
            <a:solidFill>
              <a:srgbClr val="000000"/>
            </a:solidFill>
            <a:round/>
            <a:headEnd/>
            <a:tailEnd/>
          </a:ln>
        </p:spPr>
        <p:txBody>
          <a:bodyPr/>
          <a:lstStyle/>
          <a:p>
            <a:endParaRPr lang="ar-SA"/>
          </a:p>
        </p:txBody>
      </p:sp>
      <p:sp>
        <p:nvSpPr>
          <p:cNvPr id="22539" name="Line 11"/>
          <p:cNvSpPr>
            <a:spLocks noChangeShapeType="1"/>
          </p:cNvSpPr>
          <p:nvPr/>
        </p:nvSpPr>
        <p:spPr bwMode="auto">
          <a:xfrm>
            <a:off x="2290763" y="2630489"/>
            <a:ext cx="5176573" cy="1587"/>
          </a:xfrm>
          <a:prstGeom prst="line">
            <a:avLst/>
          </a:prstGeom>
          <a:noFill/>
          <a:ln w="28575">
            <a:solidFill>
              <a:srgbClr val="000000"/>
            </a:solidFill>
            <a:round/>
            <a:headEnd/>
            <a:tailEnd/>
          </a:ln>
        </p:spPr>
        <p:txBody>
          <a:bodyPr/>
          <a:lstStyle/>
          <a:p>
            <a:endParaRPr lang="ar-SA"/>
          </a:p>
        </p:txBody>
      </p:sp>
      <p:sp>
        <p:nvSpPr>
          <p:cNvPr id="22540" name="Freeform 12"/>
          <p:cNvSpPr>
            <a:spLocks/>
          </p:cNvSpPr>
          <p:nvPr/>
        </p:nvSpPr>
        <p:spPr bwMode="auto">
          <a:xfrm>
            <a:off x="3946923" y="528638"/>
            <a:ext cx="3728508" cy="1649412"/>
          </a:xfrm>
          <a:custGeom>
            <a:avLst/>
            <a:gdLst/>
            <a:ahLst/>
            <a:cxnLst>
              <a:cxn ang="0">
                <a:pos x="0" y="900"/>
              </a:cxn>
              <a:cxn ang="0">
                <a:pos x="1620" y="2520"/>
              </a:cxn>
              <a:cxn ang="0">
                <a:pos x="3960" y="0"/>
              </a:cxn>
            </a:cxnLst>
            <a:rect l="0" t="0" r="r" b="b"/>
            <a:pathLst>
              <a:path w="3960" h="2670">
                <a:moveTo>
                  <a:pt x="0" y="900"/>
                </a:moveTo>
                <a:cubicBezTo>
                  <a:pt x="480" y="1785"/>
                  <a:pt x="960" y="2670"/>
                  <a:pt x="1620" y="2520"/>
                </a:cubicBezTo>
                <a:cubicBezTo>
                  <a:pt x="2280" y="2370"/>
                  <a:pt x="3570" y="420"/>
                  <a:pt x="3960" y="0"/>
                </a:cubicBezTo>
              </a:path>
            </a:pathLst>
          </a:custGeom>
          <a:noFill/>
          <a:ln w="28575">
            <a:solidFill>
              <a:srgbClr val="000000"/>
            </a:solidFill>
            <a:round/>
            <a:headEnd/>
            <a:tailEnd/>
          </a:ln>
        </p:spPr>
        <p:txBody>
          <a:bodyPr/>
          <a:lstStyle/>
          <a:p>
            <a:endParaRPr lang="ar-SA"/>
          </a:p>
        </p:txBody>
      </p:sp>
      <p:sp>
        <p:nvSpPr>
          <p:cNvPr id="22541" name="Freeform 13"/>
          <p:cNvSpPr>
            <a:spLocks/>
          </p:cNvSpPr>
          <p:nvPr/>
        </p:nvSpPr>
        <p:spPr bwMode="auto">
          <a:xfrm>
            <a:off x="2705233" y="1160463"/>
            <a:ext cx="2899569" cy="3948112"/>
          </a:xfrm>
          <a:custGeom>
            <a:avLst/>
            <a:gdLst/>
            <a:ahLst/>
            <a:cxnLst>
              <a:cxn ang="0">
                <a:pos x="0" y="3060"/>
              </a:cxn>
              <a:cxn ang="0">
                <a:pos x="1260" y="3600"/>
              </a:cxn>
              <a:cxn ang="0">
                <a:pos x="2160" y="0"/>
              </a:cxn>
            </a:cxnLst>
            <a:rect l="0" t="0" r="r" b="b"/>
            <a:pathLst>
              <a:path w="2160" h="4110">
                <a:moveTo>
                  <a:pt x="0" y="3060"/>
                </a:moveTo>
                <a:cubicBezTo>
                  <a:pt x="450" y="3585"/>
                  <a:pt x="900" y="4110"/>
                  <a:pt x="1260" y="3600"/>
                </a:cubicBezTo>
                <a:cubicBezTo>
                  <a:pt x="1620" y="3090"/>
                  <a:pt x="2010" y="600"/>
                  <a:pt x="2160" y="0"/>
                </a:cubicBezTo>
              </a:path>
            </a:pathLst>
          </a:custGeom>
          <a:noFill/>
          <a:ln w="28575">
            <a:solidFill>
              <a:srgbClr val="000000"/>
            </a:solidFill>
            <a:round/>
            <a:headEnd/>
            <a:tailEnd/>
          </a:ln>
        </p:spPr>
        <p:txBody>
          <a:bodyPr/>
          <a:lstStyle/>
          <a:p>
            <a:endParaRPr lang="ar-SA"/>
          </a:p>
        </p:txBody>
      </p:sp>
      <p:sp>
        <p:nvSpPr>
          <p:cNvPr id="22542" name="Line 14"/>
          <p:cNvSpPr>
            <a:spLocks noChangeShapeType="1"/>
          </p:cNvSpPr>
          <p:nvPr/>
        </p:nvSpPr>
        <p:spPr bwMode="auto">
          <a:xfrm>
            <a:off x="5190331" y="2640013"/>
            <a:ext cx="0" cy="2468562"/>
          </a:xfrm>
          <a:prstGeom prst="line">
            <a:avLst/>
          </a:prstGeom>
          <a:noFill/>
          <a:ln w="28575">
            <a:solidFill>
              <a:srgbClr val="000000"/>
            </a:solidFill>
            <a:prstDash val="dashDot"/>
            <a:round/>
            <a:headEnd/>
            <a:tailEnd/>
          </a:ln>
        </p:spPr>
        <p:txBody>
          <a:bodyPr/>
          <a:lstStyle/>
          <a:p>
            <a:endParaRPr lang="ar-SA"/>
          </a:p>
        </p:txBody>
      </p:sp>
      <p:sp>
        <p:nvSpPr>
          <p:cNvPr id="22543" name="Text Box 15"/>
          <p:cNvSpPr txBox="1">
            <a:spLocks noChangeArrowheads="1"/>
          </p:cNvSpPr>
          <p:nvPr/>
        </p:nvSpPr>
        <p:spPr bwMode="auto">
          <a:xfrm>
            <a:off x="5109502" y="766763"/>
            <a:ext cx="1035315" cy="4937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MC</a:t>
            </a:r>
            <a:endParaRPr lang="en-US" sz="3600"/>
          </a:p>
        </p:txBody>
      </p:sp>
      <p:sp>
        <p:nvSpPr>
          <p:cNvPr id="22544" name="Text Box 16"/>
          <p:cNvSpPr txBox="1">
            <a:spLocks noChangeArrowheads="1"/>
          </p:cNvSpPr>
          <p:nvPr/>
        </p:nvSpPr>
        <p:spPr bwMode="auto">
          <a:xfrm>
            <a:off x="7506892" y="188913"/>
            <a:ext cx="1035315" cy="4937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AC</a:t>
            </a:r>
            <a:endParaRPr lang="en-US" sz="3600"/>
          </a:p>
        </p:txBody>
      </p:sp>
      <p:sp>
        <p:nvSpPr>
          <p:cNvPr id="22545" name="AutoShape 1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C775C5E5-B7A8-4F2F-980F-191110FEE3F3}" type="slidenum">
              <a:rPr lang="en-US"/>
              <a:pPr/>
              <a:t>13</a:t>
            </a:fld>
            <a:endParaRPr lang="en-US"/>
          </a:p>
        </p:txBody>
      </p:sp>
      <p:graphicFrame>
        <p:nvGraphicFramePr>
          <p:cNvPr id="24658" name="Group 82"/>
          <p:cNvGraphicFramePr>
            <a:graphicFrameLocks noGrp="1"/>
          </p:cNvGraphicFramePr>
          <p:nvPr/>
        </p:nvGraphicFramePr>
        <p:xfrm>
          <a:off x="982002" y="719134"/>
          <a:ext cx="8263598" cy="5072066"/>
        </p:xfrm>
        <a:graphic>
          <a:graphicData uri="http://schemas.openxmlformats.org/drawingml/2006/table">
            <a:tbl>
              <a:tblPr rtl="1"/>
              <a:tblGrid>
                <a:gridCol w="4380309"/>
                <a:gridCol w="1941645"/>
                <a:gridCol w="1941644"/>
              </a:tblGrid>
              <a:tr h="1214438">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altLang="zh-CN"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ج</a:t>
                      </a:r>
                      <a:r>
                        <a:rPr kumimoji="0" lang="ar-SA" altLang="zh-CN"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دول (</a:t>
                      </a:r>
                      <a:r>
                        <a:rPr kumimoji="0" lang="ar-BH" altLang="zh-CN"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9</a:t>
                      </a:r>
                      <a:r>
                        <a:rPr kumimoji="0" lang="ar-SA" altLang="zh-CN"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-3): قرار وقف الإنتاج في حالة الخسارة</a:t>
                      </a:r>
                      <a:endParaRPr kumimoji="0" lang="ar-SA" altLang="zh-CN" sz="3200" b="0" i="0" u="none" strike="noStrike" cap="none" normalizeH="0" baseline="0" dirty="0" smtClean="0">
                        <a:ln>
                          <a:noFill/>
                        </a:ln>
                        <a:solidFill>
                          <a:srgbClr val="FD0903"/>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566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الإيرادات والتكاليف</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المنشأة (أ)</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المنشأة (ب)</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66738">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الإيراد الكلي </a:t>
                      </a:r>
                      <a:r>
                        <a:rPr kumimoji="0" lang="en-US"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TR</a:t>
                      </a:r>
                      <a:endParaRPr kumimoji="0" lang="en-US"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66738">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التكاليف الكلية المتغيرة </a:t>
                      </a:r>
                      <a:r>
                        <a:rPr kumimoji="0" lang="en-US"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TVC</a:t>
                      </a:r>
                      <a:endParaRPr kumimoji="0" lang="en-US"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80</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66738">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التكاليف الكلية الثابتة </a:t>
                      </a:r>
                      <a:r>
                        <a:rPr kumimoji="0" lang="en-US"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TFC</a:t>
                      </a:r>
                      <a:endParaRPr kumimoji="0" lang="en-US"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66738">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التكاليف الكلية </a:t>
                      </a:r>
                      <a:r>
                        <a:rPr kumimoji="0" lang="en-US"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TC</a:t>
                      </a:r>
                      <a:endParaRPr kumimoji="0" lang="en-US"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140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190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66738">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الخسارة في حالة وقف الإنتاج</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4334">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الخسارة في حالة استمرار الإنتاج</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40</a:t>
                      </a:r>
                      <a:endParaRPr kumimoji="0" lang="ar-SA"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90</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4615" name="AutoShape 3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6C283CFF-CA46-435F-9F9E-F626A0A6409B}" type="slidenum">
              <a:rPr lang="en-US"/>
              <a:pPr/>
              <a:t>14</a:t>
            </a:fld>
            <a:endParaRPr lang="en-US"/>
          </a:p>
        </p:txBody>
      </p:sp>
      <p:sp>
        <p:nvSpPr>
          <p:cNvPr id="26626" name="WordArt 2"/>
          <p:cNvSpPr>
            <a:spLocks noChangeArrowheads="1" noChangeShapeType="1" noTextEdit="1"/>
          </p:cNvSpPr>
          <p:nvPr/>
        </p:nvSpPr>
        <p:spPr bwMode="auto">
          <a:xfrm>
            <a:off x="3314040" y="1989138"/>
            <a:ext cx="6346031"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منحنى عرض المنشأة في المدى القصير</a:t>
            </a:r>
          </a:p>
        </p:txBody>
      </p:sp>
      <p:sp>
        <p:nvSpPr>
          <p:cNvPr id="26627" name="Text Box 3"/>
          <p:cNvSpPr txBox="1">
            <a:spLocks noChangeArrowheads="1"/>
          </p:cNvSpPr>
          <p:nvPr/>
        </p:nvSpPr>
        <p:spPr bwMode="auto">
          <a:xfrm>
            <a:off x="350838" y="333376"/>
            <a:ext cx="9126935" cy="1569660"/>
          </a:xfrm>
          <a:prstGeom prst="rect">
            <a:avLst/>
          </a:prstGeom>
          <a:noFill/>
          <a:ln w="9525">
            <a:noFill/>
            <a:miter lim="800000"/>
            <a:headEnd/>
            <a:tailEnd/>
          </a:ln>
          <a:effectLst/>
        </p:spPr>
        <p:txBody>
          <a:bodyPr>
            <a:spAutoFit/>
          </a:bodyPr>
          <a:lstStyle/>
          <a:p>
            <a:pPr algn="just" rtl="1">
              <a:spcBef>
                <a:spcPct val="50000"/>
              </a:spcBef>
            </a:pPr>
            <a:r>
              <a:rPr lang="ar-BH" sz="2400"/>
              <a:t>يتضح من </a:t>
            </a:r>
            <a:r>
              <a:rPr lang="ar-BH" sz="2400" b="1">
                <a:solidFill>
                  <a:srgbClr val="FD0903"/>
                </a:solidFill>
                <a:hlinkClick r:id="rId3" action="ppaction://hlinksldjump"/>
              </a:rPr>
              <a:t>الشكل (9-4)</a:t>
            </a:r>
            <a:r>
              <a:rPr lang="ar-BH" sz="2400"/>
              <a:t> أن المنشأة في سوق المنافسة التامة قد تستمر في الإنتاج عند نقطة التعادل </a:t>
            </a:r>
            <a:r>
              <a:rPr lang="en-US" sz="2400"/>
              <a:t>(Break-Even Point)</a:t>
            </a:r>
            <a:r>
              <a:rPr lang="ar-BH" sz="2400"/>
              <a:t>، أي عند تساوي السعر مع متوسط التكاليف الكلية أو تساوي الإيراد الكلي مع التكاليف الكلية، لكنها تحقق أرباحاً عادية أو ربح اقتصادي مساوياً للصفر.</a:t>
            </a:r>
            <a:endParaRPr lang="fr-MA" sz="2400"/>
          </a:p>
        </p:txBody>
      </p:sp>
      <p:sp>
        <p:nvSpPr>
          <p:cNvPr id="26628" name="Text Box 4"/>
          <p:cNvSpPr txBox="1">
            <a:spLocks noChangeArrowheads="1"/>
          </p:cNvSpPr>
          <p:nvPr/>
        </p:nvSpPr>
        <p:spPr bwMode="auto">
          <a:xfrm>
            <a:off x="350838" y="3162301"/>
            <a:ext cx="9126935" cy="1938992"/>
          </a:xfrm>
          <a:prstGeom prst="rect">
            <a:avLst/>
          </a:prstGeom>
          <a:noFill/>
          <a:ln w="9525">
            <a:noFill/>
            <a:miter lim="800000"/>
            <a:headEnd/>
            <a:tailEnd/>
          </a:ln>
          <a:effectLst/>
        </p:spPr>
        <p:txBody>
          <a:bodyPr>
            <a:spAutoFit/>
          </a:bodyPr>
          <a:lstStyle/>
          <a:p>
            <a:pPr algn="just" rtl="1">
              <a:spcBef>
                <a:spcPct val="50000"/>
              </a:spcBef>
            </a:pPr>
            <a:r>
              <a:rPr lang="ar-BH" sz="2400"/>
              <a:t>يعكس منحنى عرض المنشأة العلاقة الموجبة بين مستوى الأسعار والكميات التي تعرضها المنشأة عند كل سعر، عند ثبات باقي العوامل الأخرى. وإذا رجعنا إلى الجزء المتقطع من منحنى التكاليف الحدية في </a:t>
            </a:r>
            <a:r>
              <a:rPr lang="ar-BH" sz="2400" b="1">
                <a:solidFill>
                  <a:srgbClr val="FD0903"/>
                </a:solidFill>
                <a:hlinkClick r:id="rId4" action="ppaction://hlinksldjump"/>
              </a:rPr>
              <a:t>الشكل (9-5)</a:t>
            </a:r>
            <a:r>
              <a:rPr lang="ar-BH" sz="2400"/>
              <a:t> نجد أنه يعكس نقاط تقاطع منحنى الطلب أو (منحنى السعر) مع منحنى التكلفة الحدية، وعلى طول هذا الجزء يمكن قراءة الكميات المعروضة عند كل مستوى للسعر، لذا فهو يصور منحنى عرض المنشأة في المدى القصير.</a:t>
            </a:r>
            <a:endParaRPr lang="fr-MA" sz="2400"/>
          </a:p>
        </p:txBody>
      </p:sp>
      <p:sp>
        <p:nvSpPr>
          <p:cNvPr id="26629" name="AutoShape 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6627"/>
                                        </p:tgtEl>
                                        <p:attrNameLst>
                                          <p:attrName>style.visibility</p:attrName>
                                        </p:attrNameLst>
                                      </p:cBhvr>
                                      <p:to>
                                        <p:strVal val="visible"/>
                                      </p:to>
                                    </p:set>
                                    <p:anim calcmode="discrete" valueType="clr">
                                      <p:cBhvr override="childStyle">
                                        <p:cTn id="7" dur="80"/>
                                        <p:tgtEl>
                                          <p:spTgt spid="2662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6627"/>
                                        </p:tgtEl>
                                        <p:attrNameLst>
                                          <p:attrName>fillcolor</p:attrName>
                                        </p:attrNameLst>
                                      </p:cBhvr>
                                      <p:tavLst>
                                        <p:tav tm="0">
                                          <p:val>
                                            <p:clrVal>
                                              <a:schemeClr val="accent2"/>
                                            </p:clrVal>
                                          </p:val>
                                        </p:tav>
                                        <p:tav tm="50000">
                                          <p:val>
                                            <p:clrVal>
                                              <a:schemeClr val="hlink"/>
                                            </p:clrVal>
                                          </p:val>
                                        </p:tav>
                                      </p:tavLst>
                                    </p:anim>
                                    <p:set>
                                      <p:cBhvr>
                                        <p:cTn id="9" dur="80"/>
                                        <p:tgtEl>
                                          <p:spTgt spid="2662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26626"/>
                                        </p:tgtEl>
                                        <p:attrNameLst>
                                          <p:attrName>style.visibility</p:attrName>
                                        </p:attrNameLst>
                                      </p:cBhvr>
                                      <p:to>
                                        <p:strVal val="visible"/>
                                      </p:to>
                                    </p:set>
                                    <p:animEffect transition="in" filter="slide(fromBottom)">
                                      <p:cBhvr>
                                        <p:cTn id="14" dur="500"/>
                                        <p:tgtEl>
                                          <p:spTgt spid="26626"/>
                                        </p:tgtEl>
                                      </p:cBhvr>
                                    </p:animEffect>
                                  </p:childTnLst>
                                </p:cTn>
                              </p:par>
                            </p:childTnLst>
                          </p:cTn>
                        </p:par>
                        <p:par>
                          <p:cTn id="15" fill="hold">
                            <p:stCondLst>
                              <p:cond delay="500"/>
                            </p:stCondLst>
                            <p:childTnLst>
                              <p:par>
                                <p:cTn id="16" presetID="27" presetClass="entr" presetSubtype="0" fill="hold" nodeType="afterEffect">
                                  <p:stCondLst>
                                    <p:cond delay="0"/>
                                  </p:stCondLst>
                                  <p:iterate type="lt">
                                    <p:tmPct val="50000"/>
                                  </p:iterate>
                                  <p:childTnLst>
                                    <p:set>
                                      <p:cBhvr>
                                        <p:cTn id="17" dur="1" fill="hold">
                                          <p:stCondLst>
                                            <p:cond delay="0"/>
                                          </p:stCondLst>
                                        </p:cTn>
                                        <p:tgtEl>
                                          <p:spTgt spid="26628">
                                            <p:txEl>
                                              <p:pRg st="0" end="0"/>
                                            </p:txEl>
                                          </p:spTgt>
                                        </p:tgtEl>
                                        <p:attrNameLst>
                                          <p:attrName>style.visibility</p:attrName>
                                        </p:attrNameLst>
                                      </p:cBhvr>
                                      <p:to>
                                        <p:strVal val="visible"/>
                                      </p:to>
                                    </p:set>
                                    <p:anim calcmode="discrete" valueType="clr">
                                      <p:cBhvr override="childStyle">
                                        <p:cTn id="18" dur="80"/>
                                        <p:tgtEl>
                                          <p:spTgt spid="2662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26628">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2662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91AE462A-568D-4073-A148-BA4BF4D7F605}" type="slidenum">
              <a:rPr lang="en-US"/>
              <a:pPr/>
              <a:t>15</a:t>
            </a:fld>
            <a:endParaRPr lang="en-US"/>
          </a:p>
        </p:txBody>
      </p:sp>
      <p:sp>
        <p:nvSpPr>
          <p:cNvPr id="28675" name="Text Box 3"/>
          <p:cNvSpPr txBox="1">
            <a:spLocks noChangeArrowheads="1"/>
          </p:cNvSpPr>
          <p:nvPr/>
        </p:nvSpPr>
        <p:spPr bwMode="auto">
          <a:xfrm>
            <a:off x="4471458" y="1458914"/>
            <a:ext cx="1637242" cy="369887"/>
          </a:xfrm>
          <a:prstGeom prst="rect">
            <a:avLst/>
          </a:prstGeom>
          <a:noFill/>
          <a:ln w="9525">
            <a:noFill/>
            <a:miter lim="800000"/>
            <a:headEnd/>
            <a:tailEnd/>
          </a:ln>
          <a:effectLst/>
        </p:spPr>
        <p:txBody>
          <a:bodyPr lIns="83210" tIns="41605" rIns="83210" bIns="41605"/>
          <a:lstStyle/>
          <a:p>
            <a:pPr algn="ctr"/>
            <a:r>
              <a:rPr lang="ar-BH" altLang="zh-CN" b="1">
                <a:latin typeface="Times New Roman" pitchFamily="18" charset="0"/>
                <a:ea typeface="SimSun" pitchFamily="2" charset="-122"/>
              </a:rPr>
              <a:t>نقطة التعادل</a:t>
            </a:r>
            <a:endParaRPr lang="en-US"/>
          </a:p>
        </p:txBody>
      </p:sp>
      <p:sp>
        <p:nvSpPr>
          <p:cNvPr id="28676" name="Text Box 4"/>
          <p:cNvSpPr txBox="1">
            <a:spLocks noChangeArrowheads="1"/>
          </p:cNvSpPr>
          <p:nvPr/>
        </p:nvSpPr>
        <p:spPr bwMode="auto">
          <a:xfrm>
            <a:off x="6411384" y="1162050"/>
            <a:ext cx="880533" cy="611188"/>
          </a:xfrm>
          <a:prstGeom prst="rect">
            <a:avLst/>
          </a:prstGeom>
          <a:noFill/>
          <a:ln w="9525">
            <a:noFill/>
            <a:miter lim="800000"/>
            <a:headEnd/>
            <a:tailEnd/>
          </a:ln>
          <a:effectLst/>
        </p:spPr>
        <p:txBody>
          <a:bodyPr lIns="83210" tIns="41605" rIns="83210" bIns="41605"/>
          <a:lstStyle/>
          <a:p>
            <a:r>
              <a:rPr lang="en-US" altLang="zh-CN" sz="2400" b="1">
                <a:latin typeface="Times New Roman" pitchFamily="18" charset="0"/>
                <a:ea typeface="SimSun" pitchFamily="2" charset="-122"/>
              </a:rPr>
              <a:t>MC</a:t>
            </a:r>
            <a:endParaRPr lang="en-US" sz="2400"/>
          </a:p>
        </p:txBody>
      </p:sp>
      <p:sp>
        <p:nvSpPr>
          <p:cNvPr id="28677" name="Line 5"/>
          <p:cNvSpPr>
            <a:spLocks noChangeShapeType="1"/>
          </p:cNvSpPr>
          <p:nvPr/>
        </p:nvSpPr>
        <p:spPr bwMode="auto">
          <a:xfrm>
            <a:off x="3202252" y="889001"/>
            <a:ext cx="0" cy="4119563"/>
          </a:xfrm>
          <a:prstGeom prst="line">
            <a:avLst/>
          </a:prstGeom>
          <a:noFill/>
          <a:ln w="38100">
            <a:solidFill>
              <a:srgbClr val="000000"/>
            </a:solidFill>
            <a:round/>
            <a:headEnd/>
            <a:tailEnd/>
          </a:ln>
          <a:effectLst/>
        </p:spPr>
        <p:txBody>
          <a:bodyPr/>
          <a:lstStyle/>
          <a:p>
            <a:endParaRPr lang="ar-SA"/>
          </a:p>
        </p:txBody>
      </p:sp>
      <p:sp>
        <p:nvSpPr>
          <p:cNvPr id="28678" name="Line 6"/>
          <p:cNvSpPr>
            <a:spLocks noChangeShapeType="1"/>
          </p:cNvSpPr>
          <p:nvPr/>
        </p:nvSpPr>
        <p:spPr bwMode="auto">
          <a:xfrm>
            <a:off x="3202253" y="5008563"/>
            <a:ext cx="4483497" cy="0"/>
          </a:xfrm>
          <a:prstGeom prst="line">
            <a:avLst/>
          </a:prstGeom>
          <a:noFill/>
          <a:ln w="38100">
            <a:solidFill>
              <a:srgbClr val="000000"/>
            </a:solidFill>
            <a:round/>
            <a:headEnd/>
            <a:tailEnd/>
          </a:ln>
          <a:effectLst/>
        </p:spPr>
        <p:txBody>
          <a:bodyPr/>
          <a:lstStyle/>
          <a:p>
            <a:endParaRPr lang="ar-SA"/>
          </a:p>
        </p:txBody>
      </p:sp>
      <p:sp>
        <p:nvSpPr>
          <p:cNvPr id="28679" name="Freeform 7"/>
          <p:cNvSpPr>
            <a:spLocks/>
          </p:cNvSpPr>
          <p:nvPr/>
        </p:nvSpPr>
        <p:spPr bwMode="auto">
          <a:xfrm>
            <a:off x="4397508" y="1109663"/>
            <a:ext cx="3585765" cy="1527175"/>
          </a:xfrm>
          <a:custGeom>
            <a:avLst/>
            <a:gdLst/>
            <a:ahLst/>
            <a:cxnLst>
              <a:cxn ang="0">
                <a:pos x="0" y="0"/>
              </a:cxn>
              <a:cxn ang="0">
                <a:pos x="1620" y="1800"/>
              </a:cxn>
              <a:cxn ang="0">
                <a:pos x="4500" y="0"/>
              </a:cxn>
            </a:cxnLst>
            <a:rect l="0" t="0" r="r" b="b"/>
            <a:pathLst>
              <a:path w="4500" h="1800">
                <a:moveTo>
                  <a:pt x="0" y="0"/>
                </a:moveTo>
                <a:cubicBezTo>
                  <a:pt x="435" y="900"/>
                  <a:pt x="870" y="1800"/>
                  <a:pt x="1620" y="1800"/>
                </a:cubicBezTo>
                <a:cubicBezTo>
                  <a:pt x="2370" y="1800"/>
                  <a:pt x="3435" y="900"/>
                  <a:pt x="4500" y="0"/>
                </a:cubicBezTo>
              </a:path>
            </a:pathLst>
          </a:custGeom>
          <a:noFill/>
          <a:ln w="28575" cap="flat" cmpd="sng">
            <a:solidFill>
              <a:srgbClr val="000000"/>
            </a:solidFill>
            <a:prstDash val="solid"/>
            <a:round/>
            <a:headEnd/>
            <a:tailEnd/>
          </a:ln>
          <a:effectLst/>
        </p:spPr>
        <p:txBody>
          <a:bodyPr/>
          <a:lstStyle/>
          <a:p>
            <a:endParaRPr lang="ar-SA"/>
          </a:p>
        </p:txBody>
      </p:sp>
      <p:sp>
        <p:nvSpPr>
          <p:cNvPr id="28680" name="Freeform 8"/>
          <p:cNvSpPr>
            <a:spLocks/>
          </p:cNvSpPr>
          <p:nvPr/>
        </p:nvSpPr>
        <p:spPr bwMode="auto">
          <a:xfrm>
            <a:off x="4099983" y="1804989"/>
            <a:ext cx="3585766" cy="1982787"/>
          </a:xfrm>
          <a:custGeom>
            <a:avLst/>
            <a:gdLst/>
            <a:ahLst/>
            <a:cxnLst>
              <a:cxn ang="0">
                <a:pos x="0" y="1260"/>
              </a:cxn>
              <a:cxn ang="0">
                <a:pos x="1080" y="2520"/>
              </a:cxn>
              <a:cxn ang="0">
                <a:pos x="4860" y="0"/>
              </a:cxn>
            </a:cxnLst>
            <a:rect l="0" t="0" r="r" b="b"/>
            <a:pathLst>
              <a:path w="4860" h="2730">
                <a:moveTo>
                  <a:pt x="0" y="1260"/>
                </a:moveTo>
                <a:cubicBezTo>
                  <a:pt x="135" y="1995"/>
                  <a:pt x="270" y="2730"/>
                  <a:pt x="1080" y="2520"/>
                </a:cubicBezTo>
                <a:cubicBezTo>
                  <a:pt x="1890" y="2310"/>
                  <a:pt x="3375" y="1155"/>
                  <a:pt x="4860" y="0"/>
                </a:cubicBezTo>
              </a:path>
            </a:pathLst>
          </a:custGeom>
          <a:noFill/>
          <a:ln w="28575" cap="flat" cmpd="sng">
            <a:solidFill>
              <a:srgbClr val="000000"/>
            </a:solidFill>
            <a:prstDash val="solid"/>
            <a:round/>
            <a:headEnd/>
            <a:tailEnd/>
          </a:ln>
          <a:effectLst/>
        </p:spPr>
        <p:txBody>
          <a:bodyPr/>
          <a:lstStyle/>
          <a:p>
            <a:endParaRPr lang="ar-SA"/>
          </a:p>
        </p:txBody>
      </p:sp>
      <p:sp>
        <p:nvSpPr>
          <p:cNvPr id="28681" name="Freeform 9"/>
          <p:cNvSpPr>
            <a:spLocks/>
          </p:cNvSpPr>
          <p:nvPr/>
        </p:nvSpPr>
        <p:spPr bwMode="auto">
          <a:xfrm>
            <a:off x="3651118" y="1568451"/>
            <a:ext cx="3136900" cy="2847975"/>
          </a:xfrm>
          <a:custGeom>
            <a:avLst/>
            <a:gdLst/>
            <a:ahLst/>
            <a:cxnLst>
              <a:cxn ang="0">
                <a:pos x="0" y="2880"/>
              </a:cxn>
              <a:cxn ang="0">
                <a:pos x="720" y="2880"/>
              </a:cxn>
              <a:cxn ang="0">
                <a:pos x="3240" y="0"/>
              </a:cxn>
            </a:cxnLst>
            <a:rect l="0" t="0" r="r" b="b"/>
            <a:pathLst>
              <a:path w="3240" h="3360">
                <a:moveTo>
                  <a:pt x="0" y="2880"/>
                </a:moveTo>
                <a:cubicBezTo>
                  <a:pt x="90" y="3120"/>
                  <a:pt x="180" y="3360"/>
                  <a:pt x="720" y="2880"/>
                </a:cubicBezTo>
                <a:cubicBezTo>
                  <a:pt x="1260" y="2400"/>
                  <a:pt x="2820" y="480"/>
                  <a:pt x="3240" y="0"/>
                </a:cubicBezTo>
              </a:path>
            </a:pathLst>
          </a:custGeom>
          <a:noFill/>
          <a:ln w="28575" cap="flat" cmpd="sng">
            <a:solidFill>
              <a:srgbClr val="000000"/>
            </a:solidFill>
            <a:prstDash val="solid"/>
            <a:round/>
            <a:headEnd/>
            <a:tailEnd/>
          </a:ln>
          <a:effectLst/>
        </p:spPr>
        <p:txBody>
          <a:bodyPr/>
          <a:lstStyle/>
          <a:p>
            <a:endParaRPr lang="ar-SA"/>
          </a:p>
        </p:txBody>
      </p:sp>
      <p:sp>
        <p:nvSpPr>
          <p:cNvPr id="28682" name="Text Box 10"/>
          <p:cNvSpPr txBox="1">
            <a:spLocks noChangeArrowheads="1"/>
          </p:cNvSpPr>
          <p:nvPr/>
        </p:nvSpPr>
        <p:spPr bwMode="auto">
          <a:xfrm>
            <a:off x="7663392" y="4762500"/>
            <a:ext cx="596768" cy="611188"/>
          </a:xfrm>
          <a:prstGeom prst="rect">
            <a:avLst/>
          </a:prstGeom>
          <a:noFill/>
          <a:ln w="9525">
            <a:noFill/>
            <a:miter lim="800000"/>
            <a:headEnd/>
            <a:tailEnd/>
          </a:ln>
          <a:effectLst/>
        </p:spPr>
        <p:txBody>
          <a:bodyPr lIns="83210" tIns="41605" rIns="83210" bIns="41605"/>
          <a:lstStyle/>
          <a:p>
            <a:r>
              <a:rPr lang="en-US" altLang="zh-CN" sz="2400" b="1">
                <a:latin typeface="Times New Roman" pitchFamily="18" charset="0"/>
                <a:ea typeface="SimSun" pitchFamily="2" charset="-122"/>
              </a:rPr>
              <a:t>Q</a:t>
            </a:r>
            <a:endParaRPr lang="en-US" sz="2400"/>
          </a:p>
        </p:txBody>
      </p:sp>
      <p:sp>
        <p:nvSpPr>
          <p:cNvPr id="28683" name="Text Box 11"/>
          <p:cNvSpPr txBox="1">
            <a:spLocks noChangeArrowheads="1"/>
          </p:cNvSpPr>
          <p:nvPr/>
        </p:nvSpPr>
        <p:spPr bwMode="auto">
          <a:xfrm>
            <a:off x="7567083" y="720726"/>
            <a:ext cx="896012" cy="500063"/>
          </a:xfrm>
          <a:prstGeom prst="rect">
            <a:avLst/>
          </a:prstGeom>
          <a:noFill/>
          <a:ln w="9525">
            <a:noFill/>
            <a:miter lim="800000"/>
            <a:headEnd/>
            <a:tailEnd/>
          </a:ln>
          <a:effectLst/>
        </p:spPr>
        <p:txBody>
          <a:bodyPr lIns="83210" tIns="41605" rIns="83210" bIns="41605"/>
          <a:lstStyle/>
          <a:p>
            <a:r>
              <a:rPr lang="en-US" altLang="zh-CN" sz="2400" b="1">
                <a:latin typeface="Times New Roman" pitchFamily="18" charset="0"/>
                <a:ea typeface="SimSun" pitchFamily="2" charset="-122"/>
              </a:rPr>
              <a:t>ATC</a:t>
            </a:r>
            <a:endParaRPr lang="en-US" sz="2400"/>
          </a:p>
        </p:txBody>
      </p:sp>
      <p:sp>
        <p:nvSpPr>
          <p:cNvPr id="28684" name="Text Box 12"/>
          <p:cNvSpPr txBox="1">
            <a:spLocks noChangeArrowheads="1"/>
          </p:cNvSpPr>
          <p:nvPr/>
        </p:nvSpPr>
        <p:spPr bwMode="auto">
          <a:xfrm>
            <a:off x="7395105" y="1422400"/>
            <a:ext cx="911490" cy="763588"/>
          </a:xfrm>
          <a:prstGeom prst="rect">
            <a:avLst/>
          </a:prstGeom>
          <a:noFill/>
          <a:ln w="9525">
            <a:noFill/>
            <a:miter lim="800000"/>
            <a:headEnd/>
            <a:tailEnd/>
          </a:ln>
          <a:effectLst/>
        </p:spPr>
        <p:txBody>
          <a:bodyPr lIns="83210" tIns="41605" rIns="83210" bIns="41605"/>
          <a:lstStyle/>
          <a:p>
            <a:r>
              <a:rPr lang="en-US" altLang="zh-CN" sz="2400" b="1">
                <a:latin typeface="Times New Roman" pitchFamily="18" charset="0"/>
                <a:ea typeface="SimSun" pitchFamily="2" charset="-122"/>
              </a:rPr>
              <a:t>AVC</a:t>
            </a:r>
            <a:endParaRPr lang="en-US" sz="2400"/>
          </a:p>
        </p:txBody>
      </p:sp>
      <p:sp>
        <p:nvSpPr>
          <p:cNvPr id="28685" name="Text Box 13"/>
          <p:cNvSpPr txBox="1">
            <a:spLocks noChangeArrowheads="1"/>
          </p:cNvSpPr>
          <p:nvPr/>
        </p:nvSpPr>
        <p:spPr bwMode="auto">
          <a:xfrm>
            <a:off x="2364714" y="441325"/>
            <a:ext cx="2352675" cy="611188"/>
          </a:xfrm>
          <a:prstGeom prst="rect">
            <a:avLst/>
          </a:prstGeom>
          <a:noFill/>
          <a:ln w="9525">
            <a:noFill/>
            <a:miter lim="800000"/>
            <a:headEnd/>
            <a:tailEnd/>
          </a:ln>
          <a:effectLst/>
        </p:spPr>
        <p:txBody>
          <a:bodyPr lIns="83210" tIns="41605" rIns="83210" bIns="41605"/>
          <a:lstStyle/>
          <a:p>
            <a:pPr algn="ctr"/>
            <a:r>
              <a:rPr lang="en-US" altLang="zh-CN" sz="2400" b="1">
                <a:latin typeface="Times New Roman" pitchFamily="18" charset="0"/>
                <a:ea typeface="SimSun" pitchFamily="2" charset="-122"/>
              </a:rPr>
              <a:t>Price &amp; Costs</a:t>
            </a:r>
            <a:endParaRPr lang="en-US" sz="2400"/>
          </a:p>
        </p:txBody>
      </p:sp>
      <p:sp>
        <p:nvSpPr>
          <p:cNvPr id="28686" name="Line 14"/>
          <p:cNvSpPr>
            <a:spLocks noChangeShapeType="1"/>
          </p:cNvSpPr>
          <p:nvPr/>
        </p:nvSpPr>
        <p:spPr bwMode="auto">
          <a:xfrm>
            <a:off x="3202253" y="2636838"/>
            <a:ext cx="4034631" cy="0"/>
          </a:xfrm>
          <a:prstGeom prst="line">
            <a:avLst/>
          </a:prstGeom>
          <a:noFill/>
          <a:ln w="28575">
            <a:solidFill>
              <a:srgbClr val="000000"/>
            </a:solidFill>
            <a:prstDash val="dashDot"/>
            <a:round/>
            <a:headEnd/>
            <a:tailEnd/>
          </a:ln>
          <a:effectLst/>
        </p:spPr>
        <p:txBody>
          <a:bodyPr/>
          <a:lstStyle/>
          <a:p>
            <a:endParaRPr lang="ar-SA"/>
          </a:p>
        </p:txBody>
      </p:sp>
      <p:sp>
        <p:nvSpPr>
          <p:cNvPr id="28687" name="Line 15"/>
          <p:cNvSpPr>
            <a:spLocks noChangeShapeType="1"/>
          </p:cNvSpPr>
          <p:nvPr/>
        </p:nvSpPr>
        <p:spPr bwMode="auto">
          <a:xfrm>
            <a:off x="3202253" y="3636963"/>
            <a:ext cx="4034631" cy="0"/>
          </a:xfrm>
          <a:prstGeom prst="line">
            <a:avLst/>
          </a:prstGeom>
          <a:noFill/>
          <a:ln w="28575">
            <a:solidFill>
              <a:srgbClr val="000000"/>
            </a:solidFill>
            <a:prstDash val="dashDot"/>
            <a:round/>
            <a:headEnd/>
            <a:tailEnd/>
          </a:ln>
          <a:effectLst/>
        </p:spPr>
        <p:txBody>
          <a:bodyPr/>
          <a:lstStyle/>
          <a:p>
            <a:endParaRPr lang="ar-SA"/>
          </a:p>
        </p:txBody>
      </p:sp>
      <p:sp>
        <p:nvSpPr>
          <p:cNvPr id="28688" name="Line 16"/>
          <p:cNvSpPr>
            <a:spLocks noChangeShapeType="1"/>
          </p:cNvSpPr>
          <p:nvPr/>
        </p:nvSpPr>
        <p:spPr bwMode="auto">
          <a:xfrm flipH="1" flipV="1">
            <a:off x="4973638" y="1743075"/>
            <a:ext cx="768747" cy="825500"/>
          </a:xfrm>
          <a:prstGeom prst="line">
            <a:avLst/>
          </a:prstGeom>
          <a:noFill/>
          <a:ln w="19050">
            <a:solidFill>
              <a:srgbClr val="000000"/>
            </a:solidFill>
            <a:round/>
            <a:headEnd type="triangle" w="med" len="med"/>
            <a:tailEnd/>
          </a:ln>
          <a:effectLst/>
        </p:spPr>
        <p:txBody>
          <a:bodyPr/>
          <a:lstStyle/>
          <a:p>
            <a:endParaRPr lang="ar-SA"/>
          </a:p>
        </p:txBody>
      </p:sp>
      <p:sp>
        <p:nvSpPr>
          <p:cNvPr id="28689" name="Text Box 17"/>
          <p:cNvSpPr txBox="1">
            <a:spLocks noChangeArrowheads="1"/>
          </p:cNvSpPr>
          <p:nvPr/>
        </p:nvSpPr>
        <p:spPr bwMode="auto">
          <a:xfrm>
            <a:off x="4265083" y="4338639"/>
            <a:ext cx="2091267" cy="458787"/>
          </a:xfrm>
          <a:prstGeom prst="rect">
            <a:avLst/>
          </a:prstGeom>
          <a:noFill/>
          <a:ln w="9525">
            <a:noFill/>
            <a:miter lim="800000"/>
            <a:headEnd/>
            <a:tailEnd/>
          </a:ln>
          <a:effectLst/>
        </p:spPr>
        <p:txBody>
          <a:bodyPr lIns="83210" tIns="41605" rIns="83210" bIns="41605"/>
          <a:lstStyle/>
          <a:p>
            <a:pPr algn="ctr"/>
            <a:r>
              <a:rPr lang="ar-BH" altLang="zh-CN" b="1">
                <a:latin typeface="Times New Roman" pitchFamily="18" charset="0"/>
                <a:ea typeface="SimSun" pitchFamily="2" charset="-122"/>
              </a:rPr>
              <a:t>نقطة الإغلاق</a:t>
            </a:r>
            <a:endParaRPr lang="en-US"/>
          </a:p>
        </p:txBody>
      </p:sp>
      <p:sp>
        <p:nvSpPr>
          <p:cNvPr id="28690" name="Line 18"/>
          <p:cNvSpPr>
            <a:spLocks noChangeShapeType="1"/>
          </p:cNvSpPr>
          <p:nvPr/>
        </p:nvSpPr>
        <p:spPr bwMode="auto">
          <a:xfrm>
            <a:off x="4696752" y="3636963"/>
            <a:ext cx="448865" cy="762000"/>
          </a:xfrm>
          <a:prstGeom prst="line">
            <a:avLst/>
          </a:prstGeom>
          <a:noFill/>
          <a:ln w="19050">
            <a:solidFill>
              <a:srgbClr val="000000"/>
            </a:solidFill>
            <a:round/>
            <a:headEnd type="triangle" w="med" len="med"/>
            <a:tailEnd/>
          </a:ln>
          <a:effectLst/>
        </p:spPr>
        <p:txBody>
          <a:bodyPr/>
          <a:lstStyle/>
          <a:p>
            <a:endParaRPr lang="ar-SA"/>
          </a:p>
        </p:txBody>
      </p:sp>
      <p:sp>
        <p:nvSpPr>
          <p:cNvPr id="28691" name="Line 19"/>
          <p:cNvSpPr>
            <a:spLocks noChangeShapeType="1"/>
          </p:cNvSpPr>
          <p:nvPr/>
        </p:nvSpPr>
        <p:spPr bwMode="auto">
          <a:xfrm>
            <a:off x="3202253" y="3940175"/>
            <a:ext cx="4034631" cy="0"/>
          </a:xfrm>
          <a:prstGeom prst="line">
            <a:avLst/>
          </a:prstGeom>
          <a:noFill/>
          <a:ln w="28575">
            <a:solidFill>
              <a:srgbClr val="000000"/>
            </a:solidFill>
            <a:prstDash val="dashDot"/>
            <a:round/>
            <a:headEnd/>
            <a:tailEnd/>
          </a:ln>
          <a:effectLst/>
        </p:spPr>
        <p:txBody>
          <a:bodyPr/>
          <a:lstStyle/>
          <a:p>
            <a:endParaRPr lang="ar-SA"/>
          </a:p>
        </p:txBody>
      </p:sp>
      <p:sp>
        <p:nvSpPr>
          <p:cNvPr id="28692" name="Line 20"/>
          <p:cNvSpPr>
            <a:spLocks noChangeShapeType="1"/>
          </p:cNvSpPr>
          <p:nvPr/>
        </p:nvSpPr>
        <p:spPr bwMode="auto">
          <a:xfrm>
            <a:off x="3202253" y="3178175"/>
            <a:ext cx="4034631" cy="0"/>
          </a:xfrm>
          <a:prstGeom prst="line">
            <a:avLst/>
          </a:prstGeom>
          <a:noFill/>
          <a:ln w="28575">
            <a:solidFill>
              <a:srgbClr val="000000"/>
            </a:solidFill>
            <a:prstDash val="dashDot"/>
            <a:round/>
            <a:headEnd/>
            <a:tailEnd/>
          </a:ln>
          <a:effectLst/>
        </p:spPr>
        <p:txBody>
          <a:bodyPr/>
          <a:lstStyle/>
          <a:p>
            <a:endParaRPr lang="ar-SA"/>
          </a:p>
        </p:txBody>
      </p:sp>
      <p:sp>
        <p:nvSpPr>
          <p:cNvPr id="28693" name="Text Box 21"/>
          <p:cNvSpPr txBox="1">
            <a:spLocks noChangeArrowheads="1"/>
          </p:cNvSpPr>
          <p:nvPr/>
        </p:nvSpPr>
        <p:spPr bwMode="auto">
          <a:xfrm>
            <a:off x="1066800" y="5105400"/>
            <a:ext cx="7543800" cy="1219200"/>
          </a:xfrm>
          <a:prstGeom prst="rect">
            <a:avLst/>
          </a:prstGeom>
          <a:noFill/>
          <a:ln w="28575">
            <a:solidFill>
              <a:srgbClr val="000000"/>
            </a:solidFill>
            <a:miter lim="800000"/>
            <a:headEnd/>
            <a:tailEnd/>
          </a:ln>
          <a:effectLst/>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(8-4):</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عند السعر </a:t>
            </a:r>
            <a:r>
              <a:rPr lang="en-US" altLang="zh-CN" sz="2000">
                <a:latin typeface="Times New Roman" pitchFamily="18" charset="0"/>
                <a:ea typeface="SimSun" pitchFamily="2" charset="-122"/>
                <a:cs typeface="Times New Roman" pitchFamily="18" charset="0"/>
              </a:rPr>
              <a:t>P</a:t>
            </a:r>
            <a:r>
              <a:rPr lang="en-US" altLang="zh-CN" sz="2000" baseline="-25000">
                <a:latin typeface="Times New Roman" pitchFamily="18" charset="0"/>
                <a:ea typeface="SimSun" pitchFamily="2" charset="-122"/>
                <a:cs typeface="Times New Roman" pitchFamily="18" charset="0"/>
              </a:rPr>
              <a:t>1</a:t>
            </a:r>
            <a:r>
              <a:rPr lang="ar-SA" altLang="zh-CN" sz="2000">
                <a:latin typeface="Times New Roman" pitchFamily="18" charset="0"/>
                <a:ea typeface="SimSun" pitchFamily="2" charset="-122"/>
                <a:cs typeface="Times New Roman" pitchFamily="18" charset="0"/>
              </a:rPr>
              <a:t> المنشأة تحقق أرباحاً عادية. وعند السعر </a:t>
            </a:r>
            <a:r>
              <a:rPr lang="en-US" altLang="zh-CN" sz="2000">
                <a:latin typeface="Times New Roman" pitchFamily="18" charset="0"/>
                <a:ea typeface="SimSun" pitchFamily="2" charset="-122"/>
              </a:rPr>
              <a:t>P</a:t>
            </a:r>
            <a:r>
              <a:rPr lang="en-US" altLang="zh-CN" sz="2000" baseline="-25000">
                <a:latin typeface="Times New Roman" pitchFamily="18" charset="0"/>
                <a:ea typeface="SimSun" pitchFamily="2" charset="-122"/>
              </a:rPr>
              <a:t>2</a:t>
            </a:r>
            <a:r>
              <a:rPr lang="ar-SA" altLang="zh-CN" sz="2000" baseline="-25000">
                <a:latin typeface="Times New Roman" pitchFamily="18" charset="0"/>
                <a:cs typeface="Times New Roman" pitchFamily="18" charset="0"/>
              </a:rPr>
              <a:t> </a:t>
            </a:r>
            <a:r>
              <a:rPr lang="ar-SA" altLang="zh-CN" sz="2000">
                <a:latin typeface="Times New Roman" pitchFamily="18" charset="0"/>
                <a:cs typeface="Times New Roman" pitchFamily="18" charset="0"/>
              </a:rPr>
              <a:t> تتحمل المنشاة خسارة في المدى القصير لكنها تستمر في الإنتاج طالما أن السعر يزيد على متوسط التكاليف المتغ</a:t>
            </a:r>
            <a:r>
              <a:rPr lang="ar-BH" altLang="zh-CN" sz="2000">
                <a:latin typeface="Times New Roman" pitchFamily="18" charset="0"/>
                <a:cs typeface="Times New Roman" pitchFamily="18" charset="0"/>
              </a:rPr>
              <a:t>ي</a:t>
            </a:r>
            <a:r>
              <a:rPr lang="ar-SA" altLang="zh-CN" sz="2000">
                <a:latin typeface="Times New Roman" pitchFamily="18" charset="0"/>
                <a:cs typeface="Times New Roman" pitchFamily="18" charset="0"/>
              </a:rPr>
              <a:t>رة وبالتالي الخسارة أقل من التكاليف الثابتة. و </a:t>
            </a:r>
            <a:r>
              <a:rPr lang="en-US" altLang="zh-CN" sz="2000">
                <a:latin typeface="Times New Roman" pitchFamily="18" charset="0"/>
                <a:ea typeface="SimSun" pitchFamily="2" charset="-122"/>
              </a:rPr>
              <a:t>P</a:t>
            </a:r>
            <a:r>
              <a:rPr lang="en-US" altLang="zh-CN" sz="2000" baseline="-25000">
                <a:latin typeface="Times New Roman" pitchFamily="18" charset="0"/>
                <a:ea typeface="SimSun" pitchFamily="2" charset="-122"/>
              </a:rPr>
              <a:t>3</a:t>
            </a:r>
            <a:r>
              <a:rPr lang="ar-SA" altLang="zh-CN" sz="2000">
                <a:latin typeface="Times New Roman" pitchFamily="18" charset="0"/>
                <a:cs typeface="Times New Roman" pitchFamily="18" charset="0"/>
              </a:rPr>
              <a:t> هو أقل سعر يمكن أن تستمر عنده المنشأة في الإنتاج، وعند أي سعر أقل مثل السعر </a:t>
            </a:r>
            <a:r>
              <a:rPr lang="en-US" altLang="zh-CN" sz="2000">
                <a:latin typeface="Times New Roman" pitchFamily="18" charset="0"/>
                <a:ea typeface="SimSun" pitchFamily="2" charset="-122"/>
              </a:rPr>
              <a:t>P</a:t>
            </a:r>
            <a:r>
              <a:rPr lang="en-US" altLang="zh-CN" sz="2000" baseline="-25000">
                <a:latin typeface="Times New Roman" pitchFamily="18" charset="0"/>
                <a:ea typeface="SimSun" pitchFamily="2" charset="-122"/>
              </a:rPr>
              <a:t>4</a:t>
            </a:r>
            <a:r>
              <a:rPr lang="ar-SA" altLang="zh-CN" sz="2000">
                <a:latin typeface="Times New Roman" pitchFamily="18" charset="0"/>
                <a:cs typeface="Times New Roman" pitchFamily="18" charset="0"/>
              </a:rPr>
              <a:t> تتوقف المنشأة تماماً عن الإنتاج.</a:t>
            </a:r>
            <a:endParaRPr lang="en-US" sz="3200"/>
          </a:p>
        </p:txBody>
      </p:sp>
      <p:sp>
        <p:nvSpPr>
          <p:cNvPr id="28694" name="AutoShape 2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8DECE7C9-17BF-4508-BFD2-F55DF16029ED}" type="slidenum">
              <a:rPr lang="en-US"/>
              <a:pPr/>
              <a:t>16</a:t>
            </a:fld>
            <a:endParaRPr lang="en-US"/>
          </a:p>
        </p:txBody>
      </p:sp>
      <p:sp>
        <p:nvSpPr>
          <p:cNvPr id="30723" name="Text Box 3"/>
          <p:cNvSpPr txBox="1">
            <a:spLocks noChangeArrowheads="1"/>
          </p:cNvSpPr>
          <p:nvPr/>
        </p:nvSpPr>
        <p:spPr bwMode="auto">
          <a:xfrm>
            <a:off x="4827456" y="1277939"/>
            <a:ext cx="1716352" cy="566737"/>
          </a:xfrm>
          <a:prstGeom prst="rect">
            <a:avLst/>
          </a:prstGeom>
          <a:noFill/>
          <a:ln w="9525">
            <a:noFill/>
            <a:miter lim="800000"/>
            <a:headEnd/>
            <a:tailEnd/>
          </a:ln>
        </p:spPr>
        <p:txBody>
          <a:bodyPr/>
          <a:lstStyle/>
          <a:p>
            <a:pPr algn="r"/>
            <a:r>
              <a:rPr lang="en-US" sz="2400" b="1">
                <a:latin typeface="Times New Roman" pitchFamily="18" charset="0"/>
                <a:ea typeface="SimSun" pitchFamily="2" charset="-122"/>
              </a:rPr>
              <a:t>MC = S</a:t>
            </a:r>
            <a:r>
              <a:rPr lang="en-US" sz="2400" b="1" baseline="-25000">
                <a:latin typeface="Times New Roman" pitchFamily="18" charset="0"/>
                <a:ea typeface="SimSun" pitchFamily="2" charset="-122"/>
              </a:rPr>
              <a:t>SR</a:t>
            </a:r>
            <a:endParaRPr lang="en-US" sz="3600"/>
          </a:p>
        </p:txBody>
      </p:sp>
      <p:sp>
        <p:nvSpPr>
          <p:cNvPr id="30724" name="Text Box 4"/>
          <p:cNvSpPr txBox="1">
            <a:spLocks noChangeArrowheads="1"/>
          </p:cNvSpPr>
          <p:nvPr/>
        </p:nvSpPr>
        <p:spPr bwMode="auto">
          <a:xfrm>
            <a:off x="2163499" y="3619500"/>
            <a:ext cx="1028435" cy="63500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3</a:t>
            </a:r>
            <a:endParaRPr lang="en-US" sz="3600"/>
          </a:p>
        </p:txBody>
      </p:sp>
      <p:sp>
        <p:nvSpPr>
          <p:cNvPr id="30725" name="Text Box 5"/>
          <p:cNvSpPr txBox="1">
            <a:spLocks noChangeArrowheads="1"/>
          </p:cNvSpPr>
          <p:nvPr/>
        </p:nvSpPr>
        <p:spPr bwMode="auto">
          <a:xfrm>
            <a:off x="2577968" y="3248025"/>
            <a:ext cx="686196" cy="4762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a:p>
        </p:txBody>
      </p:sp>
      <p:sp>
        <p:nvSpPr>
          <p:cNvPr id="30726" name="Text Box 6"/>
          <p:cNvSpPr txBox="1">
            <a:spLocks noChangeArrowheads="1"/>
          </p:cNvSpPr>
          <p:nvPr/>
        </p:nvSpPr>
        <p:spPr bwMode="auto">
          <a:xfrm>
            <a:off x="2608925" y="2324100"/>
            <a:ext cx="686196" cy="476250"/>
          </a:xfrm>
          <a:prstGeom prst="rect">
            <a:avLst/>
          </a:prstGeom>
          <a:noFill/>
          <a:ln w="9525">
            <a:noFill/>
            <a:miter lim="800000"/>
            <a:headEnd/>
            <a:tailEnd/>
          </a:ln>
        </p:spPr>
        <p:txBody>
          <a:bodyPr/>
          <a:lstStyle/>
          <a:p>
            <a:pPr algn="ct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a:p>
        </p:txBody>
      </p:sp>
      <p:sp>
        <p:nvSpPr>
          <p:cNvPr id="30727" name="Text Box 7"/>
          <p:cNvSpPr txBox="1">
            <a:spLocks noChangeArrowheads="1"/>
          </p:cNvSpPr>
          <p:nvPr/>
        </p:nvSpPr>
        <p:spPr bwMode="auto">
          <a:xfrm>
            <a:off x="6966876" y="4762500"/>
            <a:ext cx="858176" cy="476250"/>
          </a:xfrm>
          <a:prstGeom prst="rect">
            <a:avLst/>
          </a:prstGeom>
          <a:noFill/>
          <a:ln w="9525">
            <a:noFill/>
            <a:miter lim="800000"/>
            <a:headEnd/>
            <a:tailEnd/>
          </a:ln>
        </p:spPr>
        <p:txBody>
          <a:bodyPr/>
          <a:lstStyle/>
          <a:p>
            <a:pPr algn="ctr" rtl="1"/>
            <a:r>
              <a:rPr lang="ar-SA" altLang="zh-CN" sz="1200" b="1">
                <a:latin typeface="Times New Roman" pitchFamily="18" charset="0"/>
                <a:ea typeface="SimSun" pitchFamily="2" charset="-122"/>
                <a:cs typeface="Times New Roman" pitchFamily="18" charset="0"/>
              </a:rPr>
              <a:t>ََ</a:t>
            </a:r>
            <a:r>
              <a:rPr lang="en-US" altLang="zh-CN" sz="2400" b="1">
                <a:latin typeface="Times New Roman" pitchFamily="18" charset="0"/>
                <a:ea typeface="SimSun" pitchFamily="2" charset="-122"/>
                <a:cs typeface="Times New Roman" pitchFamily="18" charset="0"/>
              </a:rPr>
              <a:t>Q</a:t>
            </a:r>
            <a:r>
              <a:rPr lang="en-US" altLang="zh-CN" sz="2400" b="1" baseline="-25000">
                <a:latin typeface="Times New Roman" pitchFamily="18" charset="0"/>
                <a:ea typeface="SimSun" pitchFamily="2" charset="-122"/>
                <a:cs typeface="Times New Roman" pitchFamily="18" charset="0"/>
              </a:rPr>
              <a:t>1</a:t>
            </a:r>
            <a:r>
              <a:rPr lang="ar-BH" altLang="zh-CN" sz="1200" b="1" baseline="-25000">
                <a:latin typeface="Times New Roman" pitchFamily="18" charset="0"/>
                <a:ea typeface="SimSun" pitchFamily="2" charset="-122"/>
                <a:cs typeface="Times New Roman" pitchFamily="18" charset="0"/>
              </a:rPr>
              <a:t>                 </a:t>
            </a:r>
            <a:endParaRPr lang="en-US">
              <a:ea typeface="SimSun" pitchFamily="2" charset="-122"/>
            </a:endParaRPr>
          </a:p>
        </p:txBody>
      </p:sp>
      <p:sp>
        <p:nvSpPr>
          <p:cNvPr id="30728" name="Text Box 8"/>
          <p:cNvSpPr txBox="1">
            <a:spLocks noChangeArrowheads="1"/>
          </p:cNvSpPr>
          <p:nvPr/>
        </p:nvSpPr>
        <p:spPr bwMode="auto">
          <a:xfrm>
            <a:off x="6196410" y="4762500"/>
            <a:ext cx="686196" cy="4762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a:p>
        </p:txBody>
      </p:sp>
      <p:sp>
        <p:nvSpPr>
          <p:cNvPr id="30729" name="Text Box 9"/>
          <p:cNvSpPr txBox="1">
            <a:spLocks noChangeArrowheads="1"/>
          </p:cNvSpPr>
          <p:nvPr/>
        </p:nvSpPr>
        <p:spPr bwMode="auto">
          <a:xfrm>
            <a:off x="5673594" y="4752975"/>
            <a:ext cx="684477" cy="4762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a:p>
        </p:txBody>
      </p:sp>
      <p:sp>
        <p:nvSpPr>
          <p:cNvPr id="30730" name="Text Box 10"/>
          <p:cNvSpPr txBox="1">
            <a:spLocks noChangeArrowheads="1"/>
          </p:cNvSpPr>
          <p:nvPr/>
        </p:nvSpPr>
        <p:spPr bwMode="auto">
          <a:xfrm>
            <a:off x="4440503" y="2540000"/>
            <a:ext cx="1030156" cy="4762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ATC</a:t>
            </a:r>
            <a:endParaRPr lang="en-US" sz="3600"/>
          </a:p>
        </p:txBody>
      </p:sp>
      <p:sp>
        <p:nvSpPr>
          <p:cNvPr id="30731" name="Line 11"/>
          <p:cNvSpPr>
            <a:spLocks noChangeShapeType="1"/>
          </p:cNvSpPr>
          <p:nvPr/>
        </p:nvSpPr>
        <p:spPr bwMode="auto">
          <a:xfrm>
            <a:off x="3238368" y="1135063"/>
            <a:ext cx="0" cy="3644900"/>
          </a:xfrm>
          <a:prstGeom prst="line">
            <a:avLst/>
          </a:prstGeom>
          <a:noFill/>
          <a:ln w="38100">
            <a:solidFill>
              <a:srgbClr val="000000"/>
            </a:solidFill>
            <a:round/>
            <a:headEnd/>
            <a:tailEnd/>
          </a:ln>
        </p:spPr>
        <p:txBody>
          <a:bodyPr/>
          <a:lstStyle/>
          <a:p>
            <a:endParaRPr lang="ar-SA"/>
          </a:p>
        </p:txBody>
      </p:sp>
      <p:sp>
        <p:nvSpPr>
          <p:cNvPr id="30732" name="Arc 12"/>
          <p:cNvSpPr>
            <a:spLocks/>
          </p:cNvSpPr>
          <p:nvPr/>
        </p:nvSpPr>
        <p:spPr bwMode="auto">
          <a:xfrm rot="6678532">
            <a:off x="3783278" y="1856978"/>
            <a:ext cx="2717800" cy="2362994"/>
          </a:xfrm>
          <a:custGeom>
            <a:avLst/>
            <a:gdLst>
              <a:gd name="G0" fmla="+- 0 0 0"/>
              <a:gd name="G1" fmla="+- 15368 0 0"/>
              <a:gd name="G2" fmla="+- 21600 0 0"/>
              <a:gd name="T0" fmla="*/ 15179 w 21600"/>
              <a:gd name="T1" fmla="*/ 0 h 25904"/>
              <a:gd name="T2" fmla="*/ 18856 w 21600"/>
              <a:gd name="T3" fmla="*/ 25904 h 25904"/>
              <a:gd name="T4" fmla="*/ 0 w 21600"/>
              <a:gd name="T5" fmla="*/ 15368 h 25904"/>
            </a:gdLst>
            <a:ahLst/>
            <a:cxnLst>
              <a:cxn ang="0">
                <a:pos x="T0" y="T1"/>
              </a:cxn>
              <a:cxn ang="0">
                <a:pos x="T2" y="T3"/>
              </a:cxn>
              <a:cxn ang="0">
                <a:pos x="T4" y="T5"/>
              </a:cxn>
            </a:cxnLst>
            <a:rect l="0" t="0" r="r" b="b"/>
            <a:pathLst>
              <a:path w="21600" h="25904" fill="none" extrusionOk="0">
                <a:moveTo>
                  <a:pt x="15178" y="0"/>
                </a:moveTo>
                <a:cubicBezTo>
                  <a:pt x="19287" y="4058"/>
                  <a:pt x="21600" y="9592"/>
                  <a:pt x="21600" y="15368"/>
                </a:cubicBezTo>
                <a:cubicBezTo>
                  <a:pt x="21600" y="19056"/>
                  <a:pt x="20655" y="22683"/>
                  <a:pt x="18856" y="25904"/>
                </a:cubicBezTo>
              </a:path>
              <a:path w="21600" h="25904" stroke="0" extrusionOk="0">
                <a:moveTo>
                  <a:pt x="15178" y="0"/>
                </a:moveTo>
                <a:cubicBezTo>
                  <a:pt x="19287" y="4058"/>
                  <a:pt x="21600" y="9592"/>
                  <a:pt x="21600" y="15368"/>
                </a:cubicBezTo>
                <a:cubicBezTo>
                  <a:pt x="21600" y="19056"/>
                  <a:pt x="20655" y="22683"/>
                  <a:pt x="18856" y="25904"/>
                </a:cubicBezTo>
                <a:lnTo>
                  <a:pt x="0" y="15368"/>
                </a:lnTo>
                <a:close/>
              </a:path>
            </a:pathLst>
          </a:custGeom>
          <a:noFill/>
          <a:ln w="28575">
            <a:solidFill>
              <a:srgbClr val="000000"/>
            </a:solidFill>
            <a:round/>
            <a:headEnd/>
            <a:tailEnd/>
          </a:ln>
        </p:spPr>
        <p:txBody>
          <a:bodyPr/>
          <a:lstStyle/>
          <a:p>
            <a:endParaRPr lang="ar-SA"/>
          </a:p>
        </p:txBody>
      </p:sp>
      <p:sp>
        <p:nvSpPr>
          <p:cNvPr id="30733" name="Arc 13"/>
          <p:cNvSpPr>
            <a:spLocks/>
          </p:cNvSpPr>
          <p:nvPr/>
        </p:nvSpPr>
        <p:spPr bwMode="auto">
          <a:xfrm rot="1204720" flipV="1">
            <a:off x="5358871" y="1277939"/>
            <a:ext cx="3074988" cy="2382837"/>
          </a:xfrm>
          <a:custGeom>
            <a:avLst/>
            <a:gdLst>
              <a:gd name="G0" fmla="+- 8191 0 0"/>
              <a:gd name="G1" fmla="+- 21600 0 0"/>
              <a:gd name="G2" fmla="+- 21600 0 0"/>
              <a:gd name="T0" fmla="*/ 0 w 29496"/>
              <a:gd name="T1" fmla="*/ 1613 h 21600"/>
              <a:gd name="T2" fmla="*/ 29496 w 29496"/>
              <a:gd name="T3" fmla="*/ 18043 h 21600"/>
              <a:gd name="T4" fmla="*/ 8191 w 29496"/>
              <a:gd name="T5" fmla="*/ 21600 h 21600"/>
            </a:gdLst>
            <a:ahLst/>
            <a:cxnLst>
              <a:cxn ang="0">
                <a:pos x="T0" y="T1"/>
              </a:cxn>
              <a:cxn ang="0">
                <a:pos x="T2" y="T3"/>
              </a:cxn>
              <a:cxn ang="0">
                <a:pos x="T4" y="T5"/>
              </a:cxn>
            </a:cxnLst>
            <a:rect l="0" t="0" r="r" b="b"/>
            <a:pathLst>
              <a:path w="29496" h="21600" fill="none" extrusionOk="0">
                <a:moveTo>
                  <a:pt x="0" y="1613"/>
                </a:moveTo>
                <a:cubicBezTo>
                  <a:pt x="2599" y="547"/>
                  <a:pt x="5381" y="-1"/>
                  <a:pt x="8191" y="0"/>
                </a:cubicBezTo>
                <a:cubicBezTo>
                  <a:pt x="18747" y="0"/>
                  <a:pt x="27757" y="7630"/>
                  <a:pt x="29496" y="18042"/>
                </a:cubicBezTo>
              </a:path>
              <a:path w="29496" h="21600" stroke="0" extrusionOk="0">
                <a:moveTo>
                  <a:pt x="0" y="1613"/>
                </a:moveTo>
                <a:cubicBezTo>
                  <a:pt x="2599" y="547"/>
                  <a:pt x="5381" y="-1"/>
                  <a:pt x="8191" y="0"/>
                </a:cubicBezTo>
                <a:cubicBezTo>
                  <a:pt x="18747" y="0"/>
                  <a:pt x="27757" y="7630"/>
                  <a:pt x="29496" y="18042"/>
                </a:cubicBezTo>
                <a:lnTo>
                  <a:pt x="8191" y="21600"/>
                </a:lnTo>
                <a:close/>
              </a:path>
            </a:pathLst>
          </a:custGeom>
          <a:noFill/>
          <a:ln w="28575">
            <a:solidFill>
              <a:srgbClr val="000000"/>
            </a:solidFill>
            <a:round/>
            <a:headEnd/>
            <a:tailEnd/>
          </a:ln>
        </p:spPr>
        <p:txBody>
          <a:bodyPr/>
          <a:lstStyle/>
          <a:p>
            <a:endParaRPr lang="ar-SA"/>
          </a:p>
        </p:txBody>
      </p:sp>
      <p:sp>
        <p:nvSpPr>
          <p:cNvPr id="30734" name="Text Box 14"/>
          <p:cNvSpPr txBox="1">
            <a:spLocks noChangeArrowheads="1"/>
          </p:cNvSpPr>
          <p:nvPr/>
        </p:nvSpPr>
        <p:spPr bwMode="auto">
          <a:xfrm>
            <a:off x="1802342" y="706439"/>
            <a:ext cx="2880652" cy="6365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cs typeface="Arabic Transparent" pitchFamily="2" charset="-78"/>
              </a:rPr>
              <a:t>P&amp; ATC, AVC</a:t>
            </a:r>
            <a:endParaRPr lang="en-US" sz="3600">
              <a:ea typeface="SimSun" pitchFamily="2" charset="-122"/>
              <a:cs typeface="Arabic Transparent" pitchFamily="2" charset="-78"/>
            </a:endParaRPr>
          </a:p>
        </p:txBody>
      </p:sp>
      <p:sp>
        <p:nvSpPr>
          <p:cNvPr id="30735" name="Arc 15"/>
          <p:cNvSpPr>
            <a:spLocks/>
          </p:cNvSpPr>
          <p:nvPr/>
        </p:nvSpPr>
        <p:spPr bwMode="auto">
          <a:xfrm rot="1752602" flipV="1">
            <a:off x="5081985" y="1387476"/>
            <a:ext cx="3197092" cy="2900363"/>
          </a:xfrm>
          <a:custGeom>
            <a:avLst/>
            <a:gdLst>
              <a:gd name="G0" fmla="+- 5321 0 0"/>
              <a:gd name="G1" fmla="+- 21600 0 0"/>
              <a:gd name="G2" fmla="+- 21600 0 0"/>
              <a:gd name="T0" fmla="*/ 0 w 26751"/>
              <a:gd name="T1" fmla="*/ 666 h 21600"/>
              <a:gd name="T2" fmla="*/ 26751 w 26751"/>
              <a:gd name="T3" fmla="*/ 18893 h 21600"/>
              <a:gd name="T4" fmla="*/ 5321 w 26751"/>
              <a:gd name="T5" fmla="*/ 21600 h 21600"/>
            </a:gdLst>
            <a:ahLst/>
            <a:cxnLst>
              <a:cxn ang="0">
                <a:pos x="T0" y="T1"/>
              </a:cxn>
              <a:cxn ang="0">
                <a:pos x="T2" y="T3"/>
              </a:cxn>
              <a:cxn ang="0">
                <a:pos x="T4" y="T5"/>
              </a:cxn>
            </a:cxnLst>
            <a:rect l="0" t="0" r="r" b="b"/>
            <a:pathLst>
              <a:path w="26751" h="21600" fill="none" extrusionOk="0">
                <a:moveTo>
                  <a:pt x="-1" y="665"/>
                </a:moveTo>
                <a:cubicBezTo>
                  <a:pt x="1739" y="223"/>
                  <a:pt x="3526" y="-1"/>
                  <a:pt x="5321" y="0"/>
                </a:cubicBezTo>
                <a:cubicBezTo>
                  <a:pt x="16203" y="0"/>
                  <a:pt x="25386" y="8096"/>
                  <a:pt x="26750" y="18893"/>
                </a:cubicBezTo>
              </a:path>
              <a:path w="26751" h="21600" stroke="0" extrusionOk="0">
                <a:moveTo>
                  <a:pt x="-1" y="665"/>
                </a:moveTo>
                <a:cubicBezTo>
                  <a:pt x="1739" y="223"/>
                  <a:pt x="3526" y="-1"/>
                  <a:pt x="5321" y="0"/>
                </a:cubicBezTo>
                <a:cubicBezTo>
                  <a:pt x="16203" y="0"/>
                  <a:pt x="25386" y="8096"/>
                  <a:pt x="26750" y="18893"/>
                </a:cubicBezTo>
                <a:lnTo>
                  <a:pt x="5321" y="21600"/>
                </a:lnTo>
                <a:close/>
              </a:path>
            </a:pathLst>
          </a:custGeom>
          <a:noFill/>
          <a:ln w="28575">
            <a:solidFill>
              <a:srgbClr val="000000"/>
            </a:solidFill>
            <a:round/>
            <a:headEnd/>
            <a:tailEnd/>
          </a:ln>
        </p:spPr>
        <p:txBody>
          <a:bodyPr/>
          <a:lstStyle/>
          <a:p>
            <a:endParaRPr lang="ar-SA"/>
          </a:p>
        </p:txBody>
      </p:sp>
      <p:sp>
        <p:nvSpPr>
          <p:cNvPr id="30736" name="Text Box 16"/>
          <p:cNvSpPr txBox="1">
            <a:spLocks noChangeArrowheads="1"/>
          </p:cNvSpPr>
          <p:nvPr/>
        </p:nvSpPr>
        <p:spPr bwMode="auto">
          <a:xfrm>
            <a:off x="4216929" y="3079750"/>
            <a:ext cx="1031875" cy="4762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AVC</a:t>
            </a:r>
            <a:endParaRPr lang="en-US" sz="3600"/>
          </a:p>
        </p:txBody>
      </p:sp>
      <p:sp>
        <p:nvSpPr>
          <p:cNvPr id="30737" name="Line 17"/>
          <p:cNvSpPr>
            <a:spLocks noChangeShapeType="1"/>
          </p:cNvSpPr>
          <p:nvPr/>
        </p:nvSpPr>
        <p:spPr bwMode="auto">
          <a:xfrm flipV="1">
            <a:off x="6019271" y="1874839"/>
            <a:ext cx="2455863" cy="2046287"/>
          </a:xfrm>
          <a:prstGeom prst="line">
            <a:avLst/>
          </a:prstGeom>
          <a:noFill/>
          <a:ln w="28575">
            <a:solidFill>
              <a:srgbClr val="000000"/>
            </a:solidFill>
            <a:prstDash val="dashDot"/>
            <a:round/>
            <a:headEnd/>
            <a:tailEnd/>
          </a:ln>
        </p:spPr>
        <p:txBody>
          <a:bodyPr/>
          <a:lstStyle/>
          <a:p>
            <a:endParaRPr lang="ar-SA"/>
          </a:p>
        </p:txBody>
      </p:sp>
      <p:sp>
        <p:nvSpPr>
          <p:cNvPr id="30738" name="Line 18"/>
          <p:cNvSpPr>
            <a:spLocks noChangeShapeType="1"/>
          </p:cNvSpPr>
          <p:nvPr/>
        </p:nvSpPr>
        <p:spPr bwMode="auto">
          <a:xfrm>
            <a:off x="3272765" y="3940176"/>
            <a:ext cx="2746507" cy="22225"/>
          </a:xfrm>
          <a:prstGeom prst="line">
            <a:avLst/>
          </a:prstGeom>
          <a:noFill/>
          <a:ln w="28575">
            <a:solidFill>
              <a:srgbClr val="000000"/>
            </a:solidFill>
            <a:prstDash val="dash"/>
            <a:round/>
            <a:headEnd/>
            <a:tailEnd/>
          </a:ln>
        </p:spPr>
        <p:txBody>
          <a:bodyPr/>
          <a:lstStyle/>
          <a:p>
            <a:endParaRPr lang="ar-SA"/>
          </a:p>
        </p:txBody>
      </p:sp>
      <p:sp>
        <p:nvSpPr>
          <p:cNvPr id="30739" name="Line 19"/>
          <p:cNvSpPr>
            <a:spLocks noChangeShapeType="1"/>
          </p:cNvSpPr>
          <p:nvPr/>
        </p:nvSpPr>
        <p:spPr bwMode="auto">
          <a:xfrm>
            <a:off x="6019271" y="3962401"/>
            <a:ext cx="0" cy="792163"/>
          </a:xfrm>
          <a:prstGeom prst="line">
            <a:avLst/>
          </a:prstGeom>
          <a:noFill/>
          <a:ln w="28575">
            <a:solidFill>
              <a:srgbClr val="000000"/>
            </a:solidFill>
            <a:prstDash val="dash"/>
            <a:round/>
            <a:headEnd/>
            <a:tailEnd/>
          </a:ln>
        </p:spPr>
        <p:txBody>
          <a:bodyPr/>
          <a:lstStyle/>
          <a:p>
            <a:endParaRPr lang="ar-SA"/>
          </a:p>
        </p:txBody>
      </p:sp>
      <p:sp>
        <p:nvSpPr>
          <p:cNvPr id="30740" name="Line 20"/>
          <p:cNvSpPr>
            <a:spLocks noChangeShapeType="1"/>
          </p:cNvSpPr>
          <p:nvPr/>
        </p:nvSpPr>
        <p:spPr bwMode="auto">
          <a:xfrm>
            <a:off x="3272764" y="2573338"/>
            <a:ext cx="4120621" cy="0"/>
          </a:xfrm>
          <a:prstGeom prst="line">
            <a:avLst/>
          </a:prstGeom>
          <a:noFill/>
          <a:ln w="28575">
            <a:solidFill>
              <a:srgbClr val="000000"/>
            </a:solidFill>
            <a:prstDash val="dash"/>
            <a:round/>
            <a:headEnd/>
            <a:tailEnd/>
          </a:ln>
        </p:spPr>
        <p:txBody>
          <a:bodyPr/>
          <a:lstStyle/>
          <a:p>
            <a:endParaRPr lang="ar-SA"/>
          </a:p>
        </p:txBody>
      </p:sp>
      <p:sp>
        <p:nvSpPr>
          <p:cNvPr id="30741" name="Line 21"/>
          <p:cNvSpPr>
            <a:spLocks noChangeShapeType="1"/>
          </p:cNvSpPr>
          <p:nvPr/>
        </p:nvSpPr>
        <p:spPr bwMode="auto">
          <a:xfrm>
            <a:off x="7393385" y="2573339"/>
            <a:ext cx="0" cy="2219325"/>
          </a:xfrm>
          <a:prstGeom prst="line">
            <a:avLst/>
          </a:prstGeom>
          <a:noFill/>
          <a:ln w="28575">
            <a:solidFill>
              <a:srgbClr val="000000"/>
            </a:solidFill>
            <a:prstDash val="dash"/>
            <a:round/>
            <a:headEnd/>
            <a:tailEnd/>
          </a:ln>
        </p:spPr>
        <p:txBody>
          <a:bodyPr/>
          <a:lstStyle/>
          <a:p>
            <a:endParaRPr lang="ar-SA"/>
          </a:p>
        </p:txBody>
      </p:sp>
      <p:sp>
        <p:nvSpPr>
          <p:cNvPr id="30742" name="Line 22"/>
          <p:cNvSpPr>
            <a:spLocks noChangeShapeType="1"/>
          </p:cNvSpPr>
          <p:nvPr/>
        </p:nvSpPr>
        <p:spPr bwMode="auto">
          <a:xfrm>
            <a:off x="3272764" y="3500439"/>
            <a:ext cx="3914246" cy="15875"/>
          </a:xfrm>
          <a:prstGeom prst="line">
            <a:avLst/>
          </a:prstGeom>
          <a:noFill/>
          <a:ln w="28575">
            <a:solidFill>
              <a:srgbClr val="000000"/>
            </a:solidFill>
            <a:prstDash val="dash"/>
            <a:round/>
            <a:headEnd/>
            <a:tailEnd/>
          </a:ln>
        </p:spPr>
        <p:txBody>
          <a:bodyPr/>
          <a:lstStyle/>
          <a:p>
            <a:endParaRPr lang="ar-SA"/>
          </a:p>
        </p:txBody>
      </p:sp>
      <p:sp>
        <p:nvSpPr>
          <p:cNvPr id="30743" name="Line 23"/>
          <p:cNvSpPr>
            <a:spLocks noChangeShapeType="1"/>
          </p:cNvSpPr>
          <p:nvPr/>
        </p:nvSpPr>
        <p:spPr bwMode="auto">
          <a:xfrm>
            <a:off x="6543808" y="3500439"/>
            <a:ext cx="0" cy="1265237"/>
          </a:xfrm>
          <a:prstGeom prst="line">
            <a:avLst/>
          </a:prstGeom>
          <a:noFill/>
          <a:ln w="28575">
            <a:solidFill>
              <a:srgbClr val="000000"/>
            </a:solidFill>
            <a:prstDash val="dash"/>
            <a:round/>
            <a:headEnd/>
            <a:tailEnd/>
          </a:ln>
        </p:spPr>
        <p:txBody>
          <a:bodyPr/>
          <a:lstStyle/>
          <a:p>
            <a:endParaRPr lang="ar-SA"/>
          </a:p>
        </p:txBody>
      </p:sp>
      <p:sp>
        <p:nvSpPr>
          <p:cNvPr id="30744" name="Text Box 24"/>
          <p:cNvSpPr txBox="1">
            <a:spLocks noChangeArrowheads="1"/>
          </p:cNvSpPr>
          <p:nvPr/>
        </p:nvSpPr>
        <p:spPr bwMode="auto">
          <a:xfrm>
            <a:off x="1066800" y="5181600"/>
            <a:ext cx="7723585" cy="1187450"/>
          </a:xfrm>
          <a:prstGeom prst="rect">
            <a:avLst/>
          </a:prstGeom>
          <a:noFill/>
          <a:ln w="28575">
            <a:solidFill>
              <a:srgbClr val="000000"/>
            </a:solidFill>
            <a:miter lim="800000"/>
            <a:headEnd/>
            <a:tailEnd/>
          </a:ln>
          <a:effectLst/>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9</a:t>
            </a:r>
            <a:r>
              <a:rPr lang="ar-SA" altLang="zh-CN" sz="2400" b="1">
                <a:solidFill>
                  <a:srgbClr val="FF6600"/>
                </a:solidFill>
                <a:latin typeface="Times New Roman" pitchFamily="18" charset="0"/>
                <a:ea typeface="SimSun" pitchFamily="2" charset="-122"/>
                <a:cs typeface="Times New Roman" pitchFamily="18" charset="0"/>
              </a:rPr>
              <a:t>-5):</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منحنى عرض المنشأة في المدى القصير في ظل المنافسة التامة يمثله ذلك الجزء من منحنى التكلفة الحدية أعلى نقطة النهاية الصغرى على منحنى التكاليف المتغيرة أو نقطة الإغلاق.</a:t>
            </a:r>
            <a:endParaRPr lang="en-US" sz="2400">
              <a:ea typeface="SimSun" pitchFamily="2" charset="-122"/>
              <a:cs typeface="Times New Roman" pitchFamily="18" charset="0"/>
            </a:endParaRPr>
          </a:p>
        </p:txBody>
      </p:sp>
      <p:sp>
        <p:nvSpPr>
          <p:cNvPr id="30745"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30746" name="Line 26"/>
          <p:cNvSpPr>
            <a:spLocks noChangeShapeType="1"/>
          </p:cNvSpPr>
          <p:nvPr/>
        </p:nvSpPr>
        <p:spPr bwMode="auto">
          <a:xfrm>
            <a:off x="3238368" y="4781550"/>
            <a:ext cx="4758663" cy="0"/>
          </a:xfrm>
          <a:prstGeom prst="line">
            <a:avLst/>
          </a:prstGeom>
          <a:noFill/>
          <a:ln w="38100">
            <a:solidFill>
              <a:srgbClr val="000000"/>
            </a:solidFill>
            <a:round/>
            <a:headEnd/>
            <a:tailEnd/>
          </a:ln>
          <a:effectLst/>
        </p:spPr>
        <p:txBody>
          <a:bodyPr/>
          <a:lstStyle/>
          <a:p>
            <a:endParaRPr lang="ar-SA"/>
          </a:p>
        </p:txBody>
      </p:sp>
      <p:sp>
        <p:nvSpPr>
          <p:cNvPr id="30747" name="AutoShape 27">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144E2B5C-8D7E-492E-88F0-C77D2B3FB61F}" type="slidenum">
              <a:rPr lang="en-US"/>
              <a:pPr/>
              <a:t>17</a:t>
            </a:fld>
            <a:endParaRPr lang="en-US"/>
          </a:p>
        </p:txBody>
      </p:sp>
      <p:sp>
        <p:nvSpPr>
          <p:cNvPr id="32770" name="WordArt 2"/>
          <p:cNvSpPr>
            <a:spLocks noChangeArrowheads="1" noChangeShapeType="1" noTextEdit="1"/>
          </p:cNvSpPr>
          <p:nvPr/>
        </p:nvSpPr>
        <p:spPr bwMode="auto">
          <a:xfrm>
            <a:off x="3314040" y="188913"/>
            <a:ext cx="6346031" cy="8636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منحنى عرض السوق في المدى القصير</a:t>
            </a:r>
          </a:p>
        </p:txBody>
      </p:sp>
      <p:sp>
        <p:nvSpPr>
          <p:cNvPr id="32771" name="Text Box 3"/>
          <p:cNvSpPr txBox="1">
            <a:spLocks noChangeArrowheads="1"/>
          </p:cNvSpPr>
          <p:nvPr/>
        </p:nvSpPr>
        <p:spPr bwMode="auto">
          <a:xfrm>
            <a:off x="350838" y="1165225"/>
            <a:ext cx="9126935" cy="1200329"/>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solidFill>
                  <a:srgbClr val="FD0903"/>
                </a:solidFill>
              </a:rPr>
              <a:t> </a:t>
            </a:r>
            <a:r>
              <a:rPr lang="ar-BH" sz="2400" b="1"/>
              <a:t>المدى القصير:</a:t>
            </a:r>
            <a:r>
              <a:rPr lang="ar-BH" sz="2400"/>
              <a:t> هو الفترة الزمنية التي لا تكفي لخروج بعض المنشآت من السوق، أو التي لا تكفي لدخول منتجين جدد إلى السوق. أي، الفترة التي يكون عدد المنشآت فيها ثابتاً في صناعة معينة.</a:t>
            </a:r>
            <a:endParaRPr lang="fr-MA" sz="2400"/>
          </a:p>
        </p:txBody>
      </p:sp>
      <p:sp>
        <p:nvSpPr>
          <p:cNvPr id="32772" name="Text Box 4"/>
          <p:cNvSpPr txBox="1">
            <a:spLocks noChangeArrowheads="1"/>
          </p:cNvSpPr>
          <p:nvPr/>
        </p:nvSpPr>
        <p:spPr bwMode="auto">
          <a:xfrm>
            <a:off x="350838" y="2462214"/>
            <a:ext cx="9126935"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solidFill>
                  <a:srgbClr val="FD0903"/>
                </a:solidFill>
              </a:rPr>
              <a:t> </a:t>
            </a:r>
            <a:r>
              <a:rPr lang="ar-BH" sz="2400" b="1"/>
              <a:t>المدى البعيد:</a:t>
            </a:r>
            <a:r>
              <a:rPr lang="ar-BH" sz="2400"/>
              <a:t> هو الفترة الزمنية الكافية لدخول بعض المنشآت الجديدة إلى الصناعة أو خروج بعض المنشآت القائمة منها، لذا يكون عدد المنشآت غير ثابت.</a:t>
            </a:r>
            <a:endParaRPr lang="fr-MA" sz="2400"/>
          </a:p>
        </p:txBody>
      </p:sp>
      <p:sp>
        <p:nvSpPr>
          <p:cNvPr id="32773" name="WordArt 5"/>
          <p:cNvSpPr>
            <a:spLocks noChangeArrowheads="1" noChangeShapeType="1" noTextEdit="1"/>
          </p:cNvSpPr>
          <p:nvPr/>
        </p:nvSpPr>
        <p:spPr bwMode="auto">
          <a:xfrm>
            <a:off x="1833299" y="3470275"/>
            <a:ext cx="7826772" cy="8636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توازن السوق وتوازن المنشأة في المدى البعيد</a:t>
            </a:r>
          </a:p>
        </p:txBody>
      </p:sp>
      <p:sp>
        <p:nvSpPr>
          <p:cNvPr id="32774" name="Text Box 6"/>
          <p:cNvSpPr txBox="1">
            <a:spLocks noChangeArrowheads="1"/>
          </p:cNvSpPr>
          <p:nvPr/>
        </p:nvSpPr>
        <p:spPr bwMode="auto">
          <a:xfrm>
            <a:off x="350838" y="4478339"/>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4" action="ppaction://hlinksldjump"/>
              </a:rPr>
              <a:t>الشكل (9-6)</a:t>
            </a:r>
            <a:r>
              <a:rPr lang="ar-BH" sz="2400"/>
              <a:t> كل من توازن المنشأة (جهة الشمال) في المدى القريب والبعيد، وتوازن السوق (جهة اليمين) في المدى البعيد.</a:t>
            </a:r>
            <a:endParaRPr lang="fr-MA" sz="2400"/>
          </a:p>
        </p:txBody>
      </p:sp>
      <p:sp>
        <p:nvSpPr>
          <p:cNvPr id="32775"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slide(fromBottom)">
                                      <p:cBhvr>
                                        <p:cTn id="7" dur="500"/>
                                        <p:tgtEl>
                                          <p:spTgt spid="32770"/>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32771">
                                            <p:txEl>
                                              <p:pRg st="0" end="0"/>
                                            </p:txEl>
                                          </p:spTgt>
                                        </p:tgtEl>
                                        <p:attrNameLst>
                                          <p:attrName>style.visibility</p:attrName>
                                        </p:attrNameLst>
                                      </p:cBhvr>
                                      <p:to>
                                        <p:strVal val="visible"/>
                                      </p:to>
                                    </p:set>
                                    <p:anim calcmode="discrete" valueType="clr">
                                      <p:cBhvr override="childStyle">
                                        <p:cTn id="11" dur="80"/>
                                        <p:tgtEl>
                                          <p:spTgt spid="3277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2771">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32771">
                                            <p:txEl>
                                              <p:pRg st="0" end="0"/>
                                            </p:txEl>
                                          </p:spTgt>
                                        </p:tgtEl>
                                        <p:attrNameLst>
                                          <p:attrName>fill.type</p:attrName>
                                        </p:attrNameLst>
                                      </p:cBhvr>
                                      <p:to>
                                        <p:strVal val="solid"/>
                                      </p:to>
                                    </p:set>
                                  </p:childTnLst>
                                </p:cTn>
                              </p:par>
                            </p:childTnLst>
                          </p:cTn>
                        </p:par>
                        <p:par>
                          <p:cTn id="14" fill="hold">
                            <p:stCondLst>
                              <p:cond delay="634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32772">
                                            <p:txEl>
                                              <p:pRg st="0" end="0"/>
                                            </p:txEl>
                                          </p:spTgt>
                                        </p:tgtEl>
                                        <p:attrNameLst>
                                          <p:attrName>style.visibility</p:attrName>
                                        </p:attrNameLst>
                                      </p:cBhvr>
                                      <p:to>
                                        <p:strVal val="visible"/>
                                      </p:to>
                                    </p:set>
                                    <p:anim calcmode="discrete" valueType="clr">
                                      <p:cBhvr override="childStyle">
                                        <p:cTn id="17" dur="80"/>
                                        <p:tgtEl>
                                          <p:spTgt spid="3277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2772">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32772">
                                            <p:txEl>
                                              <p:pRg st="0" end="0"/>
                                            </p:txEl>
                                          </p:spTgt>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32773"/>
                                        </p:tgtEl>
                                        <p:attrNameLst>
                                          <p:attrName>style.visibility</p:attrName>
                                        </p:attrNameLst>
                                      </p:cBhvr>
                                      <p:to>
                                        <p:strVal val="visible"/>
                                      </p:to>
                                    </p:set>
                                    <p:animEffect transition="in" filter="slide(fromBottom)">
                                      <p:cBhvr>
                                        <p:cTn id="24" dur="500"/>
                                        <p:tgtEl>
                                          <p:spTgt spid="32773"/>
                                        </p:tgtEl>
                                      </p:cBhvr>
                                    </p:animEffect>
                                  </p:childTnLst>
                                </p:cTn>
                              </p:par>
                            </p:childTnLst>
                          </p:cTn>
                        </p:par>
                        <p:par>
                          <p:cTn id="25" fill="hold">
                            <p:stCondLst>
                              <p:cond delay="5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32774"/>
                                        </p:tgtEl>
                                        <p:attrNameLst>
                                          <p:attrName>style.visibility</p:attrName>
                                        </p:attrNameLst>
                                      </p:cBhvr>
                                      <p:to>
                                        <p:strVal val="visible"/>
                                      </p:to>
                                    </p:set>
                                    <p:anim calcmode="discrete" valueType="clr">
                                      <p:cBhvr override="childStyle">
                                        <p:cTn id="28" dur="80"/>
                                        <p:tgtEl>
                                          <p:spTgt spid="3277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2774"/>
                                        </p:tgtEl>
                                        <p:attrNameLst>
                                          <p:attrName>fillcolor</p:attrName>
                                        </p:attrNameLst>
                                      </p:cBhvr>
                                      <p:tavLst>
                                        <p:tav tm="0">
                                          <p:val>
                                            <p:clrVal>
                                              <a:schemeClr val="accent2"/>
                                            </p:clrVal>
                                          </p:val>
                                        </p:tav>
                                        <p:tav tm="50000">
                                          <p:val>
                                            <p:clrVal>
                                              <a:schemeClr val="hlink"/>
                                            </p:clrVal>
                                          </p:val>
                                        </p:tav>
                                      </p:tavLst>
                                    </p:anim>
                                    <p:set>
                                      <p:cBhvr>
                                        <p:cTn id="30" dur="80"/>
                                        <p:tgtEl>
                                          <p:spTgt spid="3277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3" grpId="0" animBg="1"/>
      <p:bldP spid="3277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2B33DF52-8900-482E-B0BE-98268D10A542}" type="slidenum">
              <a:rPr lang="en-US"/>
              <a:pPr/>
              <a:t>18</a:t>
            </a:fld>
            <a:endParaRPr lang="en-US"/>
          </a:p>
        </p:txBody>
      </p:sp>
      <p:sp>
        <p:nvSpPr>
          <p:cNvPr id="34819" name="Text Box 3"/>
          <p:cNvSpPr txBox="1">
            <a:spLocks noChangeArrowheads="1"/>
          </p:cNvSpPr>
          <p:nvPr/>
        </p:nvSpPr>
        <p:spPr bwMode="auto">
          <a:xfrm>
            <a:off x="2242609" y="814388"/>
            <a:ext cx="2106745" cy="519112"/>
          </a:xfrm>
          <a:prstGeom prst="rect">
            <a:avLst/>
          </a:prstGeom>
          <a:noFill/>
          <a:ln w="9525">
            <a:noFill/>
            <a:miter lim="800000"/>
            <a:headEnd/>
            <a:tailEnd/>
          </a:ln>
        </p:spPr>
        <p:txBody>
          <a:bodyPr lIns="83210" tIns="41605" rIns="83210" bIns="41605"/>
          <a:lstStyle/>
          <a:p>
            <a:pPr algn="ctr" rtl="1"/>
            <a:r>
              <a:rPr lang="en-US" altLang="zh-CN" sz="2400" b="1">
                <a:latin typeface="Times New Roman" pitchFamily="18" charset="0"/>
                <a:ea typeface="SimSun" pitchFamily="2" charset="-122"/>
                <a:cs typeface="Arabic Transparent" pitchFamily="2" charset="-78"/>
              </a:rPr>
              <a:t>P, AC,  MC</a:t>
            </a:r>
            <a:endParaRPr lang="en-US" sz="2400">
              <a:ea typeface="SimSun" pitchFamily="2" charset="-122"/>
              <a:cs typeface="Arabic Transparent" pitchFamily="2" charset="-78"/>
            </a:endParaRPr>
          </a:p>
        </p:txBody>
      </p:sp>
      <p:sp>
        <p:nvSpPr>
          <p:cNvPr id="34820" name="Text Box 4"/>
          <p:cNvSpPr txBox="1">
            <a:spLocks noChangeArrowheads="1"/>
          </p:cNvSpPr>
          <p:nvPr/>
        </p:nvSpPr>
        <p:spPr bwMode="auto">
          <a:xfrm>
            <a:off x="6318515" y="1638300"/>
            <a:ext cx="892572" cy="566738"/>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cs typeface="Arabic Transparent" pitchFamily="2" charset="-78"/>
              </a:rPr>
              <a:t>D</a:t>
            </a:r>
            <a:r>
              <a:rPr lang="en-US" altLang="zh-CN" sz="1200" b="1">
                <a:latin typeface="Times New Roman" pitchFamily="18" charset="0"/>
                <a:ea typeface="SimSun" pitchFamily="2" charset="-122"/>
                <a:cs typeface="Arabic Transparent" pitchFamily="2" charset="-78"/>
              </a:rPr>
              <a:t> </a:t>
            </a:r>
            <a:endParaRPr lang="en-US">
              <a:ea typeface="SimSun" pitchFamily="2" charset="-122"/>
              <a:cs typeface="Arabic Transparent" pitchFamily="2" charset="-78"/>
            </a:endParaRPr>
          </a:p>
        </p:txBody>
      </p:sp>
      <p:sp>
        <p:nvSpPr>
          <p:cNvPr id="34821" name="Text Box 5"/>
          <p:cNvSpPr txBox="1">
            <a:spLocks noChangeArrowheads="1"/>
          </p:cNvSpPr>
          <p:nvPr/>
        </p:nvSpPr>
        <p:spPr bwMode="auto">
          <a:xfrm>
            <a:off x="8265320" y="1584326"/>
            <a:ext cx="822060" cy="500063"/>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34822" name="Line 6"/>
          <p:cNvSpPr>
            <a:spLocks noChangeShapeType="1"/>
          </p:cNvSpPr>
          <p:nvPr/>
        </p:nvSpPr>
        <p:spPr bwMode="auto">
          <a:xfrm>
            <a:off x="6179212" y="4373563"/>
            <a:ext cx="2479940" cy="0"/>
          </a:xfrm>
          <a:prstGeom prst="line">
            <a:avLst/>
          </a:prstGeom>
          <a:noFill/>
          <a:ln w="38100">
            <a:solidFill>
              <a:srgbClr val="000000"/>
            </a:solidFill>
            <a:round/>
            <a:headEnd/>
            <a:tailEnd/>
          </a:ln>
          <a:effectLst/>
        </p:spPr>
        <p:txBody>
          <a:bodyPr/>
          <a:lstStyle/>
          <a:p>
            <a:endParaRPr lang="ar-SA"/>
          </a:p>
        </p:txBody>
      </p:sp>
      <p:sp>
        <p:nvSpPr>
          <p:cNvPr id="34823" name="Line 7"/>
          <p:cNvSpPr>
            <a:spLocks noChangeShapeType="1"/>
          </p:cNvSpPr>
          <p:nvPr/>
        </p:nvSpPr>
        <p:spPr bwMode="auto">
          <a:xfrm>
            <a:off x="6184371" y="1236663"/>
            <a:ext cx="1720" cy="3154362"/>
          </a:xfrm>
          <a:prstGeom prst="line">
            <a:avLst/>
          </a:prstGeom>
          <a:noFill/>
          <a:ln w="38100">
            <a:solidFill>
              <a:srgbClr val="000000"/>
            </a:solidFill>
            <a:round/>
            <a:headEnd/>
            <a:tailEnd/>
          </a:ln>
          <a:effectLst/>
        </p:spPr>
        <p:txBody>
          <a:bodyPr/>
          <a:lstStyle/>
          <a:p>
            <a:endParaRPr lang="ar-SA"/>
          </a:p>
        </p:txBody>
      </p:sp>
      <p:sp>
        <p:nvSpPr>
          <p:cNvPr id="34824" name="Line 8"/>
          <p:cNvSpPr>
            <a:spLocks noChangeShapeType="1"/>
          </p:cNvSpPr>
          <p:nvPr/>
        </p:nvSpPr>
        <p:spPr bwMode="auto">
          <a:xfrm flipH="1">
            <a:off x="3711311" y="3308351"/>
            <a:ext cx="18918" cy="1069975"/>
          </a:xfrm>
          <a:prstGeom prst="line">
            <a:avLst/>
          </a:prstGeom>
          <a:noFill/>
          <a:ln w="28575">
            <a:solidFill>
              <a:srgbClr val="000000"/>
            </a:solidFill>
            <a:prstDash val="dash"/>
            <a:round/>
            <a:headEnd/>
            <a:tailEnd/>
          </a:ln>
          <a:effectLst/>
        </p:spPr>
        <p:txBody>
          <a:bodyPr/>
          <a:lstStyle/>
          <a:p>
            <a:endParaRPr lang="ar-SA"/>
          </a:p>
        </p:txBody>
      </p:sp>
      <p:sp>
        <p:nvSpPr>
          <p:cNvPr id="34825" name="Text Box 9"/>
          <p:cNvSpPr txBox="1">
            <a:spLocks noChangeArrowheads="1"/>
          </p:cNvSpPr>
          <p:nvPr/>
        </p:nvSpPr>
        <p:spPr bwMode="auto">
          <a:xfrm>
            <a:off x="4725987" y="1968500"/>
            <a:ext cx="742950" cy="412750"/>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AC</a:t>
            </a:r>
            <a:endParaRPr lang="en-US" sz="3600"/>
          </a:p>
        </p:txBody>
      </p:sp>
      <p:sp>
        <p:nvSpPr>
          <p:cNvPr id="34826" name="Rectangle 10"/>
          <p:cNvSpPr>
            <a:spLocks noChangeArrowheads="1"/>
          </p:cNvSpPr>
          <p:nvPr/>
        </p:nvSpPr>
        <p:spPr bwMode="auto">
          <a:xfrm>
            <a:off x="3081867" y="2840038"/>
            <a:ext cx="1253729" cy="514350"/>
          </a:xfrm>
          <a:prstGeom prst="rect">
            <a:avLst/>
          </a:prstGeom>
          <a:solidFill>
            <a:srgbClr val="C0C0C0"/>
          </a:solidFill>
          <a:ln w="28575">
            <a:solidFill>
              <a:srgbClr val="DDDDDD"/>
            </a:solidFill>
            <a:miter lim="800000"/>
            <a:headEnd/>
            <a:tailEnd/>
          </a:ln>
          <a:effectLst/>
        </p:spPr>
        <p:txBody>
          <a:bodyPr/>
          <a:lstStyle/>
          <a:p>
            <a:endParaRPr lang="ar-SA"/>
          </a:p>
        </p:txBody>
      </p:sp>
      <p:sp>
        <p:nvSpPr>
          <p:cNvPr id="34827" name="Text Box 11"/>
          <p:cNvSpPr txBox="1">
            <a:spLocks noChangeArrowheads="1"/>
          </p:cNvSpPr>
          <p:nvPr/>
        </p:nvSpPr>
        <p:spPr bwMode="auto">
          <a:xfrm>
            <a:off x="5683913" y="2625725"/>
            <a:ext cx="595048" cy="547688"/>
          </a:xfrm>
          <a:prstGeom prst="rect">
            <a:avLst/>
          </a:prstGeom>
          <a:noFill/>
          <a:ln w="9525">
            <a:noFill/>
            <a:miter lim="800000"/>
            <a:headEnd/>
            <a:tailEnd/>
          </a:ln>
        </p:spPr>
        <p:txBody>
          <a:bodyPr/>
          <a:lstStyle/>
          <a:p>
            <a:pPr algn="ctr" rtl="1"/>
            <a:r>
              <a:rPr lang="en-US" sz="2400" b="1">
                <a:latin typeface="Times New Roman" pitchFamily="18" charset="0"/>
                <a:ea typeface="SimSun" pitchFamily="2" charset="-122"/>
                <a:cs typeface="Arabic Transparent" pitchFamily="2" charset="-78"/>
              </a:rPr>
              <a:t>P</a:t>
            </a:r>
            <a:r>
              <a:rPr lang="en-US" sz="2400" b="1" baseline="-25000">
                <a:latin typeface="Times New Roman" pitchFamily="18" charset="0"/>
                <a:ea typeface="SimSun" pitchFamily="2" charset="-122"/>
                <a:cs typeface="Arabic Transparent" pitchFamily="2" charset="-78"/>
              </a:rPr>
              <a:t>1</a:t>
            </a:r>
            <a:endParaRPr lang="en-US" sz="3600">
              <a:ea typeface="SimSun" pitchFamily="2" charset="-122"/>
              <a:cs typeface="Arabic Transparent" pitchFamily="2" charset="-78"/>
            </a:endParaRPr>
          </a:p>
        </p:txBody>
      </p:sp>
      <p:sp>
        <p:nvSpPr>
          <p:cNvPr id="34828" name="Text Box 12"/>
          <p:cNvSpPr txBox="1">
            <a:spLocks noChangeArrowheads="1"/>
          </p:cNvSpPr>
          <p:nvPr/>
        </p:nvSpPr>
        <p:spPr bwMode="auto">
          <a:xfrm>
            <a:off x="5656396" y="3219450"/>
            <a:ext cx="595048" cy="6286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a:p>
        </p:txBody>
      </p:sp>
      <p:sp>
        <p:nvSpPr>
          <p:cNvPr id="34829" name="Line 13"/>
          <p:cNvSpPr>
            <a:spLocks noChangeShapeType="1"/>
          </p:cNvSpPr>
          <p:nvPr/>
        </p:nvSpPr>
        <p:spPr bwMode="auto">
          <a:xfrm>
            <a:off x="6175772" y="2844800"/>
            <a:ext cx="1190096" cy="0"/>
          </a:xfrm>
          <a:prstGeom prst="line">
            <a:avLst/>
          </a:prstGeom>
          <a:noFill/>
          <a:ln w="28575">
            <a:solidFill>
              <a:srgbClr val="000000"/>
            </a:solidFill>
            <a:prstDash val="dash"/>
            <a:round/>
            <a:headEnd/>
            <a:tailEnd/>
          </a:ln>
          <a:effectLst/>
        </p:spPr>
        <p:txBody>
          <a:bodyPr/>
          <a:lstStyle/>
          <a:p>
            <a:endParaRPr lang="ar-SA"/>
          </a:p>
        </p:txBody>
      </p:sp>
      <p:sp>
        <p:nvSpPr>
          <p:cNvPr id="34830" name="Line 14"/>
          <p:cNvSpPr>
            <a:spLocks noChangeShapeType="1"/>
          </p:cNvSpPr>
          <p:nvPr/>
        </p:nvSpPr>
        <p:spPr bwMode="auto">
          <a:xfrm>
            <a:off x="6175773" y="3530600"/>
            <a:ext cx="1783423" cy="0"/>
          </a:xfrm>
          <a:prstGeom prst="line">
            <a:avLst/>
          </a:prstGeom>
          <a:noFill/>
          <a:ln w="28575">
            <a:solidFill>
              <a:srgbClr val="000000"/>
            </a:solidFill>
            <a:prstDash val="dash"/>
            <a:round/>
            <a:headEnd/>
            <a:tailEnd/>
          </a:ln>
          <a:effectLst/>
        </p:spPr>
        <p:txBody>
          <a:bodyPr/>
          <a:lstStyle/>
          <a:p>
            <a:endParaRPr lang="ar-SA"/>
          </a:p>
        </p:txBody>
      </p:sp>
      <p:sp>
        <p:nvSpPr>
          <p:cNvPr id="34831" name="Line 15"/>
          <p:cNvSpPr>
            <a:spLocks noChangeShapeType="1"/>
          </p:cNvSpPr>
          <p:nvPr/>
        </p:nvSpPr>
        <p:spPr bwMode="auto">
          <a:xfrm>
            <a:off x="6622918" y="2020889"/>
            <a:ext cx="1931326" cy="2192337"/>
          </a:xfrm>
          <a:prstGeom prst="line">
            <a:avLst/>
          </a:prstGeom>
          <a:noFill/>
          <a:ln w="28575">
            <a:solidFill>
              <a:srgbClr val="000000"/>
            </a:solidFill>
            <a:round/>
            <a:headEnd/>
            <a:tailEnd/>
          </a:ln>
          <a:effectLst/>
        </p:spPr>
        <p:txBody>
          <a:bodyPr/>
          <a:lstStyle/>
          <a:p>
            <a:endParaRPr lang="ar-SA"/>
          </a:p>
        </p:txBody>
      </p:sp>
      <p:sp>
        <p:nvSpPr>
          <p:cNvPr id="34832" name="Line 16"/>
          <p:cNvSpPr>
            <a:spLocks noChangeShapeType="1"/>
          </p:cNvSpPr>
          <p:nvPr/>
        </p:nvSpPr>
        <p:spPr bwMode="auto">
          <a:xfrm flipH="1">
            <a:off x="6772539" y="1473201"/>
            <a:ext cx="1336279" cy="2466975"/>
          </a:xfrm>
          <a:prstGeom prst="line">
            <a:avLst/>
          </a:prstGeom>
          <a:noFill/>
          <a:ln w="28575">
            <a:solidFill>
              <a:srgbClr val="000000"/>
            </a:solidFill>
            <a:round/>
            <a:headEnd/>
            <a:tailEnd/>
          </a:ln>
          <a:effectLst/>
        </p:spPr>
        <p:txBody>
          <a:bodyPr/>
          <a:lstStyle/>
          <a:p>
            <a:endParaRPr lang="ar-SA"/>
          </a:p>
        </p:txBody>
      </p:sp>
      <p:sp>
        <p:nvSpPr>
          <p:cNvPr id="34833" name="Line 17"/>
          <p:cNvSpPr>
            <a:spLocks noChangeShapeType="1"/>
          </p:cNvSpPr>
          <p:nvPr/>
        </p:nvSpPr>
        <p:spPr bwMode="auto">
          <a:xfrm>
            <a:off x="7365868" y="2844800"/>
            <a:ext cx="0" cy="1506538"/>
          </a:xfrm>
          <a:prstGeom prst="line">
            <a:avLst/>
          </a:prstGeom>
          <a:noFill/>
          <a:ln w="28575">
            <a:solidFill>
              <a:srgbClr val="000000"/>
            </a:solidFill>
            <a:prstDash val="dash"/>
            <a:round/>
            <a:headEnd/>
            <a:tailEnd/>
          </a:ln>
          <a:effectLst/>
        </p:spPr>
        <p:txBody>
          <a:bodyPr/>
          <a:lstStyle/>
          <a:p>
            <a:endParaRPr lang="ar-SA"/>
          </a:p>
        </p:txBody>
      </p:sp>
      <p:sp>
        <p:nvSpPr>
          <p:cNvPr id="34834" name="Line 18"/>
          <p:cNvSpPr>
            <a:spLocks noChangeShapeType="1"/>
          </p:cNvSpPr>
          <p:nvPr/>
        </p:nvSpPr>
        <p:spPr bwMode="auto">
          <a:xfrm flipH="1">
            <a:off x="7567084" y="2020889"/>
            <a:ext cx="1186656" cy="2192337"/>
          </a:xfrm>
          <a:prstGeom prst="line">
            <a:avLst/>
          </a:prstGeom>
          <a:noFill/>
          <a:ln w="28575">
            <a:solidFill>
              <a:srgbClr val="000000"/>
            </a:solidFill>
            <a:round/>
            <a:headEnd/>
            <a:tailEnd/>
          </a:ln>
          <a:effectLst/>
        </p:spPr>
        <p:txBody>
          <a:bodyPr/>
          <a:lstStyle/>
          <a:p>
            <a:endParaRPr lang="ar-SA"/>
          </a:p>
        </p:txBody>
      </p:sp>
      <p:sp>
        <p:nvSpPr>
          <p:cNvPr id="34835" name="Line 19"/>
          <p:cNvSpPr>
            <a:spLocks noChangeShapeType="1"/>
          </p:cNvSpPr>
          <p:nvPr/>
        </p:nvSpPr>
        <p:spPr bwMode="auto">
          <a:xfrm flipH="1" flipV="1">
            <a:off x="7957477" y="3509964"/>
            <a:ext cx="1719" cy="841375"/>
          </a:xfrm>
          <a:prstGeom prst="line">
            <a:avLst/>
          </a:prstGeom>
          <a:noFill/>
          <a:ln w="28575">
            <a:solidFill>
              <a:srgbClr val="000000"/>
            </a:solidFill>
            <a:prstDash val="dash"/>
            <a:round/>
            <a:headEnd/>
            <a:tailEnd/>
          </a:ln>
          <a:effectLst/>
        </p:spPr>
        <p:txBody>
          <a:bodyPr/>
          <a:lstStyle/>
          <a:p>
            <a:endParaRPr lang="ar-SA"/>
          </a:p>
        </p:txBody>
      </p:sp>
      <p:sp>
        <p:nvSpPr>
          <p:cNvPr id="34836" name="Text Box 20"/>
          <p:cNvSpPr txBox="1">
            <a:spLocks noChangeArrowheads="1"/>
          </p:cNvSpPr>
          <p:nvPr/>
        </p:nvSpPr>
        <p:spPr bwMode="auto">
          <a:xfrm>
            <a:off x="7620398" y="1041401"/>
            <a:ext cx="840978" cy="50482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34837" name="Text Box 21"/>
          <p:cNvSpPr txBox="1">
            <a:spLocks noChangeArrowheads="1"/>
          </p:cNvSpPr>
          <p:nvPr/>
        </p:nvSpPr>
        <p:spPr bwMode="auto">
          <a:xfrm>
            <a:off x="5742385" y="801689"/>
            <a:ext cx="892571" cy="5476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cs typeface="Arabic Transparent" pitchFamily="2" charset="-78"/>
              </a:rPr>
              <a:t>P</a:t>
            </a:r>
            <a:endParaRPr lang="en-US" sz="3600">
              <a:ea typeface="SimSun" pitchFamily="2" charset="-122"/>
              <a:cs typeface="Arabic Transparent" pitchFamily="2" charset="-78"/>
            </a:endParaRPr>
          </a:p>
        </p:txBody>
      </p:sp>
      <p:sp>
        <p:nvSpPr>
          <p:cNvPr id="34838" name="Line 22"/>
          <p:cNvSpPr>
            <a:spLocks noChangeShapeType="1"/>
          </p:cNvSpPr>
          <p:nvPr/>
        </p:nvSpPr>
        <p:spPr bwMode="auto">
          <a:xfrm>
            <a:off x="3074988" y="1225551"/>
            <a:ext cx="0" cy="3154363"/>
          </a:xfrm>
          <a:prstGeom prst="line">
            <a:avLst/>
          </a:prstGeom>
          <a:noFill/>
          <a:ln w="38100">
            <a:solidFill>
              <a:srgbClr val="000000"/>
            </a:solidFill>
            <a:round/>
            <a:headEnd/>
            <a:tailEnd/>
          </a:ln>
        </p:spPr>
        <p:txBody>
          <a:bodyPr/>
          <a:lstStyle/>
          <a:p>
            <a:endParaRPr lang="ar-SA"/>
          </a:p>
        </p:txBody>
      </p:sp>
      <p:sp>
        <p:nvSpPr>
          <p:cNvPr id="34839" name="Arc 23"/>
          <p:cNvSpPr>
            <a:spLocks/>
          </p:cNvSpPr>
          <p:nvPr/>
        </p:nvSpPr>
        <p:spPr bwMode="auto">
          <a:xfrm rot="6699158">
            <a:off x="2138429" y="1456730"/>
            <a:ext cx="3340100" cy="1810941"/>
          </a:xfrm>
          <a:custGeom>
            <a:avLst/>
            <a:gdLst>
              <a:gd name="G0" fmla="+- 0 0 0"/>
              <a:gd name="G1" fmla="+- 21311 0 0"/>
              <a:gd name="G2" fmla="+- 21600 0 0"/>
              <a:gd name="T0" fmla="*/ 3520 w 17613"/>
              <a:gd name="T1" fmla="*/ 0 h 21311"/>
              <a:gd name="T2" fmla="*/ 17613 w 17613"/>
              <a:gd name="T3" fmla="*/ 8807 h 21311"/>
              <a:gd name="T4" fmla="*/ 0 w 17613"/>
              <a:gd name="T5" fmla="*/ 21311 h 21311"/>
            </a:gdLst>
            <a:ahLst/>
            <a:cxnLst>
              <a:cxn ang="0">
                <a:pos x="T0" y="T1"/>
              </a:cxn>
              <a:cxn ang="0">
                <a:pos x="T2" y="T3"/>
              </a:cxn>
              <a:cxn ang="0">
                <a:pos x="T4" y="T5"/>
              </a:cxn>
            </a:cxnLst>
            <a:rect l="0" t="0" r="r" b="b"/>
            <a:pathLst>
              <a:path w="17613" h="21311" fill="none" extrusionOk="0">
                <a:moveTo>
                  <a:pt x="3520" y="-1"/>
                </a:moveTo>
                <a:cubicBezTo>
                  <a:pt x="9204" y="938"/>
                  <a:pt x="14277" y="4109"/>
                  <a:pt x="17612" y="8807"/>
                </a:cubicBezTo>
              </a:path>
              <a:path w="17613" h="21311" stroke="0" extrusionOk="0">
                <a:moveTo>
                  <a:pt x="3520" y="-1"/>
                </a:moveTo>
                <a:cubicBezTo>
                  <a:pt x="9204" y="938"/>
                  <a:pt x="14277" y="4109"/>
                  <a:pt x="17612" y="8807"/>
                </a:cubicBezTo>
                <a:lnTo>
                  <a:pt x="0" y="21311"/>
                </a:lnTo>
                <a:close/>
              </a:path>
            </a:pathLst>
          </a:custGeom>
          <a:noFill/>
          <a:ln w="28575">
            <a:solidFill>
              <a:srgbClr val="000000"/>
            </a:solidFill>
            <a:round/>
            <a:headEnd/>
            <a:tailEnd/>
          </a:ln>
        </p:spPr>
        <p:txBody>
          <a:bodyPr/>
          <a:lstStyle/>
          <a:p>
            <a:endParaRPr lang="ar-SA"/>
          </a:p>
        </p:txBody>
      </p:sp>
      <p:sp>
        <p:nvSpPr>
          <p:cNvPr id="34840" name="Arc 24"/>
          <p:cNvSpPr>
            <a:spLocks/>
          </p:cNvSpPr>
          <p:nvPr/>
        </p:nvSpPr>
        <p:spPr bwMode="auto">
          <a:xfrm rot="196463" flipV="1">
            <a:off x="3222889" y="1911350"/>
            <a:ext cx="1671638" cy="1606550"/>
          </a:xfrm>
          <a:custGeom>
            <a:avLst/>
            <a:gdLst>
              <a:gd name="G0" fmla="+- 10971 0 0"/>
              <a:gd name="G1" fmla="+- 21600 0 0"/>
              <a:gd name="G2" fmla="+- 21600 0 0"/>
              <a:gd name="T0" fmla="*/ 0 w 31855"/>
              <a:gd name="T1" fmla="*/ 2993 h 21600"/>
              <a:gd name="T2" fmla="*/ 31855 w 31855"/>
              <a:gd name="T3" fmla="*/ 16087 h 21600"/>
              <a:gd name="T4" fmla="*/ 10971 w 31855"/>
              <a:gd name="T5" fmla="*/ 21600 h 21600"/>
            </a:gdLst>
            <a:ahLst/>
            <a:cxnLst>
              <a:cxn ang="0">
                <a:pos x="T0" y="T1"/>
              </a:cxn>
              <a:cxn ang="0">
                <a:pos x="T2" y="T3"/>
              </a:cxn>
              <a:cxn ang="0">
                <a:pos x="T4" y="T5"/>
              </a:cxn>
            </a:cxnLst>
            <a:rect l="0" t="0" r="r" b="b"/>
            <a:pathLst>
              <a:path w="31855" h="21600" fill="none" extrusionOk="0">
                <a:moveTo>
                  <a:pt x="0" y="2993"/>
                </a:moveTo>
                <a:cubicBezTo>
                  <a:pt x="3324" y="1033"/>
                  <a:pt x="7112" y="-1"/>
                  <a:pt x="10971" y="0"/>
                </a:cubicBezTo>
                <a:cubicBezTo>
                  <a:pt x="20777" y="0"/>
                  <a:pt x="29352" y="6605"/>
                  <a:pt x="31855" y="16086"/>
                </a:cubicBezTo>
              </a:path>
              <a:path w="31855" h="21600" stroke="0" extrusionOk="0">
                <a:moveTo>
                  <a:pt x="0" y="2993"/>
                </a:moveTo>
                <a:cubicBezTo>
                  <a:pt x="3324" y="1033"/>
                  <a:pt x="7112" y="-1"/>
                  <a:pt x="10971" y="0"/>
                </a:cubicBezTo>
                <a:cubicBezTo>
                  <a:pt x="20777" y="0"/>
                  <a:pt x="29352" y="6605"/>
                  <a:pt x="31855" y="16086"/>
                </a:cubicBezTo>
                <a:lnTo>
                  <a:pt x="10971" y="21600"/>
                </a:lnTo>
                <a:close/>
              </a:path>
            </a:pathLst>
          </a:custGeom>
          <a:noFill/>
          <a:ln w="28575">
            <a:solidFill>
              <a:srgbClr val="000000"/>
            </a:solidFill>
            <a:round/>
            <a:headEnd/>
            <a:tailEnd/>
          </a:ln>
        </p:spPr>
        <p:txBody>
          <a:bodyPr/>
          <a:lstStyle/>
          <a:p>
            <a:endParaRPr lang="ar-SA"/>
          </a:p>
        </p:txBody>
      </p:sp>
      <p:sp>
        <p:nvSpPr>
          <p:cNvPr id="34841" name="Line 25"/>
          <p:cNvSpPr>
            <a:spLocks noChangeShapeType="1"/>
          </p:cNvSpPr>
          <p:nvPr/>
        </p:nvSpPr>
        <p:spPr bwMode="auto">
          <a:xfrm>
            <a:off x="4337315" y="2840038"/>
            <a:ext cx="0" cy="1543050"/>
          </a:xfrm>
          <a:prstGeom prst="line">
            <a:avLst/>
          </a:prstGeom>
          <a:noFill/>
          <a:ln w="28575">
            <a:solidFill>
              <a:srgbClr val="000000"/>
            </a:solidFill>
            <a:prstDash val="dash"/>
            <a:round/>
            <a:headEnd/>
            <a:tailEnd/>
          </a:ln>
        </p:spPr>
        <p:txBody>
          <a:bodyPr/>
          <a:lstStyle/>
          <a:p>
            <a:endParaRPr lang="ar-SA"/>
          </a:p>
        </p:txBody>
      </p:sp>
      <p:sp>
        <p:nvSpPr>
          <p:cNvPr id="34842" name="Text Box 26"/>
          <p:cNvSpPr txBox="1">
            <a:spLocks noChangeArrowheads="1"/>
          </p:cNvSpPr>
          <p:nvPr/>
        </p:nvSpPr>
        <p:spPr bwMode="auto">
          <a:xfrm>
            <a:off x="4667515" y="1335088"/>
            <a:ext cx="892572" cy="4111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MC</a:t>
            </a:r>
            <a:endParaRPr lang="en-US" sz="3600"/>
          </a:p>
        </p:txBody>
      </p:sp>
      <p:sp>
        <p:nvSpPr>
          <p:cNvPr id="34843" name="Line 27"/>
          <p:cNvSpPr>
            <a:spLocks noChangeShapeType="1"/>
          </p:cNvSpPr>
          <p:nvPr/>
        </p:nvSpPr>
        <p:spPr bwMode="auto">
          <a:xfrm flipH="1">
            <a:off x="3074988" y="3351213"/>
            <a:ext cx="1262327" cy="0"/>
          </a:xfrm>
          <a:prstGeom prst="line">
            <a:avLst/>
          </a:prstGeom>
          <a:noFill/>
          <a:ln w="28575">
            <a:solidFill>
              <a:srgbClr val="000000"/>
            </a:solidFill>
            <a:prstDash val="dashDot"/>
            <a:round/>
            <a:headEnd/>
            <a:tailEnd/>
          </a:ln>
          <a:effectLst/>
        </p:spPr>
        <p:txBody>
          <a:bodyPr/>
          <a:lstStyle/>
          <a:p>
            <a:endParaRPr lang="ar-SA"/>
          </a:p>
        </p:txBody>
      </p:sp>
      <p:sp>
        <p:nvSpPr>
          <p:cNvPr id="34844" name="Line 28"/>
          <p:cNvSpPr>
            <a:spLocks noChangeShapeType="1"/>
          </p:cNvSpPr>
          <p:nvPr/>
        </p:nvSpPr>
        <p:spPr bwMode="auto">
          <a:xfrm>
            <a:off x="3068108" y="4379913"/>
            <a:ext cx="2600325" cy="0"/>
          </a:xfrm>
          <a:prstGeom prst="line">
            <a:avLst/>
          </a:prstGeom>
          <a:noFill/>
          <a:ln w="38100">
            <a:solidFill>
              <a:srgbClr val="000000"/>
            </a:solidFill>
            <a:round/>
            <a:headEnd/>
            <a:tailEnd/>
          </a:ln>
          <a:effectLst/>
        </p:spPr>
        <p:txBody>
          <a:bodyPr/>
          <a:lstStyle/>
          <a:p>
            <a:endParaRPr lang="ar-SA"/>
          </a:p>
        </p:txBody>
      </p:sp>
      <p:sp>
        <p:nvSpPr>
          <p:cNvPr id="34845" name="Text Box 29"/>
          <p:cNvSpPr txBox="1">
            <a:spLocks noChangeArrowheads="1"/>
          </p:cNvSpPr>
          <p:nvPr/>
        </p:nvSpPr>
        <p:spPr bwMode="auto">
          <a:xfrm>
            <a:off x="685800" y="4724401"/>
            <a:ext cx="8342709" cy="1447800"/>
          </a:xfrm>
          <a:prstGeom prst="rect">
            <a:avLst/>
          </a:prstGeom>
          <a:noFill/>
          <a:ln w="28575">
            <a:solidFill>
              <a:srgbClr val="000000"/>
            </a:solidFill>
            <a:miter lim="800000"/>
            <a:headEnd/>
            <a:tailEnd/>
          </a:ln>
          <a:effectLst/>
        </p:spPr>
        <p:txBody>
          <a:bodyPr lIns="83210" tIns="41605" rIns="83210" bIns="41605"/>
          <a:lstStyle/>
          <a:p>
            <a:pPr algn="just" rtl="1"/>
            <a:r>
              <a:rPr lang="ar-SA" altLang="zh-CN" sz="2100" b="1">
                <a:solidFill>
                  <a:srgbClr val="FF6600"/>
                </a:solidFill>
                <a:latin typeface="Times New Roman" pitchFamily="18" charset="0"/>
                <a:ea typeface="SimSun" pitchFamily="2" charset="-122"/>
                <a:cs typeface="Times New Roman" pitchFamily="18" charset="0"/>
              </a:rPr>
              <a:t>الشكل (8-6):</a:t>
            </a:r>
            <a:r>
              <a:rPr lang="ar-SA" altLang="zh-CN" sz="2100" b="1">
                <a:latin typeface="Times New Roman" pitchFamily="18" charset="0"/>
                <a:ea typeface="SimSun" pitchFamily="2" charset="-122"/>
                <a:cs typeface="Times New Roman" pitchFamily="18" charset="0"/>
              </a:rPr>
              <a:t> </a:t>
            </a:r>
            <a:r>
              <a:rPr lang="ar-SA" altLang="zh-CN" sz="2100">
                <a:latin typeface="Times New Roman" pitchFamily="18" charset="0"/>
                <a:ea typeface="SimSun" pitchFamily="2" charset="-122"/>
                <a:cs typeface="Times New Roman" pitchFamily="18" charset="0"/>
              </a:rPr>
              <a:t>تحقق المنشأة بعض الربح فوق العادي في المدى القصير (</a:t>
            </a:r>
            <a:r>
              <a:rPr lang="en-US" altLang="zh-CN" sz="2100">
                <a:latin typeface="Times New Roman" pitchFamily="18" charset="0"/>
                <a:ea typeface="SimSun" pitchFamily="2" charset="-122"/>
                <a:cs typeface="Times New Roman" pitchFamily="18" charset="0"/>
              </a:rPr>
              <a:t>P</a:t>
            </a:r>
            <a:r>
              <a:rPr lang="en-US" altLang="zh-CN" sz="2100" baseline="-25000">
                <a:latin typeface="Times New Roman" pitchFamily="18" charset="0"/>
                <a:ea typeface="SimSun" pitchFamily="2" charset="-122"/>
                <a:cs typeface="Times New Roman" pitchFamily="18" charset="0"/>
              </a:rPr>
              <a:t>1</a:t>
            </a:r>
            <a:r>
              <a:rPr lang="en-US" altLang="zh-CN" sz="2100">
                <a:latin typeface="Times New Roman" pitchFamily="18" charset="0"/>
                <a:ea typeface="SimSun" pitchFamily="2" charset="-122"/>
                <a:cs typeface="Times New Roman" pitchFamily="18" charset="0"/>
              </a:rPr>
              <a:t>&gt;AC</a:t>
            </a:r>
            <a:r>
              <a:rPr lang="ar-BH" altLang="zh-CN" sz="2100">
                <a:latin typeface="Times New Roman" pitchFamily="18" charset="0"/>
                <a:ea typeface="SimSun" pitchFamily="2" charset="-122"/>
                <a:cs typeface="Times New Roman" pitchFamily="18" charset="0"/>
              </a:rPr>
              <a:t>)</a:t>
            </a:r>
            <a:r>
              <a:rPr lang="ar-SA" altLang="zh-CN" sz="2100">
                <a:latin typeface="Times New Roman" pitchFamily="18" charset="0"/>
                <a:ea typeface="SimSun" pitchFamily="2" charset="-122"/>
                <a:cs typeface="Times New Roman" pitchFamily="18" charset="0"/>
              </a:rPr>
              <a:t>، هذا الربح يغري مزيد من المنشآت لدخول السوق فيزيد العرض وينخفض السعر في المدى البعيد  يتحقق توازن المنشأة عندما يصبح (</a:t>
            </a:r>
            <a:r>
              <a:rPr lang="en-US" altLang="zh-CN" sz="2100">
                <a:latin typeface="Times New Roman" pitchFamily="18" charset="0"/>
                <a:ea typeface="SimSun" pitchFamily="2" charset="-122"/>
                <a:cs typeface="Times New Roman" pitchFamily="18" charset="0"/>
              </a:rPr>
              <a:t>P=AC=MC</a:t>
            </a:r>
            <a:r>
              <a:rPr lang="ar-BH" altLang="zh-CN" sz="2100">
                <a:latin typeface="Times New Roman" pitchFamily="18" charset="0"/>
                <a:ea typeface="SimSun" pitchFamily="2" charset="-122"/>
                <a:cs typeface="Times New Roman" pitchFamily="18" charset="0"/>
              </a:rPr>
              <a:t>)</a:t>
            </a:r>
            <a:r>
              <a:rPr lang="ar-SA" altLang="zh-CN" sz="2100">
                <a:latin typeface="Times New Roman" pitchFamily="18" charset="0"/>
                <a:ea typeface="SimSun" pitchFamily="2" charset="-122"/>
                <a:cs typeface="Times New Roman" pitchFamily="18" charset="0"/>
              </a:rPr>
              <a:t>، وتكون الأرباح الاقتصادية مساوية للصفر، ويثبت عدد المنشآت بالسوق.</a:t>
            </a:r>
            <a:endParaRPr lang="en-US" sz="3600">
              <a:ea typeface="SimSun" pitchFamily="2" charset="-122"/>
            </a:endParaRPr>
          </a:p>
        </p:txBody>
      </p:sp>
      <p:sp>
        <p:nvSpPr>
          <p:cNvPr id="34846" name="Text Box 30"/>
          <p:cNvSpPr txBox="1">
            <a:spLocks noChangeArrowheads="1"/>
          </p:cNvSpPr>
          <p:nvPr/>
        </p:nvSpPr>
        <p:spPr bwMode="auto">
          <a:xfrm>
            <a:off x="2534973" y="2589214"/>
            <a:ext cx="742950" cy="503237"/>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34847" name="Text Box 31"/>
          <p:cNvSpPr txBox="1">
            <a:spLocks noChangeArrowheads="1"/>
          </p:cNvSpPr>
          <p:nvPr/>
        </p:nvSpPr>
        <p:spPr bwMode="auto">
          <a:xfrm>
            <a:off x="2409429" y="3092450"/>
            <a:ext cx="742950" cy="503238"/>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AC</a:t>
            </a:r>
            <a:endParaRPr lang="en-US" sz="3600" baseline="-25000"/>
          </a:p>
        </p:txBody>
      </p:sp>
      <p:sp>
        <p:nvSpPr>
          <p:cNvPr id="34848" name="Text Box 32"/>
          <p:cNvSpPr txBox="1">
            <a:spLocks noChangeArrowheads="1"/>
          </p:cNvSpPr>
          <p:nvPr/>
        </p:nvSpPr>
        <p:spPr bwMode="auto">
          <a:xfrm>
            <a:off x="2534973" y="3357564"/>
            <a:ext cx="742950" cy="503237"/>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34849" name="Text Box 33"/>
          <p:cNvSpPr txBox="1">
            <a:spLocks noChangeArrowheads="1"/>
          </p:cNvSpPr>
          <p:nvPr/>
        </p:nvSpPr>
        <p:spPr bwMode="auto">
          <a:xfrm>
            <a:off x="3336396" y="4249739"/>
            <a:ext cx="742950" cy="5032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34850" name="Text Box 34"/>
          <p:cNvSpPr txBox="1">
            <a:spLocks noChangeArrowheads="1"/>
          </p:cNvSpPr>
          <p:nvPr/>
        </p:nvSpPr>
        <p:spPr bwMode="auto">
          <a:xfrm>
            <a:off x="3960681" y="4244975"/>
            <a:ext cx="742950" cy="5032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34851" name="Line 35"/>
          <p:cNvSpPr>
            <a:spLocks noChangeShapeType="1"/>
          </p:cNvSpPr>
          <p:nvPr/>
        </p:nvSpPr>
        <p:spPr bwMode="auto">
          <a:xfrm>
            <a:off x="3081867" y="2833688"/>
            <a:ext cx="2651919" cy="0"/>
          </a:xfrm>
          <a:prstGeom prst="line">
            <a:avLst/>
          </a:prstGeom>
          <a:noFill/>
          <a:ln w="28575">
            <a:solidFill>
              <a:schemeClr val="tx1"/>
            </a:solidFill>
            <a:prstDash val="dash"/>
            <a:round/>
            <a:headEnd/>
            <a:tailEnd/>
          </a:ln>
          <a:effectLst/>
        </p:spPr>
        <p:txBody>
          <a:bodyPr/>
          <a:lstStyle/>
          <a:p>
            <a:endParaRPr lang="ar-SA"/>
          </a:p>
        </p:txBody>
      </p:sp>
      <p:sp>
        <p:nvSpPr>
          <p:cNvPr id="34852" name="Line 36"/>
          <p:cNvSpPr>
            <a:spLocks noChangeShapeType="1"/>
          </p:cNvSpPr>
          <p:nvPr/>
        </p:nvSpPr>
        <p:spPr bwMode="auto">
          <a:xfrm>
            <a:off x="3081867" y="3606800"/>
            <a:ext cx="2651919" cy="0"/>
          </a:xfrm>
          <a:prstGeom prst="line">
            <a:avLst/>
          </a:prstGeom>
          <a:noFill/>
          <a:ln w="28575">
            <a:solidFill>
              <a:schemeClr val="tx1"/>
            </a:solidFill>
            <a:prstDash val="dash"/>
            <a:round/>
            <a:headEnd/>
            <a:tailEnd/>
          </a:ln>
          <a:effectLst/>
        </p:spPr>
        <p:txBody>
          <a:bodyPr/>
          <a:lstStyle/>
          <a:p>
            <a:endParaRPr lang="ar-SA"/>
          </a:p>
        </p:txBody>
      </p:sp>
      <p:sp>
        <p:nvSpPr>
          <p:cNvPr id="34853" name="Text Box 37"/>
          <p:cNvSpPr txBox="1">
            <a:spLocks noChangeArrowheads="1"/>
          </p:cNvSpPr>
          <p:nvPr/>
        </p:nvSpPr>
        <p:spPr bwMode="auto">
          <a:xfrm>
            <a:off x="7548167" y="4316413"/>
            <a:ext cx="822060" cy="50006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a:p>
        </p:txBody>
      </p:sp>
      <p:sp>
        <p:nvSpPr>
          <p:cNvPr id="34854" name="Text Box 38"/>
          <p:cNvSpPr txBox="1">
            <a:spLocks noChangeArrowheads="1"/>
          </p:cNvSpPr>
          <p:nvPr/>
        </p:nvSpPr>
        <p:spPr bwMode="auto">
          <a:xfrm>
            <a:off x="6954838" y="4316413"/>
            <a:ext cx="822060" cy="50006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a:p>
        </p:txBody>
      </p:sp>
      <p:sp>
        <p:nvSpPr>
          <p:cNvPr id="34855" name="AutoShape 3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F6D1ABE1-2CBC-4228-BEE3-9802F64BA62D}" type="slidenum">
              <a:rPr lang="en-US"/>
              <a:pPr/>
              <a:t>19</a:t>
            </a:fld>
            <a:endParaRPr lang="en-US"/>
          </a:p>
        </p:txBody>
      </p:sp>
      <p:sp>
        <p:nvSpPr>
          <p:cNvPr id="36866" name="WordArt 2"/>
          <p:cNvSpPr>
            <a:spLocks noChangeArrowheads="1" noChangeShapeType="1" noTextEdit="1"/>
          </p:cNvSpPr>
          <p:nvPr/>
        </p:nvSpPr>
        <p:spPr bwMode="auto">
          <a:xfrm>
            <a:off x="3236649" y="227013"/>
            <a:ext cx="63460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المنافسة التامة والكفاءة الإقتصادية</a:t>
            </a:r>
          </a:p>
        </p:txBody>
      </p:sp>
      <p:sp>
        <p:nvSpPr>
          <p:cNvPr id="36867" name="Text Box 3"/>
          <p:cNvSpPr txBox="1">
            <a:spLocks noChangeArrowheads="1"/>
          </p:cNvSpPr>
          <p:nvPr/>
        </p:nvSpPr>
        <p:spPr bwMode="auto">
          <a:xfrm>
            <a:off x="350838" y="946150"/>
            <a:ext cx="9126935" cy="1938992"/>
          </a:xfrm>
          <a:prstGeom prst="rect">
            <a:avLst/>
          </a:prstGeom>
          <a:noFill/>
          <a:ln w="9525">
            <a:noFill/>
            <a:miter lim="800000"/>
            <a:headEnd/>
            <a:tailEnd/>
          </a:ln>
          <a:effectLst/>
        </p:spPr>
        <p:txBody>
          <a:bodyPr>
            <a:spAutoFit/>
          </a:bodyPr>
          <a:lstStyle/>
          <a:p>
            <a:pPr algn="just" rtl="1">
              <a:spcBef>
                <a:spcPct val="50000"/>
              </a:spcBef>
            </a:pPr>
            <a:r>
              <a:rPr lang="ar-BH" sz="2400"/>
              <a:t>توازن المنشأة في المدى البعيد في ظل المنافسة التامة يتطلب أن يكون : </a:t>
            </a:r>
            <a:endParaRPr lang="en-US" sz="2400"/>
          </a:p>
          <a:p>
            <a:pPr algn="ctr" rtl="1">
              <a:spcBef>
                <a:spcPct val="50000"/>
              </a:spcBef>
            </a:pPr>
            <a:r>
              <a:rPr lang="en-US" sz="2400"/>
              <a:t>P = MC = AC</a:t>
            </a:r>
            <a:r>
              <a:rPr lang="ar-BH" sz="2400"/>
              <a:t> </a:t>
            </a:r>
          </a:p>
          <a:p>
            <a:pPr algn="just" rtl="1">
              <a:spcBef>
                <a:spcPct val="50000"/>
              </a:spcBef>
            </a:pPr>
            <a:r>
              <a:rPr lang="ar-BH" sz="2400"/>
              <a:t>فتوازن المنشأة في المدى البعيد إذاً يحدث عندما تنتج المنشأة بأقل تكلفة للوحدة، أي تحقيق الكفاءة الاقتصادية في الإنتاج.</a:t>
            </a:r>
            <a:endParaRPr lang="fr-MA" sz="2400"/>
          </a:p>
        </p:txBody>
      </p:sp>
      <p:sp>
        <p:nvSpPr>
          <p:cNvPr id="36868" name="WordArt 4"/>
          <p:cNvSpPr>
            <a:spLocks noChangeArrowheads="1" noChangeShapeType="1" noTextEdit="1"/>
          </p:cNvSpPr>
          <p:nvPr/>
        </p:nvSpPr>
        <p:spPr bwMode="auto">
          <a:xfrm>
            <a:off x="3314040" y="2924175"/>
            <a:ext cx="63460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منحنى عرض الصناعة في المدى البعيد</a:t>
            </a:r>
          </a:p>
        </p:txBody>
      </p:sp>
      <p:sp>
        <p:nvSpPr>
          <p:cNvPr id="36869" name="WordArt 5"/>
          <p:cNvSpPr>
            <a:spLocks noChangeArrowheads="1" noChangeShapeType="1" noTextEdit="1"/>
          </p:cNvSpPr>
          <p:nvPr/>
        </p:nvSpPr>
        <p:spPr bwMode="auto">
          <a:xfrm>
            <a:off x="6512852" y="3716338"/>
            <a:ext cx="3147219"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الوفورات الخارجية</a:t>
            </a:r>
          </a:p>
        </p:txBody>
      </p:sp>
      <p:sp>
        <p:nvSpPr>
          <p:cNvPr id="36870" name="Text Box 6"/>
          <p:cNvSpPr txBox="1">
            <a:spLocks noChangeArrowheads="1"/>
          </p:cNvSpPr>
          <p:nvPr/>
        </p:nvSpPr>
        <p:spPr bwMode="auto">
          <a:xfrm>
            <a:off x="350838" y="4581526"/>
            <a:ext cx="9126935" cy="461665"/>
          </a:xfrm>
          <a:prstGeom prst="rect">
            <a:avLst/>
          </a:prstGeom>
          <a:noFill/>
          <a:ln w="9525">
            <a:noFill/>
            <a:miter lim="800000"/>
            <a:headEnd/>
            <a:tailEnd/>
          </a:ln>
          <a:effectLst/>
        </p:spPr>
        <p:txBody>
          <a:bodyPr>
            <a:spAutoFit/>
          </a:bodyPr>
          <a:lstStyle/>
          <a:p>
            <a:pPr algn="just" rtl="1">
              <a:spcBef>
                <a:spcPct val="50000"/>
              </a:spcBef>
            </a:pPr>
            <a:r>
              <a:rPr lang="ar-BH" sz="2400"/>
              <a:t>يؤدي توسع الصناعة ودخول منافسين جدد إلى خفض تكاليف إنتاج الوحدة (إنخفاض </a:t>
            </a:r>
            <a:r>
              <a:rPr lang="en-US" sz="2400"/>
              <a:t>AC</a:t>
            </a:r>
            <a:r>
              <a:rPr lang="ar-BH" sz="2400"/>
              <a:t>).</a:t>
            </a:r>
            <a:endParaRPr lang="fr-MA" sz="2400"/>
          </a:p>
        </p:txBody>
      </p:sp>
      <p:sp>
        <p:nvSpPr>
          <p:cNvPr id="36871" name="WordArt 7"/>
          <p:cNvSpPr>
            <a:spLocks noChangeArrowheads="1" noChangeShapeType="1" noTextEdit="1"/>
          </p:cNvSpPr>
          <p:nvPr/>
        </p:nvSpPr>
        <p:spPr bwMode="auto">
          <a:xfrm>
            <a:off x="6356350" y="5445125"/>
            <a:ext cx="3303720"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سلبيات الحجم الكبير</a:t>
            </a:r>
          </a:p>
        </p:txBody>
      </p:sp>
      <p:sp>
        <p:nvSpPr>
          <p:cNvPr id="36872"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slide(fromBottom)">
                                      <p:cBhvr>
                                        <p:cTn id="7" dur="500"/>
                                        <p:tgtEl>
                                          <p:spTgt spid="3686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6867"/>
                                        </p:tgtEl>
                                        <p:attrNameLst>
                                          <p:attrName>style.visibility</p:attrName>
                                        </p:attrNameLst>
                                      </p:cBhvr>
                                      <p:to>
                                        <p:strVal val="visible"/>
                                      </p:to>
                                    </p:set>
                                    <p:anim calcmode="discrete" valueType="clr">
                                      <p:cBhvr override="childStyle">
                                        <p:cTn id="11" dur="80"/>
                                        <p:tgtEl>
                                          <p:spTgt spid="3686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6867"/>
                                        </p:tgtEl>
                                        <p:attrNameLst>
                                          <p:attrName>fillcolor</p:attrName>
                                        </p:attrNameLst>
                                      </p:cBhvr>
                                      <p:tavLst>
                                        <p:tav tm="0">
                                          <p:val>
                                            <p:clrVal>
                                              <a:schemeClr val="accent2"/>
                                            </p:clrVal>
                                          </p:val>
                                        </p:tav>
                                        <p:tav tm="50000">
                                          <p:val>
                                            <p:clrVal>
                                              <a:schemeClr val="hlink"/>
                                            </p:clrVal>
                                          </p:val>
                                        </p:tav>
                                      </p:tavLst>
                                    </p:anim>
                                    <p:set>
                                      <p:cBhvr>
                                        <p:cTn id="13" dur="80"/>
                                        <p:tgtEl>
                                          <p:spTgt spid="36867"/>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36868"/>
                                        </p:tgtEl>
                                        <p:attrNameLst>
                                          <p:attrName>style.visibility</p:attrName>
                                        </p:attrNameLst>
                                      </p:cBhvr>
                                      <p:to>
                                        <p:strVal val="visible"/>
                                      </p:to>
                                    </p:set>
                                    <p:animEffect transition="in" filter="wipe(down)">
                                      <p:cBhvr>
                                        <p:cTn id="18" dur="580">
                                          <p:stCondLst>
                                            <p:cond delay="0"/>
                                          </p:stCondLst>
                                        </p:cTn>
                                        <p:tgtEl>
                                          <p:spTgt spid="36868"/>
                                        </p:tgtEl>
                                      </p:cBhvr>
                                    </p:animEffect>
                                    <p:anim calcmode="lin" valueType="num">
                                      <p:cBhvr>
                                        <p:cTn id="19" dur="1822" tmFilter="0,0; 0.14,0.36; 0.43,0.73; 0.71,0.91; 1.0,1.0">
                                          <p:stCondLst>
                                            <p:cond delay="0"/>
                                          </p:stCondLst>
                                        </p:cTn>
                                        <p:tgtEl>
                                          <p:spTgt spid="3686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686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686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686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6868"/>
                                        </p:tgtEl>
                                        <p:attrNameLst>
                                          <p:attrName>ppt_y</p:attrName>
                                        </p:attrNameLst>
                                      </p:cBhvr>
                                      <p:tavLst>
                                        <p:tav tm="0" fmla="#ppt_y-sin(pi*$)/81">
                                          <p:val>
                                            <p:fltVal val="0"/>
                                          </p:val>
                                        </p:tav>
                                        <p:tav tm="100000">
                                          <p:val>
                                            <p:fltVal val="1"/>
                                          </p:val>
                                        </p:tav>
                                      </p:tavLst>
                                    </p:anim>
                                    <p:animScale>
                                      <p:cBhvr>
                                        <p:cTn id="24" dur="26">
                                          <p:stCondLst>
                                            <p:cond delay="650"/>
                                          </p:stCondLst>
                                        </p:cTn>
                                        <p:tgtEl>
                                          <p:spTgt spid="36868"/>
                                        </p:tgtEl>
                                      </p:cBhvr>
                                      <p:to x="100000" y="60000"/>
                                    </p:animScale>
                                    <p:animScale>
                                      <p:cBhvr>
                                        <p:cTn id="25" dur="166" decel="50000">
                                          <p:stCondLst>
                                            <p:cond delay="676"/>
                                          </p:stCondLst>
                                        </p:cTn>
                                        <p:tgtEl>
                                          <p:spTgt spid="36868"/>
                                        </p:tgtEl>
                                      </p:cBhvr>
                                      <p:to x="100000" y="100000"/>
                                    </p:animScale>
                                    <p:animScale>
                                      <p:cBhvr>
                                        <p:cTn id="26" dur="26">
                                          <p:stCondLst>
                                            <p:cond delay="1312"/>
                                          </p:stCondLst>
                                        </p:cTn>
                                        <p:tgtEl>
                                          <p:spTgt spid="36868"/>
                                        </p:tgtEl>
                                      </p:cBhvr>
                                      <p:to x="100000" y="80000"/>
                                    </p:animScale>
                                    <p:animScale>
                                      <p:cBhvr>
                                        <p:cTn id="27" dur="166" decel="50000">
                                          <p:stCondLst>
                                            <p:cond delay="1338"/>
                                          </p:stCondLst>
                                        </p:cTn>
                                        <p:tgtEl>
                                          <p:spTgt spid="36868"/>
                                        </p:tgtEl>
                                      </p:cBhvr>
                                      <p:to x="100000" y="100000"/>
                                    </p:animScale>
                                    <p:animScale>
                                      <p:cBhvr>
                                        <p:cTn id="28" dur="26">
                                          <p:stCondLst>
                                            <p:cond delay="1642"/>
                                          </p:stCondLst>
                                        </p:cTn>
                                        <p:tgtEl>
                                          <p:spTgt spid="36868"/>
                                        </p:tgtEl>
                                      </p:cBhvr>
                                      <p:to x="100000" y="90000"/>
                                    </p:animScale>
                                    <p:animScale>
                                      <p:cBhvr>
                                        <p:cTn id="29" dur="166" decel="50000">
                                          <p:stCondLst>
                                            <p:cond delay="1668"/>
                                          </p:stCondLst>
                                        </p:cTn>
                                        <p:tgtEl>
                                          <p:spTgt spid="36868"/>
                                        </p:tgtEl>
                                      </p:cBhvr>
                                      <p:to x="100000" y="100000"/>
                                    </p:animScale>
                                    <p:animScale>
                                      <p:cBhvr>
                                        <p:cTn id="30" dur="26">
                                          <p:stCondLst>
                                            <p:cond delay="1808"/>
                                          </p:stCondLst>
                                        </p:cTn>
                                        <p:tgtEl>
                                          <p:spTgt spid="36868"/>
                                        </p:tgtEl>
                                      </p:cBhvr>
                                      <p:to x="100000" y="95000"/>
                                    </p:animScale>
                                    <p:animScale>
                                      <p:cBhvr>
                                        <p:cTn id="31" dur="166" decel="50000">
                                          <p:stCondLst>
                                            <p:cond delay="1834"/>
                                          </p:stCondLst>
                                        </p:cTn>
                                        <p:tgtEl>
                                          <p:spTgt spid="36868"/>
                                        </p:tgtEl>
                                      </p:cBhvr>
                                      <p:to x="100000" y="100000"/>
                                    </p:animScale>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36869"/>
                                        </p:tgtEl>
                                        <p:attrNameLst>
                                          <p:attrName>style.visibility</p:attrName>
                                        </p:attrNameLst>
                                      </p:cBhvr>
                                      <p:to>
                                        <p:strVal val="visible"/>
                                      </p:to>
                                    </p:set>
                                    <p:animEffect transition="in" filter="slide(fromBottom)">
                                      <p:cBhvr>
                                        <p:cTn id="35" dur="500"/>
                                        <p:tgtEl>
                                          <p:spTgt spid="36869"/>
                                        </p:tgtEl>
                                      </p:cBhvr>
                                    </p:animEffect>
                                  </p:childTnLst>
                                </p:cTn>
                              </p:par>
                            </p:childTnLst>
                          </p:cTn>
                        </p:par>
                        <p:par>
                          <p:cTn id="36" fill="hold">
                            <p:stCondLst>
                              <p:cond delay="2500"/>
                            </p:stCondLst>
                            <p:childTnLst>
                              <p:par>
                                <p:cTn id="37" presetID="27" presetClass="entr" presetSubtype="0" fill="hold" grpId="0" nodeType="afterEffect">
                                  <p:stCondLst>
                                    <p:cond delay="0"/>
                                  </p:stCondLst>
                                  <p:iterate type="lt">
                                    <p:tmPct val="50000"/>
                                  </p:iterate>
                                  <p:childTnLst>
                                    <p:set>
                                      <p:cBhvr>
                                        <p:cTn id="38" dur="1" fill="hold">
                                          <p:stCondLst>
                                            <p:cond delay="0"/>
                                          </p:stCondLst>
                                        </p:cTn>
                                        <p:tgtEl>
                                          <p:spTgt spid="36870"/>
                                        </p:tgtEl>
                                        <p:attrNameLst>
                                          <p:attrName>style.visibility</p:attrName>
                                        </p:attrNameLst>
                                      </p:cBhvr>
                                      <p:to>
                                        <p:strVal val="visible"/>
                                      </p:to>
                                    </p:set>
                                    <p:anim calcmode="discrete" valueType="clr">
                                      <p:cBhvr override="childStyle">
                                        <p:cTn id="39" dur="80"/>
                                        <p:tgtEl>
                                          <p:spTgt spid="36870"/>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36870"/>
                                        </p:tgtEl>
                                        <p:attrNameLst>
                                          <p:attrName>fillcolor</p:attrName>
                                        </p:attrNameLst>
                                      </p:cBhvr>
                                      <p:tavLst>
                                        <p:tav tm="0">
                                          <p:val>
                                            <p:clrVal>
                                              <a:schemeClr val="accent2"/>
                                            </p:clrVal>
                                          </p:val>
                                        </p:tav>
                                        <p:tav tm="50000">
                                          <p:val>
                                            <p:clrVal>
                                              <a:schemeClr val="hlink"/>
                                            </p:clrVal>
                                          </p:val>
                                        </p:tav>
                                      </p:tavLst>
                                    </p:anim>
                                    <p:set>
                                      <p:cBhvr>
                                        <p:cTn id="41" dur="80"/>
                                        <p:tgtEl>
                                          <p:spTgt spid="36870"/>
                                        </p:tgtEl>
                                        <p:attrNameLst>
                                          <p:attrName>fill.type</p:attrName>
                                        </p:attrNameLst>
                                      </p:cBhvr>
                                      <p:to>
                                        <p:strVal val="solid"/>
                                      </p:to>
                                    </p:set>
                                  </p:childTnLst>
                                </p:cTn>
                              </p:par>
                            </p:childTnLst>
                          </p:cTn>
                        </p:par>
                        <p:par>
                          <p:cTn id="42" fill="hold">
                            <p:stCondLst>
                              <p:cond delay="5100"/>
                            </p:stCondLst>
                            <p:childTnLst>
                              <p:par>
                                <p:cTn id="43" presetID="12" presetClass="entr" presetSubtype="4" fill="hold" grpId="0" nodeType="afterEffect">
                                  <p:stCondLst>
                                    <p:cond delay="0"/>
                                  </p:stCondLst>
                                  <p:childTnLst>
                                    <p:set>
                                      <p:cBhvr>
                                        <p:cTn id="44" dur="1" fill="hold">
                                          <p:stCondLst>
                                            <p:cond delay="0"/>
                                          </p:stCondLst>
                                        </p:cTn>
                                        <p:tgtEl>
                                          <p:spTgt spid="36871"/>
                                        </p:tgtEl>
                                        <p:attrNameLst>
                                          <p:attrName>style.visibility</p:attrName>
                                        </p:attrNameLst>
                                      </p:cBhvr>
                                      <p:to>
                                        <p:strVal val="visible"/>
                                      </p:to>
                                    </p:set>
                                    <p:animEffect transition="in" filter="slide(fromBottom)">
                                      <p:cBhvr>
                                        <p:cTn id="45" dur="500"/>
                                        <p:tgtEl>
                                          <p:spTgt spid="36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67" grpId="0"/>
      <p:bldP spid="36868" grpId="0" animBg="1"/>
      <p:bldP spid="36869" grpId="0" animBg="1"/>
      <p:bldP spid="36870" grpId="0"/>
      <p:bldP spid="3687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031369A9-E8EA-45E9-A2AC-D3702C87FB0C}" type="slidenum">
              <a:rPr lang="en-US"/>
              <a:pPr/>
              <a:t>20</a:t>
            </a:fld>
            <a:endParaRPr lang="en-US"/>
          </a:p>
        </p:txBody>
      </p:sp>
      <p:sp>
        <p:nvSpPr>
          <p:cNvPr id="38914" name="WordArt 2"/>
          <p:cNvSpPr>
            <a:spLocks noChangeArrowheads="1" noChangeShapeType="1" noTextEdit="1"/>
          </p:cNvSpPr>
          <p:nvPr/>
        </p:nvSpPr>
        <p:spPr bwMode="auto">
          <a:xfrm>
            <a:off x="3236649" y="227014"/>
            <a:ext cx="6346031" cy="8985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الصناعة ذات التكاليف الثابتة</a:t>
            </a:r>
          </a:p>
        </p:txBody>
      </p:sp>
      <p:sp>
        <p:nvSpPr>
          <p:cNvPr id="38915" name="Text Box 3"/>
          <p:cNvSpPr txBox="1">
            <a:spLocks noChangeArrowheads="1"/>
          </p:cNvSpPr>
          <p:nvPr/>
        </p:nvSpPr>
        <p:spPr bwMode="auto">
          <a:xfrm>
            <a:off x="350838" y="1209675"/>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هي الصناعات التي لا تتأثر تكلفة إنتاج الوحدة فيها بما يطرأ على الصناعة من توسع. </a:t>
            </a:r>
            <a:endParaRPr lang="fr-MA" sz="2400"/>
          </a:p>
        </p:txBody>
      </p:sp>
      <p:sp>
        <p:nvSpPr>
          <p:cNvPr id="38916" name="Text Box 4"/>
          <p:cNvSpPr txBox="1">
            <a:spLocks noChangeArrowheads="1"/>
          </p:cNvSpPr>
          <p:nvPr/>
        </p:nvSpPr>
        <p:spPr bwMode="auto">
          <a:xfrm>
            <a:off x="350838" y="1890713"/>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3" action="ppaction://hlinksldjump"/>
              </a:rPr>
              <a:t>الشكل (9-7)</a:t>
            </a:r>
            <a:r>
              <a:rPr lang="ar-BH" sz="2400"/>
              <a:t> حالة صناعة ذات تكاليف متناقصة أو الوفورات الخارجية.</a:t>
            </a:r>
            <a:endParaRPr lang="fr-MA" sz="2400"/>
          </a:p>
        </p:txBody>
      </p:sp>
      <p:sp>
        <p:nvSpPr>
          <p:cNvPr id="38917" name="Text Box 5"/>
          <p:cNvSpPr txBox="1">
            <a:spLocks noChangeArrowheads="1"/>
          </p:cNvSpPr>
          <p:nvPr/>
        </p:nvSpPr>
        <p:spPr bwMode="auto">
          <a:xfrm>
            <a:off x="350838" y="2682875"/>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ويوضح </a:t>
            </a:r>
            <a:r>
              <a:rPr lang="ar-BH" sz="2400" b="1">
                <a:solidFill>
                  <a:srgbClr val="FD0903"/>
                </a:solidFill>
                <a:hlinkClick r:id="rId4" action="ppaction://hlinksldjump"/>
              </a:rPr>
              <a:t>الشكل (9-8)</a:t>
            </a:r>
            <a:r>
              <a:rPr lang="ar-BH" sz="2400"/>
              <a:t> الوضع في صناعة ذات تكاليف متزايدة أو ذات فقد خارجي.</a:t>
            </a:r>
            <a:endParaRPr lang="fr-MA" sz="2400"/>
          </a:p>
        </p:txBody>
      </p:sp>
      <p:sp>
        <p:nvSpPr>
          <p:cNvPr id="38918" name="Text Box 6"/>
          <p:cNvSpPr txBox="1">
            <a:spLocks noChangeArrowheads="1"/>
          </p:cNvSpPr>
          <p:nvPr/>
        </p:nvSpPr>
        <p:spPr bwMode="auto">
          <a:xfrm>
            <a:off x="350838" y="3476625"/>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ويوضح </a:t>
            </a:r>
            <a:r>
              <a:rPr lang="ar-BH" sz="2400" b="1">
                <a:solidFill>
                  <a:srgbClr val="FD0903"/>
                </a:solidFill>
                <a:hlinkClick r:id="rId5" action="ppaction://hlinksldjump"/>
              </a:rPr>
              <a:t>الشكل (9-9)</a:t>
            </a:r>
            <a:r>
              <a:rPr lang="ar-BH" sz="2400"/>
              <a:t> الحالة الثالثة وهي لصناعة ذات تكاليف ثابتة.</a:t>
            </a:r>
            <a:endParaRPr lang="fr-MA" sz="2400"/>
          </a:p>
        </p:txBody>
      </p:sp>
      <p:sp>
        <p:nvSpPr>
          <p:cNvPr id="38919"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slide(fromBottom)">
                                      <p:cBhvr>
                                        <p:cTn id="7" dur="500"/>
                                        <p:tgtEl>
                                          <p:spTgt spid="3891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8915"/>
                                        </p:tgtEl>
                                        <p:attrNameLst>
                                          <p:attrName>style.visibility</p:attrName>
                                        </p:attrNameLst>
                                      </p:cBhvr>
                                      <p:to>
                                        <p:strVal val="visible"/>
                                      </p:to>
                                    </p:set>
                                    <p:anim calcmode="discrete" valueType="clr">
                                      <p:cBhvr override="childStyle">
                                        <p:cTn id="11" dur="80"/>
                                        <p:tgtEl>
                                          <p:spTgt spid="3891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8915"/>
                                        </p:tgtEl>
                                        <p:attrNameLst>
                                          <p:attrName>fillcolor</p:attrName>
                                        </p:attrNameLst>
                                      </p:cBhvr>
                                      <p:tavLst>
                                        <p:tav tm="0">
                                          <p:val>
                                            <p:clrVal>
                                              <a:schemeClr val="accent2"/>
                                            </p:clrVal>
                                          </p:val>
                                        </p:tav>
                                        <p:tav tm="50000">
                                          <p:val>
                                            <p:clrVal>
                                              <a:schemeClr val="hlink"/>
                                            </p:clrVal>
                                          </p:val>
                                        </p:tav>
                                      </p:tavLst>
                                    </p:anim>
                                    <p:set>
                                      <p:cBhvr>
                                        <p:cTn id="13" dur="80"/>
                                        <p:tgtEl>
                                          <p:spTgt spid="38915"/>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38916"/>
                                        </p:tgtEl>
                                        <p:attrNameLst>
                                          <p:attrName>style.visibility</p:attrName>
                                        </p:attrNameLst>
                                      </p:cBhvr>
                                      <p:to>
                                        <p:strVal val="visible"/>
                                      </p:to>
                                    </p:set>
                                    <p:anim calcmode="discrete" valueType="clr">
                                      <p:cBhvr override="childStyle">
                                        <p:cTn id="18" dur="80"/>
                                        <p:tgtEl>
                                          <p:spTgt spid="38916"/>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38916"/>
                                        </p:tgtEl>
                                        <p:attrNameLst>
                                          <p:attrName>fillcolor</p:attrName>
                                        </p:attrNameLst>
                                      </p:cBhvr>
                                      <p:tavLst>
                                        <p:tav tm="0">
                                          <p:val>
                                            <p:clrVal>
                                              <a:schemeClr val="accent2"/>
                                            </p:clrVal>
                                          </p:val>
                                        </p:tav>
                                        <p:tav tm="50000">
                                          <p:val>
                                            <p:clrVal>
                                              <a:schemeClr val="hlink"/>
                                            </p:clrVal>
                                          </p:val>
                                        </p:tav>
                                      </p:tavLst>
                                    </p:anim>
                                    <p:set>
                                      <p:cBhvr>
                                        <p:cTn id="20" dur="80"/>
                                        <p:tgtEl>
                                          <p:spTgt spid="38916"/>
                                        </p:tgtEl>
                                        <p:attrNameLst>
                                          <p:attrName>fill.type</p:attrName>
                                        </p:attrNameLst>
                                      </p:cBhvr>
                                      <p:to>
                                        <p:strVal val="solid"/>
                                      </p:to>
                                    </p:set>
                                  </p:childTnLst>
                                </p:cTn>
                              </p:par>
                            </p:childTnLst>
                          </p:cTn>
                        </p:par>
                        <p:par>
                          <p:cTn id="21" fill="hold">
                            <p:stCondLst>
                              <p:cond delay="236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38917"/>
                                        </p:tgtEl>
                                        <p:attrNameLst>
                                          <p:attrName>style.visibility</p:attrName>
                                        </p:attrNameLst>
                                      </p:cBhvr>
                                      <p:to>
                                        <p:strVal val="visible"/>
                                      </p:to>
                                    </p:set>
                                    <p:anim calcmode="discrete" valueType="clr">
                                      <p:cBhvr override="childStyle">
                                        <p:cTn id="24" dur="80"/>
                                        <p:tgtEl>
                                          <p:spTgt spid="38917"/>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38917"/>
                                        </p:tgtEl>
                                        <p:attrNameLst>
                                          <p:attrName>fillcolor</p:attrName>
                                        </p:attrNameLst>
                                      </p:cBhvr>
                                      <p:tavLst>
                                        <p:tav tm="0">
                                          <p:val>
                                            <p:clrVal>
                                              <a:schemeClr val="accent2"/>
                                            </p:clrVal>
                                          </p:val>
                                        </p:tav>
                                        <p:tav tm="50000">
                                          <p:val>
                                            <p:clrVal>
                                              <a:schemeClr val="hlink"/>
                                            </p:clrVal>
                                          </p:val>
                                        </p:tav>
                                      </p:tavLst>
                                    </p:anim>
                                    <p:set>
                                      <p:cBhvr>
                                        <p:cTn id="26" dur="80"/>
                                        <p:tgtEl>
                                          <p:spTgt spid="38917"/>
                                        </p:tgtEl>
                                        <p:attrNameLst>
                                          <p:attrName>fill.type</p:attrName>
                                        </p:attrNameLst>
                                      </p:cBhvr>
                                      <p:to>
                                        <p:strVal val="solid"/>
                                      </p:to>
                                    </p:set>
                                  </p:childTnLst>
                                </p:cTn>
                              </p:par>
                            </p:childTnLst>
                          </p:cTn>
                        </p:par>
                        <p:par>
                          <p:cTn id="27" fill="hold">
                            <p:stCondLst>
                              <p:cond delay="468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38918"/>
                                        </p:tgtEl>
                                        <p:attrNameLst>
                                          <p:attrName>style.visibility</p:attrName>
                                        </p:attrNameLst>
                                      </p:cBhvr>
                                      <p:to>
                                        <p:strVal val="visible"/>
                                      </p:to>
                                    </p:set>
                                    <p:anim calcmode="discrete" valueType="clr">
                                      <p:cBhvr override="childStyle">
                                        <p:cTn id="30" dur="80"/>
                                        <p:tgtEl>
                                          <p:spTgt spid="38918"/>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38918"/>
                                        </p:tgtEl>
                                        <p:attrNameLst>
                                          <p:attrName>fillcolor</p:attrName>
                                        </p:attrNameLst>
                                      </p:cBhvr>
                                      <p:tavLst>
                                        <p:tav tm="0">
                                          <p:val>
                                            <p:clrVal>
                                              <a:schemeClr val="accent2"/>
                                            </p:clrVal>
                                          </p:val>
                                        </p:tav>
                                        <p:tav tm="50000">
                                          <p:val>
                                            <p:clrVal>
                                              <a:schemeClr val="hlink"/>
                                            </p:clrVal>
                                          </p:val>
                                        </p:tav>
                                      </p:tavLst>
                                    </p:anim>
                                    <p:set>
                                      <p:cBhvr>
                                        <p:cTn id="32" dur="80"/>
                                        <p:tgtEl>
                                          <p:spTgt spid="389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15" grpId="0"/>
      <p:bldP spid="38916" grpId="0"/>
      <p:bldP spid="38917" grpId="0"/>
      <p:bldP spid="389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B48934A4-4CF7-40AC-9A16-9A32FD181256}" type="slidenum">
              <a:rPr lang="en-US"/>
              <a:pPr/>
              <a:t>21</a:t>
            </a:fld>
            <a:endParaRPr lang="en-US"/>
          </a:p>
        </p:txBody>
      </p:sp>
      <p:sp>
        <p:nvSpPr>
          <p:cNvPr id="40963" name="Line 3"/>
          <p:cNvSpPr>
            <a:spLocks noChangeShapeType="1"/>
          </p:cNvSpPr>
          <p:nvPr/>
        </p:nvSpPr>
        <p:spPr bwMode="auto">
          <a:xfrm>
            <a:off x="2545291" y="1916113"/>
            <a:ext cx="6707188" cy="0"/>
          </a:xfrm>
          <a:prstGeom prst="line">
            <a:avLst/>
          </a:prstGeom>
          <a:noFill/>
          <a:ln w="28575">
            <a:solidFill>
              <a:srgbClr val="000000"/>
            </a:solidFill>
            <a:prstDash val="dash"/>
            <a:round/>
            <a:headEnd/>
            <a:tailEnd/>
          </a:ln>
          <a:effectLst/>
        </p:spPr>
        <p:txBody>
          <a:bodyPr/>
          <a:lstStyle/>
          <a:p>
            <a:endParaRPr lang="ar-SA"/>
          </a:p>
        </p:txBody>
      </p:sp>
      <p:sp>
        <p:nvSpPr>
          <p:cNvPr id="40964" name="Text Box 4"/>
          <p:cNvSpPr txBox="1">
            <a:spLocks noChangeArrowheads="1"/>
          </p:cNvSpPr>
          <p:nvPr/>
        </p:nvSpPr>
        <p:spPr bwMode="auto">
          <a:xfrm>
            <a:off x="7546447" y="2708276"/>
            <a:ext cx="1628643" cy="701675"/>
          </a:xfrm>
          <a:prstGeom prst="rect">
            <a:avLst/>
          </a:prstGeom>
          <a:noFill/>
          <a:ln w="9525">
            <a:noFill/>
            <a:miter lim="800000"/>
            <a:headEnd/>
            <a:tailEnd/>
          </a:ln>
          <a:effectLst/>
        </p:spPr>
        <p:txBody>
          <a:bodyPr/>
          <a:lstStyle/>
          <a:p>
            <a:pPr algn="just" rtl="1"/>
            <a:endParaRPr lang="en-US" altLang="zh-CN" sz="800" b="1" baseline="-25000">
              <a:latin typeface="Times New Roman" pitchFamily="18" charset="0"/>
              <a:ea typeface="SimSun" pitchFamily="2" charset="-122"/>
            </a:endParaRPr>
          </a:p>
          <a:p>
            <a:pPr algn="just" rtl="1"/>
            <a:r>
              <a:rPr lang="en-US" altLang="zh-CN" sz="2400" b="1">
                <a:latin typeface="Times New Roman" pitchFamily="18" charset="0"/>
                <a:ea typeface="SimSun" pitchFamily="2" charset="-122"/>
              </a:rPr>
              <a:t>LRAC</a:t>
            </a:r>
            <a:r>
              <a:rPr lang="en-US" altLang="zh-CN" sz="2400" b="1" baseline="-25000">
                <a:latin typeface="Times New Roman" pitchFamily="18" charset="0"/>
                <a:ea typeface="SimSun" pitchFamily="2" charset="-122"/>
              </a:rPr>
              <a:t>2</a:t>
            </a:r>
          </a:p>
          <a:p>
            <a:pPr algn="just" rtl="1"/>
            <a:endParaRPr lang="en-US" altLang="zh-CN" sz="800" b="1" baseline="-25000">
              <a:latin typeface="Times New Roman" pitchFamily="18" charset="0"/>
              <a:ea typeface="SimSun" pitchFamily="2" charset="-122"/>
            </a:endParaRPr>
          </a:p>
          <a:p>
            <a:pPr algn="r" rtl="1"/>
            <a:endParaRPr lang="en-US"/>
          </a:p>
        </p:txBody>
      </p:sp>
      <p:sp>
        <p:nvSpPr>
          <p:cNvPr id="40965" name="Text Box 5"/>
          <p:cNvSpPr txBox="1">
            <a:spLocks noChangeArrowheads="1"/>
          </p:cNvSpPr>
          <p:nvPr/>
        </p:nvSpPr>
        <p:spPr bwMode="auto">
          <a:xfrm>
            <a:off x="7606639" y="1258889"/>
            <a:ext cx="1501378" cy="611187"/>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LRMC</a:t>
            </a:r>
            <a:r>
              <a:rPr lang="en-US" altLang="zh-CN" sz="2400" b="1" baseline="-25000">
                <a:latin typeface="Times New Roman" pitchFamily="18" charset="0"/>
                <a:ea typeface="SimSun" pitchFamily="2" charset="-122"/>
                <a:cs typeface="Arabic Transparent" pitchFamily="2" charset="-78"/>
              </a:rPr>
              <a:t>1</a:t>
            </a:r>
            <a:endParaRPr lang="en-US" sz="3600">
              <a:ea typeface="SimSun" pitchFamily="2" charset="-122"/>
              <a:cs typeface="Arabic Transparent" pitchFamily="2" charset="-78"/>
            </a:endParaRPr>
          </a:p>
        </p:txBody>
      </p:sp>
      <p:sp>
        <p:nvSpPr>
          <p:cNvPr id="40966" name="Text Box 6"/>
          <p:cNvSpPr txBox="1">
            <a:spLocks noChangeArrowheads="1"/>
          </p:cNvSpPr>
          <p:nvPr/>
        </p:nvSpPr>
        <p:spPr bwMode="auto">
          <a:xfrm>
            <a:off x="4206610" y="2768601"/>
            <a:ext cx="1301883" cy="498475"/>
          </a:xfrm>
          <a:prstGeom prst="rect">
            <a:avLst/>
          </a:prstGeom>
          <a:noFill/>
          <a:ln w="9525">
            <a:noFill/>
            <a:miter lim="800000"/>
            <a:headEnd/>
            <a:tailEnd/>
          </a:ln>
          <a:effectLst/>
        </p:spPr>
        <p:txBody>
          <a:bodyPr/>
          <a:lstStyle/>
          <a:p>
            <a:pPr algn="ctr" rtl="1"/>
            <a:r>
              <a:rPr lang="en-US" sz="2400" b="1">
                <a:latin typeface="Times New Roman" pitchFamily="18" charset="0"/>
                <a:ea typeface="SimSun" pitchFamily="2" charset="-122"/>
              </a:rPr>
              <a:t>LRIS</a:t>
            </a:r>
            <a:endParaRPr lang="en-US" sz="3600"/>
          </a:p>
        </p:txBody>
      </p:sp>
      <p:sp>
        <p:nvSpPr>
          <p:cNvPr id="40967" name="Text Box 7"/>
          <p:cNvSpPr txBox="1">
            <a:spLocks noChangeArrowheads="1"/>
          </p:cNvSpPr>
          <p:nvPr/>
        </p:nvSpPr>
        <p:spPr bwMode="auto">
          <a:xfrm>
            <a:off x="3580606" y="2133601"/>
            <a:ext cx="632883" cy="506413"/>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3</a:t>
            </a:r>
            <a:endParaRPr lang="en-US" sz="3600"/>
          </a:p>
        </p:txBody>
      </p:sp>
      <p:sp>
        <p:nvSpPr>
          <p:cNvPr id="40968" name="Text Box 8"/>
          <p:cNvSpPr txBox="1">
            <a:spLocks noChangeArrowheads="1"/>
          </p:cNvSpPr>
          <p:nvPr/>
        </p:nvSpPr>
        <p:spPr bwMode="auto">
          <a:xfrm>
            <a:off x="2933965" y="1196975"/>
            <a:ext cx="689637" cy="534988"/>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0969" name="Text Box 9"/>
          <p:cNvSpPr txBox="1">
            <a:spLocks noChangeArrowheads="1"/>
          </p:cNvSpPr>
          <p:nvPr/>
        </p:nvSpPr>
        <p:spPr bwMode="auto">
          <a:xfrm>
            <a:off x="2933965" y="1970089"/>
            <a:ext cx="693077" cy="427037"/>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0970" name="Line 10"/>
          <p:cNvSpPr>
            <a:spLocks noChangeShapeType="1"/>
          </p:cNvSpPr>
          <p:nvPr/>
        </p:nvSpPr>
        <p:spPr bwMode="auto">
          <a:xfrm>
            <a:off x="2498858" y="977901"/>
            <a:ext cx="0" cy="3038475"/>
          </a:xfrm>
          <a:prstGeom prst="line">
            <a:avLst/>
          </a:prstGeom>
          <a:noFill/>
          <a:ln w="38100">
            <a:solidFill>
              <a:srgbClr val="000000"/>
            </a:solidFill>
            <a:round/>
            <a:headEnd/>
            <a:tailEnd/>
          </a:ln>
          <a:effectLst/>
        </p:spPr>
        <p:txBody>
          <a:bodyPr/>
          <a:lstStyle/>
          <a:p>
            <a:endParaRPr lang="ar-SA"/>
          </a:p>
        </p:txBody>
      </p:sp>
      <p:sp>
        <p:nvSpPr>
          <p:cNvPr id="40971" name="Line 11"/>
          <p:cNvSpPr>
            <a:spLocks noChangeShapeType="1"/>
          </p:cNvSpPr>
          <p:nvPr/>
        </p:nvSpPr>
        <p:spPr bwMode="auto">
          <a:xfrm>
            <a:off x="2498858" y="4013200"/>
            <a:ext cx="2022475" cy="0"/>
          </a:xfrm>
          <a:prstGeom prst="line">
            <a:avLst/>
          </a:prstGeom>
          <a:noFill/>
          <a:ln w="38100">
            <a:solidFill>
              <a:srgbClr val="000000"/>
            </a:solidFill>
            <a:round/>
            <a:headEnd/>
            <a:tailEnd/>
          </a:ln>
          <a:effectLst/>
        </p:spPr>
        <p:txBody>
          <a:bodyPr/>
          <a:lstStyle/>
          <a:p>
            <a:endParaRPr lang="ar-SA"/>
          </a:p>
        </p:txBody>
      </p:sp>
      <p:sp>
        <p:nvSpPr>
          <p:cNvPr id="40972" name="Line 12"/>
          <p:cNvSpPr>
            <a:spLocks noChangeShapeType="1"/>
          </p:cNvSpPr>
          <p:nvPr/>
        </p:nvSpPr>
        <p:spPr bwMode="auto">
          <a:xfrm>
            <a:off x="2571090" y="1806576"/>
            <a:ext cx="1110985" cy="1992313"/>
          </a:xfrm>
          <a:prstGeom prst="line">
            <a:avLst/>
          </a:prstGeom>
          <a:noFill/>
          <a:ln w="28575">
            <a:solidFill>
              <a:srgbClr val="000000"/>
            </a:solidFill>
            <a:round/>
            <a:headEnd/>
            <a:tailEnd/>
          </a:ln>
          <a:effectLst/>
        </p:spPr>
        <p:txBody>
          <a:bodyPr/>
          <a:lstStyle/>
          <a:p>
            <a:endParaRPr lang="ar-SA"/>
          </a:p>
        </p:txBody>
      </p:sp>
      <p:sp>
        <p:nvSpPr>
          <p:cNvPr id="40973" name="Line 13"/>
          <p:cNvSpPr>
            <a:spLocks noChangeShapeType="1"/>
          </p:cNvSpPr>
          <p:nvPr/>
        </p:nvSpPr>
        <p:spPr bwMode="auto">
          <a:xfrm>
            <a:off x="2990718" y="1589089"/>
            <a:ext cx="1472142" cy="1844675"/>
          </a:xfrm>
          <a:prstGeom prst="line">
            <a:avLst/>
          </a:prstGeom>
          <a:noFill/>
          <a:ln w="28575" cap="rnd">
            <a:solidFill>
              <a:srgbClr val="000000"/>
            </a:solidFill>
            <a:prstDash val="sysDot"/>
            <a:round/>
            <a:headEnd/>
            <a:tailEnd/>
          </a:ln>
          <a:effectLst/>
        </p:spPr>
        <p:txBody>
          <a:bodyPr/>
          <a:lstStyle/>
          <a:p>
            <a:endParaRPr lang="ar-SA"/>
          </a:p>
        </p:txBody>
      </p:sp>
      <p:sp>
        <p:nvSpPr>
          <p:cNvPr id="40974" name="Line 14"/>
          <p:cNvSpPr>
            <a:spLocks noChangeShapeType="1"/>
          </p:cNvSpPr>
          <p:nvPr/>
        </p:nvSpPr>
        <p:spPr bwMode="auto">
          <a:xfrm flipV="1">
            <a:off x="2571090" y="1220789"/>
            <a:ext cx="1110985" cy="1679575"/>
          </a:xfrm>
          <a:prstGeom prst="line">
            <a:avLst/>
          </a:prstGeom>
          <a:noFill/>
          <a:ln w="28575">
            <a:solidFill>
              <a:srgbClr val="000000"/>
            </a:solidFill>
            <a:round/>
            <a:headEnd/>
            <a:tailEnd/>
          </a:ln>
          <a:effectLst/>
        </p:spPr>
        <p:txBody>
          <a:bodyPr/>
          <a:lstStyle/>
          <a:p>
            <a:endParaRPr lang="ar-SA"/>
          </a:p>
        </p:txBody>
      </p:sp>
      <p:sp>
        <p:nvSpPr>
          <p:cNvPr id="40975" name="Line 15"/>
          <p:cNvSpPr>
            <a:spLocks noChangeShapeType="1"/>
          </p:cNvSpPr>
          <p:nvPr/>
        </p:nvSpPr>
        <p:spPr bwMode="auto">
          <a:xfrm flipV="1">
            <a:off x="3286523" y="1744664"/>
            <a:ext cx="1386152" cy="1876425"/>
          </a:xfrm>
          <a:prstGeom prst="line">
            <a:avLst/>
          </a:prstGeom>
          <a:noFill/>
          <a:ln w="28575" cap="rnd">
            <a:solidFill>
              <a:srgbClr val="000000"/>
            </a:solidFill>
            <a:prstDash val="sysDot"/>
            <a:round/>
            <a:headEnd/>
            <a:tailEnd/>
          </a:ln>
          <a:effectLst/>
        </p:spPr>
        <p:txBody>
          <a:bodyPr/>
          <a:lstStyle/>
          <a:p>
            <a:endParaRPr lang="ar-SA"/>
          </a:p>
        </p:txBody>
      </p:sp>
      <p:sp>
        <p:nvSpPr>
          <p:cNvPr id="40976" name="Line 16"/>
          <p:cNvSpPr>
            <a:spLocks noChangeShapeType="1"/>
          </p:cNvSpPr>
          <p:nvPr/>
        </p:nvSpPr>
        <p:spPr bwMode="auto">
          <a:xfrm>
            <a:off x="2498858" y="2306638"/>
            <a:ext cx="1964002" cy="677862"/>
          </a:xfrm>
          <a:prstGeom prst="line">
            <a:avLst/>
          </a:prstGeom>
          <a:noFill/>
          <a:ln w="28575">
            <a:solidFill>
              <a:srgbClr val="000000"/>
            </a:solidFill>
            <a:prstDash val="dash"/>
            <a:round/>
            <a:headEnd/>
            <a:tailEnd/>
          </a:ln>
          <a:effectLst/>
        </p:spPr>
        <p:txBody>
          <a:bodyPr/>
          <a:lstStyle/>
          <a:p>
            <a:endParaRPr lang="ar-SA"/>
          </a:p>
        </p:txBody>
      </p:sp>
      <p:sp>
        <p:nvSpPr>
          <p:cNvPr id="40977" name="Text Box 17"/>
          <p:cNvSpPr txBox="1">
            <a:spLocks noChangeArrowheads="1"/>
          </p:cNvSpPr>
          <p:nvPr/>
        </p:nvSpPr>
        <p:spPr bwMode="auto">
          <a:xfrm>
            <a:off x="2798102" y="4149725"/>
            <a:ext cx="1681956" cy="450850"/>
          </a:xfrm>
          <a:prstGeom prst="rect">
            <a:avLst/>
          </a:prstGeom>
          <a:noFill/>
          <a:ln w="9525">
            <a:noFill/>
            <a:miter lim="800000"/>
            <a:headEnd/>
            <a:tailEnd/>
          </a:ln>
          <a:effectLst/>
        </p:spPr>
        <p:txBody>
          <a:bodyPr/>
          <a:lstStyle/>
          <a:p>
            <a:pPr algn="ctr" rtl="1"/>
            <a:r>
              <a:rPr lang="ar-BH" sz="2400" b="1"/>
              <a:t>الصناعة</a:t>
            </a:r>
            <a:endParaRPr lang="en-US" sz="2400" b="1"/>
          </a:p>
        </p:txBody>
      </p:sp>
      <p:sp>
        <p:nvSpPr>
          <p:cNvPr id="40978" name="Text Box 18"/>
          <p:cNvSpPr txBox="1">
            <a:spLocks noChangeArrowheads="1"/>
          </p:cNvSpPr>
          <p:nvPr/>
        </p:nvSpPr>
        <p:spPr bwMode="auto">
          <a:xfrm>
            <a:off x="2185856" y="569914"/>
            <a:ext cx="722313" cy="441325"/>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P</a:t>
            </a:r>
            <a:endParaRPr lang="en-US" sz="3200"/>
          </a:p>
        </p:txBody>
      </p:sp>
      <p:sp>
        <p:nvSpPr>
          <p:cNvPr id="40979" name="Text Box 19"/>
          <p:cNvSpPr txBox="1">
            <a:spLocks noChangeArrowheads="1"/>
          </p:cNvSpPr>
          <p:nvPr/>
        </p:nvSpPr>
        <p:spPr bwMode="auto">
          <a:xfrm>
            <a:off x="3479139" y="817564"/>
            <a:ext cx="693076" cy="504825"/>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0980" name="Text Box 20"/>
          <p:cNvSpPr txBox="1">
            <a:spLocks noChangeArrowheads="1"/>
          </p:cNvSpPr>
          <p:nvPr/>
        </p:nvSpPr>
        <p:spPr bwMode="auto">
          <a:xfrm>
            <a:off x="4211770" y="1371600"/>
            <a:ext cx="736071" cy="439738"/>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0981" name="Text Box 21"/>
          <p:cNvSpPr txBox="1">
            <a:spLocks noChangeArrowheads="1"/>
          </p:cNvSpPr>
          <p:nvPr/>
        </p:nvSpPr>
        <p:spPr bwMode="auto">
          <a:xfrm>
            <a:off x="4261644" y="3367089"/>
            <a:ext cx="653521" cy="484187"/>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0982" name="Text Box 22"/>
          <p:cNvSpPr txBox="1">
            <a:spLocks noChangeArrowheads="1"/>
          </p:cNvSpPr>
          <p:nvPr/>
        </p:nvSpPr>
        <p:spPr bwMode="auto">
          <a:xfrm>
            <a:off x="3568569" y="3535364"/>
            <a:ext cx="595048" cy="50482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0983" name="Text Box 23"/>
          <p:cNvSpPr txBox="1">
            <a:spLocks noChangeArrowheads="1"/>
          </p:cNvSpPr>
          <p:nvPr/>
        </p:nvSpPr>
        <p:spPr bwMode="auto">
          <a:xfrm>
            <a:off x="4502415" y="3789364"/>
            <a:ext cx="419629" cy="43497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Q</a:t>
            </a:r>
            <a:endParaRPr lang="en-US" sz="3600"/>
          </a:p>
        </p:txBody>
      </p:sp>
      <p:sp>
        <p:nvSpPr>
          <p:cNvPr id="40984" name="Text Box 24"/>
          <p:cNvSpPr txBox="1">
            <a:spLocks noChangeArrowheads="1"/>
          </p:cNvSpPr>
          <p:nvPr/>
        </p:nvSpPr>
        <p:spPr bwMode="auto">
          <a:xfrm>
            <a:off x="6258323" y="2852739"/>
            <a:ext cx="1590807" cy="523875"/>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LRMC</a:t>
            </a:r>
            <a:r>
              <a:rPr lang="en-US" altLang="zh-CN" sz="2400" b="1" baseline="-25000">
                <a:latin typeface="Times New Roman" pitchFamily="18" charset="0"/>
                <a:ea typeface="SimSun" pitchFamily="2" charset="-122"/>
                <a:cs typeface="Arabic Transparent" pitchFamily="2" charset="-78"/>
              </a:rPr>
              <a:t>2</a:t>
            </a:r>
            <a:endParaRPr lang="en-US" sz="4800">
              <a:ea typeface="SimSun" pitchFamily="2" charset="-122"/>
              <a:cs typeface="Arabic Transparent" pitchFamily="2" charset="-78"/>
            </a:endParaRPr>
          </a:p>
        </p:txBody>
      </p:sp>
      <p:sp>
        <p:nvSpPr>
          <p:cNvPr id="40985" name="Line 25"/>
          <p:cNvSpPr>
            <a:spLocks noChangeShapeType="1"/>
          </p:cNvSpPr>
          <p:nvPr/>
        </p:nvSpPr>
        <p:spPr bwMode="auto">
          <a:xfrm>
            <a:off x="6499093" y="1141413"/>
            <a:ext cx="0" cy="2849562"/>
          </a:xfrm>
          <a:prstGeom prst="line">
            <a:avLst/>
          </a:prstGeom>
          <a:noFill/>
          <a:ln w="38100">
            <a:solidFill>
              <a:srgbClr val="000000"/>
            </a:solidFill>
            <a:round/>
            <a:headEnd/>
            <a:tailEnd/>
          </a:ln>
          <a:effectLst/>
        </p:spPr>
        <p:txBody>
          <a:bodyPr/>
          <a:lstStyle/>
          <a:p>
            <a:endParaRPr lang="ar-SA"/>
          </a:p>
        </p:txBody>
      </p:sp>
      <p:sp>
        <p:nvSpPr>
          <p:cNvPr id="40986" name="Line 26"/>
          <p:cNvSpPr>
            <a:spLocks noChangeShapeType="1"/>
          </p:cNvSpPr>
          <p:nvPr/>
        </p:nvSpPr>
        <p:spPr bwMode="auto">
          <a:xfrm>
            <a:off x="6499093" y="3992563"/>
            <a:ext cx="2208213" cy="0"/>
          </a:xfrm>
          <a:prstGeom prst="line">
            <a:avLst/>
          </a:prstGeom>
          <a:noFill/>
          <a:ln w="38100">
            <a:solidFill>
              <a:srgbClr val="000000"/>
            </a:solidFill>
            <a:round/>
            <a:headEnd/>
            <a:tailEnd/>
          </a:ln>
          <a:effectLst/>
        </p:spPr>
        <p:txBody>
          <a:bodyPr/>
          <a:lstStyle/>
          <a:p>
            <a:endParaRPr lang="ar-SA"/>
          </a:p>
        </p:txBody>
      </p:sp>
      <p:sp>
        <p:nvSpPr>
          <p:cNvPr id="40987" name="Arc 27"/>
          <p:cNvSpPr>
            <a:spLocks/>
          </p:cNvSpPr>
          <p:nvPr/>
        </p:nvSpPr>
        <p:spPr bwMode="auto">
          <a:xfrm rot="13449399" flipH="1">
            <a:off x="6939360" y="1042989"/>
            <a:ext cx="1554692" cy="1557337"/>
          </a:xfrm>
          <a:custGeom>
            <a:avLst/>
            <a:gdLst>
              <a:gd name="G0" fmla="+- 7300 0 0"/>
              <a:gd name="G1" fmla="+- 21600 0 0"/>
              <a:gd name="G2" fmla="+- 21600 0 0"/>
              <a:gd name="T0" fmla="*/ 0 w 28900"/>
              <a:gd name="T1" fmla="*/ 1271 h 28307"/>
              <a:gd name="T2" fmla="*/ 27832 w 28900"/>
              <a:gd name="T3" fmla="*/ 28307 h 28307"/>
              <a:gd name="T4" fmla="*/ 7300 w 28900"/>
              <a:gd name="T5" fmla="*/ 21600 h 28307"/>
            </a:gdLst>
            <a:ahLst/>
            <a:cxnLst>
              <a:cxn ang="0">
                <a:pos x="T0" y="T1"/>
              </a:cxn>
              <a:cxn ang="0">
                <a:pos x="T2" y="T3"/>
              </a:cxn>
              <a:cxn ang="0">
                <a:pos x="T4" y="T5"/>
              </a:cxn>
            </a:cxnLst>
            <a:rect l="0" t="0" r="r" b="b"/>
            <a:pathLst>
              <a:path w="28900" h="28307" fill="none" extrusionOk="0">
                <a:moveTo>
                  <a:pt x="-1" y="1270"/>
                </a:moveTo>
                <a:cubicBezTo>
                  <a:pt x="2341" y="429"/>
                  <a:pt x="4811" y="-1"/>
                  <a:pt x="7300" y="0"/>
                </a:cubicBezTo>
                <a:cubicBezTo>
                  <a:pt x="19229" y="0"/>
                  <a:pt x="28900" y="9670"/>
                  <a:pt x="28900" y="21600"/>
                </a:cubicBezTo>
                <a:cubicBezTo>
                  <a:pt x="28900" y="23878"/>
                  <a:pt x="28539" y="26141"/>
                  <a:pt x="27832" y="28307"/>
                </a:cubicBezTo>
              </a:path>
              <a:path w="28900" h="28307" stroke="0" extrusionOk="0">
                <a:moveTo>
                  <a:pt x="-1" y="1270"/>
                </a:moveTo>
                <a:cubicBezTo>
                  <a:pt x="2341" y="429"/>
                  <a:pt x="4811" y="-1"/>
                  <a:pt x="7300" y="0"/>
                </a:cubicBezTo>
                <a:cubicBezTo>
                  <a:pt x="19229" y="0"/>
                  <a:pt x="28900" y="9670"/>
                  <a:pt x="28900" y="21600"/>
                </a:cubicBezTo>
                <a:cubicBezTo>
                  <a:pt x="28900" y="23878"/>
                  <a:pt x="28539" y="26141"/>
                  <a:pt x="27832" y="28307"/>
                </a:cubicBezTo>
                <a:lnTo>
                  <a:pt x="7300" y="21600"/>
                </a:lnTo>
                <a:close/>
              </a:path>
            </a:pathLst>
          </a:custGeom>
          <a:noFill/>
          <a:ln w="28575">
            <a:solidFill>
              <a:srgbClr val="000000"/>
            </a:solidFill>
            <a:round/>
            <a:headEnd/>
            <a:tailEnd/>
          </a:ln>
          <a:effectLst/>
        </p:spPr>
        <p:txBody>
          <a:bodyPr/>
          <a:lstStyle/>
          <a:p>
            <a:endParaRPr lang="ar-SA"/>
          </a:p>
        </p:txBody>
      </p:sp>
      <p:sp>
        <p:nvSpPr>
          <p:cNvPr id="40988" name="Text Box 28"/>
          <p:cNvSpPr txBox="1">
            <a:spLocks noChangeArrowheads="1"/>
          </p:cNvSpPr>
          <p:nvPr/>
        </p:nvSpPr>
        <p:spPr bwMode="auto">
          <a:xfrm>
            <a:off x="6636677" y="4149725"/>
            <a:ext cx="1680236" cy="450850"/>
          </a:xfrm>
          <a:prstGeom prst="rect">
            <a:avLst/>
          </a:prstGeom>
          <a:noFill/>
          <a:ln w="9525">
            <a:noFill/>
            <a:miter lim="800000"/>
            <a:headEnd/>
            <a:tailEnd/>
          </a:ln>
          <a:effectLst/>
        </p:spPr>
        <p:txBody>
          <a:bodyPr/>
          <a:lstStyle/>
          <a:p>
            <a:pPr algn="ctr" rtl="1"/>
            <a:r>
              <a:rPr lang="ar-BH" sz="2400" b="1">
                <a:latin typeface="Helv" charset="0"/>
                <a:ea typeface="SimSun" pitchFamily="2" charset="-122"/>
              </a:rPr>
              <a:t>المنشأة</a:t>
            </a:r>
            <a:endParaRPr lang="en-US" sz="3600"/>
          </a:p>
        </p:txBody>
      </p:sp>
      <p:sp>
        <p:nvSpPr>
          <p:cNvPr id="40989" name="Text Box 29"/>
          <p:cNvSpPr txBox="1">
            <a:spLocks noChangeArrowheads="1"/>
          </p:cNvSpPr>
          <p:nvPr/>
        </p:nvSpPr>
        <p:spPr bwMode="auto">
          <a:xfrm>
            <a:off x="6089783" y="741363"/>
            <a:ext cx="839258" cy="51276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AC</a:t>
            </a:r>
            <a:endParaRPr lang="en-US" sz="3600">
              <a:ea typeface="SimSun" pitchFamily="2" charset="-122"/>
              <a:cs typeface="Arabic Transparent" pitchFamily="2" charset="-78"/>
            </a:endParaRPr>
          </a:p>
        </p:txBody>
      </p:sp>
      <p:sp>
        <p:nvSpPr>
          <p:cNvPr id="40990" name="Freeform 30"/>
          <p:cNvSpPr>
            <a:spLocks/>
          </p:cNvSpPr>
          <p:nvPr/>
        </p:nvSpPr>
        <p:spPr bwMode="auto">
          <a:xfrm>
            <a:off x="6808657" y="1684338"/>
            <a:ext cx="1577048" cy="1560512"/>
          </a:xfrm>
          <a:custGeom>
            <a:avLst/>
            <a:gdLst/>
            <a:ahLst/>
            <a:cxnLst>
              <a:cxn ang="0">
                <a:pos x="0" y="1620"/>
              </a:cxn>
              <a:cxn ang="0">
                <a:pos x="360" y="1800"/>
              </a:cxn>
              <a:cxn ang="0">
                <a:pos x="2160" y="0"/>
              </a:cxn>
            </a:cxnLst>
            <a:rect l="0" t="0" r="r" b="b"/>
            <a:pathLst>
              <a:path w="2160" h="2070">
                <a:moveTo>
                  <a:pt x="0" y="1620"/>
                </a:moveTo>
                <a:cubicBezTo>
                  <a:pt x="0" y="1845"/>
                  <a:pt x="0" y="2070"/>
                  <a:pt x="360" y="1800"/>
                </a:cubicBezTo>
                <a:cubicBezTo>
                  <a:pt x="720" y="1530"/>
                  <a:pt x="1860" y="300"/>
                  <a:pt x="2160" y="0"/>
                </a:cubicBezTo>
              </a:path>
            </a:pathLst>
          </a:custGeom>
          <a:noFill/>
          <a:ln w="28575" cap="flat" cmpd="sng">
            <a:solidFill>
              <a:srgbClr val="000000"/>
            </a:solidFill>
            <a:prstDash val="solid"/>
            <a:round/>
            <a:headEnd/>
            <a:tailEnd/>
          </a:ln>
          <a:effectLst/>
        </p:spPr>
        <p:txBody>
          <a:bodyPr/>
          <a:lstStyle/>
          <a:p>
            <a:endParaRPr lang="ar-SA"/>
          </a:p>
        </p:txBody>
      </p:sp>
      <p:sp>
        <p:nvSpPr>
          <p:cNvPr id="40991" name="Freeform 31"/>
          <p:cNvSpPr>
            <a:spLocks/>
          </p:cNvSpPr>
          <p:nvPr/>
        </p:nvSpPr>
        <p:spPr bwMode="auto">
          <a:xfrm>
            <a:off x="6604000" y="1684339"/>
            <a:ext cx="2103306" cy="2035175"/>
          </a:xfrm>
          <a:custGeom>
            <a:avLst/>
            <a:gdLst/>
            <a:ahLst/>
            <a:cxnLst>
              <a:cxn ang="0">
                <a:pos x="0" y="1620"/>
              </a:cxn>
              <a:cxn ang="0">
                <a:pos x="360" y="1800"/>
              </a:cxn>
              <a:cxn ang="0">
                <a:pos x="2160" y="0"/>
              </a:cxn>
            </a:cxnLst>
            <a:rect l="0" t="0" r="r" b="b"/>
            <a:pathLst>
              <a:path w="2160" h="2070">
                <a:moveTo>
                  <a:pt x="0" y="1620"/>
                </a:moveTo>
                <a:cubicBezTo>
                  <a:pt x="0" y="1845"/>
                  <a:pt x="0" y="2070"/>
                  <a:pt x="360" y="1800"/>
                </a:cubicBezTo>
                <a:cubicBezTo>
                  <a:pt x="720" y="1530"/>
                  <a:pt x="1860" y="300"/>
                  <a:pt x="2160" y="0"/>
                </a:cubicBezTo>
              </a:path>
            </a:pathLst>
          </a:custGeom>
          <a:noFill/>
          <a:ln w="28575" cap="rnd" cmpd="sng">
            <a:solidFill>
              <a:srgbClr val="000000"/>
            </a:solidFill>
            <a:prstDash val="sysDot"/>
            <a:round/>
            <a:headEnd/>
            <a:tailEnd/>
          </a:ln>
          <a:effectLst/>
        </p:spPr>
        <p:txBody>
          <a:bodyPr/>
          <a:lstStyle/>
          <a:p>
            <a:endParaRPr lang="ar-SA"/>
          </a:p>
        </p:txBody>
      </p:sp>
      <p:sp>
        <p:nvSpPr>
          <p:cNvPr id="40992" name="Arc 32"/>
          <p:cNvSpPr>
            <a:spLocks/>
          </p:cNvSpPr>
          <p:nvPr/>
        </p:nvSpPr>
        <p:spPr bwMode="auto">
          <a:xfrm rot="13449399" flipH="1">
            <a:off x="6958277" y="1206501"/>
            <a:ext cx="1530615" cy="1736725"/>
          </a:xfrm>
          <a:custGeom>
            <a:avLst/>
            <a:gdLst>
              <a:gd name="G0" fmla="+- 7300 0 0"/>
              <a:gd name="G1" fmla="+- 21600 0 0"/>
              <a:gd name="G2" fmla="+- 21600 0 0"/>
              <a:gd name="T0" fmla="*/ 0 w 28900"/>
              <a:gd name="T1" fmla="*/ 1271 h 28307"/>
              <a:gd name="T2" fmla="*/ 27832 w 28900"/>
              <a:gd name="T3" fmla="*/ 28307 h 28307"/>
              <a:gd name="T4" fmla="*/ 7300 w 28900"/>
              <a:gd name="T5" fmla="*/ 21600 h 28307"/>
            </a:gdLst>
            <a:ahLst/>
            <a:cxnLst>
              <a:cxn ang="0">
                <a:pos x="T0" y="T1"/>
              </a:cxn>
              <a:cxn ang="0">
                <a:pos x="T2" y="T3"/>
              </a:cxn>
              <a:cxn ang="0">
                <a:pos x="T4" y="T5"/>
              </a:cxn>
            </a:cxnLst>
            <a:rect l="0" t="0" r="r" b="b"/>
            <a:pathLst>
              <a:path w="28900" h="28307" fill="none" extrusionOk="0">
                <a:moveTo>
                  <a:pt x="-1" y="1270"/>
                </a:moveTo>
                <a:cubicBezTo>
                  <a:pt x="2341" y="429"/>
                  <a:pt x="4811" y="-1"/>
                  <a:pt x="7300" y="0"/>
                </a:cubicBezTo>
                <a:cubicBezTo>
                  <a:pt x="19229" y="0"/>
                  <a:pt x="28900" y="9670"/>
                  <a:pt x="28900" y="21600"/>
                </a:cubicBezTo>
                <a:cubicBezTo>
                  <a:pt x="28900" y="23878"/>
                  <a:pt x="28539" y="26141"/>
                  <a:pt x="27832" y="28307"/>
                </a:cubicBezTo>
              </a:path>
              <a:path w="28900" h="28307" stroke="0" extrusionOk="0">
                <a:moveTo>
                  <a:pt x="-1" y="1270"/>
                </a:moveTo>
                <a:cubicBezTo>
                  <a:pt x="2341" y="429"/>
                  <a:pt x="4811" y="-1"/>
                  <a:pt x="7300" y="0"/>
                </a:cubicBezTo>
                <a:cubicBezTo>
                  <a:pt x="19229" y="0"/>
                  <a:pt x="28900" y="9670"/>
                  <a:pt x="28900" y="21600"/>
                </a:cubicBezTo>
                <a:cubicBezTo>
                  <a:pt x="28900" y="23878"/>
                  <a:pt x="28539" y="26141"/>
                  <a:pt x="27832" y="28307"/>
                </a:cubicBezTo>
                <a:lnTo>
                  <a:pt x="7300" y="21600"/>
                </a:lnTo>
                <a:close/>
              </a:path>
            </a:pathLst>
          </a:custGeom>
          <a:noFill/>
          <a:ln w="28575" cap="rnd">
            <a:solidFill>
              <a:srgbClr val="000000"/>
            </a:solidFill>
            <a:prstDash val="sysDot"/>
            <a:round/>
            <a:headEnd/>
            <a:tailEnd/>
          </a:ln>
          <a:effectLst/>
        </p:spPr>
        <p:txBody>
          <a:bodyPr/>
          <a:lstStyle/>
          <a:p>
            <a:endParaRPr lang="ar-SA"/>
          </a:p>
        </p:txBody>
      </p:sp>
      <p:sp>
        <p:nvSpPr>
          <p:cNvPr id="40993" name="Text Box 33"/>
          <p:cNvSpPr txBox="1">
            <a:spLocks noChangeArrowheads="1"/>
          </p:cNvSpPr>
          <p:nvPr/>
        </p:nvSpPr>
        <p:spPr bwMode="auto">
          <a:xfrm>
            <a:off x="6366669" y="1389063"/>
            <a:ext cx="1380993" cy="5397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LRAC</a:t>
            </a:r>
            <a:r>
              <a:rPr lang="en-US" altLang="zh-CN" sz="2400" b="1" baseline="-25000">
                <a:latin typeface="Times New Roman" pitchFamily="18" charset="0"/>
                <a:ea typeface="SimSun" pitchFamily="2" charset="-122"/>
                <a:cs typeface="Arabic Transparent" pitchFamily="2" charset="-78"/>
              </a:rPr>
              <a:t>1</a:t>
            </a:r>
            <a:endParaRPr lang="en-US" sz="3600">
              <a:ea typeface="SimSun" pitchFamily="2" charset="-122"/>
              <a:cs typeface="Arabic Transparent" pitchFamily="2" charset="-78"/>
            </a:endParaRPr>
          </a:p>
        </p:txBody>
      </p:sp>
      <p:sp>
        <p:nvSpPr>
          <p:cNvPr id="40994" name="Text Box 34"/>
          <p:cNvSpPr txBox="1">
            <a:spLocks noChangeArrowheads="1"/>
          </p:cNvSpPr>
          <p:nvPr/>
        </p:nvSpPr>
        <p:spPr bwMode="auto">
          <a:xfrm>
            <a:off x="8696987" y="3741739"/>
            <a:ext cx="472942" cy="503237"/>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Q</a:t>
            </a:r>
            <a:endParaRPr lang="en-US" sz="3600"/>
          </a:p>
        </p:txBody>
      </p:sp>
      <p:sp>
        <p:nvSpPr>
          <p:cNvPr id="40995" name="Text Box 35"/>
          <p:cNvSpPr txBox="1">
            <a:spLocks noChangeArrowheads="1"/>
          </p:cNvSpPr>
          <p:nvPr/>
        </p:nvSpPr>
        <p:spPr bwMode="auto">
          <a:xfrm>
            <a:off x="533400" y="4495801"/>
            <a:ext cx="8812213" cy="1828800"/>
          </a:xfrm>
          <a:prstGeom prst="rect">
            <a:avLst/>
          </a:prstGeom>
          <a:noFill/>
          <a:ln w="28575">
            <a:solidFill>
              <a:srgbClr val="000000"/>
            </a:solidFill>
            <a:miter lim="800000"/>
            <a:headEnd/>
            <a:tailEnd/>
          </a:ln>
          <a:effectLst/>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(8-7):</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عند توازن الصناعة في المدى البعيد </a:t>
            </a:r>
            <a:r>
              <a:rPr lang="en-US" altLang="zh-CN" sz="2000">
                <a:latin typeface="Times New Roman" pitchFamily="18" charset="0"/>
                <a:ea typeface="SimSun" pitchFamily="2" charset="-122"/>
                <a:cs typeface="Times New Roman" pitchFamily="18" charset="0"/>
              </a:rPr>
              <a:t>E</a:t>
            </a:r>
            <a:r>
              <a:rPr lang="en-US" altLang="zh-CN" sz="2000" baseline="-25000">
                <a:latin typeface="Times New Roman" pitchFamily="18" charset="0"/>
                <a:ea typeface="SimSun" pitchFamily="2" charset="-122"/>
                <a:cs typeface="Times New Roman" pitchFamily="18" charset="0"/>
              </a:rPr>
              <a:t>1</a:t>
            </a:r>
            <a:r>
              <a:rPr lang="ar-BH" altLang="zh-CN" sz="2000" baseline="-25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تحقق المنشآت أرباحاً اقتصادية مساوية للصفر. بزيادة الطلب وارتفاع السعر تنتقل الصناعة إلى توازن المدى القصير عند </a:t>
            </a:r>
            <a:r>
              <a:rPr lang="en-US" altLang="zh-CN" sz="2000">
                <a:latin typeface="Times New Roman" pitchFamily="18" charset="0"/>
                <a:ea typeface="SimSun" pitchFamily="2" charset="-122"/>
                <a:cs typeface="Times New Roman" pitchFamily="18" charset="0"/>
              </a:rPr>
              <a:t>E</a:t>
            </a:r>
            <a:r>
              <a:rPr lang="en-US" altLang="zh-CN" sz="2000" baseline="-25000">
                <a:latin typeface="Times New Roman" pitchFamily="18" charset="0"/>
                <a:ea typeface="SimSun" pitchFamily="2" charset="-122"/>
                <a:cs typeface="Times New Roman" pitchFamily="18" charset="0"/>
              </a:rPr>
              <a:t>2</a:t>
            </a:r>
            <a:r>
              <a:rPr lang="ar-SA" altLang="zh-CN" sz="2000">
                <a:latin typeface="Times New Roman" pitchFamily="18" charset="0"/>
                <a:ea typeface="SimSun" pitchFamily="2" charset="-122"/>
                <a:cs typeface="Times New Roman" pitchFamily="18" charset="0"/>
              </a:rPr>
              <a:t> وتحقق المنشآت أرباحاً اقتصادية موجبة (فوق عادية) تؤدي إلى دخول منافسين جدد للصناعة فينخفض السعر وتصل الصناعة إلى توازن جديد في المدى البعيد عند </a:t>
            </a:r>
            <a:r>
              <a:rPr lang="en-US" altLang="zh-CN" sz="2000">
                <a:latin typeface="Times New Roman" pitchFamily="18" charset="0"/>
                <a:ea typeface="SimSun" pitchFamily="2" charset="-122"/>
                <a:cs typeface="Times New Roman" pitchFamily="18" charset="0"/>
              </a:rPr>
              <a:t>E</a:t>
            </a:r>
            <a:r>
              <a:rPr lang="en-US" altLang="zh-CN" sz="2000" baseline="-25000">
                <a:latin typeface="Times New Roman" pitchFamily="18" charset="0"/>
                <a:ea typeface="SimSun" pitchFamily="2" charset="-122"/>
                <a:cs typeface="Times New Roman" pitchFamily="18" charset="0"/>
              </a:rPr>
              <a:t>3</a:t>
            </a:r>
            <a:r>
              <a:rPr lang="ar-SA" altLang="zh-CN" sz="2000">
                <a:latin typeface="Times New Roman" pitchFamily="18" charset="0"/>
                <a:ea typeface="SimSun" pitchFamily="2" charset="-122"/>
                <a:cs typeface="Times New Roman" pitchFamily="18" charset="0"/>
              </a:rPr>
              <a:t> عند </a:t>
            </a:r>
            <a:r>
              <a:rPr lang="en-US" altLang="zh-CN" sz="2000">
                <a:latin typeface="Times New Roman" pitchFamily="18" charset="0"/>
                <a:ea typeface="SimSun" pitchFamily="2" charset="-122"/>
                <a:cs typeface="Times New Roman" pitchFamily="18" charset="0"/>
              </a:rPr>
              <a:t>P</a:t>
            </a:r>
            <a:r>
              <a:rPr lang="en-US" altLang="zh-CN" sz="2000" baseline="-25000">
                <a:latin typeface="Times New Roman" pitchFamily="18" charset="0"/>
                <a:ea typeface="SimSun" pitchFamily="2" charset="-122"/>
                <a:cs typeface="Times New Roman" pitchFamily="18" charset="0"/>
              </a:rPr>
              <a:t>3</a:t>
            </a:r>
            <a:r>
              <a:rPr lang="en-US" altLang="zh-CN" sz="2000">
                <a:latin typeface="Times New Roman" pitchFamily="18" charset="0"/>
                <a:ea typeface="SimSun" pitchFamily="2" charset="-122"/>
                <a:cs typeface="Times New Roman" pitchFamily="18" charset="0"/>
              </a:rPr>
              <a:t>&lt;P</a:t>
            </a:r>
            <a:r>
              <a:rPr lang="en-US" altLang="zh-CN" sz="2000" baseline="-25000">
                <a:latin typeface="Times New Roman" pitchFamily="18" charset="0"/>
                <a:ea typeface="SimSun" pitchFamily="2" charset="-122"/>
                <a:cs typeface="Times New Roman" pitchFamily="18" charset="0"/>
              </a:rPr>
              <a:t>1</a:t>
            </a:r>
            <a:r>
              <a:rPr lang="ar-SA" altLang="zh-CN" sz="2000">
                <a:latin typeface="Times New Roman" pitchFamily="18" charset="0"/>
                <a:ea typeface="SimSun" pitchFamily="2" charset="-122"/>
                <a:cs typeface="Times New Roman" pitchFamily="18" charset="0"/>
              </a:rPr>
              <a:t> ويكون  منحنى عرض الصناعة في المدى البعيد هو الخط المتقطع الواصل بين </a:t>
            </a:r>
            <a:r>
              <a:rPr lang="en-US" altLang="zh-CN" sz="2000">
                <a:latin typeface="Times New Roman" pitchFamily="18" charset="0"/>
                <a:ea typeface="SimSun" pitchFamily="2" charset="-122"/>
                <a:cs typeface="Times New Roman" pitchFamily="18" charset="0"/>
              </a:rPr>
              <a:t>E</a:t>
            </a:r>
            <a:r>
              <a:rPr lang="en-US" altLang="zh-CN" sz="2000" baseline="-25000">
                <a:latin typeface="Times New Roman" pitchFamily="18" charset="0"/>
                <a:ea typeface="SimSun" pitchFamily="2" charset="-122"/>
                <a:cs typeface="Times New Roman" pitchFamily="18" charset="0"/>
              </a:rPr>
              <a:t>1</a:t>
            </a:r>
            <a:r>
              <a:rPr lang="ar-SA" altLang="zh-CN" sz="2000">
                <a:latin typeface="Times New Roman" pitchFamily="18" charset="0"/>
                <a:ea typeface="SimSun" pitchFamily="2" charset="-122"/>
                <a:cs typeface="Times New Roman" pitchFamily="18" charset="0"/>
              </a:rPr>
              <a:t> و </a:t>
            </a:r>
            <a:r>
              <a:rPr lang="en-US" altLang="zh-CN" sz="2000">
                <a:latin typeface="Times New Roman" pitchFamily="18" charset="0"/>
                <a:ea typeface="SimSun" pitchFamily="2" charset="-122"/>
                <a:cs typeface="Times New Roman" pitchFamily="18" charset="0"/>
              </a:rPr>
              <a:t>E</a:t>
            </a:r>
            <a:r>
              <a:rPr lang="en-US" altLang="zh-CN" sz="2000" baseline="-25000">
                <a:latin typeface="Times New Roman" pitchFamily="18" charset="0"/>
                <a:ea typeface="SimSun" pitchFamily="2" charset="-122"/>
                <a:cs typeface="Times New Roman" pitchFamily="18" charset="0"/>
              </a:rPr>
              <a:t>3</a:t>
            </a:r>
            <a:r>
              <a:rPr lang="ar-SA" altLang="zh-CN" sz="2000">
                <a:latin typeface="Times New Roman" pitchFamily="18" charset="0"/>
                <a:ea typeface="SimSun" pitchFamily="2" charset="-122"/>
                <a:cs typeface="Times New Roman" pitchFamily="18" charset="0"/>
              </a:rPr>
              <a:t> وله انحدار سالب، ويحدث ذلك في الصناعة ذات التكاليف المتناقصة.</a:t>
            </a:r>
            <a:endParaRPr lang="en-US" sz="3200">
              <a:ea typeface="SimSun" pitchFamily="2" charset="-122"/>
            </a:endParaRPr>
          </a:p>
        </p:txBody>
      </p:sp>
      <p:sp>
        <p:nvSpPr>
          <p:cNvPr id="40996" name="Line 36"/>
          <p:cNvSpPr>
            <a:spLocks noChangeShapeType="1"/>
          </p:cNvSpPr>
          <p:nvPr/>
        </p:nvSpPr>
        <p:spPr bwMode="auto">
          <a:xfrm>
            <a:off x="2545291" y="2435225"/>
            <a:ext cx="6707188" cy="0"/>
          </a:xfrm>
          <a:prstGeom prst="line">
            <a:avLst/>
          </a:prstGeom>
          <a:noFill/>
          <a:ln w="28575">
            <a:solidFill>
              <a:srgbClr val="000000"/>
            </a:solidFill>
            <a:prstDash val="dash"/>
            <a:round/>
            <a:headEnd/>
            <a:tailEnd/>
          </a:ln>
          <a:effectLst/>
        </p:spPr>
        <p:txBody>
          <a:bodyPr/>
          <a:lstStyle/>
          <a:p>
            <a:endParaRPr lang="ar-SA"/>
          </a:p>
        </p:txBody>
      </p:sp>
      <p:sp>
        <p:nvSpPr>
          <p:cNvPr id="40997" name="Line 37"/>
          <p:cNvSpPr>
            <a:spLocks noChangeShapeType="1"/>
          </p:cNvSpPr>
          <p:nvPr/>
        </p:nvSpPr>
        <p:spPr bwMode="auto">
          <a:xfrm>
            <a:off x="2545291" y="2781300"/>
            <a:ext cx="6707188" cy="0"/>
          </a:xfrm>
          <a:prstGeom prst="line">
            <a:avLst/>
          </a:prstGeom>
          <a:noFill/>
          <a:ln w="28575">
            <a:solidFill>
              <a:srgbClr val="000000"/>
            </a:solidFill>
            <a:prstDash val="dash"/>
            <a:round/>
            <a:headEnd/>
            <a:tailEnd/>
          </a:ln>
          <a:effectLst/>
        </p:spPr>
        <p:txBody>
          <a:bodyPr/>
          <a:lstStyle/>
          <a:p>
            <a:endParaRPr lang="ar-SA"/>
          </a:p>
        </p:txBody>
      </p:sp>
      <p:sp>
        <p:nvSpPr>
          <p:cNvPr id="40998" name="Text Box 38"/>
          <p:cNvSpPr txBox="1">
            <a:spLocks noChangeArrowheads="1"/>
          </p:cNvSpPr>
          <p:nvPr/>
        </p:nvSpPr>
        <p:spPr bwMode="auto">
          <a:xfrm>
            <a:off x="1841897" y="1700214"/>
            <a:ext cx="722313" cy="441325"/>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P</a:t>
            </a:r>
            <a:r>
              <a:rPr lang="en-US" sz="2400" b="1" baseline="-25000">
                <a:latin typeface="Times New Roman" pitchFamily="18" charset="0"/>
                <a:ea typeface="SimSun" pitchFamily="2" charset="-122"/>
              </a:rPr>
              <a:t>2</a:t>
            </a:r>
            <a:endParaRPr lang="en-US" sz="3200" baseline="-25000"/>
          </a:p>
        </p:txBody>
      </p:sp>
      <p:sp>
        <p:nvSpPr>
          <p:cNvPr id="40999" name="Text Box 39"/>
          <p:cNvSpPr txBox="1">
            <a:spLocks noChangeArrowheads="1"/>
          </p:cNvSpPr>
          <p:nvPr/>
        </p:nvSpPr>
        <p:spPr bwMode="auto">
          <a:xfrm>
            <a:off x="1841897" y="2205039"/>
            <a:ext cx="722313" cy="441325"/>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P</a:t>
            </a:r>
            <a:r>
              <a:rPr lang="en-US" sz="2400" b="1" baseline="-25000">
                <a:latin typeface="Times New Roman" pitchFamily="18" charset="0"/>
                <a:ea typeface="SimSun" pitchFamily="2" charset="-122"/>
              </a:rPr>
              <a:t>1</a:t>
            </a:r>
            <a:endParaRPr lang="en-US" sz="3200" baseline="-25000"/>
          </a:p>
        </p:txBody>
      </p:sp>
      <p:sp>
        <p:nvSpPr>
          <p:cNvPr id="41000" name="Text Box 40"/>
          <p:cNvSpPr txBox="1">
            <a:spLocks noChangeArrowheads="1"/>
          </p:cNvSpPr>
          <p:nvPr/>
        </p:nvSpPr>
        <p:spPr bwMode="auto">
          <a:xfrm>
            <a:off x="1841897" y="2565401"/>
            <a:ext cx="722313" cy="441325"/>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P</a:t>
            </a:r>
            <a:r>
              <a:rPr lang="en-US" sz="2400" b="1" baseline="-25000">
                <a:latin typeface="Times New Roman" pitchFamily="18" charset="0"/>
                <a:ea typeface="SimSun" pitchFamily="2" charset="-122"/>
              </a:rPr>
              <a:t>3</a:t>
            </a:r>
            <a:endParaRPr lang="en-US" sz="3200" baseline="-25000"/>
          </a:p>
        </p:txBody>
      </p:sp>
      <p:sp>
        <p:nvSpPr>
          <p:cNvPr id="41001" name="AutoShape 4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C84F8EA8-1BB7-46EC-B86B-A0B3A20F48CD}" type="slidenum">
              <a:rPr lang="en-US"/>
              <a:pPr/>
              <a:t>22</a:t>
            </a:fld>
            <a:endParaRPr lang="en-US"/>
          </a:p>
        </p:txBody>
      </p:sp>
      <p:sp>
        <p:nvSpPr>
          <p:cNvPr id="43011" name="Text Box 3"/>
          <p:cNvSpPr txBox="1">
            <a:spLocks noChangeArrowheads="1"/>
          </p:cNvSpPr>
          <p:nvPr/>
        </p:nvSpPr>
        <p:spPr bwMode="auto">
          <a:xfrm>
            <a:off x="6201569" y="1249364"/>
            <a:ext cx="1324240" cy="460375"/>
          </a:xfrm>
          <a:prstGeom prst="rect">
            <a:avLst/>
          </a:prstGeom>
          <a:noFill/>
          <a:ln w="9525">
            <a:noFill/>
            <a:miter lim="800000"/>
            <a:headEnd/>
            <a:tailEnd/>
          </a:ln>
          <a:effectLst/>
        </p:spPr>
        <p:txBody>
          <a:bodyPr/>
          <a:lstStyle/>
          <a:p>
            <a:pPr algn="ctr" rtl="1"/>
            <a:r>
              <a:rPr lang="en-US" altLang="zh-CN" b="1">
                <a:latin typeface="Times New Roman" pitchFamily="18" charset="0"/>
                <a:ea typeface="SimSun" pitchFamily="2" charset="-122"/>
                <a:cs typeface="Arabic Transparent" pitchFamily="2" charset="-78"/>
              </a:rPr>
              <a:t>LRAC</a:t>
            </a:r>
            <a:r>
              <a:rPr lang="en-US" altLang="zh-CN" b="1" baseline="-25000">
                <a:latin typeface="Times New Roman" pitchFamily="18" charset="0"/>
                <a:ea typeface="SimSun" pitchFamily="2" charset="-122"/>
                <a:cs typeface="Arabic Transparent" pitchFamily="2" charset="-78"/>
              </a:rPr>
              <a:t>2</a:t>
            </a:r>
            <a:endParaRPr lang="en-US" sz="2800">
              <a:ea typeface="SimSun" pitchFamily="2" charset="-122"/>
              <a:cs typeface="Arabic Transparent" pitchFamily="2" charset="-78"/>
            </a:endParaRPr>
          </a:p>
        </p:txBody>
      </p:sp>
      <p:sp>
        <p:nvSpPr>
          <p:cNvPr id="43012" name="Text Box 4"/>
          <p:cNvSpPr txBox="1">
            <a:spLocks noChangeArrowheads="1"/>
          </p:cNvSpPr>
          <p:nvPr/>
        </p:nvSpPr>
        <p:spPr bwMode="auto">
          <a:xfrm>
            <a:off x="2519495" y="1628776"/>
            <a:ext cx="742950" cy="341313"/>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2400"/>
          </a:p>
        </p:txBody>
      </p:sp>
      <p:sp>
        <p:nvSpPr>
          <p:cNvPr id="43013" name="Text Box 5"/>
          <p:cNvSpPr txBox="1">
            <a:spLocks noChangeArrowheads="1"/>
          </p:cNvSpPr>
          <p:nvPr/>
        </p:nvSpPr>
        <p:spPr bwMode="auto">
          <a:xfrm>
            <a:off x="3541052" y="1647826"/>
            <a:ext cx="744669" cy="550863"/>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3</a:t>
            </a:r>
            <a:endParaRPr lang="en-US" sz="2400"/>
          </a:p>
        </p:txBody>
      </p:sp>
      <p:sp>
        <p:nvSpPr>
          <p:cNvPr id="43014" name="Text Box 6"/>
          <p:cNvSpPr txBox="1">
            <a:spLocks noChangeArrowheads="1"/>
          </p:cNvSpPr>
          <p:nvPr/>
        </p:nvSpPr>
        <p:spPr bwMode="auto">
          <a:xfrm>
            <a:off x="2555610" y="754063"/>
            <a:ext cx="742950" cy="495300"/>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3015" name="Text Box 7"/>
          <p:cNvSpPr txBox="1">
            <a:spLocks noChangeArrowheads="1"/>
          </p:cNvSpPr>
          <p:nvPr/>
        </p:nvSpPr>
        <p:spPr bwMode="auto">
          <a:xfrm>
            <a:off x="6402785" y="1657351"/>
            <a:ext cx="1749028" cy="441325"/>
          </a:xfrm>
          <a:prstGeom prst="rect">
            <a:avLst/>
          </a:prstGeom>
          <a:noFill/>
          <a:ln w="9525">
            <a:noFill/>
            <a:miter lim="800000"/>
            <a:headEnd/>
            <a:tailEnd/>
          </a:ln>
          <a:effectLst/>
        </p:spPr>
        <p:txBody>
          <a:bodyPr/>
          <a:lstStyle/>
          <a:p>
            <a:pPr rtl="1"/>
            <a:r>
              <a:rPr lang="en-US" altLang="zh-CN" b="1">
                <a:latin typeface="Times New Roman" pitchFamily="18" charset="0"/>
                <a:ea typeface="SimSun" pitchFamily="2" charset="-122"/>
              </a:rPr>
              <a:t>LRAC</a:t>
            </a:r>
            <a:r>
              <a:rPr lang="en-US" altLang="zh-CN" b="1" baseline="-25000">
                <a:latin typeface="Times New Roman" pitchFamily="18" charset="0"/>
                <a:ea typeface="SimSun" pitchFamily="2" charset="-122"/>
              </a:rPr>
              <a:t>1</a:t>
            </a:r>
          </a:p>
          <a:p>
            <a:pPr algn="r" rtl="1"/>
            <a:endParaRPr lang="en-US" altLang="zh-CN" sz="1200" b="1" baseline="-25000">
              <a:latin typeface="Times New Roman" pitchFamily="18" charset="0"/>
              <a:ea typeface="SimSun" pitchFamily="2" charset="-122"/>
            </a:endParaRPr>
          </a:p>
          <a:p>
            <a:pPr algn="r" rtl="1"/>
            <a:endParaRPr lang="en-US"/>
          </a:p>
        </p:txBody>
      </p:sp>
      <p:sp>
        <p:nvSpPr>
          <p:cNvPr id="43016" name="Line 8"/>
          <p:cNvSpPr>
            <a:spLocks noChangeShapeType="1"/>
          </p:cNvSpPr>
          <p:nvPr/>
        </p:nvSpPr>
        <p:spPr bwMode="auto">
          <a:xfrm>
            <a:off x="2375033" y="796926"/>
            <a:ext cx="0" cy="3190875"/>
          </a:xfrm>
          <a:prstGeom prst="line">
            <a:avLst/>
          </a:prstGeom>
          <a:noFill/>
          <a:ln w="38100">
            <a:solidFill>
              <a:srgbClr val="000000"/>
            </a:solidFill>
            <a:round/>
            <a:headEnd/>
            <a:tailEnd/>
          </a:ln>
          <a:effectLst/>
        </p:spPr>
        <p:txBody>
          <a:bodyPr/>
          <a:lstStyle/>
          <a:p>
            <a:endParaRPr lang="ar-SA"/>
          </a:p>
        </p:txBody>
      </p:sp>
      <p:sp>
        <p:nvSpPr>
          <p:cNvPr id="43017" name="Line 9"/>
          <p:cNvSpPr>
            <a:spLocks noChangeShapeType="1"/>
          </p:cNvSpPr>
          <p:nvPr/>
        </p:nvSpPr>
        <p:spPr bwMode="auto">
          <a:xfrm>
            <a:off x="2529814" y="1358900"/>
            <a:ext cx="928688" cy="2463800"/>
          </a:xfrm>
          <a:prstGeom prst="line">
            <a:avLst/>
          </a:prstGeom>
          <a:noFill/>
          <a:ln w="28575">
            <a:solidFill>
              <a:srgbClr val="000000"/>
            </a:solidFill>
            <a:round/>
            <a:headEnd/>
            <a:tailEnd/>
          </a:ln>
          <a:effectLst/>
        </p:spPr>
        <p:txBody>
          <a:bodyPr/>
          <a:lstStyle/>
          <a:p>
            <a:endParaRPr lang="ar-SA"/>
          </a:p>
        </p:txBody>
      </p:sp>
      <p:sp>
        <p:nvSpPr>
          <p:cNvPr id="43018" name="Line 10"/>
          <p:cNvSpPr>
            <a:spLocks noChangeShapeType="1"/>
          </p:cNvSpPr>
          <p:nvPr/>
        </p:nvSpPr>
        <p:spPr bwMode="auto">
          <a:xfrm flipV="1">
            <a:off x="2684595" y="577850"/>
            <a:ext cx="619125" cy="2279650"/>
          </a:xfrm>
          <a:prstGeom prst="line">
            <a:avLst/>
          </a:prstGeom>
          <a:noFill/>
          <a:ln w="28575">
            <a:solidFill>
              <a:srgbClr val="000000"/>
            </a:solidFill>
            <a:round/>
            <a:headEnd/>
            <a:tailEnd/>
          </a:ln>
          <a:effectLst/>
        </p:spPr>
        <p:txBody>
          <a:bodyPr/>
          <a:lstStyle/>
          <a:p>
            <a:endParaRPr lang="ar-SA"/>
          </a:p>
        </p:txBody>
      </p:sp>
      <p:sp>
        <p:nvSpPr>
          <p:cNvPr id="43019" name="Line 11"/>
          <p:cNvSpPr>
            <a:spLocks noChangeShapeType="1"/>
          </p:cNvSpPr>
          <p:nvPr/>
        </p:nvSpPr>
        <p:spPr bwMode="auto">
          <a:xfrm flipV="1">
            <a:off x="2529815" y="796925"/>
            <a:ext cx="1982919" cy="1709738"/>
          </a:xfrm>
          <a:prstGeom prst="line">
            <a:avLst/>
          </a:prstGeom>
          <a:noFill/>
          <a:ln w="28575">
            <a:solidFill>
              <a:srgbClr val="000000"/>
            </a:solidFill>
            <a:prstDash val="dash"/>
            <a:round/>
            <a:headEnd/>
            <a:tailEnd/>
          </a:ln>
          <a:effectLst/>
        </p:spPr>
        <p:txBody>
          <a:bodyPr/>
          <a:lstStyle/>
          <a:p>
            <a:endParaRPr lang="ar-SA"/>
          </a:p>
        </p:txBody>
      </p:sp>
      <p:sp>
        <p:nvSpPr>
          <p:cNvPr id="43020" name="Line 12"/>
          <p:cNvSpPr>
            <a:spLocks noChangeShapeType="1"/>
          </p:cNvSpPr>
          <p:nvPr/>
        </p:nvSpPr>
        <p:spPr bwMode="auto">
          <a:xfrm flipV="1">
            <a:off x="3148939" y="911225"/>
            <a:ext cx="495300" cy="2165350"/>
          </a:xfrm>
          <a:prstGeom prst="line">
            <a:avLst/>
          </a:prstGeom>
          <a:noFill/>
          <a:ln w="28575">
            <a:solidFill>
              <a:srgbClr val="000000"/>
            </a:solidFill>
            <a:round/>
            <a:headEnd/>
            <a:tailEnd/>
          </a:ln>
          <a:effectLst/>
        </p:spPr>
        <p:txBody>
          <a:bodyPr/>
          <a:lstStyle/>
          <a:p>
            <a:endParaRPr lang="ar-SA"/>
          </a:p>
        </p:txBody>
      </p:sp>
      <p:sp>
        <p:nvSpPr>
          <p:cNvPr id="43021" name="Line 13"/>
          <p:cNvSpPr>
            <a:spLocks noChangeShapeType="1"/>
          </p:cNvSpPr>
          <p:nvPr/>
        </p:nvSpPr>
        <p:spPr bwMode="auto">
          <a:xfrm>
            <a:off x="2994158" y="974725"/>
            <a:ext cx="1394751" cy="2279650"/>
          </a:xfrm>
          <a:prstGeom prst="line">
            <a:avLst/>
          </a:prstGeom>
          <a:noFill/>
          <a:ln w="28575">
            <a:solidFill>
              <a:srgbClr val="000000"/>
            </a:solidFill>
            <a:round/>
            <a:headEnd/>
            <a:tailEnd/>
          </a:ln>
          <a:effectLst/>
        </p:spPr>
        <p:txBody>
          <a:bodyPr/>
          <a:lstStyle/>
          <a:p>
            <a:endParaRPr lang="ar-SA"/>
          </a:p>
        </p:txBody>
      </p:sp>
      <p:sp>
        <p:nvSpPr>
          <p:cNvPr id="43022" name="Text Box 14"/>
          <p:cNvSpPr txBox="1">
            <a:spLocks noChangeArrowheads="1"/>
          </p:cNvSpPr>
          <p:nvPr/>
        </p:nvSpPr>
        <p:spPr bwMode="auto">
          <a:xfrm>
            <a:off x="1855656" y="404813"/>
            <a:ext cx="1116144" cy="34131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P</a:t>
            </a:r>
            <a:endParaRPr lang="en-US" sz="2400">
              <a:ea typeface="SimSun" pitchFamily="2" charset="-122"/>
              <a:cs typeface="Arabic Transparent" pitchFamily="2" charset="-78"/>
            </a:endParaRPr>
          </a:p>
        </p:txBody>
      </p:sp>
      <p:sp>
        <p:nvSpPr>
          <p:cNvPr id="43023" name="Text Box 15"/>
          <p:cNvSpPr txBox="1">
            <a:spLocks noChangeArrowheads="1"/>
          </p:cNvSpPr>
          <p:nvPr/>
        </p:nvSpPr>
        <p:spPr bwMode="auto">
          <a:xfrm>
            <a:off x="3002756" y="187325"/>
            <a:ext cx="742950" cy="504825"/>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2400"/>
          </a:p>
        </p:txBody>
      </p:sp>
      <p:sp>
        <p:nvSpPr>
          <p:cNvPr id="43024" name="Text Box 16"/>
          <p:cNvSpPr txBox="1">
            <a:spLocks noChangeArrowheads="1"/>
          </p:cNvSpPr>
          <p:nvPr/>
        </p:nvSpPr>
        <p:spPr bwMode="auto">
          <a:xfrm>
            <a:off x="3437864" y="504826"/>
            <a:ext cx="866775" cy="474663"/>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3025" name="Text Box 17"/>
          <p:cNvSpPr txBox="1">
            <a:spLocks noChangeArrowheads="1"/>
          </p:cNvSpPr>
          <p:nvPr/>
        </p:nvSpPr>
        <p:spPr bwMode="auto">
          <a:xfrm>
            <a:off x="3840295" y="401638"/>
            <a:ext cx="1389592" cy="506412"/>
          </a:xfrm>
          <a:prstGeom prst="rect">
            <a:avLst/>
          </a:prstGeom>
          <a:noFill/>
          <a:ln w="9525">
            <a:noFill/>
            <a:miter lim="800000"/>
            <a:headEnd/>
            <a:tailEnd/>
          </a:ln>
          <a:effectLst/>
        </p:spPr>
        <p:txBody>
          <a:bodyPr/>
          <a:lstStyle/>
          <a:p>
            <a:pPr algn="ctr" rtl="1"/>
            <a:r>
              <a:rPr lang="en-US" sz="2400" b="1">
                <a:latin typeface="Times New Roman" pitchFamily="18" charset="0"/>
                <a:ea typeface="SimSun" pitchFamily="2" charset="-122"/>
              </a:rPr>
              <a:t>LRIS</a:t>
            </a:r>
            <a:endParaRPr lang="en-US" sz="3600"/>
          </a:p>
        </p:txBody>
      </p:sp>
      <p:sp>
        <p:nvSpPr>
          <p:cNvPr id="43026" name="Text Box 18"/>
          <p:cNvSpPr txBox="1">
            <a:spLocks noChangeArrowheads="1"/>
          </p:cNvSpPr>
          <p:nvPr/>
        </p:nvSpPr>
        <p:spPr bwMode="auto">
          <a:xfrm>
            <a:off x="2684596" y="4144964"/>
            <a:ext cx="1982919" cy="434975"/>
          </a:xfrm>
          <a:prstGeom prst="rect">
            <a:avLst/>
          </a:prstGeom>
          <a:noFill/>
          <a:ln w="9525">
            <a:noFill/>
            <a:miter lim="800000"/>
            <a:headEnd/>
            <a:tailEnd/>
          </a:ln>
          <a:effectLst/>
        </p:spPr>
        <p:txBody>
          <a:bodyPr/>
          <a:lstStyle/>
          <a:p>
            <a:pPr algn="ctr" rtl="1"/>
            <a:r>
              <a:rPr lang="ar-BH" sz="2400" b="1"/>
              <a:t>الصناعة</a:t>
            </a:r>
            <a:endParaRPr lang="en-US" sz="2400" b="1"/>
          </a:p>
        </p:txBody>
      </p:sp>
      <p:sp>
        <p:nvSpPr>
          <p:cNvPr id="43027" name="Line 19"/>
          <p:cNvSpPr>
            <a:spLocks noChangeShapeType="1"/>
          </p:cNvSpPr>
          <p:nvPr/>
        </p:nvSpPr>
        <p:spPr bwMode="auto">
          <a:xfrm>
            <a:off x="6323675" y="793751"/>
            <a:ext cx="1719" cy="3190875"/>
          </a:xfrm>
          <a:prstGeom prst="line">
            <a:avLst/>
          </a:prstGeom>
          <a:noFill/>
          <a:ln w="38100">
            <a:solidFill>
              <a:srgbClr val="000000"/>
            </a:solidFill>
            <a:round/>
            <a:headEnd/>
            <a:tailEnd/>
          </a:ln>
          <a:effectLst/>
        </p:spPr>
        <p:txBody>
          <a:bodyPr/>
          <a:lstStyle/>
          <a:p>
            <a:endParaRPr lang="ar-SA"/>
          </a:p>
        </p:txBody>
      </p:sp>
      <p:sp>
        <p:nvSpPr>
          <p:cNvPr id="43028" name="Text Box 20"/>
          <p:cNvSpPr txBox="1">
            <a:spLocks noChangeArrowheads="1"/>
          </p:cNvSpPr>
          <p:nvPr/>
        </p:nvSpPr>
        <p:spPr bwMode="auto">
          <a:xfrm>
            <a:off x="4486938" y="3743326"/>
            <a:ext cx="620844" cy="455613"/>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Q</a:t>
            </a:r>
            <a:endParaRPr lang="en-US" sz="3600"/>
          </a:p>
        </p:txBody>
      </p:sp>
      <p:sp>
        <p:nvSpPr>
          <p:cNvPr id="43029" name="Text Box 21"/>
          <p:cNvSpPr txBox="1">
            <a:spLocks noChangeArrowheads="1"/>
          </p:cNvSpPr>
          <p:nvPr/>
        </p:nvSpPr>
        <p:spPr bwMode="auto">
          <a:xfrm>
            <a:off x="8468254" y="3740151"/>
            <a:ext cx="619125" cy="455613"/>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Q</a:t>
            </a:r>
            <a:endParaRPr lang="en-US" sz="3600"/>
          </a:p>
        </p:txBody>
      </p:sp>
      <p:sp>
        <p:nvSpPr>
          <p:cNvPr id="43030" name="Text Box 22"/>
          <p:cNvSpPr txBox="1">
            <a:spLocks noChangeArrowheads="1"/>
          </p:cNvSpPr>
          <p:nvPr/>
        </p:nvSpPr>
        <p:spPr bwMode="auto">
          <a:xfrm>
            <a:off x="7606639" y="584201"/>
            <a:ext cx="1401630" cy="487363"/>
          </a:xfrm>
          <a:prstGeom prst="rect">
            <a:avLst/>
          </a:prstGeom>
          <a:noFill/>
          <a:ln w="9525">
            <a:noFill/>
            <a:miter lim="800000"/>
            <a:headEnd/>
            <a:tailEnd/>
          </a:ln>
          <a:effectLst/>
        </p:spPr>
        <p:txBody>
          <a:bodyPr/>
          <a:lstStyle/>
          <a:p>
            <a:pPr algn="ctr" rtl="1"/>
            <a:r>
              <a:rPr lang="en-US" altLang="zh-CN" b="1">
                <a:latin typeface="Times New Roman" pitchFamily="18" charset="0"/>
                <a:ea typeface="SimSun" pitchFamily="2" charset="-122"/>
                <a:cs typeface="Arabic Transparent" pitchFamily="2" charset="-78"/>
              </a:rPr>
              <a:t>LRMC</a:t>
            </a:r>
            <a:r>
              <a:rPr lang="en-US" altLang="zh-CN" b="1" baseline="-25000">
                <a:latin typeface="Times New Roman" pitchFamily="18" charset="0"/>
                <a:ea typeface="SimSun" pitchFamily="2" charset="-122"/>
                <a:cs typeface="Arabic Transparent" pitchFamily="2" charset="-78"/>
              </a:rPr>
              <a:t>1</a:t>
            </a:r>
            <a:endParaRPr lang="en-US" sz="2800">
              <a:ea typeface="SimSun" pitchFamily="2" charset="-122"/>
              <a:cs typeface="Arabic Transparent" pitchFamily="2" charset="-78"/>
            </a:endParaRPr>
          </a:p>
        </p:txBody>
      </p:sp>
      <p:sp>
        <p:nvSpPr>
          <p:cNvPr id="43031" name="Text Box 23"/>
          <p:cNvSpPr txBox="1">
            <a:spLocks noChangeArrowheads="1"/>
          </p:cNvSpPr>
          <p:nvPr/>
        </p:nvSpPr>
        <p:spPr bwMode="auto">
          <a:xfrm>
            <a:off x="3071548" y="3519488"/>
            <a:ext cx="866775" cy="595312"/>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3032" name="Text Box 24"/>
          <p:cNvSpPr txBox="1">
            <a:spLocks noChangeArrowheads="1"/>
          </p:cNvSpPr>
          <p:nvPr/>
        </p:nvSpPr>
        <p:spPr bwMode="auto">
          <a:xfrm>
            <a:off x="4253046" y="3154363"/>
            <a:ext cx="620844" cy="59055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2400"/>
          </a:p>
        </p:txBody>
      </p:sp>
      <p:sp>
        <p:nvSpPr>
          <p:cNvPr id="43033" name="Freeform 25"/>
          <p:cNvSpPr>
            <a:spLocks/>
          </p:cNvSpPr>
          <p:nvPr/>
        </p:nvSpPr>
        <p:spPr bwMode="auto">
          <a:xfrm>
            <a:off x="6581643" y="928689"/>
            <a:ext cx="1704313" cy="2325687"/>
          </a:xfrm>
          <a:custGeom>
            <a:avLst/>
            <a:gdLst/>
            <a:ahLst/>
            <a:cxnLst>
              <a:cxn ang="0">
                <a:pos x="0" y="2520"/>
              </a:cxn>
              <a:cxn ang="0">
                <a:pos x="360" y="2520"/>
              </a:cxn>
              <a:cxn ang="0">
                <a:pos x="1800" y="0"/>
              </a:cxn>
            </a:cxnLst>
            <a:rect l="0" t="0" r="r" b="b"/>
            <a:pathLst>
              <a:path w="1800" h="2940">
                <a:moveTo>
                  <a:pt x="0" y="2520"/>
                </a:moveTo>
                <a:cubicBezTo>
                  <a:pt x="30" y="2730"/>
                  <a:pt x="60" y="2940"/>
                  <a:pt x="360" y="2520"/>
                </a:cubicBezTo>
                <a:cubicBezTo>
                  <a:pt x="660" y="2100"/>
                  <a:pt x="1560" y="420"/>
                  <a:pt x="1800" y="0"/>
                </a:cubicBezTo>
              </a:path>
            </a:pathLst>
          </a:custGeom>
          <a:noFill/>
          <a:ln w="28575" cap="flat" cmpd="sng">
            <a:solidFill>
              <a:srgbClr val="000000"/>
            </a:solidFill>
            <a:prstDash val="solid"/>
            <a:round/>
            <a:headEnd/>
            <a:tailEnd/>
          </a:ln>
          <a:effectLst/>
        </p:spPr>
        <p:txBody>
          <a:bodyPr/>
          <a:lstStyle/>
          <a:p>
            <a:endParaRPr lang="ar-SA"/>
          </a:p>
        </p:txBody>
      </p:sp>
      <p:sp>
        <p:nvSpPr>
          <p:cNvPr id="43034" name="Freeform 26"/>
          <p:cNvSpPr>
            <a:spLocks/>
          </p:cNvSpPr>
          <p:nvPr/>
        </p:nvSpPr>
        <p:spPr bwMode="auto">
          <a:xfrm>
            <a:off x="6309916" y="1797051"/>
            <a:ext cx="2160058" cy="428625"/>
          </a:xfrm>
          <a:custGeom>
            <a:avLst/>
            <a:gdLst/>
            <a:ahLst/>
            <a:cxnLst>
              <a:cxn ang="0">
                <a:pos x="0" y="180"/>
              </a:cxn>
              <a:cxn ang="0">
                <a:pos x="1080" y="1080"/>
              </a:cxn>
              <a:cxn ang="0">
                <a:pos x="1980" y="0"/>
              </a:cxn>
            </a:cxnLst>
            <a:rect l="0" t="0" r="r" b="b"/>
            <a:pathLst>
              <a:path w="1980" h="1110">
                <a:moveTo>
                  <a:pt x="0" y="180"/>
                </a:moveTo>
                <a:cubicBezTo>
                  <a:pt x="375" y="645"/>
                  <a:pt x="750" y="1110"/>
                  <a:pt x="1080" y="1080"/>
                </a:cubicBezTo>
                <a:cubicBezTo>
                  <a:pt x="1410" y="1050"/>
                  <a:pt x="1695" y="525"/>
                  <a:pt x="1980" y="0"/>
                </a:cubicBezTo>
              </a:path>
            </a:pathLst>
          </a:custGeom>
          <a:noFill/>
          <a:ln w="28575" cap="flat" cmpd="sng">
            <a:solidFill>
              <a:srgbClr val="000000"/>
            </a:solidFill>
            <a:prstDash val="solid"/>
            <a:round/>
            <a:headEnd/>
            <a:tailEnd/>
          </a:ln>
          <a:effectLst/>
        </p:spPr>
        <p:txBody>
          <a:bodyPr/>
          <a:lstStyle/>
          <a:p>
            <a:endParaRPr lang="ar-SA"/>
          </a:p>
        </p:txBody>
      </p:sp>
      <p:sp>
        <p:nvSpPr>
          <p:cNvPr id="43035" name="Text Box 27"/>
          <p:cNvSpPr txBox="1">
            <a:spLocks noChangeArrowheads="1"/>
          </p:cNvSpPr>
          <p:nvPr/>
        </p:nvSpPr>
        <p:spPr bwMode="auto">
          <a:xfrm>
            <a:off x="762000" y="4495800"/>
            <a:ext cx="8444177" cy="1828800"/>
          </a:xfrm>
          <a:prstGeom prst="rect">
            <a:avLst/>
          </a:prstGeom>
          <a:noFill/>
          <a:ln w="28575">
            <a:solidFill>
              <a:srgbClr val="000000"/>
            </a:solidFill>
            <a:miter lim="800000"/>
            <a:headEnd/>
            <a:tailEnd/>
          </a:ln>
          <a:effectLst/>
        </p:spPr>
        <p:txBody>
          <a:bodyPr/>
          <a:lstStyle/>
          <a:p>
            <a:pPr algn="just" rtl="1"/>
            <a:r>
              <a:rPr lang="ar-SA" altLang="zh-CN" sz="2000" b="1" dirty="0">
                <a:solidFill>
                  <a:srgbClr val="FF6600"/>
                </a:solidFill>
                <a:latin typeface="Times New Roman" pitchFamily="18" charset="0"/>
                <a:ea typeface="SimSun" pitchFamily="2" charset="-122"/>
                <a:cs typeface="Times New Roman" pitchFamily="18" charset="0"/>
              </a:rPr>
              <a:t>الشكل (8-8):</a:t>
            </a:r>
            <a:r>
              <a:rPr lang="ar-SA" altLang="zh-CN" sz="2000" b="1"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عند توازن الصناعة في المدى البعيد  </a:t>
            </a:r>
            <a:r>
              <a:rPr lang="en-US" altLang="zh-CN" sz="2000" dirty="0">
                <a:latin typeface="Times New Roman" pitchFamily="18" charset="0"/>
                <a:ea typeface="SimSun" pitchFamily="2" charset="-122"/>
                <a:cs typeface="Times New Roman" pitchFamily="18" charset="0"/>
              </a:rPr>
              <a:t> E</a:t>
            </a:r>
            <a:r>
              <a:rPr lang="en-US" altLang="zh-CN" sz="2000" baseline="-25000" dirty="0">
                <a:latin typeface="Times New Roman" pitchFamily="18" charset="0"/>
                <a:ea typeface="SimSun" pitchFamily="2" charset="-122"/>
                <a:cs typeface="Times New Roman" pitchFamily="18" charset="0"/>
              </a:rPr>
              <a:t>1</a:t>
            </a:r>
            <a:r>
              <a:rPr lang="ar-SA" altLang="zh-CN" sz="2000" dirty="0">
                <a:latin typeface="Times New Roman" pitchFamily="18" charset="0"/>
                <a:ea typeface="SimSun" pitchFamily="2" charset="-122"/>
                <a:cs typeface="Times New Roman" pitchFamily="18" charset="0"/>
              </a:rPr>
              <a:t>تحقق المنشآت أرباحاً اقتصادية مساوية للصفر. بزيادة الطلب وارتفاع السعر تنتقل الصناعة إلى توازن المدى القصير عند </a:t>
            </a:r>
            <a:r>
              <a:rPr lang="en-US" altLang="zh-CN" sz="2000" dirty="0">
                <a:latin typeface="Times New Roman" pitchFamily="18" charset="0"/>
                <a:ea typeface="SimSun" pitchFamily="2" charset="-122"/>
              </a:rPr>
              <a:t>E</a:t>
            </a:r>
            <a:r>
              <a:rPr lang="en-US" altLang="zh-CN" sz="2000" baseline="-25000" dirty="0">
                <a:latin typeface="Times New Roman" pitchFamily="18" charset="0"/>
                <a:ea typeface="SimSun" pitchFamily="2" charset="-122"/>
              </a:rPr>
              <a:t>2</a:t>
            </a:r>
            <a:r>
              <a:rPr lang="ar-SA" altLang="zh-CN" sz="2000" dirty="0">
                <a:latin typeface="Times New Roman" pitchFamily="18" charset="0"/>
                <a:cs typeface="Times New Roman" pitchFamily="18" charset="0"/>
              </a:rPr>
              <a:t> وتحقق المنشآت أرباحاً اقتصادية موجبة (فوق عادية) تؤدي إلى دخول منافسين جدد للصناعة فينخفض السعر وتصل الصناعة إلى توازن جديد في المدى</a:t>
            </a:r>
            <a:r>
              <a:rPr lang="ar-BH" altLang="zh-CN" sz="2000" dirty="0">
                <a:latin typeface="Times New Roman" pitchFamily="18" charset="0"/>
                <a:cs typeface="Times New Roman" pitchFamily="18" charset="0"/>
              </a:rPr>
              <a:t> </a:t>
            </a:r>
            <a:r>
              <a:rPr lang="ar-SA" altLang="zh-CN" sz="2000" dirty="0">
                <a:latin typeface="Times New Roman" pitchFamily="18" charset="0"/>
                <a:cs typeface="Times New Roman" pitchFamily="18" charset="0"/>
              </a:rPr>
              <a:t>البعيد عند </a:t>
            </a:r>
            <a:r>
              <a:rPr lang="en-US" altLang="zh-CN" sz="2000" dirty="0">
                <a:latin typeface="Times New Roman" pitchFamily="18" charset="0"/>
                <a:ea typeface="SimSun" pitchFamily="2" charset="-122"/>
              </a:rPr>
              <a:t>E</a:t>
            </a:r>
            <a:r>
              <a:rPr lang="en-US" altLang="zh-CN" sz="2000" baseline="-25000" dirty="0">
                <a:latin typeface="Times New Roman" pitchFamily="18" charset="0"/>
                <a:ea typeface="SimSun" pitchFamily="2" charset="-122"/>
              </a:rPr>
              <a:t>3</a:t>
            </a:r>
            <a:r>
              <a:rPr lang="ar-SA" altLang="zh-CN" sz="2000" dirty="0">
                <a:latin typeface="Times New Roman" pitchFamily="18" charset="0"/>
                <a:cs typeface="Times New Roman" pitchFamily="18" charset="0"/>
              </a:rPr>
              <a:t> عند </a:t>
            </a:r>
            <a:r>
              <a:rPr lang="en-US" altLang="zh-CN" sz="2000" dirty="0">
                <a:latin typeface="Times New Roman" pitchFamily="18" charset="0"/>
                <a:ea typeface="SimSun" pitchFamily="2" charset="-122"/>
              </a:rPr>
              <a:t>P</a:t>
            </a:r>
            <a:r>
              <a:rPr lang="en-US" altLang="zh-CN" sz="2000" baseline="-25000" dirty="0">
                <a:latin typeface="Times New Roman" pitchFamily="18" charset="0"/>
                <a:ea typeface="SimSun" pitchFamily="2" charset="-122"/>
              </a:rPr>
              <a:t>3</a:t>
            </a:r>
            <a:r>
              <a:rPr lang="en-US" altLang="zh-CN" sz="2000" dirty="0">
                <a:latin typeface="Times New Roman" pitchFamily="18" charset="0"/>
                <a:ea typeface="SimSun" pitchFamily="2" charset="-122"/>
              </a:rPr>
              <a:t>&gt;P</a:t>
            </a:r>
            <a:r>
              <a:rPr lang="en-US" altLang="zh-CN" sz="2000" baseline="-25000" dirty="0">
                <a:latin typeface="Times New Roman" pitchFamily="18" charset="0"/>
                <a:ea typeface="SimSun" pitchFamily="2" charset="-122"/>
              </a:rPr>
              <a:t>1</a:t>
            </a:r>
            <a:r>
              <a:rPr lang="ar-SA" altLang="zh-CN" sz="2000" dirty="0">
                <a:latin typeface="Times New Roman" pitchFamily="18" charset="0"/>
                <a:cs typeface="Times New Roman" pitchFamily="18" charset="0"/>
              </a:rPr>
              <a:t> ويكون  منحنى عرض الصناعة في المدى البعيد هو الخط المتقطع الواصل بين </a:t>
            </a:r>
            <a:r>
              <a:rPr lang="en-US" altLang="zh-CN" sz="2000" dirty="0">
                <a:latin typeface="Times New Roman" pitchFamily="18" charset="0"/>
                <a:ea typeface="SimSun" pitchFamily="2" charset="-122"/>
              </a:rPr>
              <a:t>E</a:t>
            </a:r>
            <a:r>
              <a:rPr lang="en-US" altLang="zh-CN" sz="2000" baseline="-25000" dirty="0">
                <a:latin typeface="Times New Roman" pitchFamily="18" charset="0"/>
                <a:ea typeface="SimSun" pitchFamily="2" charset="-122"/>
              </a:rPr>
              <a:t>1</a:t>
            </a:r>
            <a:r>
              <a:rPr lang="ar-SA" altLang="zh-CN" sz="2000" dirty="0">
                <a:latin typeface="Times New Roman" pitchFamily="18" charset="0"/>
                <a:cs typeface="Times New Roman" pitchFamily="18" charset="0"/>
              </a:rPr>
              <a:t> و </a:t>
            </a:r>
            <a:r>
              <a:rPr lang="en-US" altLang="zh-CN" sz="2000" dirty="0">
                <a:latin typeface="Times New Roman" pitchFamily="18" charset="0"/>
                <a:ea typeface="SimSun" pitchFamily="2" charset="-122"/>
              </a:rPr>
              <a:t>E</a:t>
            </a:r>
            <a:r>
              <a:rPr lang="en-US" altLang="zh-CN" sz="2000" baseline="-25000" dirty="0">
                <a:latin typeface="Times New Roman" pitchFamily="18" charset="0"/>
                <a:ea typeface="SimSun" pitchFamily="2" charset="-122"/>
              </a:rPr>
              <a:t>3</a:t>
            </a:r>
            <a:r>
              <a:rPr lang="ar-SA" altLang="zh-CN" sz="2000" dirty="0">
                <a:latin typeface="Times New Roman" pitchFamily="18" charset="0"/>
                <a:cs typeface="Times New Roman" pitchFamily="18" charset="0"/>
              </a:rPr>
              <a:t> وله انحدار موجب، ويحدث ذلك في الصناعة ذات التكاليف المتزايدة.</a:t>
            </a:r>
            <a:endParaRPr lang="en-US" sz="3200" dirty="0"/>
          </a:p>
        </p:txBody>
      </p:sp>
      <p:sp>
        <p:nvSpPr>
          <p:cNvPr id="43036" name="Line 28"/>
          <p:cNvSpPr>
            <a:spLocks noChangeShapeType="1"/>
          </p:cNvSpPr>
          <p:nvPr/>
        </p:nvSpPr>
        <p:spPr bwMode="auto">
          <a:xfrm flipV="1">
            <a:off x="2378473" y="1216025"/>
            <a:ext cx="6942798" cy="0"/>
          </a:xfrm>
          <a:prstGeom prst="line">
            <a:avLst/>
          </a:prstGeom>
          <a:noFill/>
          <a:ln w="28575">
            <a:solidFill>
              <a:srgbClr val="000000"/>
            </a:solidFill>
            <a:prstDash val="dash"/>
            <a:round/>
            <a:headEnd/>
            <a:tailEnd/>
          </a:ln>
          <a:effectLst/>
        </p:spPr>
        <p:txBody>
          <a:bodyPr/>
          <a:lstStyle/>
          <a:p>
            <a:endParaRPr lang="ar-SA"/>
          </a:p>
        </p:txBody>
      </p:sp>
      <p:sp>
        <p:nvSpPr>
          <p:cNvPr id="43037" name="Freeform 29"/>
          <p:cNvSpPr>
            <a:spLocks/>
          </p:cNvSpPr>
          <p:nvPr/>
        </p:nvSpPr>
        <p:spPr bwMode="auto">
          <a:xfrm>
            <a:off x="6941080" y="803276"/>
            <a:ext cx="1883172" cy="2657475"/>
          </a:xfrm>
          <a:custGeom>
            <a:avLst/>
            <a:gdLst/>
            <a:ahLst/>
            <a:cxnLst>
              <a:cxn ang="0">
                <a:pos x="0" y="2520"/>
              </a:cxn>
              <a:cxn ang="0">
                <a:pos x="360" y="2520"/>
              </a:cxn>
              <a:cxn ang="0">
                <a:pos x="1800" y="0"/>
              </a:cxn>
            </a:cxnLst>
            <a:rect l="0" t="0" r="r" b="b"/>
            <a:pathLst>
              <a:path w="1800" h="2940">
                <a:moveTo>
                  <a:pt x="0" y="2520"/>
                </a:moveTo>
                <a:cubicBezTo>
                  <a:pt x="30" y="2730"/>
                  <a:pt x="60" y="2940"/>
                  <a:pt x="360" y="2520"/>
                </a:cubicBezTo>
                <a:cubicBezTo>
                  <a:pt x="660" y="2100"/>
                  <a:pt x="1560" y="420"/>
                  <a:pt x="1800" y="0"/>
                </a:cubicBezTo>
              </a:path>
            </a:pathLst>
          </a:custGeom>
          <a:noFill/>
          <a:ln w="28575" cap="flat" cmpd="sng">
            <a:solidFill>
              <a:srgbClr val="000000"/>
            </a:solidFill>
            <a:prstDash val="solid"/>
            <a:round/>
            <a:headEnd/>
            <a:tailEnd/>
          </a:ln>
          <a:effectLst/>
        </p:spPr>
        <p:txBody>
          <a:bodyPr/>
          <a:lstStyle/>
          <a:p>
            <a:endParaRPr lang="ar-SA"/>
          </a:p>
        </p:txBody>
      </p:sp>
      <p:sp>
        <p:nvSpPr>
          <p:cNvPr id="43038" name="Text Box 30"/>
          <p:cNvSpPr txBox="1">
            <a:spLocks noChangeArrowheads="1"/>
          </p:cNvSpPr>
          <p:nvPr/>
        </p:nvSpPr>
        <p:spPr bwMode="auto">
          <a:xfrm>
            <a:off x="7513770" y="3122614"/>
            <a:ext cx="1183217" cy="390525"/>
          </a:xfrm>
          <a:prstGeom prst="rect">
            <a:avLst/>
          </a:prstGeom>
          <a:noFill/>
          <a:ln w="9525">
            <a:noFill/>
            <a:miter lim="800000"/>
            <a:headEnd/>
            <a:tailEnd/>
          </a:ln>
          <a:effectLst/>
        </p:spPr>
        <p:txBody>
          <a:bodyPr/>
          <a:lstStyle/>
          <a:p>
            <a:pPr algn="ctr" rtl="1"/>
            <a:r>
              <a:rPr lang="en-US" altLang="zh-CN" b="1">
                <a:latin typeface="Times New Roman" pitchFamily="18" charset="0"/>
                <a:ea typeface="SimSun" pitchFamily="2" charset="-122"/>
                <a:cs typeface="Arabic Transparent" pitchFamily="2" charset="-78"/>
              </a:rPr>
              <a:t>LRMC</a:t>
            </a:r>
            <a:r>
              <a:rPr lang="en-US" altLang="zh-CN" b="1" baseline="-25000">
                <a:latin typeface="Times New Roman" pitchFamily="18" charset="0"/>
                <a:ea typeface="SimSun" pitchFamily="2" charset="-122"/>
                <a:cs typeface="Arabic Transparent" pitchFamily="2" charset="-78"/>
              </a:rPr>
              <a:t>2</a:t>
            </a:r>
            <a:endParaRPr lang="en-US" sz="2800">
              <a:ea typeface="SimSun" pitchFamily="2" charset="-122"/>
              <a:cs typeface="Arabic Transparent" pitchFamily="2" charset="-78"/>
            </a:endParaRPr>
          </a:p>
        </p:txBody>
      </p:sp>
      <p:sp>
        <p:nvSpPr>
          <p:cNvPr id="43039" name="Freeform 31"/>
          <p:cNvSpPr>
            <a:spLocks/>
          </p:cNvSpPr>
          <p:nvPr/>
        </p:nvSpPr>
        <p:spPr bwMode="auto">
          <a:xfrm rot="-958956">
            <a:off x="7383067" y="1196975"/>
            <a:ext cx="1742148" cy="522288"/>
          </a:xfrm>
          <a:custGeom>
            <a:avLst/>
            <a:gdLst/>
            <a:ahLst/>
            <a:cxnLst>
              <a:cxn ang="0">
                <a:pos x="0" y="180"/>
              </a:cxn>
              <a:cxn ang="0">
                <a:pos x="1080" y="1080"/>
              </a:cxn>
              <a:cxn ang="0">
                <a:pos x="1980" y="0"/>
              </a:cxn>
            </a:cxnLst>
            <a:rect l="0" t="0" r="r" b="b"/>
            <a:pathLst>
              <a:path w="1980" h="1110">
                <a:moveTo>
                  <a:pt x="0" y="180"/>
                </a:moveTo>
                <a:cubicBezTo>
                  <a:pt x="375" y="645"/>
                  <a:pt x="750" y="1110"/>
                  <a:pt x="1080" y="1080"/>
                </a:cubicBezTo>
                <a:cubicBezTo>
                  <a:pt x="1410" y="1050"/>
                  <a:pt x="1695" y="525"/>
                  <a:pt x="1980" y="0"/>
                </a:cubicBezTo>
              </a:path>
            </a:pathLst>
          </a:custGeom>
          <a:noFill/>
          <a:ln w="28575" cap="flat" cmpd="sng">
            <a:solidFill>
              <a:srgbClr val="000000"/>
            </a:solidFill>
            <a:prstDash val="solid"/>
            <a:round/>
            <a:headEnd/>
            <a:tailEnd/>
          </a:ln>
          <a:effectLst/>
        </p:spPr>
        <p:txBody>
          <a:bodyPr/>
          <a:lstStyle/>
          <a:p>
            <a:endParaRPr lang="ar-SA"/>
          </a:p>
        </p:txBody>
      </p:sp>
      <p:sp>
        <p:nvSpPr>
          <p:cNvPr id="43040" name="Line 32"/>
          <p:cNvSpPr>
            <a:spLocks noChangeShapeType="1"/>
          </p:cNvSpPr>
          <p:nvPr/>
        </p:nvSpPr>
        <p:spPr bwMode="auto">
          <a:xfrm flipV="1">
            <a:off x="2378473" y="1719263"/>
            <a:ext cx="6942798" cy="0"/>
          </a:xfrm>
          <a:prstGeom prst="line">
            <a:avLst/>
          </a:prstGeom>
          <a:noFill/>
          <a:ln w="28575">
            <a:solidFill>
              <a:srgbClr val="000000"/>
            </a:solidFill>
            <a:prstDash val="dash"/>
            <a:round/>
            <a:headEnd/>
            <a:tailEnd/>
          </a:ln>
          <a:effectLst/>
        </p:spPr>
        <p:txBody>
          <a:bodyPr/>
          <a:lstStyle/>
          <a:p>
            <a:endParaRPr lang="ar-SA"/>
          </a:p>
        </p:txBody>
      </p:sp>
      <p:sp>
        <p:nvSpPr>
          <p:cNvPr id="43041" name="Line 33"/>
          <p:cNvSpPr>
            <a:spLocks noChangeShapeType="1"/>
          </p:cNvSpPr>
          <p:nvPr/>
        </p:nvSpPr>
        <p:spPr bwMode="auto">
          <a:xfrm flipV="1">
            <a:off x="2378473" y="2233613"/>
            <a:ext cx="6942798" cy="0"/>
          </a:xfrm>
          <a:prstGeom prst="line">
            <a:avLst/>
          </a:prstGeom>
          <a:noFill/>
          <a:ln w="28575">
            <a:solidFill>
              <a:srgbClr val="000000"/>
            </a:solidFill>
            <a:prstDash val="dash"/>
            <a:round/>
            <a:headEnd/>
            <a:tailEnd/>
          </a:ln>
          <a:effectLst/>
        </p:spPr>
        <p:txBody>
          <a:bodyPr/>
          <a:lstStyle/>
          <a:p>
            <a:endParaRPr lang="ar-SA"/>
          </a:p>
        </p:txBody>
      </p:sp>
      <p:sp>
        <p:nvSpPr>
          <p:cNvPr id="43042" name="Line 34"/>
          <p:cNvSpPr>
            <a:spLocks noChangeShapeType="1"/>
          </p:cNvSpPr>
          <p:nvPr/>
        </p:nvSpPr>
        <p:spPr bwMode="auto">
          <a:xfrm>
            <a:off x="2368154" y="3986213"/>
            <a:ext cx="2340636" cy="0"/>
          </a:xfrm>
          <a:prstGeom prst="line">
            <a:avLst/>
          </a:prstGeom>
          <a:noFill/>
          <a:ln w="38100">
            <a:solidFill>
              <a:srgbClr val="000000"/>
            </a:solidFill>
            <a:round/>
            <a:headEnd/>
            <a:tailEnd/>
          </a:ln>
          <a:effectLst/>
        </p:spPr>
        <p:txBody>
          <a:bodyPr/>
          <a:lstStyle/>
          <a:p>
            <a:endParaRPr lang="ar-SA"/>
          </a:p>
        </p:txBody>
      </p:sp>
      <p:sp>
        <p:nvSpPr>
          <p:cNvPr id="43043" name="Line 35"/>
          <p:cNvSpPr>
            <a:spLocks noChangeShapeType="1"/>
          </p:cNvSpPr>
          <p:nvPr/>
        </p:nvSpPr>
        <p:spPr bwMode="auto">
          <a:xfrm>
            <a:off x="6325394" y="3976688"/>
            <a:ext cx="2340637" cy="0"/>
          </a:xfrm>
          <a:prstGeom prst="line">
            <a:avLst/>
          </a:prstGeom>
          <a:noFill/>
          <a:ln w="38100">
            <a:solidFill>
              <a:srgbClr val="000000"/>
            </a:solidFill>
            <a:round/>
            <a:headEnd/>
            <a:tailEnd/>
          </a:ln>
          <a:effectLst/>
        </p:spPr>
        <p:txBody>
          <a:bodyPr/>
          <a:lstStyle/>
          <a:p>
            <a:endParaRPr lang="ar-SA"/>
          </a:p>
        </p:txBody>
      </p:sp>
      <p:sp>
        <p:nvSpPr>
          <p:cNvPr id="43044" name="Text Box 36"/>
          <p:cNvSpPr txBox="1">
            <a:spLocks noChangeArrowheads="1"/>
          </p:cNvSpPr>
          <p:nvPr/>
        </p:nvSpPr>
        <p:spPr bwMode="auto">
          <a:xfrm>
            <a:off x="6617759" y="4148139"/>
            <a:ext cx="1982920" cy="434975"/>
          </a:xfrm>
          <a:prstGeom prst="rect">
            <a:avLst/>
          </a:prstGeom>
          <a:noFill/>
          <a:ln w="9525">
            <a:noFill/>
            <a:miter lim="800000"/>
            <a:headEnd/>
            <a:tailEnd/>
          </a:ln>
          <a:effectLst/>
        </p:spPr>
        <p:txBody>
          <a:bodyPr/>
          <a:lstStyle/>
          <a:p>
            <a:pPr algn="ctr" rtl="1"/>
            <a:r>
              <a:rPr lang="ar-BH" sz="2400" b="1"/>
              <a:t>المنشأة</a:t>
            </a:r>
            <a:endParaRPr lang="en-US" sz="2400" b="1"/>
          </a:p>
        </p:txBody>
      </p:sp>
      <p:sp>
        <p:nvSpPr>
          <p:cNvPr id="43045" name="Text Box 37"/>
          <p:cNvSpPr txBox="1">
            <a:spLocks noChangeArrowheads="1"/>
          </p:cNvSpPr>
          <p:nvPr/>
        </p:nvSpPr>
        <p:spPr bwMode="auto">
          <a:xfrm>
            <a:off x="1520296" y="990600"/>
            <a:ext cx="1116145" cy="43180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P</a:t>
            </a:r>
            <a:r>
              <a:rPr lang="en-US" altLang="zh-CN" sz="2400" b="1" baseline="-25000">
                <a:latin typeface="Times New Roman" pitchFamily="18" charset="0"/>
                <a:ea typeface="SimSun" pitchFamily="2" charset="-122"/>
                <a:cs typeface="Arabic Transparent" pitchFamily="2" charset="-78"/>
              </a:rPr>
              <a:t>2</a:t>
            </a:r>
            <a:endParaRPr lang="en-US" sz="2400" baseline="-25000">
              <a:ea typeface="SimSun" pitchFamily="2" charset="-122"/>
              <a:cs typeface="Arabic Transparent" pitchFamily="2" charset="-78"/>
            </a:endParaRPr>
          </a:p>
        </p:txBody>
      </p:sp>
      <p:sp>
        <p:nvSpPr>
          <p:cNvPr id="43046" name="Text Box 38"/>
          <p:cNvSpPr txBox="1">
            <a:spLocks noChangeArrowheads="1"/>
          </p:cNvSpPr>
          <p:nvPr/>
        </p:nvSpPr>
        <p:spPr bwMode="auto">
          <a:xfrm>
            <a:off x="1520296" y="1484313"/>
            <a:ext cx="1116145" cy="43180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P</a:t>
            </a:r>
            <a:r>
              <a:rPr lang="en-US" altLang="zh-CN" sz="2400" b="1" baseline="-25000">
                <a:latin typeface="Times New Roman" pitchFamily="18" charset="0"/>
                <a:ea typeface="SimSun" pitchFamily="2" charset="-122"/>
                <a:cs typeface="Arabic Transparent" pitchFamily="2" charset="-78"/>
              </a:rPr>
              <a:t>3</a:t>
            </a:r>
            <a:endParaRPr lang="en-US" sz="2400" baseline="-25000">
              <a:ea typeface="SimSun" pitchFamily="2" charset="-122"/>
              <a:cs typeface="Arabic Transparent" pitchFamily="2" charset="-78"/>
            </a:endParaRPr>
          </a:p>
        </p:txBody>
      </p:sp>
      <p:sp>
        <p:nvSpPr>
          <p:cNvPr id="43047" name="Text Box 39"/>
          <p:cNvSpPr txBox="1">
            <a:spLocks noChangeArrowheads="1"/>
          </p:cNvSpPr>
          <p:nvPr/>
        </p:nvSpPr>
        <p:spPr bwMode="auto">
          <a:xfrm>
            <a:off x="1520296" y="2001838"/>
            <a:ext cx="1116145" cy="43180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P</a:t>
            </a:r>
            <a:r>
              <a:rPr lang="en-US" altLang="zh-CN" sz="2400" b="1" baseline="-25000">
                <a:latin typeface="Times New Roman" pitchFamily="18" charset="0"/>
                <a:ea typeface="SimSun" pitchFamily="2" charset="-122"/>
                <a:cs typeface="Arabic Transparent" pitchFamily="2" charset="-78"/>
              </a:rPr>
              <a:t>1</a:t>
            </a:r>
            <a:endParaRPr lang="en-US" sz="2400" baseline="-25000">
              <a:ea typeface="SimSun" pitchFamily="2" charset="-122"/>
              <a:cs typeface="Arabic Transparent" pitchFamily="2" charset="-78"/>
            </a:endParaRPr>
          </a:p>
        </p:txBody>
      </p:sp>
      <p:sp>
        <p:nvSpPr>
          <p:cNvPr id="43048" name="AutoShape 4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9037B3A3-F1B5-4C5D-BB0E-CA0669B0B227}" type="slidenum">
              <a:rPr lang="en-US"/>
              <a:pPr/>
              <a:t>23</a:t>
            </a:fld>
            <a:endParaRPr lang="en-US"/>
          </a:p>
        </p:txBody>
      </p:sp>
      <p:sp>
        <p:nvSpPr>
          <p:cNvPr id="45059" name="Text Box 3"/>
          <p:cNvSpPr txBox="1">
            <a:spLocks noChangeArrowheads="1"/>
          </p:cNvSpPr>
          <p:nvPr/>
        </p:nvSpPr>
        <p:spPr bwMode="auto">
          <a:xfrm>
            <a:off x="2596886" y="1163639"/>
            <a:ext cx="713714" cy="579437"/>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5060" name="Text Box 4"/>
          <p:cNvSpPr txBox="1">
            <a:spLocks noChangeArrowheads="1"/>
          </p:cNvSpPr>
          <p:nvPr/>
        </p:nvSpPr>
        <p:spPr bwMode="auto">
          <a:xfrm>
            <a:off x="1964003" y="1676400"/>
            <a:ext cx="706835" cy="4889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5061" name="Text Box 5"/>
          <p:cNvSpPr txBox="1">
            <a:spLocks noChangeArrowheads="1"/>
          </p:cNvSpPr>
          <p:nvPr/>
        </p:nvSpPr>
        <p:spPr bwMode="auto">
          <a:xfrm>
            <a:off x="2796381" y="1676400"/>
            <a:ext cx="749829" cy="471488"/>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3</a:t>
            </a:r>
            <a:endParaRPr lang="en-US" sz="3600"/>
          </a:p>
        </p:txBody>
      </p:sp>
      <p:sp>
        <p:nvSpPr>
          <p:cNvPr id="45062" name="Text Box 6"/>
          <p:cNvSpPr txBox="1">
            <a:spLocks noChangeArrowheads="1"/>
          </p:cNvSpPr>
          <p:nvPr/>
        </p:nvSpPr>
        <p:spPr bwMode="auto">
          <a:xfrm>
            <a:off x="7613518" y="1100139"/>
            <a:ext cx="1298442" cy="600075"/>
          </a:xfrm>
          <a:prstGeom prst="rect">
            <a:avLst/>
          </a:prstGeom>
          <a:noFill/>
          <a:ln w="9525">
            <a:noFill/>
            <a:miter lim="800000"/>
            <a:headEnd/>
            <a:tailEnd/>
          </a:ln>
          <a:effectLst/>
        </p:spPr>
        <p:txBody>
          <a:bodyPr/>
          <a:lstStyle/>
          <a:p>
            <a:pPr algn="ctr" rtl="1"/>
            <a:r>
              <a:rPr lang="en-US" b="1">
                <a:latin typeface="Times New Roman" pitchFamily="18" charset="0"/>
                <a:ea typeface="SimSun" pitchFamily="2" charset="-122"/>
              </a:rPr>
              <a:t>LRMC</a:t>
            </a:r>
            <a:endParaRPr lang="en-US" sz="2800"/>
          </a:p>
        </p:txBody>
      </p:sp>
      <p:sp>
        <p:nvSpPr>
          <p:cNvPr id="45063" name="Text Box 7"/>
          <p:cNvSpPr txBox="1">
            <a:spLocks noChangeArrowheads="1"/>
          </p:cNvSpPr>
          <p:nvPr/>
        </p:nvSpPr>
        <p:spPr bwMode="auto">
          <a:xfrm>
            <a:off x="6017552" y="822325"/>
            <a:ext cx="1255448" cy="661988"/>
          </a:xfrm>
          <a:prstGeom prst="rect">
            <a:avLst/>
          </a:prstGeom>
          <a:noFill/>
          <a:ln w="9525">
            <a:noFill/>
            <a:miter lim="800000"/>
            <a:headEnd/>
            <a:tailEnd/>
          </a:ln>
          <a:effectLst/>
        </p:spPr>
        <p:txBody>
          <a:bodyPr/>
          <a:lstStyle/>
          <a:p>
            <a:pPr algn="ctr" rtl="1"/>
            <a:r>
              <a:rPr lang="en-US" altLang="zh-CN" b="1">
                <a:latin typeface="Times New Roman" pitchFamily="18" charset="0"/>
                <a:ea typeface="SimSun" pitchFamily="2" charset="-122"/>
                <a:cs typeface="Arabic Transparent" pitchFamily="2" charset="-78"/>
              </a:rPr>
              <a:t>LRAC</a:t>
            </a:r>
            <a:endParaRPr lang="en-US" sz="2800">
              <a:ea typeface="SimSun" pitchFamily="2" charset="-122"/>
              <a:cs typeface="Arabic Transparent" pitchFamily="2" charset="-78"/>
            </a:endParaRPr>
          </a:p>
        </p:txBody>
      </p:sp>
      <p:sp>
        <p:nvSpPr>
          <p:cNvPr id="45064" name="Text Box 8"/>
          <p:cNvSpPr txBox="1">
            <a:spLocks noChangeArrowheads="1"/>
          </p:cNvSpPr>
          <p:nvPr/>
        </p:nvSpPr>
        <p:spPr bwMode="auto">
          <a:xfrm>
            <a:off x="1731831" y="357188"/>
            <a:ext cx="543454" cy="406400"/>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cs typeface="Arabic Transparent" pitchFamily="2" charset="-78"/>
              </a:rPr>
              <a:t>P</a:t>
            </a:r>
            <a:endParaRPr lang="en-US" sz="3600">
              <a:ea typeface="SimSun" pitchFamily="2" charset="-122"/>
              <a:cs typeface="Arabic Transparent" pitchFamily="2" charset="-78"/>
            </a:endParaRPr>
          </a:p>
        </p:txBody>
      </p:sp>
      <p:sp>
        <p:nvSpPr>
          <p:cNvPr id="45065" name="Freeform 9"/>
          <p:cNvSpPr>
            <a:spLocks/>
          </p:cNvSpPr>
          <p:nvPr/>
        </p:nvSpPr>
        <p:spPr bwMode="auto">
          <a:xfrm rot="-516248">
            <a:off x="6908404" y="1508125"/>
            <a:ext cx="1448065" cy="2039938"/>
          </a:xfrm>
          <a:custGeom>
            <a:avLst/>
            <a:gdLst/>
            <a:ahLst/>
            <a:cxnLst>
              <a:cxn ang="0">
                <a:pos x="120" y="3240"/>
              </a:cxn>
              <a:cxn ang="0">
                <a:pos x="480" y="3240"/>
              </a:cxn>
              <a:cxn ang="0">
                <a:pos x="3000" y="0"/>
              </a:cxn>
            </a:cxnLst>
            <a:rect l="0" t="0" r="r" b="b"/>
            <a:pathLst>
              <a:path w="3000" h="3780">
                <a:moveTo>
                  <a:pt x="120" y="3240"/>
                </a:moveTo>
                <a:cubicBezTo>
                  <a:pt x="60" y="3510"/>
                  <a:pt x="0" y="3780"/>
                  <a:pt x="480" y="3240"/>
                </a:cubicBezTo>
                <a:cubicBezTo>
                  <a:pt x="960" y="2700"/>
                  <a:pt x="2580" y="540"/>
                  <a:pt x="3000" y="0"/>
                </a:cubicBezTo>
              </a:path>
            </a:pathLst>
          </a:custGeom>
          <a:noFill/>
          <a:ln w="28575" cap="flat" cmpd="sng">
            <a:solidFill>
              <a:srgbClr val="000000"/>
            </a:solidFill>
            <a:prstDash val="solid"/>
            <a:round/>
            <a:headEnd/>
            <a:tailEnd/>
          </a:ln>
          <a:effectLst/>
        </p:spPr>
        <p:txBody>
          <a:bodyPr/>
          <a:lstStyle/>
          <a:p>
            <a:endParaRPr lang="ar-SA"/>
          </a:p>
        </p:txBody>
      </p:sp>
      <p:sp>
        <p:nvSpPr>
          <p:cNvPr id="45066" name="Arc 10"/>
          <p:cNvSpPr>
            <a:spLocks/>
          </p:cNvSpPr>
          <p:nvPr/>
        </p:nvSpPr>
        <p:spPr bwMode="auto">
          <a:xfrm rot="13935947" flipH="1">
            <a:off x="6357739" y="948598"/>
            <a:ext cx="2014538" cy="1215892"/>
          </a:xfrm>
          <a:custGeom>
            <a:avLst/>
            <a:gdLst>
              <a:gd name="G0" fmla="+- 6752 0 0"/>
              <a:gd name="G1" fmla="+- 21600 0 0"/>
              <a:gd name="G2" fmla="+- 21600 0 0"/>
              <a:gd name="T0" fmla="*/ 0 w 28352"/>
              <a:gd name="T1" fmla="*/ 1082 h 28307"/>
              <a:gd name="T2" fmla="*/ 27284 w 28352"/>
              <a:gd name="T3" fmla="*/ 28307 h 28307"/>
              <a:gd name="T4" fmla="*/ 6752 w 28352"/>
              <a:gd name="T5" fmla="*/ 21600 h 28307"/>
            </a:gdLst>
            <a:ahLst/>
            <a:cxnLst>
              <a:cxn ang="0">
                <a:pos x="T0" y="T1"/>
              </a:cxn>
              <a:cxn ang="0">
                <a:pos x="T2" y="T3"/>
              </a:cxn>
              <a:cxn ang="0">
                <a:pos x="T4" y="T5"/>
              </a:cxn>
            </a:cxnLst>
            <a:rect l="0" t="0" r="r" b="b"/>
            <a:pathLst>
              <a:path w="28352" h="28307" fill="none" extrusionOk="0">
                <a:moveTo>
                  <a:pt x="0" y="1082"/>
                </a:moveTo>
                <a:cubicBezTo>
                  <a:pt x="2179" y="365"/>
                  <a:pt x="4458" y="-1"/>
                  <a:pt x="6752" y="0"/>
                </a:cubicBezTo>
                <a:cubicBezTo>
                  <a:pt x="18681" y="0"/>
                  <a:pt x="28352" y="9670"/>
                  <a:pt x="28352" y="21600"/>
                </a:cubicBezTo>
                <a:cubicBezTo>
                  <a:pt x="28352" y="23878"/>
                  <a:pt x="27991" y="26141"/>
                  <a:pt x="27284" y="28307"/>
                </a:cubicBezTo>
              </a:path>
              <a:path w="28352" h="28307" stroke="0" extrusionOk="0">
                <a:moveTo>
                  <a:pt x="0" y="1082"/>
                </a:moveTo>
                <a:cubicBezTo>
                  <a:pt x="2179" y="365"/>
                  <a:pt x="4458" y="-1"/>
                  <a:pt x="6752" y="0"/>
                </a:cubicBezTo>
                <a:cubicBezTo>
                  <a:pt x="18681" y="0"/>
                  <a:pt x="28352" y="9670"/>
                  <a:pt x="28352" y="21600"/>
                </a:cubicBezTo>
                <a:cubicBezTo>
                  <a:pt x="28352" y="23878"/>
                  <a:pt x="27991" y="26141"/>
                  <a:pt x="27284" y="28307"/>
                </a:cubicBezTo>
                <a:lnTo>
                  <a:pt x="6752" y="21600"/>
                </a:lnTo>
                <a:close/>
              </a:path>
            </a:pathLst>
          </a:custGeom>
          <a:noFill/>
          <a:ln w="28575">
            <a:solidFill>
              <a:srgbClr val="000000"/>
            </a:solidFill>
            <a:round/>
            <a:headEnd/>
            <a:tailEnd/>
          </a:ln>
          <a:effectLst/>
        </p:spPr>
        <p:txBody>
          <a:bodyPr/>
          <a:lstStyle/>
          <a:p>
            <a:endParaRPr lang="ar-SA"/>
          </a:p>
        </p:txBody>
      </p:sp>
      <p:sp>
        <p:nvSpPr>
          <p:cNvPr id="45067" name="Line 11"/>
          <p:cNvSpPr>
            <a:spLocks noChangeShapeType="1"/>
          </p:cNvSpPr>
          <p:nvPr/>
        </p:nvSpPr>
        <p:spPr bwMode="auto">
          <a:xfrm>
            <a:off x="2657079" y="1273176"/>
            <a:ext cx="1047353" cy="2155825"/>
          </a:xfrm>
          <a:prstGeom prst="line">
            <a:avLst/>
          </a:prstGeom>
          <a:noFill/>
          <a:ln w="28575">
            <a:solidFill>
              <a:srgbClr val="000000"/>
            </a:solidFill>
            <a:round/>
            <a:headEnd/>
            <a:tailEnd/>
          </a:ln>
          <a:effectLst/>
        </p:spPr>
        <p:txBody>
          <a:bodyPr/>
          <a:lstStyle/>
          <a:p>
            <a:endParaRPr lang="ar-SA"/>
          </a:p>
        </p:txBody>
      </p:sp>
      <p:sp>
        <p:nvSpPr>
          <p:cNvPr id="45068" name="Line 12"/>
          <p:cNvSpPr>
            <a:spLocks noChangeShapeType="1"/>
          </p:cNvSpPr>
          <p:nvPr/>
        </p:nvSpPr>
        <p:spPr bwMode="auto">
          <a:xfrm>
            <a:off x="1902090" y="1719263"/>
            <a:ext cx="1391312" cy="2000250"/>
          </a:xfrm>
          <a:prstGeom prst="line">
            <a:avLst/>
          </a:prstGeom>
          <a:noFill/>
          <a:ln w="28575">
            <a:solidFill>
              <a:srgbClr val="000000"/>
            </a:solidFill>
            <a:round/>
            <a:headEnd/>
            <a:tailEnd/>
          </a:ln>
          <a:effectLst/>
        </p:spPr>
        <p:txBody>
          <a:bodyPr/>
          <a:lstStyle/>
          <a:p>
            <a:endParaRPr lang="ar-SA"/>
          </a:p>
        </p:txBody>
      </p:sp>
      <p:sp>
        <p:nvSpPr>
          <p:cNvPr id="45069" name="Line 13"/>
          <p:cNvSpPr>
            <a:spLocks noChangeShapeType="1"/>
          </p:cNvSpPr>
          <p:nvPr/>
        </p:nvSpPr>
        <p:spPr bwMode="auto">
          <a:xfrm flipV="1">
            <a:off x="2006997" y="1281114"/>
            <a:ext cx="1520296" cy="1228725"/>
          </a:xfrm>
          <a:prstGeom prst="line">
            <a:avLst/>
          </a:prstGeom>
          <a:noFill/>
          <a:ln w="28575">
            <a:solidFill>
              <a:srgbClr val="000000"/>
            </a:solidFill>
            <a:round/>
            <a:headEnd/>
            <a:tailEnd/>
          </a:ln>
          <a:effectLst/>
        </p:spPr>
        <p:txBody>
          <a:bodyPr/>
          <a:lstStyle/>
          <a:p>
            <a:endParaRPr lang="ar-SA"/>
          </a:p>
        </p:txBody>
      </p:sp>
      <p:sp>
        <p:nvSpPr>
          <p:cNvPr id="45070" name="Line 14"/>
          <p:cNvSpPr>
            <a:spLocks noChangeShapeType="1"/>
          </p:cNvSpPr>
          <p:nvPr/>
        </p:nvSpPr>
        <p:spPr bwMode="auto">
          <a:xfrm flipV="1">
            <a:off x="2251208" y="1525589"/>
            <a:ext cx="1826419" cy="1406525"/>
          </a:xfrm>
          <a:prstGeom prst="line">
            <a:avLst/>
          </a:prstGeom>
          <a:noFill/>
          <a:ln w="28575">
            <a:solidFill>
              <a:srgbClr val="000000"/>
            </a:solidFill>
            <a:round/>
            <a:headEnd/>
            <a:tailEnd/>
          </a:ln>
          <a:effectLst/>
        </p:spPr>
        <p:txBody>
          <a:bodyPr/>
          <a:lstStyle/>
          <a:p>
            <a:endParaRPr lang="ar-SA"/>
          </a:p>
        </p:txBody>
      </p:sp>
      <p:sp>
        <p:nvSpPr>
          <p:cNvPr id="45071" name="Line 15"/>
          <p:cNvSpPr>
            <a:spLocks noChangeShapeType="1"/>
          </p:cNvSpPr>
          <p:nvPr/>
        </p:nvSpPr>
        <p:spPr bwMode="auto">
          <a:xfrm>
            <a:off x="1898650" y="755651"/>
            <a:ext cx="8600" cy="3300413"/>
          </a:xfrm>
          <a:prstGeom prst="line">
            <a:avLst/>
          </a:prstGeom>
          <a:noFill/>
          <a:ln w="38100">
            <a:solidFill>
              <a:srgbClr val="000000"/>
            </a:solidFill>
            <a:round/>
            <a:headEnd/>
            <a:tailEnd/>
          </a:ln>
          <a:effectLst/>
        </p:spPr>
        <p:txBody>
          <a:bodyPr/>
          <a:lstStyle/>
          <a:p>
            <a:endParaRPr lang="ar-SA"/>
          </a:p>
        </p:txBody>
      </p:sp>
      <p:sp>
        <p:nvSpPr>
          <p:cNvPr id="45072" name="Text Box 16"/>
          <p:cNvSpPr txBox="1">
            <a:spLocks noChangeArrowheads="1"/>
          </p:cNvSpPr>
          <p:nvPr/>
        </p:nvSpPr>
        <p:spPr bwMode="auto">
          <a:xfrm>
            <a:off x="3185054" y="889000"/>
            <a:ext cx="813462" cy="54610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5073" name="Text Box 17"/>
          <p:cNvSpPr txBox="1">
            <a:spLocks noChangeArrowheads="1"/>
          </p:cNvSpPr>
          <p:nvPr/>
        </p:nvSpPr>
        <p:spPr bwMode="auto">
          <a:xfrm>
            <a:off x="3852334" y="1144588"/>
            <a:ext cx="658681" cy="4127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5074" name="Text Box 18"/>
          <p:cNvSpPr txBox="1">
            <a:spLocks noChangeArrowheads="1"/>
          </p:cNvSpPr>
          <p:nvPr/>
        </p:nvSpPr>
        <p:spPr bwMode="auto">
          <a:xfrm>
            <a:off x="6328834" y="4067175"/>
            <a:ext cx="1738710" cy="368300"/>
          </a:xfrm>
          <a:prstGeom prst="rect">
            <a:avLst/>
          </a:prstGeom>
          <a:noFill/>
          <a:ln w="9525">
            <a:noFill/>
            <a:miter lim="800000"/>
            <a:headEnd/>
            <a:tailEnd/>
          </a:ln>
          <a:effectLst/>
        </p:spPr>
        <p:txBody>
          <a:bodyPr/>
          <a:lstStyle/>
          <a:p>
            <a:pPr algn="r" rtl="1"/>
            <a:r>
              <a:rPr lang="ar-BH" sz="2400" b="1">
                <a:latin typeface="Helv" charset="0"/>
                <a:ea typeface="SimSun" pitchFamily="2" charset="-122"/>
              </a:rPr>
              <a:t>المنشأة</a:t>
            </a:r>
            <a:endParaRPr lang="en-US" sz="3600"/>
          </a:p>
        </p:txBody>
      </p:sp>
      <p:sp>
        <p:nvSpPr>
          <p:cNvPr id="45075" name="Line 19"/>
          <p:cNvSpPr>
            <a:spLocks noChangeShapeType="1"/>
          </p:cNvSpPr>
          <p:nvPr/>
        </p:nvSpPr>
        <p:spPr bwMode="auto">
          <a:xfrm flipH="1">
            <a:off x="6194690" y="958851"/>
            <a:ext cx="1720" cy="3097213"/>
          </a:xfrm>
          <a:prstGeom prst="line">
            <a:avLst/>
          </a:prstGeom>
          <a:noFill/>
          <a:ln w="38100">
            <a:solidFill>
              <a:srgbClr val="000000"/>
            </a:solidFill>
            <a:round/>
            <a:headEnd/>
            <a:tailEnd/>
          </a:ln>
          <a:effectLst/>
        </p:spPr>
        <p:txBody>
          <a:bodyPr/>
          <a:lstStyle/>
          <a:p>
            <a:endParaRPr lang="ar-SA"/>
          </a:p>
        </p:txBody>
      </p:sp>
      <p:sp>
        <p:nvSpPr>
          <p:cNvPr id="45076" name="Text Box 20"/>
          <p:cNvSpPr txBox="1">
            <a:spLocks noChangeArrowheads="1"/>
          </p:cNvSpPr>
          <p:nvPr/>
        </p:nvSpPr>
        <p:spPr bwMode="auto">
          <a:xfrm>
            <a:off x="8640233" y="3817938"/>
            <a:ext cx="543454" cy="449262"/>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Q</a:t>
            </a:r>
            <a:endParaRPr lang="en-US" sz="3600"/>
          </a:p>
        </p:txBody>
      </p:sp>
      <p:sp>
        <p:nvSpPr>
          <p:cNvPr id="45077" name="Text Box 21"/>
          <p:cNvSpPr txBox="1">
            <a:spLocks noChangeArrowheads="1"/>
          </p:cNvSpPr>
          <p:nvPr/>
        </p:nvSpPr>
        <p:spPr bwMode="auto">
          <a:xfrm>
            <a:off x="1984640" y="4067175"/>
            <a:ext cx="1735270" cy="336550"/>
          </a:xfrm>
          <a:prstGeom prst="rect">
            <a:avLst/>
          </a:prstGeom>
          <a:noFill/>
          <a:ln w="9525">
            <a:noFill/>
            <a:miter lim="800000"/>
            <a:headEnd/>
            <a:tailEnd/>
          </a:ln>
          <a:effectLst/>
        </p:spPr>
        <p:txBody>
          <a:bodyPr/>
          <a:lstStyle/>
          <a:p>
            <a:pPr algn="r" rtl="1"/>
            <a:r>
              <a:rPr lang="ar-BH" sz="2400" b="1">
                <a:latin typeface="Helv" charset="0"/>
                <a:ea typeface="SimSun" pitchFamily="2" charset="-122"/>
              </a:rPr>
              <a:t>الصناعة</a:t>
            </a:r>
            <a:endParaRPr lang="en-US" sz="3600"/>
          </a:p>
        </p:txBody>
      </p:sp>
      <p:sp>
        <p:nvSpPr>
          <p:cNvPr id="45078" name="Line 22"/>
          <p:cNvSpPr>
            <a:spLocks noChangeShapeType="1"/>
          </p:cNvSpPr>
          <p:nvPr/>
        </p:nvSpPr>
        <p:spPr bwMode="auto">
          <a:xfrm>
            <a:off x="1907250" y="2278063"/>
            <a:ext cx="2306240" cy="0"/>
          </a:xfrm>
          <a:prstGeom prst="line">
            <a:avLst/>
          </a:prstGeom>
          <a:noFill/>
          <a:ln w="28575">
            <a:solidFill>
              <a:srgbClr val="000000"/>
            </a:solidFill>
            <a:prstDash val="dash"/>
            <a:round/>
            <a:headEnd/>
            <a:tailEnd/>
          </a:ln>
          <a:effectLst/>
        </p:spPr>
        <p:txBody>
          <a:bodyPr/>
          <a:lstStyle/>
          <a:p>
            <a:endParaRPr lang="ar-SA"/>
          </a:p>
        </p:txBody>
      </p:sp>
      <p:sp>
        <p:nvSpPr>
          <p:cNvPr id="45079" name="Text Box 23"/>
          <p:cNvSpPr txBox="1">
            <a:spLocks noChangeArrowheads="1"/>
          </p:cNvSpPr>
          <p:nvPr/>
        </p:nvSpPr>
        <p:spPr bwMode="auto">
          <a:xfrm>
            <a:off x="4091386" y="2041525"/>
            <a:ext cx="1074869" cy="698500"/>
          </a:xfrm>
          <a:prstGeom prst="rect">
            <a:avLst/>
          </a:prstGeom>
          <a:noFill/>
          <a:ln w="9525">
            <a:noFill/>
            <a:miter lim="800000"/>
            <a:headEnd/>
            <a:tailEnd/>
          </a:ln>
          <a:effectLst/>
        </p:spPr>
        <p:txBody>
          <a:bodyPr/>
          <a:lstStyle/>
          <a:p>
            <a:pPr algn="ctr" rtl="1"/>
            <a:r>
              <a:rPr lang="en-US" sz="2400" b="1">
                <a:latin typeface="Times New Roman" pitchFamily="18" charset="0"/>
                <a:ea typeface="SimSun" pitchFamily="2" charset="-122"/>
              </a:rPr>
              <a:t>LRIS</a:t>
            </a:r>
            <a:endParaRPr lang="en-US" sz="3600"/>
          </a:p>
        </p:txBody>
      </p:sp>
      <p:sp>
        <p:nvSpPr>
          <p:cNvPr id="45080" name="Text Box 24"/>
          <p:cNvSpPr txBox="1">
            <a:spLocks noChangeArrowheads="1"/>
          </p:cNvSpPr>
          <p:nvPr/>
        </p:nvSpPr>
        <p:spPr bwMode="auto">
          <a:xfrm>
            <a:off x="3159258" y="3500438"/>
            <a:ext cx="613965" cy="481012"/>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5081" name="Text Box 25"/>
          <p:cNvSpPr txBox="1">
            <a:spLocks noChangeArrowheads="1"/>
          </p:cNvSpPr>
          <p:nvPr/>
        </p:nvSpPr>
        <p:spPr bwMode="auto">
          <a:xfrm>
            <a:off x="4411266" y="3746500"/>
            <a:ext cx="541734" cy="431800"/>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q</a:t>
            </a:r>
            <a:endParaRPr lang="en-US" sz="3600"/>
          </a:p>
        </p:txBody>
      </p:sp>
      <p:sp>
        <p:nvSpPr>
          <p:cNvPr id="45082" name="Line 26"/>
          <p:cNvSpPr>
            <a:spLocks noChangeShapeType="1"/>
          </p:cNvSpPr>
          <p:nvPr/>
        </p:nvSpPr>
        <p:spPr bwMode="auto">
          <a:xfrm flipV="1">
            <a:off x="6180932" y="2273301"/>
            <a:ext cx="2184135" cy="3175"/>
          </a:xfrm>
          <a:prstGeom prst="line">
            <a:avLst/>
          </a:prstGeom>
          <a:noFill/>
          <a:ln w="28575">
            <a:solidFill>
              <a:srgbClr val="000000"/>
            </a:solidFill>
            <a:prstDash val="dash"/>
            <a:round/>
            <a:headEnd/>
            <a:tailEnd/>
          </a:ln>
          <a:effectLst/>
        </p:spPr>
        <p:txBody>
          <a:bodyPr/>
          <a:lstStyle/>
          <a:p>
            <a:endParaRPr lang="ar-SA"/>
          </a:p>
        </p:txBody>
      </p:sp>
      <p:sp>
        <p:nvSpPr>
          <p:cNvPr id="45083" name="Line 27"/>
          <p:cNvSpPr>
            <a:spLocks noChangeShapeType="1"/>
          </p:cNvSpPr>
          <p:nvPr/>
        </p:nvSpPr>
        <p:spPr bwMode="auto">
          <a:xfrm flipV="1">
            <a:off x="1890052" y="1773238"/>
            <a:ext cx="7176690" cy="0"/>
          </a:xfrm>
          <a:prstGeom prst="line">
            <a:avLst/>
          </a:prstGeom>
          <a:noFill/>
          <a:ln w="28575">
            <a:solidFill>
              <a:srgbClr val="000000"/>
            </a:solidFill>
            <a:prstDash val="dash"/>
            <a:round/>
            <a:headEnd/>
            <a:tailEnd/>
          </a:ln>
          <a:effectLst/>
        </p:spPr>
        <p:txBody>
          <a:bodyPr/>
          <a:lstStyle/>
          <a:p>
            <a:endParaRPr lang="ar-SA"/>
          </a:p>
        </p:txBody>
      </p:sp>
      <p:sp>
        <p:nvSpPr>
          <p:cNvPr id="45084" name="Text Box 28"/>
          <p:cNvSpPr txBox="1">
            <a:spLocks noChangeArrowheads="1"/>
          </p:cNvSpPr>
          <p:nvPr/>
        </p:nvSpPr>
        <p:spPr bwMode="auto">
          <a:xfrm>
            <a:off x="7273000" y="404813"/>
            <a:ext cx="756708" cy="42386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cs typeface="Arabic Transparent" pitchFamily="2" charset="-78"/>
              </a:rPr>
              <a:t>AC</a:t>
            </a:r>
            <a:endParaRPr lang="en-US" sz="3600">
              <a:ea typeface="SimSun" pitchFamily="2" charset="-122"/>
              <a:cs typeface="Arabic Transparent" pitchFamily="2" charset="-78"/>
            </a:endParaRPr>
          </a:p>
        </p:txBody>
      </p:sp>
      <p:sp>
        <p:nvSpPr>
          <p:cNvPr id="45085" name="Text Box 29"/>
          <p:cNvSpPr txBox="1">
            <a:spLocks noChangeArrowheads="1"/>
          </p:cNvSpPr>
          <p:nvPr/>
        </p:nvSpPr>
        <p:spPr bwMode="auto">
          <a:xfrm>
            <a:off x="6337433" y="3106739"/>
            <a:ext cx="758428" cy="68262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5086" name="Text Box 30"/>
          <p:cNvSpPr txBox="1">
            <a:spLocks noChangeArrowheads="1"/>
          </p:cNvSpPr>
          <p:nvPr/>
        </p:nvSpPr>
        <p:spPr bwMode="auto">
          <a:xfrm>
            <a:off x="533400" y="4419600"/>
            <a:ext cx="8899922" cy="1828800"/>
          </a:xfrm>
          <a:prstGeom prst="rect">
            <a:avLst/>
          </a:prstGeom>
          <a:noFill/>
          <a:ln w="28575">
            <a:solidFill>
              <a:srgbClr val="000000"/>
            </a:solidFill>
            <a:miter lim="800000"/>
            <a:headEnd/>
            <a:tailEnd/>
          </a:ln>
          <a:effectLst/>
        </p:spPr>
        <p:txBody>
          <a:bodyPr/>
          <a:lstStyle/>
          <a:p>
            <a:pPr algn="just" rtl="1"/>
            <a:r>
              <a:rPr lang="ar-SA" altLang="zh-CN" sz="2000" b="1" dirty="0">
                <a:solidFill>
                  <a:srgbClr val="FF6600"/>
                </a:solidFill>
                <a:latin typeface="Times New Roman" pitchFamily="18" charset="0"/>
                <a:ea typeface="SimSun" pitchFamily="2" charset="-122"/>
                <a:cs typeface="Times New Roman" pitchFamily="18" charset="0"/>
              </a:rPr>
              <a:t>الشكل (</a:t>
            </a:r>
            <a:r>
              <a:rPr lang="ar-BH" altLang="zh-CN" sz="2000" b="1" dirty="0">
                <a:solidFill>
                  <a:srgbClr val="FF6600"/>
                </a:solidFill>
                <a:latin typeface="Times New Roman" pitchFamily="18" charset="0"/>
                <a:ea typeface="SimSun" pitchFamily="2" charset="-122"/>
                <a:cs typeface="Times New Roman" pitchFamily="18" charset="0"/>
              </a:rPr>
              <a:t>9</a:t>
            </a:r>
            <a:r>
              <a:rPr lang="ar-SA" altLang="zh-CN" sz="2000" b="1" dirty="0">
                <a:solidFill>
                  <a:srgbClr val="FF6600"/>
                </a:solidFill>
                <a:latin typeface="Times New Roman" pitchFamily="18" charset="0"/>
                <a:ea typeface="SimSun" pitchFamily="2" charset="-122"/>
                <a:cs typeface="Times New Roman" pitchFamily="18" charset="0"/>
              </a:rPr>
              <a:t>-9):</a:t>
            </a:r>
            <a:r>
              <a:rPr lang="ar-SA" altLang="zh-CN" sz="2000" b="1"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عند توازن الصناعة في المدى البعيد  </a:t>
            </a:r>
            <a:r>
              <a:rPr lang="en-US" altLang="zh-CN" sz="2000" dirty="0">
                <a:latin typeface="Times New Roman" pitchFamily="18" charset="0"/>
                <a:ea typeface="SimSun" pitchFamily="2" charset="-122"/>
                <a:cs typeface="Times New Roman" pitchFamily="18" charset="0"/>
              </a:rPr>
              <a:t>E</a:t>
            </a:r>
            <a:r>
              <a:rPr lang="en-US" altLang="zh-CN" sz="2000" baseline="-25000" dirty="0">
                <a:latin typeface="Times New Roman" pitchFamily="18" charset="0"/>
                <a:ea typeface="SimSun" pitchFamily="2" charset="-122"/>
                <a:cs typeface="Times New Roman" pitchFamily="18" charset="0"/>
              </a:rPr>
              <a:t>1</a:t>
            </a:r>
            <a:r>
              <a:rPr lang="ar-SA" altLang="zh-CN" sz="2000" dirty="0">
                <a:latin typeface="Times New Roman" pitchFamily="18" charset="0"/>
                <a:ea typeface="SimSun" pitchFamily="2" charset="-122"/>
                <a:cs typeface="Times New Roman" pitchFamily="18" charset="0"/>
              </a:rPr>
              <a:t>تحقق المنشآت أرباحاًً اقتصادية مساوية للصفر. بزيادة الطلب وارتفاع السعر تنتقل الصناعة إلى توازن المدى القصير عند </a:t>
            </a:r>
            <a:r>
              <a:rPr lang="en-US" altLang="zh-CN" sz="2000" dirty="0">
                <a:latin typeface="Times New Roman" pitchFamily="18" charset="0"/>
                <a:ea typeface="SimSun" pitchFamily="2" charset="-122"/>
                <a:cs typeface="Times New Roman" pitchFamily="18" charset="0"/>
              </a:rPr>
              <a:t>E</a:t>
            </a:r>
            <a:r>
              <a:rPr lang="en-US" altLang="zh-CN" sz="2000" baseline="-25000" dirty="0">
                <a:latin typeface="Times New Roman" pitchFamily="18" charset="0"/>
                <a:ea typeface="SimSun" pitchFamily="2" charset="-122"/>
                <a:cs typeface="Times New Roman" pitchFamily="18" charset="0"/>
              </a:rPr>
              <a:t>2</a:t>
            </a:r>
            <a:r>
              <a:rPr lang="ar-SA" altLang="zh-CN" sz="2000" dirty="0">
                <a:latin typeface="Times New Roman" pitchFamily="18" charset="0"/>
                <a:ea typeface="SimSun" pitchFamily="2" charset="-122"/>
                <a:cs typeface="Times New Roman" pitchFamily="18" charset="0"/>
              </a:rPr>
              <a:t> وتحقق المنشآت أرباحاً اقتصادية موجبة (فوق عادية) تؤدي إلى دخول منافسين جدد للصناعة فينخفض السعر وتصل الصناعة إلى توازن جديد في المدى البعيد عند </a:t>
            </a:r>
            <a:r>
              <a:rPr lang="en-US" altLang="zh-CN" sz="2000" dirty="0">
                <a:latin typeface="Times New Roman" pitchFamily="18" charset="0"/>
                <a:ea typeface="SimSun" pitchFamily="2" charset="-122"/>
                <a:cs typeface="Times New Roman" pitchFamily="18" charset="0"/>
              </a:rPr>
              <a:t>E</a:t>
            </a:r>
            <a:r>
              <a:rPr lang="en-US" altLang="zh-CN" sz="2000" baseline="-25000" dirty="0">
                <a:latin typeface="Times New Roman" pitchFamily="18" charset="0"/>
                <a:ea typeface="SimSun" pitchFamily="2" charset="-122"/>
                <a:cs typeface="Times New Roman" pitchFamily="18" charset="0"/>
              </a:rPr>
              <a:t>3</a:t>
            </a:r>
            <a:r>
              <a:rPr lang="ar-SA" altLang="zh-CN" sz="2000" dirty="0">
                <a:latin typeface="Times New Roman" pitchFamily="18" charset="0"/>
                <a:ea typeface="SimSun" pitchFamily="2" charset="-122"/>
                <a:cs typeface="Times New Roman" pitchFamily="18" charset="0"/>
              </a:rPr>
              <a:t> و</a:t>
            </a:r>
            <a:r>
              <a:rPr lang="en-US" altLang="zh-CN" sz="2000" dirty="0">
                <a:latin typeface="Times New Roman" pitchFamily="18" charset="0"/>
                <a:ea typeface="SimSun" pitchFamily="2" charset="-122"/>
                <a:cs typeface="Times New Roman" pitchFamily="18" charset="0"/>
              </a:rPr>
              <a:t>P</a:t>
            </a:r>
            <a:r>
              <a:rPr lang="en-US" altLang="zh-CN" sz="2000" baseline="-25000" dirty="0">
                <a:latin typeface="Times New Roman" pitchFamily="18" charset="0"/>
                <a:ea typeface="SimSun" pitchFamily="2" charset="-122"/>
                <a:cs typeface="Times New Roman" pitchFamily="18" charset="0"/>
              </a:rPr>
              <a:t>1</a:t>
            </a:r>
            <a:r>
              <a:rPr lang="ar-SA" altLang="zh-CN" sz="2000" dirty="0">
                <a:latin typeface="Times New Roman" pitchFamily="18" charset="0"/>
                <a:ea typeface="SimSun" pitchFamily="2" charset="-122"/>
                <a:cs typeface="Times New Roman" pitchFamily="18" charset="0"/>
              </a:rPr>
              <a:t> ويكون  منحنى عرض الصناعة في المدى البعيد هو الخط المتقطع الواصل بين </a:t>
            </a:r>
            <a:r>
              <a:rPr lang="en-US" altLang="zh-CN" sz="2000" dirty="0">
                <a:latin typeface="Times New Roman" pitchFamily="18" charset="0"/>
                <a:ea typeface="SimSun" pitchFamily="2" charset="-122"/>
                <a:cs typeface="Times New Roman" pitchFamily="18" charset="0"/>
              </a:rPr>
              <a:t>E1</a:t>
            </a:r>
            <a:r>
              <a:rPr lang="ar-SA" altLang="zh-CN" sz="2000" dirty="0">
                <a:latin typeface="Times New Roman" pitchFamily="18" charset="0"/>
                <a:ea typeface="SimSun" pitchFamily="2" charset="-122"/>
                <a:cs typeface="Times New Roman" pitchFamily="18" charset="0"/>
              </a:rPr>
              <a:t> و </a:t>
            </a:r>
            <a:r>
              <a:rPr lang="en-US" altLang="zh-CN" sz="2000" dirty="0">
                <a:latin typeface="Times New Roman" pitchFamily="18" charset="0"/>
                <a:ea typeface="SimSun" pitchFamily="2" charset="-122"/>
                <a:cs typeface="Times New Roman" pitchFamily="18" charset="0"/>
              </a:rPr>
              <a:t>E3</a:t>
            </a:r>
            <a:r>
              <a:rPr lang="ar-SA" altLang="zh-CN" sz="2000" dirty="0">
                <a:latin typeface="Times New Roman" pitchFamily="18" charset="0"/>
                <a:ea typeface="SimSun" pitchFamily="2" charset="-122"/>
                <a:cs typeface="Times New Roman" pitchFamily="18" charset="0"/>
              </a:rPr>
              <a:t> ومنحنى العرض في هذه الحالة تام المرونة، ويحدث ذلك في الصناعة ذات التكاليف الثابتة.</a:t>
            </a:r>
            <a:endParaRPr lang="en-US" sz="3200" dirty="0">
              <a:ea typeface="SimSun" pitchFamily="2" charset="-122"/>
            </a:endParaRPr>
          </a:p>
        </p:txBody>
      </p:sp>
      <p:sp>
        <p:nvSpPr>
          <p:cNvPr id="45087" name="Line 31"/>
          <p:cNvSpPr>
            <a:spLocks noChangeShapeType="1"/>
          </p:cNvSpPr>
          <p:nvPr/>
        </p:nvSpPr>
        <p:spPr bwMode="auto">
          <a:xfrm>
            <a:off x="1890052" y="4043363"/>
            <a:ext cx="2574528" cy="0"/>
          </a:xfrm>
          <a:prstGeom prst="line">
            <a:avLst/>
          </a:prstGeom>
          <a:noFill/>
          <a:ln w="38100">
            <a:solidFill>
              <a:srgbClr val="000000"/>
            </a:solidFill>
            <a:round/>
            <a:headEnd/>
            <a:tailEnd/>
          </a:ln>
          <a:effectLst/>
        </p:spPr>
        <p:txBody>
          <a:bodyPr/>
          <a:lstStyle/>
          <a:p>
            <a:endParaRPr lang="ar-SA"/>
          </a:p>
        </p:txBody>
      </p:sp>
      <p:sp>
        <p:nvSpPr>
          <p:cNvPr id="45088" name="Line 32"/>
          <p:cNvSpPr>
            <a:spLocks noChangeShapeType="1"/>
          </p:cNvSpPr>
          <p:nvPr/>
        </p:nvSpPr>
        <p:spPr bwMode="auto">
          <a:xfrm>
            <a:off x="6180931" y="4057650"/>
            <a:ext cx="2574529" cy="0"/>
          </a:xfrm>
          <a:prstGeom prst="line">
            <a:avLst/>
          </a:prstGeom>
          <a:noFill/>
          <a:ln w="38100">
            <a:solidFill>
              <a:srgbClr val="000000"/>
            </a:solidFill>
            <a:round/>
            <a:headEnd/>
            <a:tailEnd/>
          </a:ln>
          <a:effectLst/>
        </p:spPr>
        <p:txBody>
          <a:bodyPr/>
          <a:lstStyle/>
          <a:p>
            <a:endParaRPr lang="ar-SA"/>
          </a:p>
        </p:txBody>
      </p:sp>
      <p:sp>
        <p:nvSpPr>
          <p:cNvPr id="45089" name="Text Box 33"/>
          <p:cNvSpPr txBox="1">
            <a:spLocks noChangeArrowheads="1"/>
          </p:cNvSpPr>
          <p:nvPr/>
        </p:nvSpPr>
        <p:spPr bwMode="auto">
          <a:xfrm>
            <a:off x="1344877" y="1509714"/>
            <a:ext cx="620845" cy="503237"/>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cs typeface="Arabic Transparent" pitchFamily="2" charset="-78"/>
              </a:rPr>
              <a:t>P</a:t>
            </a:r>
            <a:r>
              <a:rPr lang="en-US" altLang="zh-CN" sz="2400" b="1" baseline="-25000">
                <a:latin typeface="Times New Roman" pitchFamily="18" charset="0"/>
                <a:ea typeface="SimSun" pitchFamily="2" charset="-122"/>
                <a:cs typeface="Arabic Transparent" pitchFamily="2" charset="-78"/>
              </a:rPr>
              <a:t>2</a:t>
            </a:r>
            <a:endParaRPr lang="en-US" sz="3600" baseline="-25000">
              <a:ea typeface="SimSun" pitchFamily="2" charset="-122"/>
              <a:cs typeface="Arabic Transparent" pitchFamily="2" charset="-78"/>
            </a:endParaRPr>
          </a:p>
        </p:txBody>
      </p:sp>
      <p:sp>
        <p:nvSpPr>
          <p:cNvPr id="45090" name="Text Box 34"/>
          <p:cNvSpPr txBox="1">
            <a:spLocks noChangeArrowheads="1"/>
          </p:cNvSpPr>
          <p:nvPr/>
        </p:nvSpPr>
        <p:spPr bwMode="auto">
          <a:xfrm>
            <a:off x="1344877" y="2008189"/>
            <a:ext cx="620845" cy="503237"/>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cs typeface="Arabic Transparent" pitchFamily="2" charset="-78"/>
              </a:rPr>
              <a:t>P</a:t>
            </a:r>
            <a:r>
              <a:rPr lang="en-US" altLang="zh-CN" sz="2400" b="1" baseline="-25000">
                <a:latin typeface="Times New Roman" pitchFamily="18" charset="0"/>
                <a:ea typeface="SimSun" pitchFamily="2" charset="-122"/>
                <a:cs typeface="Arabic Transparent" pitchFamily="2" charset="-78"/>
              </a:rPr>
              <a:t>1</a:t>
            </a:r>
            <a:endParaRPr lang="en-US" sz="3600" baseline="-25000">
              <a:ea typeface="SimSun" pitchFamily="2" charset="-122"/>
              <a:cs typeface="Arabic Transparent" pitchFamily="2" charset="-78"/>
            </a:endParaRPr>
          </a:p>
        </p:txBody>
      </p:sp>
      <p:sp>
        <p:nvSpPr>
          <p:cNvPr id="45091" name="AutoShape 3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1341</TotalTime>
  <Words>1839</Words>
  <Application>Microsoft Office PowerPoint</Application>
  <PresentationFormat>A4 Paper (210x297 mm)</PresentationFormat>
  <Paragraphs>418</Paragraphs>
  <Slides>24</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Office Theme</vt:lpstr>
      <vt:lpstr>Equation</vt:lpstr>
      <vt:lpstr>PowerPoint Presentation</vt:lpstr>
      <vt:lpstr>PowerPoint Presentation</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124</cp:revision>
  <dcterms:created xsi:type="dcterms:W3CDTF">2009-10-14T19:14:34Z</dcterms:created>
  <dcterms:modified xsi:type="dcterms:W3CDTF">2012-02-04T17:25:49Z</dcterms:modified>
</cp:coreProperties>
</file>