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17"/>
  </p:notesMasterIdLst>
  <p:sldIdLst>
    <p:sldId id="325" r:id="rId2"/>
    <p:sldId id="302" r:id="rId3"/>
    <p:sldId id="274" r:id="rId4"/>
    <p:sldId id="304" r:id="rId5"/>
    <p:sldId id="306" r:id="rId6"/>
    <p:sldId id="308" r:id="rId7"/>
    <p:sldId id="310" r:id="rId8"/>
    <p:sldId id="312" r:id="rId9"/>
    <p:sldId id="314" r:id="rId10"/>
    <p:sldId id="316" r:id="rId11"/>
    <p:sldId id="318" r:id="rId12"/>
    <p:sldId id="320" r:id="rId13"/>
    <p:sldId id="322" r:id="rId14"/>
    <p:sldId id="324" r:id="rId15"/>
    <p:sldId id="301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249"/>
    <a:srgbClr val="0000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7" d="100"/>
          <a:sy n="67" d="100"/>
        </p:scale>
        <p:origin x="-2904" y="-10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8A1E5455-4ED6-4AB3-A7F0-7ED062DC2D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5202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A9AE1B-E638-451A-BF06-FA4790E5E2FD}" type="slidenum">
              <a:rPr lang="en-US"/>
              <a:pPr/>
              <a:t>2</a:t>
            </a:fld>
            <a:endParaRPr lang="en-US"/>
          </a:p>
        </p:txBody>
      </p:sp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905558-DF08-4112-AC11-211D6F4296CF}" type="slidenum">
              <a:rPr lang="en-US"/>
              <a:pPr/>
              <a:t>4</a:t>
            </a:fld>
            <a:endParaRPr lang="en-US"/>
          </a:p>
        </p:txBody>
      </p:sp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2ACD64-DD9C-46F1-8492-985800E3CD52}" type="slidenum">
              <a:rPr lang="en-US"/>
              <a:pPr/>
              <a:t>5</a:t>
            </a:fld>
            <a:endParaRPr lang="en-US"/>
          </a:p>
        </p:txBody>
      </p:sp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B596BF-4CB0-484E-A6C0-FDB95F4EF574}" type="slidenum">
              <a:rPr lang="en-US"/>
              <a:pPr/>
              <a:t>6</a:t>
            </a:fld>
            <a:endParaRPr lang="en-US"/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861CD5-94C0-463E-8E32-F21E92B7842E}" type="slidenum">
              <a:rPr lang="en-US"/>
              <a:pPr/>
              <a:t>7</a:t>
            </a:fld>
            <a:endParaRPr lang="en-US"/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12A98E-3FC5-44EA-ADD5-359E98048CEC}" type="slidenum">
              <a:rPr lang="en-US"/>
              <a:pPr/>
              <a:t>8</a:t>
            </a:fld>
            <a:endParaRPr lang="en-US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A7C260-2D76-4B05-93AA-C3320648FDCB}" type="slidenum">
              <a:rPr lang="en-US"/>
              <a:pPr/>
              <a:t>9</a:t>
            </a:fld>
            <a:endParaRPr lang="en-US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CE9AF0-0E9D-4621-8335-22983F4FE40B}" type="slidenum">
              <a:rPr lang="en-US"/>
              <a:pPr/>
              <a:t>10</a:t>
            </a:fld>
            <a:endParaRPr lang="en-US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F25823-0690-4CC3-BA57-F2A497D4B854}" type="slidenum">
              <a:rPr lang="en-US"/>
              <a:pPr/>
              <a:t>11</a:t>
            </a:fld>
            <a:endParaRPr lang="en-US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D62CBD-F806-4D9B-A62E-3E64D0AF3BF5}" type="slidenum">
              <a:rPr lang="en-US"/>
              <a:pPr/>
              <a:t>12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C2986F-A3D5-4E6F-9084-58DA611CFC2A}" type="slidenum">
              <a:rPr lang="en-US"/>
              <a:pPr/>
              <a:t>13</a:t>
            </a:fld>
            <a:endParaRPr lang="en-US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6F9A1B-FA9A-44D5-8DA3-44D62022877D}" type="slidenum">
              <a:rPr lang="en-US"/>
              <a:pPr/>
              <a:t>14</a:t>
            </a:fld>
            <a:endParaRPr lang="en-US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017838" y="6356357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4D382A-0BD0-497F-9BA3-991E907E7F1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7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0D9D70-0E56-4D1D-BD1D-DC0C0B6EE83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92F3E2-2D2C-42C3-B8D2-48D1F30A2E7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7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6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4" y="1600206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841175-668D-4688-A035-E93966F8228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4E69E7-7777-42A3-AF93-3DB1A27A0D0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18591D-3D9C-44ED-99F4-40235AF3F78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727683-6A6A-45CB-B4E5-DE89D073AFF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6A0A31-AA34-41D4-9BCB-CE873586111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01DDB9-E9B5-4B9B-97BA-FBCB7044560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9A38E-7189-4325-B610-14E316AC93A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6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3" y="274646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30CF58-624F-4E50-A560-D2203F557F3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9" y="5791200"/>
            <a:ext cx="868974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51695" y="6372225"/>
            <a:ext cx="251883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943100" y="6376995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D23E676E-09B9-48BF-B785-1CB9CFE68CC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slide" Target="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134708" y="4648200"/>
            <a:ext cx="3698631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ادارة الاعمال-قسم الإقتصاد 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895600"/>
            <a:ext cx="4706815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SA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مبادئ الإقتصاد الجزئي </a:t>
            </a:r>
          </a:p>
          <a:p>
            <a:pPr algn="l">
              <a:lnSpc>
                <a:spcPct val="80000"/>
              </a:lnSpc>
            </a:pPr>
            <a:r>
              <a:rPr lang="ar-SA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د. حسن بن رفدان </a:t>
            </a:r>
            <a:r>
              <a:rPr lang="ar-SA" sz="3700" b="1" dirty="0" err="1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الهجهوج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8346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صر نائب لرقم الشريحة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074" name="WordArt 2"/>
          <p:cNvSpPr>
            <a:spLocks noChangeArrowheads="1" noChangeShapeType="1" noTextEdit="1"/>
          </p:cNvSpPr>
          <p:nvPr/>
        </p:nvSpPr>
        <p:spPr bwMode="auto">
          <a:xfrm>
            <a:off x="3200400" y="609600"/>
            <a:ext cx="2725738" cy="8651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l-Mujahed Classic"/>
              </a:rPr>
              <a:t>الفصل الحادي </a:t>
            </a:r>
            <a:r>
              <a:rPr lang="ar-SA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l-Mujahed Classic"/>
              </a:rPr>
              <a:t>عشر</a:t>
            </a:r>
          </a:p>
          <a:p>
            <a:pPr algn="ctr" rtl="1"/>
            <a:endParaRPr lang="ar-SA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Al-Mujahed Classic"/>
            </a:endParaRPr>
          </a:p>
          <a:p>
            <a:pPr algn="ctr" rtl="1"/>
            <a:r>
              <a:rPr lang="ar-SA" sz="3600" u="sng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l-Mujahed Classic"/>
              </a:rPr>
              <a:t>المحاضرة الثانية عشر</a:t>
            </a:r>
            <a:endParaRPr lang="ar-SA" sz="3600" u="sng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Al-Mujahed Classic"/>
            </a:endParaRPr>
          </a:p>
        </p:txBody>
      </p:sp>
      <p:sp>
        <p:nvSpPr>
          <p:cNvPr id="3075" name="WordArt 3"/>
          <p:cNvSpPr>
            <a:spLocks noChangeArrowheads="1" noChangeShapeType="1" noTextEdit="1"/>
          </p:cNvSpPr>
          <p:nvPr/>
        </p:nvSpPr>
        <p:spPr bwMode="auto">
          <a:xfrm>
            <a:off x="1730375" y="3013075"/>
            <a:ext cx="5505450" cy="7143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Al-Mujahed Free"/>
              </a:rPr>
              <a:t>المنافسة غير التامة</a:t>
            </a:r>
          </a:p>
        </p:txBody>
      </p:sp>
      <p:sp>
        <p:nvSpPr>
          <p:cNvPr id="3076" name="WordArt 4"/>
          <p:cNvSpPr>
            <a:spLocks noChangeArrowheads="1" noChangeShapeType="1" noTextEdit="1"/>
          </p:cNvSpPr>
          <p:nvPr/>
        </p:nvSpPr>
        <p:spPr bwMode="auto">
          <a:xfrm>
            <a:off x="1233488" y="4254500"/>
            <a:ext cx="6677025" cy="698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fr-MA" sz="3600" kern="1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Al-Mujahed Free"/>
              </a:rPr>
              <a:t>Imperfect Competition</a:t>
            </a:r>
            <a:endParaRPr lang="ar-SA" sz="3600" kern="10">
              <a:ln w="9525">
                <a:solidFill>
                  <a:srgbClr val="FF6600"/>
                </a:solidFill>
                <a:round/>
                <a:headEnd/>
                <a:tailEnd/>
              </a:ln>
              <a:solidFill>
                <a:srgbClr val="FF6600"/>
              </a:solidFill>
              <a:latin typeface="Al-Mujahed Free"/>
            </a:endParaRPr>
          </a:p>
        </p:txBody>
      </p:sp>
      <p:sp>
        <p:nvSpPr>
          <p:cNvPr id="3077" name="AutoShape 5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179388" y="6237288"/>
            <a:ext cx="431800" cy="431800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3075" grpId="0" animBg="1"/>
      <p:bldP spid="307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/>
              <a:t>عناصر المحاضرة</a:t>
            </a:r>
            <a:endParaRPr lang="en-US" dirty="0"/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419599"/>
          </a:xfrm>
        </p:spPr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sz="2600" b="1" dirty="0" smtClean="0">
                <a:cs typeface="Arial" pitchFamily="34" charset="0"/>
              </a:rPr>
              <a:t>مقدمة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600" b="1" dirty="0" smtClean="0">
                <a:cs typeface="Arial" pitchFamily="34" charset="0"/>
              </a:rPr>
              <a:t>المنافسة الاحتكارية(المفهوم والسمات)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600" b="1" dirty="0" smtClean="0">
                <a:cs typeface="Arial" pitchFamily="34" charset="0"/>
              </a:rPr>
              <a:t>توازن المنشأة في المدى القريب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600" b="1" dirty="0" smtClean="0">
                <a:cs typeface="Arial" pitchFamily="34" charset="0"/>
              </a:rPr>
              <a:t>توازن المنشأة في المدى البعيد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600" b="1" dirty="0" smtClean="0">
                <a:cs typeface="Arial" pitchFamily="34" charset="0"/>
              </a:rPr>
              <a:t>الاستغلال غير الكامل للطاقة الإنتاجية 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600" b="1" dirty="0" smtClean="0">
                <a:cs typeface="Arial" pitchFamily="34" charset="0"/>
              </a:rPr>
              <a:t>التمييز السلعي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600" b="1" dirty="0" smtClean="0">
                <a:cs typeface="Arial" pitchFamily="34" charset="0"/>
              </a:rPr>
              <a:t>الاستثمار في البحوث والتطوير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600" b="1" dirty="0" smtClean="0">
                <a:cs typeface="Arial" pitchFamily="34" charset="0"/>
              </a:rPr>
              <a:t>احتكار القلة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600" b="1" dirty="0" smtClean="0">
                <a:cs typeface="Arial" pitchFamily="34" charset="0"/>
              </a:rPr>
              <a:t>نماذج احتكار القلة</a:t>
            </a:r>
          </a:p>
          <a:p>
            <a:pPr rtl="1" eaLnBrk="1" hangingPunct="1">
              <a:buFont typeface="Arial" pitchFamily="34" charset="0"/>
              <a:buChar char="•"/>
            </a:pPr>
            <a:endParaRPr lang="ar-SA" sz="2800" b="1" dirty="0" smtClean="0">
              <a:cs typeface="Arial" pitchFamily="34" charset="0"/>
            </a:endParaRPr>
          </a:p>
          <a:p>
            <a:pPr rtl="1" eaLnBrk="1" hangingPunct="1">
              <a:buFont typeface="Arial" pitchFamily="34" charset="0"/>
              <a:buChar char="•"/>
            </a:pPr>
            <a:endParaRPr lang="ar-SA" b="1" i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971800" y="6324600"/>
            <a:ext cx="4648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جميع الحقوق محفوظة للدكتور عبد اللطيف موسى بلغرسة </a:t>
            </a: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عنصر نائب لرقم الشريحة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fld id="{2F79888A-96B4-496F-B1D9-B823BC206DDF}" type="slidenum">
              <a:rPr lang="en-US"/>
              <a:pPr/>
              <a:t>4</a:t>
            </a:fld>
            <a:endParaRPr lang="en-US"/>
          </a:p>
        </p:txBody>
      </p:sp>
      <p:sp>
        <p:nvSpPr>
          <p:cNvPr id="6146" name="WordArt 2"/>
          <p:cNvSpPr>
            <a:spLocks noChangeArrowheads="1" noChangeShapeType="1" noTextEdit="1"/>
          </p:cNvSpPr>
          <p:nvPr/>
        </p:nvSpPr>
        <p:spPr bwMode="auto">
          <a:xfrm>
            <a:off x="4787900" y="333375"/>
            <a:ext cx="4105275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cs typeface="Arabic Transparent"/>
              </a:rPr>
              <a:t>المنافسة الإحتكارية: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381000" y="1676400"/>
            <a:ext cx="84248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BH" sz="2400" dirty="0"/>
              <a:t>هي تلك الحالة من الأسواق التي تميز بوجود عدد كبير نسبياً من المنشآت صغيرة الحجم التي تنتج سلع وخدمات متشابهة ولكنها ليست متجانسة تماماً.</a:t>
            </a:r>
            <a:endParaRPr lang="fr-MA" sz="2400" dirty="0"/>
          </a:p>
        </p:txBody>
      </p:sp>
      <p:sp>
        <p:nvSpPr>
          <p:cNvPr id="6148" name="WordArt 4"/>
          <p:cNvSpPr>
            <a:spLocks noChangeArrowheads="1" noChangeShapeType="1" noTextEdit="1"/>
          </p:cNvSpPr>
          <p:nvPr/>
        </p:nvSpPr>
        <p:spPr bwMode="auto">
          <a:xfrm>
            <a:off x="5105400" y="1295400"/>
            <a:ext cx="3724275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cs typeface="Arabic Transparent"/>
              </a:rPr>
              <a:t>مفهوم المنافسة الإحتكارية</a:t>
            </a:r>
          </a:p>
        </p:txBody>
      </p:sp>
      <p:sp>
        <p:nvSpPr>
          <p:cNvPr id="6149" name="WordArt 5"/>
          <p:cNvSpPr>
            <a:spLocks noChangeArrowheads="1" noChangeShapeType="1" noTextEdit="1"/>
          </p:cNvSpPr>
          <p:nvPr/>
        </p:nvSpPr>
        <p:spPr bwMode="auto">
          <a:xfrm>
            <a:off x="5181600" y="2514600"/>
            <a:ext cx="3516313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 dirty="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cs typeface="Arabic Transparent"/>
              </a:rPr>
              <a:t>سمات المنافسة الاحتكارية</a:t>
            </a: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381000" y="3048000"/>
            <a:ext cx="84248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ar-BH" sz="2400" dirty="0"/>
              <a:t> أن لكل منشأة حصة صغيرة نسبياً من الطلب الكلي للسوق.</a:t>
            </a:r>
            <a:endParaRPr lang="fr-MA" sz="2400" dirty="0"/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381000" y="3505200"/>
            <a:ext cx="84248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ar-BH" sz="2400" dirty="0"/>
              <a:t> وجود عدد كبير نسبياً من المنشآت يحول دون اندماج أو أتفاق بعض المنشآت بحكر السوق.</a:t>
            </a:r>
            <a:endParaRPr lang="fr-MA" sz="2400" dirty="0"/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381000" y="4267200"/>
            <a:ext cx="84248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ar-BH" sz="2400" dirty="0"/>
              <a:t> كل منشأة تقرر سياستها دون أن تأخذ في اعتبارها ردود الأفعال المحتملة للمنشآت المنافسة، بسبب كبر عدد المنشآت.</a:t>
            </a:r>
            <a:endParaRPr lang="fr-MA" sz="2400" dirty="0"/>
          </a:p>
        </p:txBody>
      </p:sp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304800" y="4953000"/>
            <a:ext cx="84248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ar-BH" sz="2400" dirty="0"/>
              <a:t> تعمل كل منشأة على تمييز منتجاتها </a:t>
            </a:r>
            <a:r>
              <a:rPr lang="en-US" sz="2400" dirty="0"/>
              <a:t>(Product Differentiation)</a:t>
            </a:r>
            <a:r>
              <a:rPr lang="ar-BH" sz="2400" dirty="0"/>
              <a:t> عن منتجات المنشآت المنافسة في السوق.</a:t>
            </a:r>
            <a:endParaRPr lang="fr-MA" sz="2400" dirty="0"/>
          </a:p>
        </p:txBody>
      </p:sp>
      <p:sp>
        <p:nvSpPr>
          <p:cNvPr id="6154" name="AutoShape 10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179388" y="6237288"/>
            <a:ext cx="431800" cy="431800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8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8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8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20"/>
                            </p:stCondLst>
                            <p:childTnLst>
                              <p:par>
                                <p:cTn id="3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900"/>
                            </p:stCondLst>
                            <p:childTnLst>
                              <p:par>
                                <p:cTn id="3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80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80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80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540"/>
                            </p:stCondLst>
                            <p:childTnLst>
                              <p:par>
                                <p:cTn id="4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5" dur="80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6" dur="80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80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nimBg="1"/>
      <p:bldP spid="6148" grpId="0" animBg="1"/>
      <p:bldP spid="6149" grpId="0" animBg="1"/>
      <p:bldP spid="6150" grpId="0"/>
      <p:bldP spid="615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صر نائب لرقم الشريحة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fld id="{6B6ADDB8-E84A-4E2A-9EC6-36650FC1B6B4}" type="slidenum">
              <a:rPr lang="en-US"/>
              <a:pPr/>
              <a:t>5</a:t>
            </a:fld>
            <a:endParaRPr lang="en-US"/>
          </a:p>
        </p:txBody>
      </p:sp>
      <p:sp>
        <p:nvSpPr>
          <p:cNvPr id="8194" name="WordArt 2"/>
          <p:cNvSpPr>
            <a:spLocks noChangeArrowheads="1" noChangeShapeType="1" noTextEdit="1"/>
          </p:cNvSpPr>
          <p:nvPr/>
        </p:nvSpPr>
        <p:spPr bwMode="auto">
          <a:xfrm>
            <a:off x="2916238" y="333375"/>
            <a:ext cx="5857875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cs typeface="Arabic Transparent"/>
              </a:rPr>
              <a:t>توازن المنشأة في المدى القريب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1052513"/>
            <a:ext cx="84248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ar-BH" sz="2400"/>
              <a:t> تواجه المنشأة منحنى طلب سالب الانحدار.</a:t>
            </a:r>
            <a:endParaRPr lang="fr-MA" sz="2400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323850" y="1557338"/>
            <a:ext cx="84248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ar-BH" sz="2400"/>
              <a:t> تمييز المنتج يعطي المنشأة قوة احتكارية.</a:t>
            </a:r>
            <a:endParaRPr lang="fr-MA" sz="2400"/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323850" y="2060575"/>
            <a:ext cx="84248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ar-BH" sz="2400"/>
              <a:t> شرط تعظيم الربح أو توازن المنشأة تماماً كما هو في الاحتكار التام هو :</a:t>
            </a:r>
            <a:endParaRPr lang="fr-MA" sz="2400"/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323850" y="2565400"/>
            <a:ext cx="84248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/>
              <a:t>MC = MR</a:t>
            </a: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323850" y="3068638"/>
            <a:ext cx="84248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BH" sz="2400"/>
              <a:t>يوضح </a:t>
            </a:r>
            <a:r>
              <a:rPr lang="ar-BH" sz="2400" b="1">
                <a:solidFill>
                  <a:srgbClr val="FD0903"/>
                </a:solidFill>
                <a:hlinkClick r:id="rId4" action="ppaction://hlinksldjump"/>
              </a:rPr>
              <a:t>الشكل (11-1)</a:t>
            </a:r>
            <a:r>
              <a:rPr lang="ar-BH" sz="2400"/>
              <a:t> أن مستوى الإنتاج الذي يعظم الربح في حالة مطعم الجامعة هو 2100 وجبة في الأسبوع وبسعر قدره 1.500 دينار للوجبة الواحدة.</a:t>
            </a:r>
            <a:endParaRPr lang="fr-MA" sz="2400"/>
          </a:p>
        </p:txBody>
      </p:sp>
      <p:sp>
        <p:nvSpPr>
          <p:cNvPr id="8200" name="AutoShape 8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179388" y="6237288"/>
            <a:ext cx="431800" cy="431800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860"/>
                            </p:stCondLst>
                            <p:childTnLst>
                              <p:par>
                                <p:cTn id="1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260"/>
                            </p:stCondLst>
                            <p:childTnLst>
                              <p:par>
                                <p:cTn id="2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540"/>
                            </p:stCondLst>
                            <p:childTnLst>
                              <p:par>
                                <p:cTn id="2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6" dur="80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7" dur="80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80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nimBg="1"/>
      <p:bldP spid="8195" grpId="0"/>
      <p:bldP spid="8196" grpId="0"/>
      <p:bldP spid="8197" grpId="0"/>
      <p:bldP spid="8198" grpId="0"/>
      <p:bldP spid="819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عنصر نائب لرقم الشريحة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fld id="{C186A5CC-6AFC-4F48-A032-7FAF5389F818}" type="slidenum">
              <a:rPr lang="en-US"/>
              <a:pPr/>
              <a:t>6</a:t>
            </a:fld>
            <a:endParaRPr lang="en-US"/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336925" y="2997200"/>
            <a:ext cx="4000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rtl="1"/>
            <a:r>
              <a:rPr lang="en-US" altLang="zh-CN" sz="2400" b="1">
                <a:latin typeface="Times New Roman" pitchFamily="18" charset="0"/>
                <a:ea typeface="SimSun" pitchFamily="2" charset="-122"/>
              </a:rPr>
              <a:t>E</a:t>
            </a:r>
            <a:endParaRPr lang="en-US" sz="240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987550" y="2227263"/>
            <a:ext cx="925513" cy="68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rtl="1"/>
            <a:r>
              <a:rPr lang="en-US" altLang="zh-CN" sz="2400" b="1">
                <a:latin typeface="Times New Roman" pitchFamily="18" charset="0"/>
                <a:ea typeface="SimSun" pitchFamily="2" charset="-122"/>
              </a:rPr>
              <a:t>0.800</a:t>
            </a:r>
            <a:endParaRPr lang="en-US" sz="3600"/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1916113" y="1554163"/>
            <a:ext cx="1111250" cy="53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 sz="2400" b="1">
                <a:latin typeface="Times New Roman" pitchFamily="18" charset="0"/>
                <a:ea typeface="SimSun" pitchFamily="2" charset="-122"/>
              </a:rPr>
              <a:t>1.500</a:t>
            </a:r>
            <a:endParaRPr lang="en-US" sz="3600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2924175" y="1801813"/>
            <a:ext cx="831850" cy="666750"/>
          </a:xfrm>
          <a:prstGeom prst="rect">
            <a:avLst/>
          </a:prstGeom>
          <a:solidFill>
            <a:srgbClr val="C0C0C0"/>
          </a:soli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>
            <a:off x="2924175" y="782638"/>
            <a:ext cx="0" cy="372268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>
            <a:off x="2924175" y="969963"/>
            <a:ext cx="3065463" cy="306546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249" name="Line 9"/>
          <p:cNvSpPr>
            <a:spLocks noChangeShapeType="1"/>
          </p:cNvSpPr>
          <p:nvPr/>
        </p:nvSpPr>
        <p:spPr bwMode="auto">
          <a:xfrm>
            <a:off x="2924175" y="969963"/>
            <a:ext cx="1165225" cy="330993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250" name="Arc 10"/>
          <p:cNvSpPr>
            <a:spLocks/>
          </p:cNvSpPr>
          <p:nvPr/>
        </p:nvSpPr>
        <p:spPr bwMode="auto">
          <a:xfrm flipV="1">
            <a:off x="3257550" y="1470025"/>
            <a:ext cx="1598613" cy="199866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4364038" y="1087438"/>
            <a:ext cx="9683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400" b="1">
                <a:latin typeface="Times New Roman" pitchFamily="18" charset="0"/>
                <a:ea typeface="SimSun" pitchFamily="2" charset="-122"/>
              </a:rPr>
              <a:t>MC</a:t>
            </a:r>
            <a:endParaRPr lang="en-US" sz="3600"/>
          </a:p>
        </p:txBody>
      </p: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5948363" y="3967163"/>
            <a:ext cx="5318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rtl="1"/>
            <a:r>
              <a:rPr lang="en-US" sz="2400" b="1">
                <a:latin typeface="Times New Roman" pitchFamily="18" charset="0"/>
                <a:ea typeface="SimSun" pitchFamily="2" charset="-122"/>
              </a:rPr>
              <a:t>D</a:t>
            </a:r>
          </a:p>
        </p:txBody>
      </p:sp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3778250" y="4037013"/>
            <a:ext cx="9461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rtl="1"/>
            <a:r>
              <a:rPr lang="en-US" altLang="zh-CN" sz="2400" b="1">
                <a:latin typeface="Times New Roman" pitchFamily="18" charset="0"/>
                <a:ea typeface="SimSun" pitchFamily="2" charset="-122"/>
              </a:rPr>
              <a:t>MR</a:t>
            </a:r>
            <a:endParaRPr lang="en-US" sz="3600"/>
          </a:p>
        </p:txBody>
      </p:sp>
      <p:sp>
        <p:nvSpPr>
          <p:cNvPr id="10254" name="Line 14"/>
          <p:cNvSpPr>
            <a:spLocks noChangeShapeType="1"/>
          </p:cNvSpPr>
          <p:nvPr/>
        </p:nvSpPr>
        <p:spPr bwMode="auto">
          <a:xfrm>
            <a:off x="3756025" y="1801813"/>
            <a:ext cx="0" cy="2665412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0255" name="Text Box 15"/>
          <p:cNvSpPr txBox="1">
            <a:spLocks noChangeArrowheads="1"/>
          </p:cNvSpPr>
          <p:nvPr/>
        </p:nvSpPr>
        <p:spPr bwMode="auto">
          <a:xfrm>
            <a:off x="6802438" y="4221163"/>
            <a:ext cx="801687" cy="53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rtl="1"/>
            <a:r>
              <a:rPr lang="ar-SA" altLang="zh-CN" sz="1200" b="1">
                <a:latin typeface="Times New Roman" pitchFamily="18" charset="0"/>
                <a:ea typeface="SimSun" pitchFamily="2" charset="-122"/>
                <a:cs typeface="Arabic Transparent" pitchFamily="2" charset="-78"/>
              </a:rPr>
              <a:t>َ</a:t>
            </a:r>
            <a:r>
              <a:rPr lang="en-US" altLang="zh-CN" sz="2400" b="1">
                <a:latin typeface="Times New Roman" pitchFamily="18" charset="0"/>
                <a:ea typeface="SimSun" pitchFamily="2" charset="-122"/>
                <a:cs typeface="Arabic Transparent" pitchFamily="2" charset="-78"/>
              </a:rPr>
              <a:t>Q</a:t>
            </a:r>
            <a:endParaRPr lang="en-US" sz="3600"/>
          </a:p>
        </p:txBody>
      </p:sp>
      <p:sp>
        <p:nvSpPr>
          <p:cNvPr id="10256" name="Text Box 16"/>
          <p:cNvSpPr txBox="1">
            <a:spLocks noChangeArrowheads="1"/>
          </p:cNvSpPr>
          <p:nvPr/>
        </p:nvSpPr>
        <p:spPr bwMode="auto">
          <a:xfrm>
            <a:off x="3265488" y="4460875"/>
            <a:ext cx="990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rtl="1"/>
            <a:r>
              <a:rPr lang="en-US" altLang="zh-CN" sz="2400" b="1">
                <a:latin typeface="Times New Roman" pitchFamily="18" charset="0"/>
                <a:ea typeface="SimSun" pitchFamily="2" charset="-122"/>
              </a:rPr>
              <a:t>2100</a:t>
            </a:r>
            <a:endParaRPr lang="en-US" sz="3600"/>
          </a:p>
        </p:txBody>
      </p:sp>
      <p:sp>
        <p:nvSpPr>
          <p:cNvPr id="10257" name="Arc 17"/>
          <p:cNvSpPr>
            <a:spLocks/>
          </p:cNvSpPr>
          <p:nvPr/>
        </p:nvSpPr>
        <p:spPr bwMode="auto">
          <a:xfrm flipV="1">
            <a:off x="3590925" y="1968500"/>
            <a:ext cx="1863725" cy="900113"/>
          </a:xfrm>
          <a:custGeom>
            <a:avLst/>
            <a:gdLst>
              <a:gd name="G0" fmla="+- 19830 0 0"/>
              <a:gd name="G1" fmla="+- 21600 0 0"/>
              <a:gd name="G2" fmla="+- 21600 0 0"/>
              <a:gd name="T0" fmla="*/ 0 w 40573"/>
              <a:gd name="T1" fmla="*/ 13037 h 21600"/>
              <a:gd name="T2" fmla="*/ 40573 w 40573"/>
              <a:gd name="T3" fmla="*/ 15577 h 21600"/>
              <a:gd name="T4" fmla="*/ 19830 w 40573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0573" h="21600" fill="none" extrusionOk="0">
                <a:moveTo>
                  <a:pt x="-1" y="13036"/>
                </a:moveTo>
                <a:cubicBezTo>
                  <a:pt x="3416" y="5124"/>
                  <a:pt x="11210" y="-1"/>
                  <a:pt x="19830" y="0"/>
                </a:cubicBezTo>
                <a:cubicBezTo>
                  <a:pt x="29439" y="0"/>
                  <a:pt x="37893" y="6348"/>
                  <a:pt x="40573" y="15576"/>
                </a:cubicBezTo>
              </a:path>
              <a:path w="40573" h="21600" stroke="0" extrusionOk="0">
                <a:moveTo>
                  <a:pt x="-1" y="13036"/>
                </a:moveTo>
                <a:cubicBezTo>
                  <a:pt x="3416" y="5124"/>
                  <a:pt x="11210" y="-1"/>
                  <a:pt x="19830" y="0"/>
                </a:cubicBezTo>
                <a:cubicBezTo>
                  <a:pt x="29439" y="0"/>
                  <a:pt x="37893" y="6348"/>
                  <a:pt x="40573" y="15576"/>
                </a:cubicBezTo>
                <a:lnTo>
                  <a:pt x="19830" y="21600"/>
                </a:lnTo>
                <a:close/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rot="10800000"/>
          <a:lstStyle/>
          <a:p>
            <a:pPr algn="r" rtl="1"/>
            <a:endParaRPr lang="ar-SA"/>
          </a:p>
        </p:txBody>
      </p:sp>
      <p:sp>
        <p:nvSpPr>
          <p:cNvPr id="10258" name="Text Box 18"/>
          <p:cNvSpPr txBox="1">
            <a:spLocks noChangeArrowheads="1"/>
          </p:cNvSpPr>
          <p:nvPr/>
        </p:nvSpPr>
        <p:spPr bwMode="auto">
          <a:xfrm>
            <a:off x="5084763" y="1820863"/>
            <a:ext cx="800100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rtl="1"/>
            <a:r>
              <a:rPr lang="en-US" altLang="zh-CN" sz="2400" b="1">
                <a:latin typeface="Times New Roman" pitchFamily="18" charset="0"/>
                <a:ea typeface="SimSun" pitchFamily="2" charset="-122"/>
              </a:rPr>
              <a:t>AC</a:t>
            </a:r>
            <a:endParaRPr lang="en-US" sz="3600"/>
          </a:p>
        </p:txBody>
      </p:sp>
      <p:sp>
        <p:nvSpPr>
          <p:cNvPr id="10259" name="Text Box 19"/>
          <p:cNvSpPr txBox="1">
            <a:spLocks noChangeArrowheads="1"/>
          </p:cNvSpPr>
          <p:nvPr/>
        </p:nvSpPr>
        <p:spPr bwMode="auto">
          <a:xfrm>
            <a:off x="990600" y="4953000"/>
            <a:ext cx="6978650" cy="108585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just" rtl="1"/>
            <a:r>
              <a:rPr lang="ar-SA" altLang="zh-CN" sz="2000" b="1">
                <a:solidFill>
                  <a:srgbClr val="FF66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الشكل (1</a:t>
            </a:r>
            <a:r>
              <a:rPr lang="en-US" altLang="zh-CN" sz="2000" b="1">
                <a:solidFill>
                  <a:srgbClr val="FF66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1</a:t>
            </a:r>
            <a:r>
              <a:rPr lang="ar-SA" altLang="zh-CN" sz="2000" b="1">
                <a:solidFill>
                  <a:srgbClr val="FF66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-1):</a:t>
            </a:r>
            <a:r>
              <a:rPr lang="ar-SA" altLang="zh-CN" sz="200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تحقق المنشأة المحتكرة أقصى ربح في المدى القصير عندما تنتج 2100 وجبة حيث يتعادل عندها الإيراد الحدي مع التكلفة الحدية، وتبيع بسعر 1.500</a:t>
            </a:r>
            <a:r>
              <a:rPr lang="ar-BH" altLang="zh-CN" sz="200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ar-SA" altLang="zh-CN" sz="200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دينار، وتحقق ربحاً قدره </a:t>
            </a:r>
            <a:r>
              <a:rPr lang="en-US" altLang="zh-CN" sz="200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1,680</a:t>
            </a:r>
            <a:r>
              <a:rPr lang="ar-SA" altLang="zh-CN" sz="200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دينار، ويقاس الربح بالمساحة المظللة في الشكل.</a:t>
            </a:r>
            <a:endParaRPr lang="en-US" sz="3200">
              <a:ea typeface="SimSun" pitchFamily="2" charset="-122"/>
              <a:cs typeface="Times New Roman" pitchFamily="18" charset="0"/>
            </a:endParaRPr>
          </a:p>
        </p:txBody>
      </p:sp>
      <p:sp>
        <p:nvSpPr>
          <p:cNvPr id="10260" name="Line 20"/>
          <p:cNvSpPr>
            <a:spLocks noChangeShapeType="1"/>
          </p:cNvSpPr>
          <p:nvPr/>
        </p:nvSpPr>
        <p:spPr bwMode="auto">
          <a:xfrm flipH="1">
            <a:off x="2941638" y="1801813"/>
            <a:ext cx="833437" cy="0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261" name="Line 21"/>
          <p:cNvSpPr>
            <a:spLocks noChangeShapeType="1"/>
          </p:cNvSpPr>
          <p:nvPr/>
        </p:nvSpPr>
        <p:spPr bwMode="auto">
          <a:xfrm flipH="1">
            <a:off x="2941638" y="2468563"/>
            <a:ext cx="833437" cy="0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262" name="Text Box 22"/>
          <p:cNvSpPr txBox="1">
            <a:spLocks noChangeArrowheads="1"/>
          </p:cNvSpPr>
          <p:nvPr/>
        </p:nvSpPr>
        <p:spPr bwMode="auto">
          <a:xfrm>
            <a:off x="1936750" y="355600"/>
            <a:ext cx="1968500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rtl="1"/>
            <a:r>
              <a:rPr lang="en-US" altLang="zh-CN" sz="2400" b="1">
                <a:latin typeface="Times New Roman" pitchFamily="18" charset="0"/>
                <a:ea typeface="SimSun" pitchFamily="2" charset="-122"/>
              </a:rPr>
              <a:t>P, MC &amp; AC</a:t>
            </a:r>
            <a:endParaRPr lang="en-US" sz="3600"/>
          </a:p>
        </p:txBody>
      </p:sp>
      <p:sp>
        <p:nvSpPr>
          <p:cNvPr id="10263" name="Line 23"/>
          <p:cNvSpPr>
            <a:spLocks noChangeShapeType="1"/>
          </p:cNvSpPr>
          <p:nvPr/>
        </p:nvSpPr>
        <p:spPr bwMode="auto">
          <a:xfrm>
            <a:off x="2924175" y="4487863"/>
            <a:ext cx="403225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0264" name="AutoShape 2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179388" y="6237288"/>
            <a:ext cx="431800" cy="431800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10265" name="AutoShape 2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55650" y="6237288"/>
            <a:ext cx="323850" cy="431800"/>
          </a:xfrm>
          <a:prstGeom prst="curvedRightArrow">
            <a:avLst>
              <a:gd name="adj1" fmla="val 26667"/>
              <a:gd name="adj2" fmla="val 53333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عنصر نائب لرقم الشريحة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fld id="{7C0E7BBC-F100-45FC-A3B0-1E6B2CDD0C29}" type="slidenum">
              <a:rPr lang="en-US"/>
              <a:pPr/>
              <a:t>7</a:t>
            </a:fld>
            <a:endParaRPr lang="en-US"/>
          </a:p>
        </p:txBody>
      </p:sp>
      <p:sp>
        <p:nvSpPr>
          <p:cNvPr id="12290" name="WordArt 2"/>
          <p:cNvSpPr>
            <a:spLocks noChangeArrowheads="1" noChangeShapeType="1" noTextEdit="1"/>
          </p:cNvSpPr>
          <p:nvPr/>
        </p:nvSpPr>
        <p:spPr bwMode="auto">
          <a:xfrm>
            <a:off x="2916238" y="115888"/>
            <a:ext cx="5857875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cs typeface="Arabic Transparent"/>
              </a:rPr>
              <a:t>توازن المنشأة في المدى البعيد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323850" y="949325"/>
            <a:ext cx="84248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ar-BH" sz="2400"/>
              <a:t> في سوق المنافسة الاحتكارية حرية الدخول مكفولة للمنافسين.</a:t>
            </a:r>
            <a:endParaRPr lang="fr-MA" sz="2400"/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323850" y="1452563"/>
            <a:ext cx="84248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ar-BH" sz="2400"/>
              <a:t> يؤدي دخول المنافسين إلى انخفاض الطلب على منتجات المنشآت التي حققت أرباح في المدى القصير، فتقل أرباحها.</a:t>
            </a:r>
            <a:endParaRPr lang="fr-MA" sz="2400"/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323850" y="2317750"/>
            <a:ext cx="84248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ar-BH" sz="2400"/>
              <a:t> في المدى البعيد، تحقق المنشآت العاملة في سوق المنافسة الاحتكارية أرباحاً اقتصادية مساوية للصفر، تماماً كما في سوق المنافسة التامة.</a:t>
            </a:r>
            <a:endParaRPr lang="fr-MA" sz="2400"/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323850" y="3182938"/>
            <a:ext cx="84248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BH" sz="2400"/>
              <a:t>يوضح </a:t>
            </a:r>
            <a:r>
              <a:rPr lang="ar-BH" sz="2400" b="1">
                <a:solidFill>
                  <a:srgbClr val="FD0903"/>
                </a:solidFill>
                <a:hlinkClick r:id="rId4" action="ppaction://hlinksldjump"/>
              </a:rPr>
              <a:t>الشكل (11-2)</a:t>
            </a:r>
            <a:r>
              <a:rPr lang="ar-BH" sz="2400"/>
              <a:t> تحقيق مطعم الجامعة أرباحاً اقتصادية مساوية للصفر وتوقف دخول المنافسين ووصول السوق إلى حالة توازن.</a:t>
            </a:r>
            <a:endParaRPr lang="fr-MA" sz="2400"/>
          </a:p>
        </p:txBody>
      </p:sp>
      <p:sp>
        <p:nvSpPr>
          <p:cNvPr id="12295" name="WordArt 7"/>
          <p:cNvSpPr>
            <a:spLocks noChangeArrowheads="1" noChangeShapeType="1" noTextEdit="1"/>
          </p:cNvSpPr>
          <p:nvPr/>
        </p:nvSpPr>
        <p:spPr bwMode="auto">
          <a:xfrm>
            <a:off x="2916238" y="4046538"/>
            <a:ext cx="5857875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cs typeface="Arabic Transparent"/>
              </a:rPr>
              <a:t>الإستغلال غير الكامل للطاقة الإنتاجية</a:t>
            </a:r>
          </a:p>
        </p:txBody>
      </p:sp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323850" y="4838700"/>
            <a:ext cx="84248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BH" sz="2400"/>
              <a:t>تنتج المنشأة في المنافسة الاحتكارية أقل من مستوى الطاقة القصوى، تكون هناك طاقة فائضة </a:t>
            </a:r>
            <a:r>
              <a:rPr lang="en-US" sz="2400"/>
              <a:t>(Excess Capacity)</a:t>
            </a:r>
            <a:r>
              <a:rPr lang="ar-BH" sz="2400"/>
              <a:t>، وفي فقد في كفاءة استغلال الموارد.</a:t>
            </a:r>
            <a:endParaRPr lang="fr-MA" sz="2400"/>
          </a:p>
        </p:txBody>
      </p:sp>
      <p:sp>
        <p:nvSpPr>
          <p:cNvPr id="12297" name="AutoShape 9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179388" y="6237288"/>
            <a:ext cx="431800" cy="431800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980"/>
                            </p:stCondLst>
                            <p:childTnLst>
                              <p:par>
                                <p:cTn id="2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460"/>
                            </p:stCondLst>
                            <p:childTnLst>
                              <p:par>
                                <p:cTn id="2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12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12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12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animBg="1"/>
      <p:bldP spid="12292" grpId="0"/>
      <p:bldP spid="12293" grpId="0"/>
      <p:bldP spid="12294" grpId="0"/>
      <p:bldP spid="1229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عنصر نائب لرقم الشريحة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fld id="{BA1D51B9-5C6F-4099-9087-9A91E97D3A85}" type="slidenum">
              <a:rPr lang="en-US"/>
              <a:pPr/>
              <a:t>8</a:t>
            </a:fld>
            <a:endParaRPr lang="en-US"/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3587750" y="1585913"/>
            <a:ext cx="427038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rtl="1"/>
            <a:r>
              <a:rPr lang="en-US" altLang="zh-CN" sz="2400" b="1">
                <a:latin typeface="Times New Roman" pitchFamily="18" charset="0"/>
                <a:ea typeface="SimSun" pitchFamily="2" charset="-122"/>
              </a:rPr>
              <a:t>E</a:t>
            </a:r>
            <a:endParaRPr lang="en-US" sz="2400" b="1">
              <a:latin typeface="Times New Roman" pitchFamily="18" charset="0"/>
              <a:ea typeface="SimSun" pitchFamily="2" charset="-122"/>
            </a:endParaRP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1835150" y="1695450"/>
            <a:ext cx="885825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 sz="2400" b="1">
                <a:latin typeface="Times New Roman" pitchFamily="18" charset="0"/>
                <a:ea typeface="SimSun" pitchFamily="2" charset="-122"/>
              </a:rPr>
              <a:t>1.000</a:t>
            </a:r>
            <a:endParaRPr lang="en-US" sz="3600"/>
          </a:p>
        </p:txBody>
      </p:sp>
      <p:sp>
        <p:nvSpPr>
          <p:cNvPr id="14341" name="Line 5"/>
          <p:cNvSpPr>
            <a:spLocks noChangeShapeType="1"/>
          </p:cNvSpPr>
          <p:nvPr/>
        </p:nvSpPr>
        <p:spPr bwMode="auto">
          <a:xfrm flipH="1">
            <a:off x="2693988" y="765175"/>
            <a:ext cx="6350" cy="409892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4342" name="Line 6"/>
          <p:cNvSpPr>
            <a:spLocks noChangeShapeType="1"/>
          </p:cNvSpPr>
          <p:nvPr/>
        </p:nvSpPr>
        <p:spPr bwMode="auto">
          <a:xfrm>
            <a:off x="2693988" y="4884738"/>
            <a:ext cx="42545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4343" name="Line 7"/>
          <p:cNvSpPr>
            <a:spLocks noChangeShapeType="1"/>
          </p:cNvSpPr>
          <p:nvPr/>
        </p:nvSpPr>
        <p:spPr bwMode="auto">
          <a:xfrm>
            <a:off x="2693988" y="1004888"/>
            <a:ext cx="3262312" cy="326231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4344" name="Line 8"/>
          <p:cNvSpPr>
            <a:spLocks noChangeShapeType="1"/>
          </p:cNvSpPr>
          <p:nvPr/>
        </p:nvSpPr>
        <p:spPr bwMode="auto">
          <a:xfrm>
            <a:off x="2693988" y="1004888"/>
            <a:ext cx="1277937" cy="35448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4345" name="Arc 9"/>
          <p:cNvSpPr>
            <a:spLocks/>
          </p:cNvSpPr>
          <p:nvPr/>
        </p:nvSpPr>
        <p:spPr bwMode="auto">
          <a:xfrm flipV="1">
            <a:off x="3430588" y="1949450"/>
            <a:ext cx="1063625" cy="187166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598"/>
              <a:gd name="T1" fmla="*/ 0 h 21600"/>
              <a:gd name="T2" fmla="*/ 21598 w 21598"/>
              <a:gd name="T3" fmla="*/ 21295 h 21600"/>
              <a:gd name="T4" fmla="*/ 0 w 21598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98" h="21600" fill="none" extrusionOk="0">
                <a:moveTo>
                  <a:pt x="-1" y="0"/>
                </a:moveTo>
                <a:cubicBezTo>
                  <a:pt x="11810" y="0"/>
                  <a:pt x="21431" y="9485"/>
                  <a:pt x="21597" y="21295"/>
                </a:cubicBezTo>
              </a:path>
              <a:path w="21598" h="21600" stroke="0" extrusionOk="0">
                <a:moveTo>
                  <a:pt x="-1" y="0"/>
                </a:moveTo>
                <a:cubicBezTo>
                  <a:pt x="11810" y="0"/>
                  <a:pt x="21431" y="9485"/>
                  <a:pt x="21597" y="21295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4140200" y="1557338"/>
            <a:ext cx="70961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400" b="1">
                <a:latin typeface="Times New Roman" pitchFamily="18" charset="0"/>
                <a:ea typeface="SimSun" pitchFamily="2" charset="-122"/>
              </a:rPr>
              <a:t>MC</a:t>
            </a:r>
            <a:endParaRPr lang="en-US" sz="2400" b="1">
              <a:latin typeface="Times New Roman" pitchFamily="18" charset="0"/>
              <a:ea typeface="SimSun" pitchFamily="2" charset="-122"/>
            </a:endParaRPr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5878513" y="4230688"/>
            <a:ext cx="566737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rtl="1"/>
            <a:r>
              <a:rPr lang="en-US" sz="2400" b="1">
                <a:latin typeface="Times New Roman" pitchFamily="18" charset="0"/>
                <a:ea typeface="SimSun" pitchFamily="2" charset="-122"/>
              </a:rPr>
              <a:t>D</a:t>
            </a:r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3708400" y="4464050"/>
            <a:ext cx="70961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rtl="1"/>
            <a:r>
              <a:rPr lang="en-US" altLang="zh-CN" sz="2400" b="1">
                <a:latin typeface="Times New Roman" pitchFamily="18" charset="0"/>
                <a:ea typeface="SimSun" pitchFamily="2" charset="-122"/>
              </a:rPr>
              <a:t>MR</a:t>
            </a:r>
            <a:endParaRPr lang="en-US" sz="2400" b="1">
              <a:latin typeface="Times New Roman" pitchFamily="18" charset="0"/>
              <a:ea typeface="SimSun" pitchFamily="2" charset="-122"/>
            </a:endParaRPr>
          </a:p>
        </p:txBody>
      </p:sp>
      <p:sp>
        <p:nvSpPr>
          <p:cNvPr id="14349" name="Line 13"/>
          <p:cNvSpPr>
            <a:spLocks noChangeShapeType="1"/>
          </p:cNvSpPr>
          <p:nvPr/>
        </p:nvSpPr>
        <p:spPr bwMode="auto">
          <a:xfrm>
            <a:off x="3686175" y="1976438"/>
            <a:ext cx="0" cy="2836862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4350" name="Line 14"/>
          <p:cNvSpPr>
            <a:spLocks noChangeShapeType="1"/>
          </p:cNvSpPr>
          <p:nvPr/>
        </p:nvSpPr>
        <p:spPr bwMode="auto">
          <a:xfrm flipH="1">
            <a:off x="2693988" y="1976438"/>
            <a:ext cx="992187" cy="0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4351" name="Text Box 15"/>
          <p:cNvSpPr txBox="1">
            <a:spLocks noChangeArrowheads="1"/>
          </p:cNvSpPr>
          <p:nvPr/>
        </p:nvSpPr>
        <p:spPr bwMode="auto">
          <a:xfrm>
            <a:off x="6507163" y="4629150"/>
            <a:ext cx="852487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rtl="1"/>
            <a:r>
              <a:rPr lang="en-US" altLang="zh-CN" sz="2400" b="1">
                <a:latin typeface="Times New Roman" pitchFamily="18" charset="0"/>
                <a:ea typeface="SimSun" pitchFamily="2" charset="-122"/>
              </a:rPr>
              <a:t>Q</a:t>
            </a:r>
            <a:endParaRPr lang="en-US" sz="2400" b="1">
              <a:latin typeface="Times New Roman" pitchFamily="18" charset="0"/>
              <a:ea typeface="SimSun" pitchFamily="2" charset="-122"/>
            </a:endParaRPr>
          </a:p>
        </p:txBody>
      </p:sp>
      <p:sp>
        <p:nvSpPr>
          <p:cNvPr id="14352" name="Arc 16"/>
          <p:cNvSpPr>
            <a:spLocks/>
          </p:cNvSpPr>
          <p:nvPr/>
        </p:nvSpPr>
        <p:spPr bwMode="auto">
          <a:xfrm flipV="1">
            <a:off x="3302000" y="1241425"/>
            <a:ext cx="2433638" cy="1063625"/>
          </a:xfrm>
          <a:custGeom>
            <a:avLst/>
            <a:gdLst>
              <a:gd name="G0" fmla="+- 21289 0 0"/>
              <a:gd name="G1" fmla="+- 21600 0 0"/>
              <a:gd name="G2" fmla="+- 21600 0 0"/>
              <a:gd name="T0" fmla="*/ 0 w 42032"/>
              <a:gd name="T1" fmla="*/ 17948 h 21600"/>
              <a:gd name="T2" fmla="*/ 42032 w 42032"/>
              <a:gd name="T3" fmla="*/ 15577 h 21600"/>
              <a:gd name="T4" fmla="*/ 21289 w 42032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032" h="21600" fill="none" extrusionOk="0">
                <a:moveTo>
                  <a:pt x="-1" y="17947"/>
                </a:moveTo>
                <a:cubicBezTo>
                  <a:pt x="1778" y="7579"/>
                  <a:pt x="10768" y="-1"/>
                  <a:pt x="21289" y="0"/>
                </a:cubicBezTo>
                <a:cubicBezTo>
                  <a:pt x="30898" y="0"/>
                  <a:pt x="39352" y="6348"/>
                  <a:pt x="42032" y="15576"/>
                </a:cubicBezTo>
              </a:path>
              <a:path w="42032" h="21600" stroke="0" extrusionOk="0">
                <a:moveTo>
                  <a:pt x="-1" y="17947"/>
                </a:moveTo>
                <a:cubicBezTo>
                  <a:pt x="1778" y="7579"/>
                  <a:pt x="10768" y="-1"/>
                  <a:pt x="21289" y="0"/>
                </a:cubicBezTo>
                <a:cubicBezTo>
                  <a:pt x="30898" y="0"/>
                  <a:pt x="39352" y="6348"/>
                  <a:pt x="42032" y="15576"/>
                </a:cubicBezTo>
                <a:lnTo>
                  <a:pt x="21289" y="21600"/>
                </a:lnTo>
                <a:close/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r" rtl="1"/>
            <a:endParaRPr lang="en-US" altLang="zh-CN" sz="1200">
              <a:latin typeface="Times New Roman" pitchFamily="18" charset="0"/>
              <a:ea typeface="SimSun" pitchFamily="2" charset="-122"/>
            </a:endParaRPr>
          </a:p>
          <a:p>
            <a:pPr algn="r" rtl="1"/>
            <a:r>
              <a:rPr lang="en-US" altLang="zh-CN" sz="1200">
                <a:latin typeface="Times New Roman" pitchFamily="18" charset="0"/>
                <a:ea typeface="SimSun" pitchFamily="2" charset="-122"/>
              </a:rPr>
              <a:t>    </a:t>
            </a:r>
            <a:endParaRPr lang="en-US"/>
          </a:p>
        </p:txBody>
      </p:sp>
      <p:sp>
        <p:nvSpPr>
          <p:cNvPr id="14353" name="Text Box 17"/>
          <p:cNvSpPr txBox="1">
            <a:spLocks noChangeArrowheads="1"/>
          </p:cNvSpPr>
          <p:nvPr/>
        </p:nvSpPr>
        <p:spPr bwMode="auto">
          <a:xfrm>
            <a:off x="5326063" y="1154113"/>
            <a:ext cx="85090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rtl="1"/>
            <a:r>
              <a:rPr lang="en-US" altLang="zh-CN" sz="2400" b="1">
                <a:latin typeface="Times New Roman" pitchFamily="18" charset="0"/>
                <a:ea typeface="SimSun" pitchFamily="2" charset="-122"/>
              </a:rPr>
              <a:t>AC</a:t>
            </a:r>
            <a:endParaRPr lang="en-US" sz="2400" b="1">
              <a:latin typeface="Times New Roman" pitchFamily="18" charset="0"/>
              <a:ea typeface="SimSun" pitchFamily="2" charset="-122"/>
            </a:endParaRPr>
          </a:p>
        </p:txBody>
      </p:sp>
      <p:sp>
        <p:nvSpPr>
          <p:cNvPr id="14354" name="Text Box 18"/>
          <p:cNvSpPr txBox="1">
            <a:spLocks noChangeArrowheads="1"/>
          </p:cNvSpPr>
          <p:nvPr/>
        </p:nvSpPr>
        <p:spPr bwMode="auto">
          <a:xfrm>
            <a:off x="1550988" y="238125"/>
            <a:ext cx="2271712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rtl="1"/>
            <a:r>
              <a:rPr lang="en-US" altLang="zh-CN" sz="2400" b="1">
                <a:latin typeface="Times New Roman" pitchFamily="18" charset="0"/>
                <a:ea typeface="SimSun" pitchFamily="2" charset="-122"/>
              </a:rPr>
              <a:t>P, MC &amp; AC</a:t>
            </a:r>
            <a:endParaRPr lang="en-US" sz="3600"/>
          </a:p>
        </p:txBody>
      </p:sp>
      <p:sp>
        <p:nvSpPr>
          <p:cNvPr id="14355" name="Text Box 19"/>
          <p:cNvSpPr txBox="1">
            <a:spLocks noChangeArrowheads="1"/>
          </p:cNvSpPr>
          <p:nvPr/>
        </p:nvSpPr>
        <p:spPr bwMode="auto">
          <a:xfrm>
            <a:off x="457200" y="5257800"/>
            <a:ext cx="7534275" cy="12954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just" rtl="1"/>
            <a:r>
              <a:rPr lang="ar-SA" altLang="zh-CN" sz="2000" b="1" dirty="0">
                <a:solidFill>
                  <a:srgbClr val="FF66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الشكل (1</a:t>
            </a:r>
            <a:r>
              <a:rPr lang="ar-BH" altLang="zh-CN" sz="2000" b="1" dirty="0">
                <a:solidFill>
                  <a:srgbClr val="FF66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1</a:t>
            </a:r>
            <a:r>
              <a:rPr lang="ar-SA" altLang="zh-CN" sz="2000" b="1" dirty="0">
                <a:solidFill>
                  <a:srgbClr val="FF66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-2):</a:t>
            </a:r>
            <a:r>
              <a:rPr lang="ar-SA" altLang="zh-CN" sz="2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ar-SA" altLang="zh-CN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يحقق مطعم الجامعة في المدى البعيد ربحاً اقتصادياً مساوياً للصفر أي أرباحاً عادية. حيث يكون </a:t>
            </a:r>
            <a:r>
              <a:rPr lang="en-US" altLang="zh-CN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P=AC</a:t>
            </a:r>
            <a:r>
              <a:rPr lang="ar-SA" altLang="zh-CN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عند مستوى الإنتاج الأمثل 1800 وجبة وذلك نتيجة لانخفاض الطلب على وجبات مطعم الجامعة الذي فقد بعض عملائه لصالح المطاعم الأخرى بعد دخول منافسين جدد إلى السوق.</a:t>
            </a:r>
            <a:endParaRPr lang="en-US" b="1" dirty="0">
              <a:ea typeface="SimSun" pitchFamily="2" charset="-122"/>
            </a:endParaRPr>
          </a:p>
        </p:txBody>
      </p:sp>
      <p:sp>
        <p:nvSpPr>
          <p:cNvPr id="14356" name="Line 20"/>
          <p:cNvSpPr>
            <a:spLocks noChangeShapeType="1"/>
          </p:cNvSpPr>
          <p:nvPr/>
        </p:nvSpPr>
        <p:spPr bwMode="auto">
          <a:xfrm>
            <a:off x="4471988" y="2305050"/>
            <a:ext cx="0" cy="2481263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Dot"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4357" name="Text Box 21"/>
          <p:cNvSpPr txBox="1">
            <a:spLocks noChangeArrowheads="1"/>
          </p:cNvSpPr>
          <p:nvPr/>
        </p:nvSpPr>
        <p:spPr bwMode="auto">
          <a:xfrm>
            <a:off x="3232150" y="4862513"/>
            <a:ext cx="885825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 sz="2400" b="1">
                <a:latin typeface="Times New Roman" pitchFamily="18" charset="0"/>
                <a:ea typeface="SimSun" pitchFamily="2" charset="-122"/>
              </a:rPr>
              <a:t>1,800</a:t>
            </a:r>
            <a:endParaRPr lang="en-US" sz="3600"/>
          </a:p>
        </p:txBody>
      </p:sp>
      <p:sp>
        <p:nvSpPr>
          <p:cNvPr id="14358" name="Text Box 22"/>
          <p:cNvSpPr txBox="1">
            <a:spLocks noChangeArrowheads="1"/>
          </p:cNvSpPr>
          <p:nvPr/>
        </p:nvSpPr>
        <p:spPr bwMode="auto">
          <a:xfrm>
            <a:off x="4143375" y="4870450"/>
            <a:ext cx="885825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 sz="2400" b="1">
                <a:latin typeface="Times New Roman" pitchFamily="18" charset="0"/>
                <a:ea typeface="SimSun" pitchFamily="2" charset="-122"/>
              </a:rPr>
              <a:t>2,500</a:t>
            </a:r>
            <a:endParaRPr lang="en-US" sz="3600"/>
          </a:p>
        </p:txBody>
      </p:sp>
      <p:sp>
        <p:nvSpPr>
          <p:cNvPr id="14359" name="AutoShape 23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179388" y="6237288"/>
            <a:ext cx="431800" cy="431800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14360" name="AutoShape 24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55650" y="6237288"/>
            <a:ext cx="323850" cy="431800"/>
          </a:xfrm>
          <a:prstGeom prst="curvedRightArrow">
            <a:avLst>
              <a:gd name="adj1" fmla="val 26667"/>
              <a:gd name="adj2" fmla="val 53333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صر نائب لرقم الشريحة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fld id="{4DBBD4E8-AE45-47A2-9D42-3FBBB1683CAF}" type="slidenum">
              <a:rPr lang="en-US"/>
              <a:pPr/>
              <a:t>9</a:t>
            </a:fld>
            <a:endParaRPr lang="en-US"/>
          </a:p>
        </p:txBody>
      </p:sp>
      <p:sp>
        <p:nvSpPr>
          <p:cNvPr id="16386" name="WordArt 2"/>
          <p:cNvSpPr>
            <a:spLocks noChangeArrowheads="1" noChangeShapeType="1" noTextEdit="1"/>
          </p:cNvSpPr>
          <p:nvPr/>
        </p:nvSpPr>
        <p:spPr bwMode="auto">
          <a:xfrm>
            <a:off x="5651500" y="260350"/>
            <a:ext cx="3122613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cs typeface="Arabic Transparent"/>
              </a:rPr>
              <a:t>التمييز السلعي</a:t>
            </a: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323850" y="1052513"/>
            <a:ext cx="84248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BH" sz="2400"/>
              <a:t>تمييز حقيقي من حيث المواصفات والجودة، أو ظاهري من حيث العلامات التجاري والتغليف.</a:t>
            </a:r>
            <a:endParaRPr lang="fr-MA" sz="2400"/>
          </a:p>
        </p:txBody>
      </p:sp>
      <p:sp>
        <p:nvSpPr>
          <p:cNvPr id="16388" name="WordArt 4"/>
          <p:cNvSpPr>
            <a:spLocks noChangeArrowheads="1" noChangeShapeType="1" noTextEdit="1"/>
          </p:cNvSpPr>
          <p:nvPr/>
        </p:nvSpPr>
        <p:spPr bwMode="auto">
          <a:xfrm>
            <a:off x="3419475" y="1989138"/>
            <a:ext cx="5281613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cs typeface="Arabic Transparent"/>
              </a:rPr>
              <a:t>الإستثمار في البحوث والتطوير</a:t>
            </a: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323850" y="2751138"/>
            <a:ext cx="84248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ar-BH" sz="2400"/>
              <a:t> تنفق المنشآت على البحوث والتطوير بصفة مستمرة، بهدف تمييز منتجاتها دائماً للمحافظة على قوتها الاحتكارية.</a:t>
            </a:r>
            <a:endParaRPr lang="fr-MA" sz="2400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323850" y="3644900"/>
            <a:ext cx="84248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ar-BH" sz="2400"/>
              <a:t> كما تستعين بالبحوث بهدف إدخال تحسينات معينة بحيث يمكن التأثير على أذواق المستهلك العادي وجعله يفضل الاستغناء عن السلعة القديمة وإبدالها بالمنتج المطور.</a:t>
            </a:r>
            <a:endParaRPr lang="fr-MA" sz="2400"/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323850" y="4508500"/>
            <a:ext cx="84248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ar-BH" sz="2400"/>
              <a:t> من أبرز الأمثلة على ذلك ما يلاحظ في أسواق أجهزة الكومبيوتر والهواتف النقالة والكاميرات وغيرها.</a:t>
            </a:r>
            <a:endParaRPr lang="fr-MA" sz="2400"/>
          </a:p>
        </p:txBody>
      </p:sp>
      <p:sp>
        <p:nvSpPr>
          <p:cNvPr id="16392" name="AutoShape 8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179388" y="6237288"/>
            <a:ext cx="431800" cy="431800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100"/>
                            </p:stCondLst>
                            <p:childTnLst>
                              <p:par>
                                <p:cTn id="26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16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16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16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300"/>
                            </p:stCondLst>
                            <p:childTnLst>
                              <p:par>
                                <p:cTn id="32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163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163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163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nimBg="1"/>
      <p:bldP spid="16387" grpId="0"/>
      <p:bldP spid="1638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صر نائب لرقم الشريحة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fld id="{07CF67DF-E745-4F33-9D44-13BF71B02B99}" type="slidenum">
              <a:rPr lang="en-US"/>
              <a:pPr/>
              <a:t>10</a:t>
            </a:fld>
            <a:endParaRPr lang="en-US"/>
          </a:p>
        </p:txBody>
      </p:sp>
      <p:sp>
        <p:nvSpPr>
          <p:cNvPr id="18434" name="WordArt 2"/>
          <p:cNvSpPr>
            <a:spLocks noChangeArrowheads="1" noChangeShapeType="1" noTextEdit="1"/>
          </p:cNvSpPr>
          <p:nvPr/>
        </p:nvSpPr>
        <p:spPr bwMode="auto">
          <a:xfrm>
            <a:off x="5364163" y="260350"/>
            <a:ext cx="3336925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cs typeface="Arabic Transparent"/>
              </a:rPr>
              <a:t>إحتكار القلة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323850" y="2030413"/>
            <a:ext cx="84248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ar-BH" sz="2400"/>
              <a:t> يتكون سوق احتكار القلة من عدد قليل من المنشآت الكبيرة.</a:t>
            </a:r>
            <a:endParaRPr lang="fr-MA" sz="2400"/>
          </a:p>
        </p:txBody>
      </p:sp>
      <p:sp>
        <p:nvSpPr>
          <p:cNvPr id="18436" name="WordArt 4"/>
          <p:cNvSpPr>
            <a:spLocks noChangeArrowheads="1" noChangeShapeType="1" noTextEdit="1"/>
          </p:cNvSpPr>
          <p:nvPr/>
        </p:nvSpPr>
        <p:spPr bwMode="auto">
          <a:xfrm>
            <a:off x="4114800" y="1196975"/>
            <a:ext cx="4586288" cy="555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cs typeface="Arabic Transparent"/>
              </a:rPr>
              <a:t>سمات سوق إحتكار القلة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323850" y="2565400"/>
            <a:ext cx="84248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ar-BH" sz="2400"/>
              <a:t> المنشآت تملك عادة حصص سوقية كبيرة.</a:t>
            </a:r>
            <a:endParaRPr lang="fr-MA" sz="2400"/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323850" y="3068638"/>
            <a:ext cx="84248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ar-BH" sz="2400"/>
              <a:t> تنتج هذه المنشآت سلعاً متمايزة عن بعضها البعض.</a:t>
            </a:r>
            <a:endParaRPr lang="fr-MA" sz="2400"/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323850" y="3573463"/>
            <a:ext cx="84248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ar-BH" sz="2400"/>
              <a:t> المنشأة تتخذ قراراتها آخذة في اعتبارها ردود أفعال كبار منافسيها.</a:t>
            </a:r>
            <a:endParaRPr lang="fr-MA" sz="2400"/>
          </a:p>
        </p:txBody>
      </p:sp>
      <p:sp>
        <p:nvSpPr>
          <p:cNvPr id="18440" name="AutoShape 8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179388" y="6237288"/>
            <a:ext cx="431800" cy="431800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80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80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80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340"/>
                            </p:stCondLst>
                            <p:childTnLst>
                              <p:par>
                                <p:cTn id="2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40"/>
                            </p:stCondLst>
                            <p:childTnLst>
                              <p:par>
                                <p:cTn id="2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140"/>
                            </p:stCondLst>
                            <p:childTnLst>
                              <p:par>
                                <p:cTn id="3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animBg="1"/>
      <p:bldP spid="18435" grpId="0"/>
      <p:bldP spid="18436" grpId="0" animBg="1"/>
      <p:bldP spid="18437" grpId="0"/>
      <p:bldP spid="18438" grpId="0"/>
      <p:bldP spid="1843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عنصر نائب لرقم الشريحة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fld id="{F9C2C151-4B1B-43D0-8A24-28C59BA72C5E}" type="slidenum">
              <a:rPr lang="en-US"/>
              <a:pPr/>
              <a:t>11</a:t>
            </a:fld>
            <a:endParaRPr lang="en-US"/>
          </a:p>
        </p:txBody>
      </p:sp>
      <p:sp>
        <p:nvSpPr>
          <p:cNvPr id="20482" name="WordArt 2"/>
          <p:cNvSpPr>
            <a:spLocks noChangeArrowheads="1" noChangeShapeType="1" noTextEdit="1"/>
          </p:cNvSpPr>
          <p:nvPr/>
        </p:nvSpPr>
        <p:spPr bwMode="auto">
          <a:xfrm>
            <a:off x="4356100" y="260350"/>
            <a:ext cx="4344988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336600"/>
                    </a:gs>
                    <a:gs pos="50000">
                      <a:srgbClr val="003366"/>
                    </a:gs>
                    <a:gs pos="100000">
                      <a:srgbClr val="336600"/>
                    </a:gs>
                  </a:gsLst>
                  <a:lin ang="2700000" scaled="1"/>
                </a:gradFill>
                <a:cs typeface="Arabic Transparent"/>
              </a:rPr>
              <a:t>نماذج </a:t>
            </a:r>
            <a:r>
              <a:rPr lang="ar-SA" sz="3600" kern="10" dirty="0" err="1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336600"/>
                    </a:gs>
                    <a:gs pos="50000">
                      <a:srgbClr val="003366"/>
                    </a:gs>
                    <a:gs pos="100000">
                      <a:srgbClr val="336600"/>
                    </a:gs>
                  </a:gsLst>
                  <a:lin ang="2700000" scaled="1"/>
                </a:gradFill>
                <a:cs typeface="Arabic Transparent"/>
              </a:rPr>
              <a:t>إحتكار</a:t>
            </a:r>
            <a:r>
              <a:rPr lang="ar-SA" sz="3600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336600"/>
                    </a:gs>
                    <a:gs pos="50000">
                      <a:srgbClr val="003366"/>
                    </a:gs>
                    <a:gs pos="100000">
                      <a:srgbClr val="336600"/>
                    </a:gs>
                  </a:gsLst>
                  <a:lin ang="2700000" scaled="1"/>
                </a:gradFill>
                <a:cs typeface="Arabic Transparent"/>
              </a:rPr>
              <a:t> </a:t>
            </a:r>
            <a:r>
              <a:rPr lang="ar-SA" sz="3600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336600"/>
                    </a:gs>
                    <a:gs pos="50000">
                      <a:srgbClr val="003366"/>
                    </a:gs>
                    <a:gs pos="100000">
                      <a:srgbClr val="336600"/>
                    </a:gs>
                  </a:gsLst>
                  <a:lin ang="2700000" scaled="1"/>
                </a:gradFill>
                <a:cs typeface="Arabic Transparent"/>
              </a:rPr>
              <a:t>القلة</a:t>
            </a:r>
          </a:p>
        </p:txBody>
      </p:sp>
      <p:sp>
        <p:nvSpPr>
          <p:cNvPr id="20483" name="WordArt 3"/>
          <p:cNvSpPr>
            <a:spLocks noChangeArrowheads="1" noChangeShapeType="1" noTextEdit="1"/>
          </p:cNvSpPr>
          <p:nvPr/>
        </p:nvSpPr>
        <p:spPr bwMode="auto">
          <a:xfrm>
            <a:off x="5364163" y="1052513"/>
            <a:ext cx="3336925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D0903"/>
                    </a:gs>
                    <a:gs pos="50000">
                      <a:srgbClr val="003366"/>
                    </a:gs>
                    <a:gs pos="100000">
                      <a:srgbClr val="FD0903"/>
                    </a:gs>
                  </a:gsLst>
                  <a:lin ang="2700000" scaled="1"/>
                </a:gradFill>
                <a:cs typeface="Arabic Transparent"/>
              </a:rPr>
              <a:t>نموذج كورنو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323850" y="1819275"/>
            <a:ext cx="84248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BH" sz="2400"/>
              <a:t>منشأتان لا يتوقع كلاهما أي رد فعل من الآخر، فتكون النتيجة النهائية هي إقتسام طلب السوق.</a:t>
            </a:r>
            <a:endParaRPr lang="fr-MA" sz="2400"/>
          </a:p>
        </p:txBody>
      </p:sp>
      <p:sp>
        <p:nvSpPr>
          <p:cNvPr id="20485" name="WordArt 5"/>
          <p:cNvSpPr>
            <a:spLocks noChangeArrowheads="1" noChangeShapeType="1" noTextEdit="1"/>
          </p:cNvSpPr>
          <p:nvPr/>
        </p:nvSpPr>
        <p:spPr bwMode="auto">
          <a:xfrm>
            <a:off x="2771775" y="2636838"/>
            <a:ext cx="5857875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D0903"/>
                    </a:gs>
                    <a:gs pos="50000">
                      <a:srgbClr val="003366"/>
                    </a:gs>
                    <a:gs pos="100000">
                      <a:srgbClr val="FD0903"/>
                    </a:gs>
                  </a:gsLst>
                  <a:lin ang="2700000" scaled="1"/>
                </a:gradFill>
                <a:cs typeface="Arabic Transparent"/>
              </a:rPr>
              <a:t>نموذج منحنى الطلب المتكسر</a:t>
            </a: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323850" y="3429000"/>
            <a:ext cx="84248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BH" sz="2400"/>
              <a:t>تتوقع المنشأة أن يتبعها المنافسون فقط في حالة خفض أسعارها، وألا يتبعونها في حالة زيادة أسعارها. وقد يقود ذلك إلى حرب الأسعار.</a:t>
            </a:r>
            <a:endParaRPr lang="fr-MA" sz="2400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323850" y="4292600"/>
            <a:ext cx="84248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BH" sz="2400"/>
              <a:t>و</a:t>
            </a:r>
            <a:r>
              <a:rPr lang="ar-BH" sz="2400" b="1">
                <a:solidFill>
                  <a:srgbClr val="FD0903"/>
                </a:solidFill>
                <a:hlinkClick r:id="rId3" action="ppaction://hlinksldjump"/>
              </a:rPr>
              <a:t>الشكل (11-3)</a:t>
            </a:r>
            <a:r>
              <a:rPr lang="ar-BH" sz="2400" b="1">
                <a:solidFill>
                  <a:srgbClr val="FD0903"/>
                </a:solidFill>
              </a:rPr>
              <a:t> </a:t>
            </a:r>
            <a:r>
              <a:rPr lang="ar-BH" sz="2400"/>
              <a:t>يوضح تحقق توازن المنشأة في سوق إحتكار القلة عند تعادل الإيراد الحدي والتكلفة الحدية.</a:t>
            </a:r>
            <a:endParaRPr lang="fr-MA" sz="240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323850" y="5157788"/>
            <a:ext cx="84248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BH" sz="2400"/>
              <a:t>و</a:t>
            </a:r>
            <a:r>
              <a:rPr lang="ar-BH" sz="2400" b="1">
                <a:solidFill>
                  <a:srgbClr val="FD0903"/>
                </a:solidFill>
                <a:hlinkClick r:id="rId4" action="ppaction://hlinksldjump"/>
              </a:rPr>
              <a:t>الشكل (11-4)</a:t>
            </a:r>
            <a:r>
              <a:rPr lang="ar-BH" sz="2400" b="1">
                <a:solidFill>
                  <a:srgbClr val="FD0903"/>
                </a:solidFill>
              </a:rPr>
              <a:t> </a:t>
            </a:r>
            <a:r>
              <a:rPr lang="ar-BH" sz="2400"/>
              <a:t>يوضح بقاء السعر مستقراً ما لم تحدث تقلبات كبيرة في </a:t>
            </a:r>
            <a:r>
              <a:rPr lang="en-US" sz="2400"/>
              <a:t>MC</a:t>
            </a:r>
            <a:r>
              <a:rPr lang="ar-BH" sz="2400"/>
              <a:t> تخرج نقطة التقاطع عن المجال </a:t>
            </a:r>
            <a:r>
              <a:rPr lang="en-US" sz="2400"/>
              <a:t>(AB)</a:t>
            </a:r>
            <a:r>
              <a:rPr lang="ar-BH" sz="2400"/>
              <a:t>.</a:t>
            </a:r>
            <a:endParaRPr lang="fr-MA" sz="2400"/>
          </a:p>
        </p:txBody>
      </p:sp>
      <p:sp>
        <p:nvSpPr>
          <p:cNvPr id="20489" name="AutoShape 9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179388" y="6237288"/>
            <a:ext cx="431800" cy="431800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80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80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80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700"/>
                            </p:stCondLst>
                            <p:childTnLst>
                              <p:par>
                                <p:cTn id="3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20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20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20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60"/>
                            </p:stCondLst>
                            <p:childTnLst>
                              <p:par>
                                <p:cTn id="3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80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80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80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animBg="1"/>
      <p:bldP spid="20483" grpId="0" animBg="1"/>
      <p:bldP spid="20484" grpId="0"/>
      <p:bldP spid="20485" grpId="0" animBg="1"/>
      <p:bldP spid="20486" grpId="0"/>
      <p:bldP spid="2048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عنصر نائب لرقم الشريحة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fld id="{1F893F43-6449-4597-8A79-879D51D561C1}" type="slidenum">
              <a:rPr lang="en-US"/>
              <a:pPr/>
              <a:t>12</a:t>
            </a:fld>
            <a:endParaRPr lang="en-US"/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2466975" y="1503363"/>
            <a:ext cx="79375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400" b="1">
                <a:latin typeface="Times New Roman" pitchFamily="18" charset="0"/>
                <a:ea typeface="SimSun" pitchFamily="2" charset="-122"/>
              </a:rPr>
              <a:t>P</a:t>
            </a:r>
            <a:r>
              <a:rPr lang="en-US" altLang="zh-CN" sz="2400" b="1" baseline="30000">
                <a:latin typeface="Times New Roman" pitchFamily="18" charset="0"/>
                <a:ea typeface="SimSun" pitchFamily="2" charset="-122"/>
              </a:rPr>
              <a:t>*</a:t>
            </a:r>
            <a:endParaRPr lang="en-US" sz="2400" b="1" baseline="30000">
              <a:latin typeface="Times New Roman" pitchFamily="18" charset="0"/>
              <a:ea typeface="SimSun" pitchFamily="2" charset="-122"/>
            </a:endParaRP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3003550" y="981075"/>
            <a:ext cx="992188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400" b="1">
                <a:latin typeface="Times New Roman" pitchFamily="18" charset="0"/>
                <a:ea typeface="SimSun" pitchFamily="2" charset="-122"/>
              </a:rPr>
              <a:t>D1</a:t>
            </a:r>
            <a:endParaRPr lang="en-US" sz="2400" b="1">
              <a:latin typeface="Times New Roman" pitchFamily="18" charset="0"/>
              <a:ea typeface="SimSun" pitchFamily="2" charset="-122"/>
            </a:endParaRP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4905375" y="3213100"/>
            <a:ext cx="793750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400" b="1">
                <a:latin typeface="Times New Roman" pitchFamily="18" charset="0"/>
                <a:ea typeface="SimSun" pitchFamily="2" charset="-122"/>
              </a:rPr>
              <a:t>B</a:t>
            </a:r>
            <a:endParaRPr lang="en-US" sz="2400" b="1">
              <a:latin typeface="Times New Roman" pitchFamily="18" charset="0"/>
              <a:ea typeface="SimSun" pitchFamily="2" charset="-122"/>
            </a:endParaRP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4930775" y="2349500"/>
            <a:ext cx="793750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400" b="1">
                <a:latin typeface="Times New Roman" pitchFamily="18" charset="0"/>
                <a:ea typeface="SimSun" pitchFamily="2" charset="-122"/>
              </a:rPr>
              <a:t>A</a:t>
            </a:r>
            <a:endParaRPr lang="en-US" sz="2400" b="1">
              <a:latin typeface="Times New Roman" pitchFamily="18" charset="0"/>
              <a:ea typeface="SimSun" pitchFamily="2" charset="-122"/>
            </a:endParaRPr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2324100" y="549275"/>
            <a:ext cx="1589088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>
                <a:latin typeface="Times New Roman" pitchFamily="18" charset="0"/>
                <a:ea typeface="SimSun" pitchFamily="2" charset="-122"/>
              </a:rPr>
              <a:t>  P &amp; MC</a:t>
            </a:r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3060700" y="1773238"/>
            <a:ext cx="992188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400" b="1">
                <a:latin typeface="Times New Roman" pitchFamily="18" charset="0"/>
                <a:ea typeface="SimSun" pitchFamily="2" charset="-122"/>
              </a:rPr>
              <a:t>MR1</a:t>
            </a:r>
            <a:endParaRPr lang="en-US" sz="2400" b="1">
              <a:latin typeface="Times New Roman" pitchFamily="18" charset="0"/>
              <a:ea typeface="SimSun" pitchFamily="2" charset="-122"/>
            </a:endParaRPr>
          </a:p>
        </p:txBody>
      </p:sp>
      <p:sp>
        <p:nvSpPr>
          <p:cNvPr id="22537" name="Line 9"/>
          <p:cNvSpPr>
            <a:spLocks noChangeShapeType="1"/>
          </p:cNvSpPr>
          <p:nvPr/>
        </p:nvSpPr>
        <p:spPr bwMode="auto">
          <a:xfrm>
            <a:off x="3117850" y="1041400"/>
            <a:ext cx="0" cy="352583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22538" name="Line 10"/>
          <p:cNvSpPr>
            <a:spLocks noChangeShapeType="1"/>
          </p:cNvSpPr>
          <p:nvPr/>
        </p:nvSpPr>
        <p:spPr bwMode="auto">
          <a:xfrm>
            <a:off x="3117850" y="4567238"/>
            <a:ext cx="3971925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22539" name="Line 11"/>
          <p:cNvSpPr>
            <a:spLocks noChangeShapeType="1"/>
          </p:cNvSpPr>
          <p:nvPr/>
        </p:nvSpPr>
        <p:spPr bwMode="auto">
          <a:xfrm>
            <a:off x="3714750" y="1390650"/>
            <a:ext cx="1389063" cy="3968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22540" name="Line 12"/>
          <p:cNvSpPr>
            <a:spLocks noChangeShapeType="1"/>
          </p:cNvSpPr>
          <p:nvPr/>
        </p:nvSpPr>
        <p:spPr bwMode="auto">
          <a:xfrm>
            <a:off x="5103813" y="1787525"/>
            <a:ext cx="1587500" cy="19859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22541" name="Line 13"/>
          <p:cNvSpPr>
            <a:spLocks noChangeShapeType="1"/>
          </p:cNvSpPr>
          <p:nvPr/>
        </p:nvSpPr>
        <p:spPr bwMode="auto">
          <a:xfrm>
            <a:off x="3714750" y="1589088"/>
            <a:ext cx="1389063" cy="119221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22542" name="Line 14"/>
          <p:cNvSpPr>
            <a:spLocks noChangeShapeType="1"/>
          </p:cNvSpPr>
          <p:nvPr/>
        </p:nvSpPr>
        <p:spPr bwMode="auto">
          <a:xfrm>
            <a:off x="5103813" y="1787525"/>
            <a:ext cx="0" cy="2779713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Dot"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22543" name="Line 15"/>
          <p:cNvSpPr>
            <a:spLocks noChangeShapeType="1"/>
          </p:cNvSpPr>
          <p:nvPr/>
        </p:nvSpPr>
        <p:spPr bwMode="auto">
          <a:xfrm>
            <a:off x="5103813" y="3575050"/>
            <a:ext cx="992187" cy="119062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22544" name="Arc 16"/>
          <p:cNvSpPr>
            <a:spLocks/>
          </p:cNvSpPr>
          <p:nvPr/>
        </p:nvSpPr>
        <p:spPr bwMode="auto">
          <a:xfrm rot="-13887131">
            <a:off x="4155282" y="1997869"/>
            <a:ext cx="2559050" cy="992187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22545" name="Text Box 17"/>
          <p:cNvSpPr txBox="1">
            <a:spLocks noChangeArrowheads="1"/>
          </p:cNvSpPr>
          <p:nvPr/>
        </p:nvSpPr>
        <p:spPr bwMode="auto">
          <a:xfrm>
            <a:off x="685800" y="5181600"/>
            <a:ext cx="7272337" cy="11430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just" rtl="1"/>
            <a:r>
              <a:rPr lang="ar-SA" altLang="zh-CN" sz="2400" b="1">
                <a:solidFill>
                  <a:srgbClr val="FF66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الشكل (1</a:t>
            </a:r>
            <a:r>
              <a:rPr lang="ar-BH" altLang="zh-CN" sz="2400" b="1">
                <a:solidFill>
                  <a:srgbClr val="FF66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1</a:t>
            </a:r>
            <a:r>
              <a:rPr lang="ar-SA" altLang="zh-CN" sz="2400" b="1">
                <a:solidFill>
                  <a:srgbClr val="FF66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-3):</a:t>
            </a:r>
            <a:r>
              <a:rPr lang="ar-BH" altLang="zh-CN" sz="2400" b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ar-SA" altLang="zh-CN" sz="240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يتحقق توازن المنشأة في سوق احتكار القلة عند تعادل الإيراد الحدي والتكلفة الحدية، عند </a:t>
            </a:r>
            <a:r>
              <a:rPr lang="en-US" altLang="zh-CN" sz="240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Q</a:t>
            </a:r>
            <a:r>
              <a:rPr lang="ar-BH" altLang="zh-CN" sz="2400" baseline="3000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*</a:t>
            </a:r>
            <a:r>
              <a:rPr lang="ar-BH" altLang="zh-CN" sz="240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ar-SA" altLang="zh-CN" sz="240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و </a:t>
            </a:r>
            <a:r>
              <a:rPr lang="en-US" altLang="zh-CN" sz="2400">
                <a:latin typeface="Times New Roman" pitchFamily="18" charset="0"/>
                <a:ea typeface="SimSun" pitchFamily="2" charset="-122"/>
              </a:rPr>
              <a:t>P</a:t>
            </a:r>
            <a:r>
              <a:rPr lang="ar-BH" altLang="zh-CN" sz="2400" baseline="30000">
                <a:latin typeface="Times New Roman" pitchFamily="18" charset="0"/>
                <a:ea typeface="SimSun" pitchFamily="2" charset="-122"/>
              </a:rPr>
              <a:t>*</a:t>
            </a:r>
            <a:r>
              <a:rPr lang="ar-SA" altLang="zh-CN" sz="2400">
                <a:latin typeface="Times New Roman" pitchFamily="18" charset="0"/>
                <a:cs typeface="Times New Roman" pitchFamily="18" charset="0"/>
              </a:rPr>
              <a:t>، عندما يتقاطعان على طول الجزء (</a:t>
            </a:r>
            <a:r>
              <a:rPr lang="en-US" altLang="zh-CN" sz="2400">
                <a:latin typeface="Times New Roman" pitchFamily="18" charset="0"/>
                <a:ea typeface="SimSun" pitchFamily="2" charset="-122"/>
              </a:rPr>
              <a:t>AB</a:t>
            </a:r>
            <a:r>
              <a:rPr lang="ar-BH" altLang="zh-CN" sz="2400">
                <a:latin typeface="Times New Roman" pitchFamily="18" charset="0"/>
                <a:ea typeface="SimSun" pitchFamily="2" charset="-122"/>
              </a:rPr>
              <a:t>).</a:t>
            </a:r>
            <a:endParaRPr lang="en-US" sz="3600"/>
          </a:p>
        </p:txBody>
      </p:sp>
      <p:sp>
        <p:nvSpPr>
          <p:cNvPr id="22546" name="Text Box 18"/>
          <p:cNvSpPr txBox="1">
            <a:spLocks noChangeArrowheads="1"/>
          </p:cNvSpPr>
          <p:nvPr/>
        </p:nvSpPr>
        <p:spPr bwMode="auto">
          <a:xfrm>
            <a:off x="6300788" y="1341438"/>
            <a:ext cx="795337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400" b="1">
                <a:latin typeface="Times New Roman" pitchFamily="18" charset="0"/>
                <a:ea typeface="SimSun" pitchFamily="2" charset="-122"/>
              </a:rPr>
              <a:t>MC</a:t>
            </a:r>
            <a:endParaRPr lang="en-US" sz="2400" b="1">
              <a:latin typeface="Times New Roman" pitchFamily="18" charset="0"/>
              <a:ea typeface="SimSun" pitchFamily="2" charset="-122"/>
            </a:endParaRPr>
          </a:p>
        </p:txBody>
      </p:sp>
      <p:sp>
        <p:nvSpPr>
          <p:cNvPr id="22547" name="Text Box 19"/>
          <p:cNvSpPr txBox="1">
            <a:spLocks noChangeArrowheads="1"/>
          </p:cNvSpPr>
          <p:nvPr/>
        </p:nvSpPr>
        <p:spPr bwMode="auto">
          <a:xfrm>
            <a:off x="6300788" y="3697288"/>
            <a:ext cx="795337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400" b="1">
                <a:latin typeface="Times New Roman" pitchFamily="18" charset="0"/>
                <a:ea typeface="SimSun" pitchFamily="2" charset="-122"/>
              </a:rPr>
              <a:t>D</a:t>
            </a:r>
            <a:r>
              <a:rPr lang="en-US" altLang="zh-CN" sz="2400" b="1" baseline="-25000">
                <a:latin typeface="Times New Roman" pitchFamily="18" charset="0"/>
                <a:ea typeface="SimSun" pitchFamily="2" charset="-122"/>
              </a:rPr>
              <a:t>2</a:t>
            </a:r>
            <a:endParaRPr lang="en-US" sz="2400" b="1" baseline="-25000">
              <a:latin typeface="Times New Roman" pitchFamily="18" charset="0"/>
              <a:ea typeface="SimSun" pitchFamily="2" charset="-122"/>
            </a:endParaRPr>
          </a:p>
        </p:txBody>
      </p:sp>
      <p:sp>
        <p:nvSpPr>
          <p:cNvPr id="22548" name="Text Box 20"/>
          <p:cNvSpPr txBox="1">
            <a:spLocks noChangeArrowheads="1"/>
          </p:cNvSpPr>
          <p:nvPr/>
        </p:nvSpPr>
        <p:spPr bwMode="auto">
          <a:xfrm>
            <a:off x="6732588" y="4311650"/>
            <a:ext cx="793750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400" b="1">
                <a:latin typeface="Times New Roman" pitchFamily="18" charset="0"/>
                <a:ea typeface="SimSun" pitchFamily="2" charset="-122"/>
              </a:rPr>
              <a:t>Q</a:t>
            </a:r>
            <a:endParaRPr lang="en-US" sz="2400" b="1">
              <a:latin typeface="Times New Roman" pitchFamily="18" charset="0"/>
              <a:ea typeface="SimSun" pitchFamily="2" charset="-122"/>
            </a:endParaRPr>
          </a:p>
        </p:txBody>
      </p:sp>
      <p:sp>
        <p:nvSpPr>
          <p:cNvPr id="22549" name="Text Box 21"/>
          <p:cNvSpPr txBox="1">
            <a:spLocks noChangeArrowheads="1"/>
          </p:cNvSpPr>
          <p:nvPr/>
        </p:nvSpPr>
        <p:spPr bwMode="auto">
          <a:xfrm>
            <a:off x="5724525" y="4724400"/>
            <a:ext cx="993775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400" b="1">
                <a:latin typeface="Times New Roman" pitchFamily="18" charset="0"/>
                <a:ea typeface="SimSun" pitchFamily="2" charset="-122"/>
              </a:rPr>
              <a:t>MR</a:t>
            </a:r>
            <a:r>
              <a:rPr lang="en-US" altLang="zh-CN" sz="2400" b="1" baseline="-25000">
                <a:latin typeface="Times New Roman" pitchFamily="18" charset="0"/>
                <a:ea typeface="SimSun" pitchFamily="2" charset="-122"/>
              </a:rPr>
              <a:t>2</a:t>
            </a:r>
            <a:endParaRPr lang="en-US" sz="2400" b="1" baseline="-25000">
              <a:latin typeface="Times New Roman" pitchFamily="18" charset="0"/>
              <a:ea typeface="SimSun" pitchFamily="2" charset="-122"/>
            </a:endParaRPr>
          </a:p>
        </p:txBody>
      </p:sp>
      <p:sp>
        <p:nvSpPr>
          <p:cNvPr id="22550" name="Text Box 22"/>
          <p:cNvSpPr txBox="1">
            <a:spLocks noChangeArrowheads="1"/>
          </p:cNvSpPr>
          <p:nvPr/>
        </p:nvSpPr>
        <p:spPr bwMode="auto">
          <a:xfrm>
            <a:off x="4706938" y="4556125"/>
            <a:ext cx="793750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400" b="1">
                <a:latin typeface="Times New Roman" pitchFamily="18" charset="0"/>
                <a:ea typeface="SimSun" pitchFamily="2" charset="-122"/>
              </a:rPr>
              <a:t>Q</a:t>
            </a:r>
            <a:r>
              <a:rPr lang="en-US" altLang="zh-CN" sz="2400" b="1" baseline="30000">
                <a:latin typeface="Times New Roman" pitchFamily="18" charset="0"/>
                <a:ea typeface="SimSun" pitchFamily="2" charset="-122"/>
              </a:rPr>
              <a:t>*</a:t>
            </a:r>
            <a:endParaRPr lang="en-US" sz="2400" b="1" baseline="30000">
              <a:latin typeface="Times New Roman" pitchFamily="18" charset="0"/>
              <a:ea typeface="SimSun" pitchFamily="2" charset="-122"/>
            </a:endParaRPr>
          </a:p>
        </p:txBody>
      </p:sp>
      <p:sp>
        <p:nvSpPr>
          <p:cNvPr id="22551" name="Line 23"/>
          <p:cNvSpPr>
            <a:spLocks noChangeShapeType="1"/>
          </p:cNvSpPr>
          <p:nvPr/>
        </p:nvSpPr>
        <p:spPr bwMode="auto">
          <a:xfrm flipH="1">
            <a:off x="3117850" y="1797050"/>
            <a:ext cx="1985963" cy="0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Dot"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22552" name="AutoShape 2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179388" y="6237288"/>
            <a:ext cx="431800" cy="431800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22553" name="AutoShape 2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55650" y="6237288"/>
            <a:ext cx="323850" cy="431800"/>
          </a:xfrm>
          <a:prstGeom prst="curvedRightArrow">
            <a:avLst>
              <a:gd name="adj1" fmla="val 26667"/>
              <a:gd name="adj2" fmla="val 53333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عنصر نائب لرقم الشريحة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fld id="{AAC59776-8396-46BC-BA9B-A953DF049A67}" type="slidenum">
              <a:rPr lang="en-US"/>
              <a:pPr/>
              <a:t>13</a:t>
            </a:fld>
            <a:endParaRPr lang="en-US"/>
          </a:p>
        </p:txBody>
      </p:sp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4799013" y="4979988"/>
            <a:ext cx="833437" cy="623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400" b="1">
                <a:latin typeface="Times New Roman" pitchFamily="18" charset="0"/>
                <a:ea typeface="SimSun" pitchFamily="2" charset="-122"/>
              </a:rPr>
              <a:t>Q</a:t>
            </a:r>
            <a:r>
              <a:rPr lang="en-US" altLang="zh-CN" sz="2400" b="1" baseline="30000">
                <a:latin typeface="Times New Roman" pitchFamily="18" charset="0"/>
                <a:ea typeface="SimSun" pitchFamily="2" charset="-122"/>
              </a:rPr>
              <a:t>*</a:t>
            </a:r>
            <a:endParaRPr lang="en-US" sz="3600"/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5940425" y="4932363"/>
            <a:ext cx="1041400" cy="623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400" b="1">
                <a:latin typeface="Times New Roman" pitchFamily="18" charset="0"/>
                <a:ea typeface="SimSun" pitchFamily="2" charset="-122"/>
              </a:rPr>
              <a:t>MR</a:t>
            </a:r>
            <a:r>
              <a:rPr lang="en-US" altLang="zh-CN" sz="2400" b="1" baseline="-25000">
                <a:latin typeface="Times New Roman" pitchFamily="18" charset="0"/>
                <a:ea typeface="SimSun" pitchFamily="2" charset="-122"/>
              </a:rPr>
              <a:t>2</a:t>
            </a:r>
            <a:endParaRPr lang="en-US" sz="3600"/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2500313" y="1738313"/>
            <a:ext cx="833437" cy="623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400" b="1">
                <a:latin typeface="Times New Roman" pitchFamily="18" charset="0"/>
                <a:ea typeface="SimSun" pitchFamily="2" charset="-122"/>
              </a:rPr>
              <a:t>P</a:t>
            </a:r>
            <a:r>
              <a:rPr lang="en-US" altLang="zh-CN" sz="2400" b="1" baseline="30000">
                <a:latin typeface="Times New Roman" pitchFamily="18" charset="0"/>
                <a:ea typeface="SimSun" pitchFamily="2" charset="-122"/>
              </a:rPr>
              <a:t>*</a:t>
            </a:r>
            <a:endParaRPr lang="en-US" sz="3600"/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2973388" y="1125538"/>
            <a:ext cx="1041400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400" b="1">
                <a:latin typeface="Times New Roman" pitchFamily="18" charset="0"/>
                <a:ea typeface="SimSun" pitchFamily="2" charset="-122"/>
              </a:rPr>
              <a:t>D</a:t>
            </a:r>
            <a:r>
              <a:rPr lang="en-US" altLang="zh-CN" sz="2400" b="1" baseline="-25000">
                <a:latin typeface="Times New Roman" pitchFamily="18" charset="0"/>
                <a:ea typeface="SimSun" pitchFamily="2" charset="-122"/>
              </a:rPr>
              <a:t>1</a:t>
            </a:r>
            <a:endParaRPr lang="en-US" sz="3600"/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4949825" y="3554413"/>
            <a:ext cx="833438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400" b="1">
                <a:latin typeface="Times New Roman" pitchFamily="18" charset="0"/>
                <a:ea typeface="SimSun" pitchFamily="2" charset="-122"/>
              </a:rPr>
              <a:t>B</a:t>
            </a:r>
            <a:endParaRPr lang="en-US" sz="3600"/>
          </a:p>
        </p:txBody>
      </p:sp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4960938" y="2687638"/>
            <a:ext cx="833437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400" b="1">
                <a:latin typeface="Times New Roman" pitchFamily="18" charset="0"/>
                <a:ea typeface="SimSun" pitchFamily="2" charset="-122"/>
              </a:rPr>
              <a:t>A</a:t>
            </a:r>
            <a:endParaRPr lang="en-US" sz="3600"/>
          </a:p>
        </p:txBody>
      </p:sp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2408238" y="682625"/>
            <a:ext cx="1457325" cy="83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sz="2400" b="1">
                <a:latin typeface="Times New Roman" pitchFamily="18" charset="0"/>
                <a:ea typeface="SimSun" pitchFamily="2" charset="-122"/>
              </a:rPr>
              <a:t> P &amp; MC</a:t>
            </a:r>
          </a:p>
        </p:txBody>
      </p: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3060700" y="1989138"/>
            <a:ext cx="1041400" cy="623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400" b="1">
                <a:latin typeface="Times New Roman" pitchFamily="18" charset="0"/>
                <a:ea typeface="SimSun" pitchFamily="2" charset="-122"/>
              </a:rPr>
              <a:t>MR</a:t>
            </a:r>
            <a:r>
              <a:rPr lang="en-US" altLang="zh-CN" sz="2400" b="1" baseline="-25000">
                <a:latin typeface="Times New Roman" pitchFamily="18" charset="0"/>
                <a:ea typeface="SimSun" pitchFamily="2" charset="-122"/>
              </a:rPr>
              <a:t>1</a:t>
            </a:r>
            <a:endParaRPr lang="en-US" sz="3600"/>
          </a:p>
        </p:txBody>
      </p:sp>
      <p:sp>
        <p:nvSpPr>
          <p:cNvPr id="24587" name="Line 11"/>
          <p:cNvSpPr>
            <a:spLocks noChangeShapeType="1"/>
          </p:cNvSpPr>
          <p:nvPr/>
        </p:nvSpPr>
        <p:spPr bwMode="auto">
          <a:xfrm>
            <a:off x="3133725" y="1230313"/>
            <a:ext cx="0" cy="3700462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24588" name="Line 12"/>
          <p:cNvSpPr>
            <a:spLocks noChangeShapeType="1"/>
          </p:cNvSpPr>
          <p:nvPr/>
        </p:nvSpPr>
        <p:spPr bwMode="auto">
          <a:xfrm>
            <a:off x="3133725" y="4930775"/>
            <a:ext cx="4164013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24589" name="Line 13"/>
          <p:cNvSpPr>
            <a:spLocks noChangeShapeType="1"/>
          </p:cNvSpPr>
          <p:nvPr/>
        </p:nvSpPr>
        <p:spPr bwMode="auto">
          <a:xfrm>
            <a:off x="3757613" y="1597025"/>
            <a:ext cx="1458912" cy="41751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24590" name="Line 14"/>
          <p:cNvSpPr>
            <a:spLocks noChangeShapeType="1"/>
          </p:cNvSpPr>
          <p:nvPr/>
        </p:nvSpPr>
        <p:spPr bwMode="auto">
          <a:xfrm>
            <a:off x="5216525" y="2014538"/>
            <a:ext cx="1665288" cy="20828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24591" name="Line 15"/>
          <p:cNvSpPr>
            <a:spLocks noChangeShapeType="1"/>
          </p:cNvSpPr>
          <p:nvPr/>
        </p:nvSpPr>
        <p:spPr bwMode="auto">
          <a:xfrm>
            <a:off x="3757613" y="1806575"/>
            <a:ext cx="1458912" cy="12493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24592" name="Line 16"/>
          <p:cNvSpPr>
            <a:spLocks noChangeShapeType="1"/>
          </p:cNvSpPr>
          <p:nvPr/>
        </p:nvSpPr>
        <p:spPr bwMode="auto">
          <a:xfrm>
            <a:off x="5216525" y="2014538"/>
            <a:ext cx="0" cy="2916237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Dot"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24593" name="Line 17"/>
          <p:cNvSpPr>
            <a:spLocks noChangeShapeType="1"/>
          </p:cNvSpPr>
          <p:nvPr/>
        </p:nvSpPr>
        <p:spPr bwMode="auto">
          <a:xfrm>
            <a:off x="5216525" y="3889375"/>
            <a:ext cx="1041400" cy="12493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24594" name="Arc 18"/>
          <p:cNvSpPr>
            <a:spLocks/>
          </p:cNvSpPr>
          <p:nvPr/>
        </p:nvSpPr>
        <p:spPr bwMode="auto">
          <a:xfrm rot="-13887131">
            <a:off x="4117181" y="1850232"/>
            <a:ext cx="3255963" cy="1041400"/>
          </a:xfrm>
          <a:custGeom>
            <a:avLst/>
            <a:gdLst>
              <a:gd name="G0" fmla="+- 4600 0 0"/>
              <a:gd name="G1" fmla="+- 21600 0 0"/>
              <a:gd name="G2" fmla="+- 21600 0 0"/>
              <a:gd name="T0" fmla="*/ 0 w 26200"/>
              <a:gd name="T1" fmla="*/ 495 h 21600"/>
              <a:gd name="T2" fmla="*/ 26200 w 26200"/>
              <a:gd name="T3" fmla="*/ 21600 h 21600"/>
              <a:gd name="T4" fmla="*/ 4600 w 262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200" h="21600" fill="none" extrusionOk="0">
                <a:moveTo>
                  <a:pt x="0" y="495"/>
                </a:moveTo>
                <a:cubicBezTo>
                  <a:pt x="1511" y="166"/>
                  <a:pt x="3053" y="-1"/>
                  <a:pt x="4600" y="0"/>
                </a:cubicBezTo>
                <a:cubicBezTo>
                  <a:pt x="16529" y="0"/>
                  <a:pt x="26200" y="9670"/>
                  <a:pt x="26200" y="21600"/>
                </a:cubicBezTo>
              </a:path>
              <a:path w="26200" h="21600" stroke="0" extrusionOk="0">
                <a:moveTo>
                  <a:pt x="0" y="495"/>
                </a:moveTo>
                <a:cubicBezTo>
                  <a:pt x="1511" y="166"/>
                  <a:pt x="3053" y="-1"/>
                  <a:pt x="4600" y="0"/>
                </a:cubicBezTo>
                <a:cubicBezTo>
                  <a:pt x="16529" y="0"/>
                  <a:pt x="26200" y="9670"/>
                  <a:pt x="26200" y="21600"/>
                </a:cubicBezTo>
                <a:lnTo>
                  <a:pt x="4600" y="21600"/>
                </a:lnTo>
                <a:close/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24595" name="Text Box 19"/>
          <p:cNvSpPr txBox="1">
            <a:spLocks noChangeArrowheads="1"/>
          </p:cNvSpPr>
          <p:nvPr/>
        </p:nvSpPr>
        <p:spPr bwMode="auto">
          <a:xfrm>
            <a:off x="533400" y="5410200"/>
            <a:ext cx="7705725" cy="9144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just" rtl="1"/>
            <a:r>
              <a:rPr lang="ar-SA" altLang="zh-CN" sz="2400" b="1" dirty="0">
                <a:solidFill>
                  <a:srgbClr val="FD0903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الشكل (1</a:t>
            </a:r>
            <a:r>
              <a:rPr lang="ar-BH" altLang="zh-CN" sz="2400" b="1" dirty="0">
                <a:solidFill>
                  <a:srgbClr val="FD0903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1</a:t>
            </a:r>
            <a:r>
              <a:rPr lang="ar-SA" altLang="zh-CN" sz="2400" b="1" dirty="0">
                <a:solidFill>
                  <a:srgbClr val="FD0903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-4)</a:t>
            </a:r>
            <a:r>
              <a:rPr lang="ar-SA" altLang="zh-CN" sz="2400" dirty="0">
                <a:solidFill>
                  <a:srgbClr val="FD0903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:</a:t>
            </a:r>
            <a:r>
              <a:rPr lang="ar-SA" altLang="zh-CN" sz="24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ar-SA" altLang="zh-CN" sz="20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تتميز الأسعار في أسواق احتكار القلة بالاستقرار في وجه التقلبات المحدودة في التكاليف، وأي تقلبات خارج نطاق (</a:t>
            </a:r>
            <a:r>
              <a:rPr lang="en-US" altLang="zh-CN" sz="20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AB</a:t>
            </a:r>
            <a:r>
              <a:rPr lang="ar-BH" altLang="zh-CN" sz="20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) </a:t>
            </a:r>
            <a:r>
              <a:rPr lang="ar-SA" altLang="zh-CN" sz="20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لابد أن تغير من كمية وسعر  التوازن. </a:t>
            </a:r>
            <a:endParaRPr lang="en-US" sz="2000" b="1" dirty="0"/>
          </a:p>
        </p:txBody>
      </p:sp>
      <p:sp>
        <p:nvSpPr>
          <p:cNvPr id="24596" name="Text Box 20"/>
          <p:cNvSpPr txBox="1">
            <a:spLocks noChangeArrowheads="1"/>
          </p:cNvSpPr>
          <p:nvPr/>
        </p:nvSpPr>
        <p:spPr bwMode="auto">
          <a:xfrm>
            <a:off x="6443663" y="3429000"/>
            <a:ext cx="833437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400" b="1">
                <a:latin typeface="Times New Roman" pitchFamily="18" charset="0"/>
                <a:ea typeface="SimSun" pitchFamily="2" charset="-122"/>
              </a:rPr>
              <a:t>D</a:t>
            </a:r>
            <a:r>
              <a:rPr lang="en-US" altLang="zh-CN" sz="2400" b="1" baseline="-25000">
                <a:latin typeface="Times New Roman" pitchFamily="18" charset="0"/>
                <a:ea typeface="SimSun" pitchFamily="2" charset="-122"/>
              </a:rPr>
              <a:t>2</a:t>
            </a:r>
            <a:endParaRPr lang="en-US" sz="3600"/>
          </a:p>
        </p:txBody>
      </p:sp>
      <p:sp>
        <p:nvSpPr>
          <p:cNvPr id="24597" name="Text Box 21"/>
          <p:cNvSpPr txBox="1">
            <a:spLocks noChangeArrowheads="1"/>
          </p:cNvSpPr>
          <p:nvPr/>
        </p:nvSpPr>
        <p:spPr bwMode="auto">
          <a:xfrm>
            <a:off x="6877050" y="4675188"/>
            <a:ext cx="833438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400" b="1">
                <a:latin typeface="Times New Roman" pitchFamily="18" charset="0"/>
                <a:ea typeface="SimSun" pitchFamily="2" charset="-122"/>
              </a:rPr>
              <a:t>Q</a:t>
            </a:r>
            <a:endParaRPr lang="en-US" sz="3600"/>
          </a:p>
        </p:txBody>
      </p:sp>
      <p:sp>
        <p:nvSpPr>
          <p:cNvPr id="24598" name="Line 22"/>
          <p:cNvSpPr>
            <a:spLocks noChangeShapeType="1"/>
          </p:cNvSpPr>
          <p:nvPr/>
        </p:nvSpPr>
        <p:spPr bwMode="auto">
          <a:xfrm flipH="1">
            <a:off x="3133725" y="2006600"/>
            <a:ext cx="2082800" cy="0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Dot"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24599" name="Arc 23"/>
          <p:cNvSpPr>
            <a:spLocks/>
          </p:cNvSpPr>
          <p:nvPr/>
        </p:nvSpPr>
        <p:spPr bwMode="auto">
          <a:xfrm rot="-13887131">
            <a:off x="4394994" y="2277269"/>
            <a:ext cx="2684462" cy="1041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24600" name="Text Box 24"/>
          <p:cNvSpPr txBox="1">
            <a:spLocks noChangeArrowheads="1"/>
          </p:cNvSpPr>
          <p:nvPr/>
        </p:nvSpPr>
        <p:spPr bwMode="auto">
          <a:xfrm>
            <a:off x="6781800" y="1219200"/>
            <a:ext cx="1041400" cy="62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rtl="1"/>
            <a:r>
              <a:rPr lang="en-US" altLang="zh-CN" sz="2400" b="1">
                <a:latin typeface="Times New Roman" pitchFamily="18" charset="0"/>
                <a:ea typeface="SimSun" pitchFamily="2" charset="-122"/>
              </a:rPr>
              <a:t>MC</a:t>
            </a:r>
            <a:r>
              <a:rPr lang="en-US" altLang="zh-CN" sz="2400" b="1" baseline="-25000">
                <a:latin typeface="Times New Roman" pitchFamily="18" charset="0"/>
                <a:ea typeface="SimSun" pitchFamily="2" charset="-122"/>
              </a:rPr>
              <a:t>2</a:t>
            </a:r>
            <a:endParaRPr lang="en-US" sz="3600"/>
          </a:p>
        </p:txBody>
      </p:sp>
      <p:sp>
        <p:nvSpPr>
          <p:cNvPr id="24601" name="AutoShape 25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179388" y="6237288"/>
            <a:ext cx="431800" cy="431800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24602" name="AutoShape 2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55650" y="6237288"/>
            <a:ext cx="323850" cy="431800"/>
          </a:xfrm>
          <a:prstGeom prst="curvedRightArrow">
            <a:avLst>
              <a:gd name="adj1" fmla="val 26667"/>
              <a:gd name="adj2" fmla="val 53333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24603" name="Text Box 27"/>
          <p:cNvSpPr txBox="1">
            <a:spLocks noChangeArrowheads="1"/>
          </p:cNvSpPr>
          <p:nvPr/>
        </p:nvSpPr>
        <p:spPr bwMode="auto">
          <a:xfrm>
            <a:off x="6934200" y="1371600"/>
            <a:ext cx="1041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rtl="1"/>
            <a:endParaRPr lang="en-US" altLang="zh-CN" sz="2400" b="1">
              <a:latin typeface="Times New Roman" pitchFamily="18" charset="0"/>
              <a:ea typeface="SimSun" pitchFamily="2" charset="-122"/>
            </a:endParaRPr>
          </a:p>
          <a:p>
            <a:pPr rtl="1"/>
            <a:r>
              <a:rPr lang="en-US" altLang="zh-CN" sz="2400" b="1">
                <a:latin typeface="Times New Roman" pitchFamily="18" charset="0"/>
                <a:ea typeface="SimSun" pitchFamily="2" charset="-122"/>
              </a:rPr>
              <a:t>MC</a:t>
            </a:r>
            <a:r>
              <a:rPr lang="en-US" altLang="zh-CN" sz="2400" b="1" baseline="-25000">
                <a:latin typeface="Times New Roman" pitchFamily="18" charset="0"/>
                <a:ea typeface="SimSun" pitchFamily="2" charset="-122"/>
              </a:rPr>
              <a:t>1</a:t>
            </a:r>
            <a:endParaRPr lang="en-US" sz="3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عنصر نائب لرقم الشريحة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fld id="{9199C92B-C47A-4D30-931A-C33A3F099ECC}" type="slidenum">
              <a:rPr lang="en-US"/>
              <a:pPr/>
              <a:t>14</a:t>
            </a:fld>
            <a:endParaRPr lang="en-US"/>
          </a:p>
        </p:txBody>
      </p:sp>
      <p:sp>
        <p:nvSpPr>
          <p:cNvPr id="26626" name="WordArt 2"/>
          <p:cNvSpPr>
            <a:spLocks noChangeArrowheads="1" noChangeShapeType="1" noTextEdit="1"/>
          </p:cNvSpPr>
          <p:nvPr/>
        </p:nvSpPr>
        <p:spPr bwMode="auto">
          <a:xfrm>
            <a:off x="4067175" y="158750"/>
            <a:ext cx="4562475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cs typeface="Arabic Transparent"/>
              </a:rPr>
              <a:t>نموذج إتحاد المنتجين</a:t>
            </a: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323850" y="950913"/>
            <a:ext cx="8424863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BH" sz="2400"/>
              <a:t>تلجأ المنشآت إلى الاتفاق فيما بينها على تكوين ما يسمى بإتحاد المنتجين </a:t>
            </a:r>
            <a:r>
              <a:rPr lang="en-US" sz="2400"/>
              <a:t>(Cartel)</a:t>
            </a:r>
            <a:r>
              <a:rPr lang="ar-BH" sz="2400"/>
              <a:t>. يتصرف الإتحاد كمحتكر واحد يعمل على تعظيم الأرباح الكلية، ومن ثم توزيعها بين الأعضاء وفق حصص الإنتاج.</a:t>
            </a:r>
            <a:endParaRPr lang="fr-MA" sz="2400"/>
          </a:p>
        </p:txBody>
      </p:sp>
      <p:sp>
        <p:nvSpPr>
          <p:cNvPr id="26628" name="WordArt 4"/>
          <p:cNvSpPr>
            <a:spLocks noChangeArrowheads="1" noChangeShapeType="1" noTextEdit="1"/>
          </p:cNvSpPr>
          <p:nvPr/>
        </p:nvSpPr>
        <p:spPr bwMode="auto">
          <a:xfrm>
            <a:off x="4038600" y="2819400"/>
            <a:ext cx="4562475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cs typeface="Arabic Transparent"/>
              </a:rPr>
              <a:t>نموذج القيادة السعرية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323850" y="3689350"/>
            <a:ext cx="8424863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BH" sz="2400"/>
              <a:t>يتكون السوق من منشأة كبيرة قائدة تتصرف كمحتكر وتحدد سعر السوق، ومجموعة من المنشآت الصغيرة التابعة، تأخذ بسعر المنشأة القائدة وتتصرف كما لو كانت في سوق للمنافسة التامة.</a:t>
            </a:r>
            <a:endParaRPr lang="fr-MA" sz="2400"/>
          </a:p>
        </p:txBody>
      </p:sp>
      <p:sp>
        <p:nvSpPr>
          <p:cNvPr id="26630" name="AutoShape 6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179388" y="6237288"/>
            <a:ext cx="431800" cy="431800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 animBg="1"/>
      <p:bldP spid="26627" grpId="0"/>
      <p:bldP spid="26628" grpId="0" animBg="1"/>
      <p:bldP spid="266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783016" y="1981201"/>
            <a:ext cx="2400300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180492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180493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413</TotalTime>
  <Words>905</Words>
  <Application>Microsoft Office PowerPoint</Application>
  <PresentationFormat>On-screen Show (4:3)</PresentationFormat>
  <Paragraphs>146</Paragraphs>
  <Slides>15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عناصر المحاضرة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Farid Bashir Taher</dc:creator>
  <cp:lastModifiedBy>Hassan Refdan Alhajhouj</cp:lastModifiedBy>
  <cp:revision>66</cp:revision>
  <dcterms:created xsi:type="dcterms:W3CDTF">2006-07-19T16:34:04Z</dcterms:created>
  <dcterms:modified xsi:type="dcterms:W3CDTF">2012-02-04T17:27:17Z</dcterms:modified>
</cp:coreProperties>
</file>