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2"/>
  </p:notesMasterIdLst>
  <p:sldIdLst>
    <p:sldId id="336" r:id="rId2"/>
    <p:sldId id="304" r:id="rId3"/>
    <p:sldId id="274" r:id="rId4"/>
    <p:sldId id="305" r:id="rId5"/>
    <p:sldId id="307" r:id="rId6"/>
    <p:sldId id="309" r:id="rId7"/>
    <p:sldId id="311" r:id="rId8"/>
    <p:sldId id="313" r:id="rId9"/>
    <p:sldId id="315" r:id="rId10"/>
    <p:sldId id="317" r:id="rId11"/>
    <p:sldId id="319" r:id="rId12"/>
    <p:sldId id="321" r:id="rId13"/>
    <p:sldId id="323" r:id="rId14"/>
    <p:sldId id="325" r:id="rId15"/>
    <p:sldId id="327" r:id="rId16"/>
    <p:sldId id="329" r:id="rId17"/>
    <p:sldId id="331" r:id="rId18"/>
    <p:sldId id="333" r:id="rId19"/>
    <p:sldId id="335" r:id="rId20"/>
    <p:sldId id="301"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249"/>
    <a:srgbClr val="00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7" d="100"/>
          <a:sy n="67" d="100"/>
        </p:scale>
        <p:origin x="-2904" y="-10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A1E5455-4ED6-4AB3-A7F0-7ED062DC2D07}" type="slidenum">
              <a:rPr lang="en-US"/>
              <a:pPr>
                <a:defRPr/>
              </a:pPr>
              <a:t>‹#›</a:t>
            </a:fld>
            <a:endParaRPr lang="en-US"/>
          </a:p>
        </p:txBody>
      </p:sp>
    </p:spTree>
    <p:extLst>
      <p:ext uri="{BB962C8B-B14F-4D97-AF65-F5344CB8AC3E}">
        <p14:creationId xmlns:p14="http://schemas.microsoft.com/office/powerpoint/2010/main" val="10179093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49266A-47D0-4C78-99BB-919DB2798FE9}" type="slidenum">
              <a:rPr lang="en-US"/>
              <a:pPr/>
              <a:t>2</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0E47C-742A-4176-8B47-474EBE5FE9A1}" type="slidenum">
              <a:rPr lang="en-US"/>
              <a:pPr/>
              <a:t>4</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126767-63A5-40DB-88D6-764A469888BE}" type="slidenum">
              <a:rPr lang="en-US"/>
              <a:pPr/>
              <a:t>5</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BDFC1A-5D4D-4B99-8F3D-0692BF0AB68C}" type="slidenum">
              <a:rPr lang="en-US"/>
              <a:pPr/>
              <a:t>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CE3C9-690D-4CEF-90B7-068E6D063F46}" type="slidenum">
              <a:rPr lang="en-US"/>
              <a:pPr/>
              <a:t>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CC2BD8-BD9E-44F8-810D-0528FBA4B8E2}" type="slidenum">
              <a:rPr lang="en-US"/>
              <a:pPr/>
              <a:t>8</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BB8B86-968C-41A6-8352-6B0C0CF43999}" type="slidenum">
              <a:rPr lang="en-US"/>
              <a:pPr/>
              <a:t>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E092E4-1CEB-4F41-A7DC-7427B3A03C46}" type="slidenum">
              <a:rPr lang="en-US"/>
              <a:pPr/>
              <a:t>10</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A3D3D8-E2D6-436B-A87D-58FE5CA99C26}" type="slidenum">
              <a:rPr lang="en-US"/>
              <a:pPr/>
              <a:t>11</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3030F8-40EE-4372-9A7D-412B719618B6}" type="slidenum">
              <a:rPr lang="en-US"/>
              <a:pPr/>
              <a:t>12</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3D19B5-AFBA-4D2D-8150-97F347340062}" type="slidenum">
              <a:rPr lang="en-US"/>
              <a:pPr/>
              <a:t>13</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A26302-1F95-4F73-A0F9-3D1DE0D595C4}" type="slidenum">
              <a:rPr lang="en-US"/>
              <a:pPr/>
              <a:t>14</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7C3579-827B-4E3D-9569-4B552A5BD5F9}" type="slidenum">
              <a:rPr lang="en-US"/>
              <a:pPr/>
              <a:t>15</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D5BB27-DD40-4590-9A3D-D971A1D4BED2}" type="slidenum">
              <a:rPr lang="en-US"/>
              <a:pPr/>
              <a:t>16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AA9EAF-1F85-4648-976C-1826BDEA77CF}" type="slidenum">
              <a:rPr lang="en-US"/>
              <a:pPr/>
              <a:t>17</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DB9B26-0745-417B-83B1-3A45860C5CD0}" type="slidenum">
              <a:rPr lang="en-US"/>
              <a:pPr/>
              <a:t>18</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598A58-E2C1-491E-BA87-C7B8EAB45A62}" type="slidenum">
              <a:rPr lang="en-US"/>
              <a:pPr/>
              <a:t>19</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33"/>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017838" y="6356357"/>
            <a:ext cx="445477" cy="365125"/>
          </a:xfrm>
        </p:spPr>
        <p:txBody>
          <a:bodyPr/>
          <a:lstStyle>
            <a:lvl1pPr>
              <a:defRPr/>
            </a:lvl1pPr>
          </a:lstStyle>
          <a:p>
            <a:pPr>
              <a:defRPr/>
            </a:pPr>
            <a:fld id="{B14D382A-0BD0-497F-9BA3-991E907E7F1D}"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7"/>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E00D9D70-0E56-4D1D-BD1D-DC0C0B6EE83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0592F3E2-2D2C-42C3-B8D2-48D1F30A2E77}"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7"/>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4"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F841175-668D-4688-A035-E93966F8228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474E69E7-7777-42A3-AF93-3DB1A27A0D01}"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3218591D-3D9C-44ED-99F4-40235AF3F78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A3727683-6A6A-45CB-B4E5-DE89D073AFF3}"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56A0A31-AA34-41D4-9BCB-CE873586111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901DDB9-E9B5-4B9B-97BA-FBCB7044560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1519A38E-7189-4325-B610-14E316AC93A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6"/>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6"/>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E30CF58-624F-4E50-A560-D2203F557F38}"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2" name="Group 7"/>
          <p:cNvGrpSpPr>
            <a:grpSpLocks/>
          </p:cNvGrpSpPr>
          <p:nvPr/>
        </p:nvGrpSpPr>
        <p:grpSpPr bwMode="auto">
          <a:xfrm>
            <a:off x="7948249"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95"/>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D23E676E-09B9-48BF-B785-1CB9CFE68CC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notesSlide" Target="../notesSlides/notesSlide2.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slide" Target="slide7.xml"/><Relationship Id="rId11" Type="http://schemas.openxmlformats.org/officeDocument/2006/relationships/image" Target="../media/image7.wmf"/><Relationship Id="rId5" Type="http://schemas.openxmlformats.org/officeDocument/2006/relationships/slide" Target="slide6.xml"/><Relationship Id="rId10" Type="http://schemas.openxmlformats.org/officeDocument/2006/relationships/oleObject" Target="../embeddings/oleObject4.bin"/><Relationship Id="rId4" Type="http://schemas.openxmlformats.org/officeDocument/2006/relationships/slide" Target="slide5.xml"/><Relationship Id="rId9" Type="http://schemas.openxmlformats.org/officeDocument/2006/relationships/image" Target="../media/image6.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slide" Target="slide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134708" y="4648200"/>
            <a:ext cx="3698631"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ادارة الاعمال-قسم الإقتصاد </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95600"/>
            <a:ext cx="4706815"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الإقتصاد الجزئي </a:t>
            </a:r>
          </a:p>
          <a:p>
            <a:pPr algn="l">
              <a:lnSpc>
                <a:spcPct val="80000"/>
              </a:lnSpc>
            </a:pPr>
            <a:r>
              <a:rPr lang="ar-SA" sz="3700" b="1" dirty="0" smtClean="0">
                <a:solidFill>
                  <a:srgbClr val="376092"/>
                </a:solidFill>
                <a:latin typeface="AYM Wadiy S_U normal."/>
                <a:cs typeface="Times New Roman" pitchFamily="18" charset="0"/>
              </a:rPr>
              <a:t>د. حسن بن رفدان </a:t>
            </a:r>
            <a:r>
              <a:rPr lang="ar-SA" sz="3700" b="1" dirty="0" err="1" smtClean="0">
                <a:solidFill>
                  <a:srgbClr val="376092"/>
                </a:solidFill>
                <a:latin typeface="AYM Wadiy S_U normal."/>
                <a:cs typeface="Times New Roman" pitchFamily="18" charset="0"/>
              </a:rPr>
              <a:t>الهجهوج</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748346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3124200" y="685800"/>
            <a:ext cx="2497138" cy="1000125"/>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الثاني </a:t>
            </a:r>
            <a:r>
              <a:rPr lang="ar-SA" sz="3600" kern="10" dirty="0" smtClean="0">
                <a:ln w="9525">
                  <a:solidFill>
                    <a:srgbClr val="000000"/>
                  </a:solidFill>
                  <a:round/>
                  <a:headEnd/>
                  <a:tailEnd/>
                </a:ln>
                <a:solidFill>
                  <a:srgbClr val="000000"/>
                </a:solidFill>
                <a:latin typeface="Al-Mujahed Classic"/>
              </a:rPr>
              <a:t>عشر</a:t>
            </a:r>
          </a:p>
          <a:p>
            <a:pPr algn="ctr" rtl="1"/>
            <a:endParaRPr lang="ar-SA" sz="3600" kern="10" dirty="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الثالثة عشر</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838200" y="1752600"/>
            <a:ext cx="7010400" cy="1830389"/>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latin typeface="Al-Mujahed Free"/>
              </a:rPr>
              <a:t>الطلب على الموارد </a:t>
            </a:r>
            <a:r>
              <a:rPr lang="ar-SA" sz="3600" kern="10" dirty="0" smtClean="0">
                <a:ln w="9525">
                  <a:solidFill>
                    <a:srgbClr val="FF6600"/>
                  </a:solidFill>
                  <a:round/>
                  <a:headEnd/>
                  <a:tailEnd/>
                </a:ln>
                <a:solidFill>
                  <a:srgbClr val="FF6600"/>
                </a:solidFill>
                <a:latin typeface="Al-Mujahed Free"/>
              </a:rPr>
              <a:t>الاقتصادية </a:t>
            </a:r>
          </a:p>
          <a:p>
            <a:pPr algn="ctr" rtl="1"/>
            <a:r>
              <a:rPr lang="ar-SA" sz="3600" kern="10" dirty="0" smtClean="0">
                <a:ln w="9525">
                  <a:solidFill>
                    <a:srgbClr val="FF6600"/>
                  </a:solidFill>
                  <a:round/>
                  <a:headEnd/>
                  <a:tailEnd/>
                </a:ln>
                <a:solidFill>
                  <a:srgbClr val="FF6600"/>
                </a:solidFill>
                <a:latin typeface="Al-Mujahed Free"/>
              </a:rPr>
              <a:t>(عناصر الإنتاج)</a:t>
            </a:r>
            <a:endParaRPr lang="ar-SA" sz="3600" kern="10" dirty="0">
              <a:ln w="9525">
                <a:solidFill>
                  <a:srgbClr val="FF6600"/>
                </a:solidFill>
                <a:round/>
                <a:headEnd/>
                <a:tailEnd/>
              </a:ln>
              <a:solidFill>
                <a:srgbClr val="FF6600"/>
              </a:solidFill>
              <a:latin typeface="Al-Mujahed Free"/>
            </a:endParaRPr>
          </a:p>
        </p:txBody>
      </p:sp>
      <p:sp>
        <p:nvSpPr>
          <p:cNvPr id="3076" name="WordArt 4"/>
          <p:cNvSpPr>
            <a:spLocks noChangeArrowheads="1" noChangeShapeType="1" noTextEdit="1"/>
          </p:cNvSpPr>
          <p:nvPr/>
        </p:nvSpPr>
        <p:spPr bwMode="auto">
          <a:xfrm>
            <a:off x="1600200" y="4110038"/>
            <a:ext cx="5929313" cy="766762"/>
          </a:xfrm>
          <a:prstGeom prst="rect">
            <a:avLst/>
          </a:prstGeom>
        </p:spPr>
        <p:txBody>
          <a:bodyPr wrap="none" fromWordArt="1">
            <a:prstTxWarp prst="textPlain">
              <a:avLst>
                <a:gd name="adj" fmla="val 50000"/>
              </a:avLst>
            </a:prstTxWarp>
          </a:bodyPr>
          <a:lstStyle/>
          <a:p>
            <a:pPr algn="ctr"/>
            <a:r>
              <a:rPr lang="fr-MA" sz="3600" kern="10">
                <a:ln w="9525">
                  <a:solidFill>
                    <a:srgbClr val="FF6600"/>
                  </a:solidFill>
                  <a:round/>
                  <a:headEnd/>
                  <a:tailEnd/>
                </a:ln>
                <a:solidFill>
                  <a:srgbClr val="FF6600"/>
                </a:solidFill>
                <a:latin typeface="Al-Mujahed Free"/>
              </a:rPr>
              <a:t>Demand for Economic Resources</a:t>
            </a:r>
            <a:endParaRPr lang="ar-SA" sz="3600" kern="10">
              <a:ln w="9525">
                <a:solidFill>
                  <a:srgbClr val="FF6600"/>
                </a:solidFill>
                <a:round/>
                <a:headEnd/>
                <a:tailEnd/>
              </a:ln>
              <a:solidFill>
                <a:srgbClr val="FF6600"/>
              </a:solidFill>
              <a:latin typeface="Al-Mujahed Fre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slide(fromBottom)">
                                      <p:cBhvr>
                                        <p:cTn id="7" dur="500"/>
                                        <p:tgtEl>
                                          <p:spTgt spid="3074"/>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down)">
                                      <p:cBhvr>
                                        <p:cTn id="11" dur="580">
                                          <p:stCondLst>
                                            <p:cond delay="0"/>
                                          </p:stCondLst>
                                        </p:cTn>
                                        <p:tgtEl>
                                          <p:spTgt spid="3075"/>
                                        </p:tgtEl>
                                      </p:cBhvr>
                                    </p:animEffect>
                                    <p:anim calcmode="lin" valueType="num">
                                      <p:cBhvr>
                                        <p:cTn id="1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5"/>
                                        </p:tgtEl>
                                      </p:cBhvr>
                                      <p:to x="100000" y="60000"/>
                                    </p:animScale>
                                    <p:animScale>
                                      <p:cBhvr>
                                        <p:cTn id="18" dur="166" decel="50000">
                                          <p:stCondLst>
                                            <p:cond delay="676"/>
                                          </p:stCondLst>
                                        </p:cTn>
                                        <p:tgtEl>
                                          <p:spTgt spid="3075"/>
                                        </p:tgtEl>
                                      </p:cBhvr>
                                      <p:to x="100000" y="100000"/>
                                    </p:animScale>
                                    <p:animScale>
                                      <p:cBhvr>
                                        <p:cTn id="19" dur="26">
                                          <p:stCondLst>
                                            <p:cond delay="1312"/>
                                          </p:stCondLst>
                                        </p:cTn>
                                        <p:tgtEl>
                                          <p:spTgt spid="3075"/>
                                        </p:tgtEl>
                                      </p:cBhvr>
                                      <p:to x="100000" y="80000"/>
                                    </p:animScale>
                                    <p:animScale>
                                      <p:cBhvr>
                                        <p:cTn id="20" dur="166" decel="50000">
                                          <p:stCondLst>
                                            <p:cond delay="1338"/>
                                          </p:stCondLst>
                                        </p:cTn>
                                        <p:tgtEl>
                                          <p:spTgt spid="3075"/>
                                        </p:tgtEl>
                                      </p:cBhvr>
                                      <p:to x="100000" y="100000"/>
                                    </p:animScale>
                                    <p:animScale>
                                      <p:cBhvr>
                                        <p:cTn id="21" dur="26">
                                          <p:stCondLst>
                                            <p:cond delay="1642"/>
                                          </p:stCondLst>
                                        </p:cTn>
                                        <p:tgtEl>
                                          <p:spTgt spid="3075"/>
                                        </p:tgtEl>
                                      </p:cBhvr>
                                      <p:to x="100000" y="90000"/>
                                    </p:animScale>
                                    <p:animScale>
                                      <p:cBhvr>
                                        <p:cTn id="22" dur="166" decel="50000">
                                          <p:stCondLst>
                                            <p:cond delay="1668"/>
                                          </p:stCondLst>
                                        </p:cTn>
                                        <p:tgtEl>
                                          <p:spTgt spid="3075"/>
                                        </p:tgtEl>
                                      </p:cBhvr>
                                      <p:to x="100000" y="100000"/>
                                    </p:animScale>
                                    <p:animScale>
                                      <p:cBhvr>
                                        <p:cTn id="23" dur="26">
                                          <p:stCondLst>
                                            <p:cond delay="1808"/>
                                          </p:stCondLst>
                                        </p:cTn>
                                        <p:tgtEl>
                                          <p:spTgt spid="3075"/>
                                        </p:tgtEl>
                                      </p:cBhvr>
                                      <p:to x="100000" y="95000"/>
                                    </p:animScale>
                                    <p:animScale>
                                      <p:cBhvr>
                                        <p:cTn id="24" dur="166" decel="50000">
                                          <p:stCondLst>
                                            <p:cond delay="1834"/>
                                          </p:stCondLst>
                                        </p:cTn>
                                        <p:tgtEl>
                                          <p:spTgt spid="3075"/>
                                        </p:tgtEl>
                                      </p:cBhvr>
                                      <p:to x="100000" y="100000"/>
                                    </p:animScale>
                                  </p:childTnLst>
                                </p:cTn>
                              </p:par>
                            </p:childTnLst>
                          </p:cTn>
                        </p:par>
                        <p:par>
                          <p:cTn id="25" fill="hold">
                            <p:stCondLst>
                              <p:cond delay="2500"/>
                            </p:stCondLst>
                            <p:childTnLst>
                              <p:par>
                                <p:cTn id="26" presetID="26" presetClass="entr" presetSubtype="0" fill="hold" grpId="0" nodeType="afterEffect">
                                  <p:stCondLst>
                                    <p:cond delay="0"/>
                                  </p:stCondLst>
                                  <p:childTnLst>
                                    <p:set>
                                      <p:cBhvr>
                                        <p:cTn id="27" dur="1" fill="hold">
                                          <p:stCondLst>
                                            <p:cond delay="0"/>
                                          </p:stCondLst>
                                        </p:cTn>
                                        <p:tgtEl>
                                          <p:spTgt spid="3076"/>
                                        </p:tgtEl>
                                        <p:attrNameLst>
                                          <p:attrName>style.visibility</p:attrName>
                                        </p:attrNameLst>
                                      </p:cBhvr>
                                      <p:to>
                                        <p:strVal val="visible"/>
                                      </p:to>
                                    </p:set>
                                    <p:animEffect transition="in" filter="wipe(down)">
                                      <p:cBhvr>
                                        <p:cTn id="28" dur="580">
                                          <p:stCondLst>
                                            <p:cond delay="0"/>
                                          </p:stCondLst>
                                        </p:cTn>
                                        <p:tgtEl>
                                          <p:spTgt spid="3076"/>
                                        </p:tgtEl>
                                      </p:cBhvr>
                                    </p:animEffect>
                                    <p:anim calcmode="lin" valueType="num">
                                      <p:cBhvr>
                                        <p:cTn id="29"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34" dur="26">
                                          <p:stCondLst>
                                            <p:cond delay="650"/>
                                          </p:stCondLst>
                                        </p:cTn>
                                        <p:tgtEl>
                                          <p:spTgt spid="3076"/>
                                        </p:tgtEl>
                                      </p:cBhvr>
                                      <p:to x="100000" y="60000"/>
                                    </p:animScale>
                                    <p:animScale>
                                      <p:cBhvr>
                                        <p:cTn id="35" dur="166" decel="50000">
                                          <p:stCondLst>
                                            <p:cond delay="676"/>
                                          </p:stCondLst>
                                        </p:cTn>
                                        <p:tgtEl>
                                          <p:spTgt spid="3076"/>
                                        </p:tgtEl>
                                      </p:cBhvr>
                                      <p:to x="100000" y="100000"/>
                                    </p:animScale>
                                    <p:animScale>
                                      <p:cBhvr>
                                        <p:cTn id="36" dur="26">
                                          <p:stCondLst>
                                            <p:cond delay="1312"/>
                                          </p:stCondLst>
                                        </p:cTn>
                                        <p:tgtEl>
                                          <p:spTgt spid="3076"/>
                                        </p:tgtEl>
                                      </p:cBhvr>
                                      <p:to x="100000" y="80000"/>
                                    </p:animScale>
                                    <p:animScale>
                                      <p:cBhvr>
                                        <p:cTn id="37" dur="166" decel="50000">
                                          <p:stCondLst>
                                            <p:cond delay="1338"/>
                                          </p:stCondLst>
                                        </p:cTn>
                                        <p:tgtEl>
                                          <p:spTgt spid="3076"/>
                                        </p:tgtEl>
                                      </p:cBhvr>
                                      <p:to x="100000" y="100000"/>
                                    </p:animScale>
                                    <p:animScale>
                                      <p:cBhvr>
                                        <p:cTn id="38" dur="26">
                                          <p:stCondLst>
                                            <p:cond delay="1642"/>
                                          </p:stCondLst>
                                        </p:cTn>
                                        <p:tgtEl>
                                          <p:spTgt spid="3076"/>
                                        </p:tgtEl>
                                      </p:cBhvr>
                                      <p:to x="100000" y="90000"/>
                                    </p:animScale>
                                    <p:animScale>
                                      <p:cBhvr>
                                        <p:cTn id="39" dur="166" decel="50000">
                                          <p:stCondLst>
                                            <p:cond delay="1668"/>
                                          </p:stCondLst>
                                        </p:cTn>
                                        <p:tgtEl>
                                          <p:spTgt spid="3076"/>
                                        </p:tgtEl>
                                      </p:cBhvr>
                                      <p:to x="100000" y="100000"/>
                                    </p:animScale>
                                    <p:animScale>
                                      <p:cBhvr>
                                        <p:cTn id="40" dur="26">
                                          <p:stCondLst>
                                            <p:cond delay="1808"/>
                                          </p:stCondLst>
                                        </p:cTn>
                                        <p:tgtEl>
                                          <p:spTgt spid="3076"/>
                                        </p:tgtEl>
                                      </p:cBhvr>
                                      <p:to x="100000" y="95000"/>
                                    </p:animScale>
                                    <p:animScale>
                                      <p:cBhvr>
                                        <p:cTn id="41" dur="166" decel="50000">
                                          <p:stCondLst>
                                            <p:cond delay="1834"/>
                                          </p:stCondLst>
                                        </p:cTn>
                                        <p:tgtEl>
                                          <p:spTgt spid="307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457200" y="1600202"/>
            <a:ext cx="8229600" cy="4419599"/>
          </a:xfrm>
        </p:spPr>
        <p:txBody>
          <a:bodyPr/>
          <a:lstStyle/>
          <a:p>
            <a:pPr rtl="1" eaLnBrk="1" hangingPunct="1">
              <a:buFont typeface="Arial" pitchFamily="34" charset="0"/>
              <a:buChar char="•"/>
            </a:pPr>
            <a:r>
              <a:rPr lang="ar-SA" sz="2600" b="1" dirty="0" smtClean="0">
                <a:cs typeface="Arial" pitchFamily="34" charset="0"/>
              </a:rPr>
              <a:t>مقدمة</a:t>
            </a:r>
          </a:p>
          <a:p>
            <a:pPr rtl="1" eaLnBrk="1" hangingPunct="1">
              <a:buFont typeface="Arial" pitchFamily="34" charset="0"/>
              <a:buChar char="•"/>
            </a:pPr>
            <a:r>
              <a:rPr lang="ar-SA" sz="2600" b="1" dirty="0" smtClean="0">
                <a:cs typeface="Arial" pitchFamily="34" charset="0"/>
              </a:rPr>
              <a:t>أهمية تحديد أسعار الموارد الاقتصادية </a:t>
            </a:r>
          </a:p>
          <a:p>
            <a:pPr rtl="1" eaLnBrk="1" hangingPunct="1">
              <a:buFont typeface="Arial" pitchFamily="34" charset="0"/>
              <a:buChar char="•"/>
            </a:pPr>
            <a:r>
              <a:rPr lang="ar-SA" sz="2600" b="1" dirty="0" smtClean="0">
                <a:cs typeface="Arial" pitchFamily="34" charset="0"/>
              </a:rPr>
              <a:t>الطلب على الموارد</a:t>
            </a:r>
          </a:p>
          <a:p>
            <a:pPr rtl="1" eaLnBrk="1" hangingPunct="1">
              <a:buFont typeface="Arial" pitchFamily="34" charset="0"/>
              <a:buChar char="•"/>
            </a:pPr>
            <a:r>
              <a:rPr lang="ar-SA" sz="2600" b="1" dirty="0" smtClean="0">
                <a:cs typeface="Arial" pitchFamily="34" charset="0"/>
              </a:rPr>
              <a:t>الاستخدام الأمثل لأكثر من مورد</a:t>
            </a:r>
          </a:p>
          <a:p>
            <a:pPr rtl="1" eaLnBrk="1" hangingPunct="1">
              <a:buFont typeface="Arial" pitchFamily="34" charset="0"/>
              <a:buChar char="•"/>
            </a:pPr>
            <a:r>
              <a:rPr lang="ar-SA" sz="2600" b="1" dirty="0" smtClean="0">
                <a:cs typeface="Arial" pitchFamily="34" charset="0"/>
              </a:rPr>
              <a:t>محددات الطلب على الموارد</a:t>
            </a:r>
          </a:p>
          <a:p>
            <a:pPr rtl="1" eaLnBrk="1" hangingPunct="1">
              <a:buFont typeface="Arial" pitchFamily="34" charset="0"/>
              <a:buChar char="•"/>
            </a:pPr>
            <a:r>
              <a:rPr lang="ar-SA" sz="2600" b="1" dirty="0" smtClean="0">
                <a:cs typeface="Arial" pitchFamily="34" charset="0"/>
              </a:rPr>
              <a:t>الريع الاقتصادي </a:t>
            </a:r>
          </a:p>
          <a:p>
            <a:pPr rtl="1" eaLnBrk="1" hangingPunct="1">
              <a:buFont typeface="Arial" pitchFamily="34" charset="0"/>
              <a:buChar char="•"/>
            </a:pPr>
            <a:r>
              <a:rPr lang="ar-SA" sz="2600" b="1" dirty="0" smtClean="0">
                <a:cs typeface="Arial" pitchFamily="34" charset="0"/>
              </a:rPr>
              <a:t>الإنتاجية والريع الاقتصادي </a:t>
            </a:r>
          </a:p>
          <a:p>
            <a:pPr rtl="1" eaLnBrk="1" hangingPunct="1">
              <a:buFont typeface="Arial" pitchFamily="34" charset="0"/>
              <a:buChar char="•"/>
            </a:pPr>
            <a:r>
              <a:rPr lang="ar-SA" sz="2600" b="1" dirty="0" smtClean="0">
                <a:cs typeface="Arial" pitchFamily="34" charset="0"/>
              </a:rPr>
              <a:t>سعر الفائدة</a:t>
            </a:r>
          </a:p>
          <a:p>
            <a:pPr rtl="1" eaLnBrk="1" hangingPunct="1">
              <a:buFont typeface="Arial" pitchFamily="34" charset="0"/>
              <a:buChar char="•"/>
            </a:pPr>
            <a:r>
              <a:rPr lang="ar-SA" sz="2600" b="1" dirty="0" smtClean="0">
                <a:cs typeface="Arial" pitchFamily="34" charset="0"/>
              </a:rPr>
              <a:t>الطلب على المبالغ القابلة الإقراض</a:t>
            </a:r>
          </a:p>
          <a:p>
            <a:pPr rtl="1" eaLnBrk="1" hangingPunct="1">
              <a:buFont typeface="Arial" pitchFamily="34" charset="0"/>
              <a:buChar char="•"/>
            </a:pPr>
            <a:endParaRPr lang="ar-SA" b="1" i="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WordArt 2"/>
          <p:cNvSpPr>
            <a:spLocks noChangeArrowheads="1" noChangeShapeType="1" noTextEdit="1"/>
          </p:cNvSpPr>
          <p:nvPr/>
        </p:nvSpPr>
        <p:spPr bwMode="auto">
          <a:xfrm>
            <a:off x="2771775" y="158750"/>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أهمية تحديد أسعار الموارد الإقتصادية</a:t>
            </a:r>
          </a:p>
        </p:txBody>
      </p:sp>
      <p:sp>
        <p:nvSpPr>
          <p:cNvPr id="6147" name="Text Box 3"/>
          <p:cNvSpPr txBox="1">
            <a:spLocks noChangeArrowheads="1"/>
          </p:cNvSpPr>
          <p:nvPr/>
        </p:nvSpPr>
        <p:spPr bwMode="auto">
          <a:xfrm>
            <a:off x="323850" y="95091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أسعار الموارد هي المحدد الرئيسي لدخول النقدية لأفراد المجتمع.</a:t>
            </a:r>
            <a:endParaRPr lang="fr-MA" sz="2400"/>
          </a:p>
        </p:txBody>
      </p:sp>
      <p:sp>
        <p:nvSpPr>
          <p:cNvPr id="6148" name="Text Box 4"/>
          <p:cNvSpPr txBox="1">
            <a:spLocks noChangeArrowheads="1"/>
          </p:cNvSpPr>
          <p:nvPr/>
        </p:nvSpPr>
        <p:spPr bwMode="auto">
          <a:xfrm>
            <a:off x="323850" y="1484313"/>
            <a:ext cx="8424863" cy="822325"/>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أسعار الموارد ودورها في تحديد التخصيص الأمثل للموارد بين الاستخدامات المختلفة. </a:t>
            </a:r>
            <a:endParaRPr lang="fr-MA" sz="2400"/>
          </a:p>
        </p:txBody>
      </p:sp>
      <p:sp>
        <p:nvSpPr>
          <p:cNvPr id="6149" name="WordArt 5"/>
          <p:cNvSpPr>
            <a:spLocks noChangeArrowheads="1" noChangeShapeType="1" noTextEdit="1"/>
          </p:cNvSpPr>
          <p:nvPr/>
        </p:nvSpPr>
        <p:spPr bwMode="auto">
          <a:xfrm>
            <a:off x="4211638" y="2420938"/>
            <a:ext cx="43465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الطلب على الموارد</a:t>
            </a:r>
          </a:p>
        </p:txBody>
      </p:sp>
      <p:sp>
        <p:nvSpPr>
          <p:cNvPr id="6150" name="Text Box 6"/>
          <p:cNvSpPr txBox="1">
            <a:spLocks noChangeArrowheads="1"/>
          </p:cNvSpPr>
          <p:nvPr/>
        </p:nvSpPr>
        <p:spPr bwMode="auto">
          <a:xfrm>
            <a:off x="323850" y="306863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الكمية المثلى المطلوبة.</a:t>
            </a:r>
            <a:endParaRPr lang="fr-MA" sz="2400"/>
          </a:p>
        </p:txBody>
      </p:sp>
      <p:sp>
        <p:nvSpPr>
          <p:cNvPr id="6151" name="Rectangle 7"/>
          <p:cNvSpPr>
            <a:spLocks noChangeArrowheads="1"/>
          </p:cNvSpPr>
          <p:nvPr/>
        </p:nvSpPr>
        <p:spPr bwMode="auto">
          <a:xfrm>
            <a:off x="0" y="3233738"/>
            <a:ext cx="9144000" cy="0"/>
          </a:xfrm>
          <a:prstGeom prst="rect">
            <a:avLst/>
          </a:prstGeom>
          <a:noFill/>
          <a:ln w="9525">
            <a:noFill/>
            <a:miter lim="800000"/>
            <a:headEnd/>
            <a:tailEnd/>
          </a:ln>
          <a:effectLst/>
        </p:spPr>
        <p:txBody>
          <a:bodyPr wrap="none" anchor="ctr">
            <a:spAutoFit/>
          </a:bodyPr>
          <a:lstStyle/>
          <a:p>
            <a:endParaRPr lang="ar-SA"/>
          </a:p>
        </p:txBody>
      </p:sp>
      <p:graphicFrame>
        <p:nvGraphicFramePr>
          <p:cNvPr id="6152" name="Object 8"/>
          <p:cNvGraphicFramePr>
            <a:graphicFrameLocks noChangeAspect="1"/>
          </p:cNvGraphicFramePr>
          <p:nvPr/>
        </p:nvGraphicFramePr>
        <p:xfrm>
          <a:off x="2679700" y="4114800"/>
          <a:ext cx="1751013" cy="927100"/>
        </p:xfrm>
        <a:graphic>
          <a:graphicData uri="http://schemas.openxmlformats.org/presentationml/2006/ole">
            <mc:AlternateContent xmlns:mc="http://schemas.openxmlformats.org/markup-compatibility/2006">
              <mc:Choice xmlns:v="urn:schemas-microsoft-com:vml" Requires="v">
                <p:oleObj spid="_x0000_s1028" name="Equation" r:id="rId5" imgW="838080" imgH="393480" progId="Equation.3">
                  <p:embed/>
                </p:oleObj>
              </mc:Choice>
              <mc:Fallback>
                <p:oleObj name="Equation" r:id="rId5" imgW="838080" imgH="39348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79700" y="4114800"/>
                        <a:ext cx="1751013" cy="92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3" name="Text Box 9"/>
          <p:cNvSpPr txBox="1">
            <a:spLocks noChangeArrowheads="1"/>
          </p:cNvSpPr>
          <p:nvPr/>
        </p:nvSpPr>
        <p:spPr bwMode="auto">
          <a:xfrm>
            <a:off x="323850" y="357187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حساب التكلفة الحدية للعمل باستخدام الصيغة التالية :</a:t>
            </a:r>
            <a:endParaRPr lang="fr-MA" sz="2400"/>
          </a:p>
        </p:txBody>
      </p:sp>
      <p:graphicFrame>
        <p:nvGraphicFramePr>
          <p:cNvPr id="6154" name="Object 10"/>
          <p:cNvGraphicFramePr>
            <a:graphicFrameLocks noChangeAspect="1"/>
          </p:cNvGraphicFramePr>
          <p:nvPr/>
        </p:nvGraphicFramePr>
        <p:xfrm>
          <a:off x="2743200" y="5181600"/>
          <a:ext cx="2808288" cy="533400"/>
        </p:xfrm>
        <a:graphic>
          <a:graphicData uri="http://schemas.openxmlformats.org/presentationml/2006/ole">
            <mc:AlternateContent xmlns:mc="http://schemas.openxmlformats.org/markup-compatibility/2006">
              <mc:Choice xmlns:v="urn:schemas-microsoft-com:vml" Requires="v">
                <p:oleObj spid="_x0000_s1029" name="Equation" r:id="rId7" imgW="1269449" imgH="241195" progId="Equation.3">
                  <p:embed/>
                </p:oleObj>
              </mc:Choice>
              <mc:Fallback>
                <p:oleObj name="Equation" r:id="rId7" imgW="1269449" imgH="241195"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5181600"/>
                        <a:ext cx="2808288"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5" name="Text Box 11"/>
          <p:cNvSpPr txBox="1">
            <a:spLocks noChangeArrowheads="1"/>
          </p:cNvSpPr>
          <p:nvPr/>
        </p:nvSpPr>
        <p:spPr bwMode="auto">
          <a:xfrm>
            <a:off x="323850" y="58039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شرط الاستخدام الأمثل لعنصر العمل</a:t>
            </a:r>
            <a:r>
              <a:rPr lang="en-US" sz="2400"/>
              <a:t>:</a:t>
            </a:r>
          </a:p>
        </p:txBody>
      </p:sp>
      <p:sp>
        <p:nvSpPr>
          <p:cNvPr id="6156" name="Text Box 12"/>
          <p:cNvSpPr txBox="1">
            <a:spLocks noChangeArrowheads="1"/>
          </p:cNvSpPr>
          <p:nvPr/>
        </p:nvSpPr>
        <p:spPr bwMode="auto">
          <a:xfrm>
            <a:off x="2286000" y="5638800"/>
            <a:ext cx="2303463" cy="579438"/>
          </a:xfrm>
          <a:prstGeom prst="rect">
            <a:avLst/>
          </a:prstGeom>
          <a:noFill/>
          <a:ln w="9525">
            <a:noFill/>
            <a:miter lim="800000"/>
            <a:headEnd/>
            <a:tailEnd/>
          </a:ln>
          <a:effectLst/>
        </p:spPr>
        <p:txBody>
          <a:bodyPr wrap="square">
            <a:spAutoFit/>
          </a:bodyPr>
          <a:lstStyle/>
          <a:p>
            <a:pPr algn="ctr" rtl="1">
              <a:spcBef>
                <a:spcPct val="50000"/>
              </a:spcBef>
            </a:pPr>
            <a:r>
              <a:rPr lang="en-US" sz="3200" dirty="0">
                <a:latin typeface="Times New Roman" pitchFamily="18" charset="0"/>
                <a:cs typeface="Times New Roman" pitchFamily="18" charset="0"/>
              </a:rPr>
              <a:t>P×MP</a:t>
            </a:r>
            <a:r>
              <a:rPr lang="en-US" sz="3200" baseline="-25000" dirty="0">
                <a:latin typeface="Times New Roman" pitchFamily="18" charset="0"/>
                <a:cs typeface="Times New Roman" pitchFamily="18" charset="0"/>
              </a:rPr>
              <a:t>L</a:t>
            </a:r>
            <a:r>
              <a:rPr lang="en-US" sz="3200" dirty="0">
                <a:latin typeface="Times New Roman" pitchFamily="18" charset="0"/>
                <a:cs typeface="Times New Roman" pitchFamily="18" charset="0"/>
              </a:rPr>
              <a:t> = W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slide(fromBottom)">
                                      <p:cBhvr>
                                        <p:cTn id="7" dur="500"/>
                                        <p:tgtEl>
                                          <p:spTgt spid="6146"/>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6147">
                                            <p:txEl>
                                              <p:pRg st="0" end="0"/>
                                            </p:txEl>
                                          </p:spTgt>
                                        </p:tgtEl>
                                        <p:attrNameLst>
                                          <p:attrName>style.visibility</p:attrName>
                                        </p:attrNameLst>
                                      </p:cBhvr>
                                      <p:to>
                                        <p:strVal val="visible"/>
                                      </p:to>
                                    </p:set>
                                    <p:anim calcmode="discrete" valueType="clr">
                                      <p:cBhvr override="childStyle">
                                        <p:cTn id="11" dur="80"/>
                                        <p:tgtEl>
                                          <p:spTgt spid="614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6147">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6147">
                                            <p:txEl>
                                              <p:pRg st="0" end="0"/>
                                            </p:txEl>
                                          </p:spTgt>
                                        </p:tgtEl>
                                        <p:attrNameLst>
                                          <p:attrName>fill.type</p:attrName>
                                        </p:attrNameLst>
                                      </p:cBhvr>
                                      <p:to>
                                        <p:strVal val="solid"/>
                                      </p:to>
                                    </p:set>
                                  </p:childTnLst>
                                </p:cTn>
                              </p:par>
                            </p:childTnLst>
                          </p:cTn>
                        </p:par>
                        <p:par>
                          <p:cTn id="14" fill="hold">
                            <p:stCondLst>
                              <p:cond delay="266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6148"/>
                                        </p:tgtEl>
                                        <p:attrNameLst>
                                          <p:attrName>style.visibility</p:attrName>
                                        </p:attrNameLst>
                                      </p:cBhvr>
                                      <p:to>
                                        <p:strVal val="visible"/>
                                      </p:to>
                                    </p:set>
                                    <p:anim calcmode="discrete" valueType="clr">
                                      <p:cBhvr override="childStyle">
                                        <p:cTn id="17" dur="80"/>
                                        <p:tgtEl>
                                          <p:spTgt spid="6148"/>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6148"/>
                                        </p:tgtEl>
                                        <p:attrNameLst>
                                          <p:attrName>fillcolor</p:attrName>
                                        </p:attrNameLst>
                                      </p:cBhvr>
                                      <p:tavLst>
                                        <p:tav tm="0">
                                          <p:val>
                                            <p:clrVal>
                                              <a:schemeClr val="accent2"/>
                                            </p:clrVal>
                                          </p:val>
                                        </p:tav>
                                        <p:tav tm="50000">
                                          <p:val>
                                            <p:clrVal>
                                              <a:schemeClr val="hlink"/>
                                            </p:clrVal>
                                          </p:val>
                                        </p:tav>
                                      </p:tavLst>
                                    </p:anim>
                                    <p:set>
                                      <p:cBhvr>
                                        <p:cTn id="19" dur="80"/>
                                        <p:tgtEl>
                                          <p:spTgt spid="6148"/>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6149"/>
                                        </p:tgtEl>
                                        <p:attrNameLst>
                                          <p:attrName>style.visibility</p:attrName>
                                        </p:attrNameLst>
                                      </p:cBhvr>
                                      <p:to>
                                        <p:strVal val="visible"/>
                                      </p:to>
                                    </p:set>
                                    <p:animEffect transition="in" filter="slide(fromBottom)">
                                      <p:cBhvr>
                                        <p:cTn id="24" dur="500"/>
                                        <p:tgtEl>
                                          <p:spTgt spid="6149"/>
                                        </p:tgtEl>
                                      </p:cBhvr>
                                    </p:animEffect>
                                  </p:childTnLst>
                                </p:cTn>
                              </p:par>
                            </p:childTnLst>
                          </p:cTn>
                        </p:par>
                        <p:par>
                          <p:cTn id="25" fill="hold">
                            <p:stCondLst>
                              <p:cond delay="500"/>
                            </p:stCondLst>
                            <p:childTnLst>
                              <p:par>
                                <p:cTn id="26" presetID="27" presetClass="entr" presetSubtype="0" fill="hold" nodeType="afterEffect">
                                  <p:stCondLst>
                                    <p:cond delay="0"/>
                                  </p:stCondLst>
                                  <p:iterate type="lt">
                                    <p:tmPct val="50000"/>
                                  </p:iterate>
                                  <p:childTnLst>
                                    <p:set>
                                      <p:cBhvr>
                                        <p:cTn id="27" dur="1" fill="hold">
                                          <p:stCondLst>
                                            <p:cond delay="0"/>
                                          </p:stCondLst>
                                        </p:cTn>
                                        <p:tgtEl>
                                          <p:spTgt spid="6150">
                                            <p:txEl>
                                              <p:pRg st="0" end="0"/>
                                            </p:txEl>
                                          </p:spTgt>
                                        </p:tgtEl>
                                        <p:attrNameLst>
                                          <p:attrName>style.visibility</p:attrName>
                                        </p:attrNameLst>
                                      </p:cBhvr>
                                      <p:to>
                                        <p:strVal val="visible"/>
                                      </p:to>
                                    </p:set>
                                    <p:anim calcmode="discrete" valueType="clr">
                                      <p:cBhvr override="childStyle">
                                        <p:cTn id="28" dur="80"/>
                                        <p:tgtEl>
                                          <p:spTgt spid="615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6150">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6150">
                                            <p:txEl>
                                              <p:pRg st="0" end="0"/>
                                            </p:txEl>
                                          </p:spTgt>
                                        </p:tgtEl>
                                        <p:attrNameLst>
                                          <p:attrName>fill.type</p:attrName>
                                        </p:attrNameLst>
                                      </p:cBhvr>
                                      <p:to>
                                        <p:strVal val="solid"/>
                                      </p:to>
                                    </p:set>
                                  </p:childTnLst>
                                </p:cTn>
                              </p:par>
                            </p:childTnLst>
                          </p:cTn>
                        </p:par>
                        <p:par>
                          <p:cTn id="31" fill="hold">
                            <p:stCondLst>
                              <p:cond delay="1380"/>
                            </p:stCondLst>
                            <p:childTnLst>
                              <p:par>
                                <p:cTn id="32" presetID="27" presetClass="entr" presetSubtype="0" fill="hold" nodeType="afterEffect">
                                  <p:stCondLst>
                                    <p:cond delay="0"/>
                                  </p:stCondLst>
                                  <p:iterate type="lt">
                                    <p:tmPct val="50000"/>
                                  </p:iterate>
                                  <p:childTnLst>
                                    <p:set>
                                      <p:cBhvr>
                                        <p:cTn id="33" dur="1" fill="hold">
                                          <p:stCondLst>
                                            <p:cond delay="0"/>
                                          </p:stCondLst>
                                        </p:cTn>
                                        <p:tgtEl>
                                          <p:spTgt spid="6153">
                                            <p:txEl>
                                              <p:pRg st="0" end="0"/>
                                            </p:txEl>
                                          </p:spTgt>
                                        </p:tgtEl>
                                        <p:attrNameLst>
                                          <p:attrName>style.visibility</p:attrName>
                                        </p:attrNameLst>
                                      </p:cBhvr>
                                      <p:to>
                                        <p:strVal val="visible"/>
                                      </p:to>
                                    </p:set>
                                    <p:anim calcmode="discrete" valueType="clr">
                                      <p:cBhvr override="childStyle">
                                        <p:cTn id="34" dur="80"/>
                                        <p:tgtEl>
                                          <p:spTgt spid="615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6153">
                                            <p:txEl>
                                              <p:pRg st="0" end="0"/>
                                            </p:txEl>
                                          </p:spTgt>
                                        </p:tgtEl>
                                        <p:attrNameLst>
                                          <p:attrName>fillcolor</p:attrName>
                                        </p:attrNameLst>
                                      </p:cBhvr>
                                      <p:tavLst>
                                        <p:tav tm="0">
                                          <p:val>
                                            <p:clrVal>
                                              <a:schemeClr val="accent2"/>
                                            </p:clrVal>
                                          </p:val>
                                        </p:tav>
                                        <p:tav tm="50000">
                                          <p:val>
                                            <p:clrVal>
                                              <a:schemeClr val="hlink"/>
                                            </p:clrVal>
                                          </p:val>
                                        </p:tav>
                                      </p:tavLst>
                                    </p:anim>
                                    <p:set>
                                      <p:cBhvr>
                                        <p:cTn id="36" dur="80"/>
                                        <p:tgtEl>
                                          <p:spTgt spid="6153">
                                            <p:txEl>
                                              <p:pRg st="0" end="0"/>
                                            </p:txEl>
                                          </p:spTgt>
                                        </p:tgtEl>
                                        <p:attrNameLst>
                                          <p:attrName>fill.type</p:attrName>
                                        </p:attrNameLst>
                                      </p:cBhvr>
                                      <p:to>
                                        <p:strVal val="solid"/>
                                      </p:to>
                                    </p:set>
                                  </p:childTnLst>
                                </p:cTn>
                              </p:par>
                            </p:childTnLst>
                          </p:cTn>
                        </p:par>
                        <p:par>
                          <p:cTn id="37" fill="hold">
                            <p:stCondLst>
                              <p:cond delay="3180"/>
                            </p:stCondLst>
                            <p:childTnLst>
                              <p:par>
                                <p:cTn id="38" presetID="31" presetClass="entr" presetSubtype="0" fill="hold" nodeType="afterEffect">
                                  <p:stCondLst>
                                    <p:cond delay="0"/>
                                  </p:stCondLst>
                                  <p:iterate type="lt">
                                    <p:tmPct val="5000"/>
                                  </p:iterate>
                                  <p:childTnLst>
                                    <p:set>
                                      <p:cBhvr>
                                        <p:cTn id="39" dur="1" fill="hold">
                                          <p:stCondLst>
                                            <p:cond delay="0"/>
                                          </p:stCondLst>
                                        </p:cTn>
                                        <p:tgtEl>
                                          <p:spTgt spid="6152"/>
                                        </p:tgtEl>
                                        <p:attrNameLst>
                                          <p:attrName>style.visibility</p:attrName>
                                        </p:attrNameLst>
                                      </p:cBhvr>
                                      <p:to>
                                        <p:strVal val="visible"/>
                                      </p:to>
                                    </p:set>
                                    <p:anim calcmode="lin" valueType="num">
                                      <p:cBhvr>
                                        <p:cTn id="40" dur="1000" fill="hold"/>
                                        <p:tgtEl>
                                          <p:spTgt spid="6152"/>
                                        </p:tgtEl>
                                        <p:attrNameLst>
                                          <p:attrName>ppt_w</p:attrName>
                                        </p:attrNameLst>
                                      </p:cBhvr>
                                      <p:tavLst>
                                        <p:tav tm="0">
                                          <p:val>
                                            <p:fltVal val="0"/>
                                          </p:val>
                                        </p:tav>
                                        <p:tav tm="100000">
                                          <p:val>
                                            <p:strVal val="#ppt_w"/>
                                          </p:val>
                                        </p:tav>
                                      </p:tavLst>
                                    </p:anim>
                                    <p:anim calcmode="lin" valueType="num">
                                      <p:cBhvr>
                                        <p:cTn id="41" dur="1000" fill="hold"/>
                                        <p:tgtEl>
                                          <p:spTgt spid="6152"/>
                                        </p:tgtEl>
                                        <p:attrNameLst>
                                          <p:attrName>ppt_h</p:attrName>
                                        </p:attrNameLst>
                                      </p:cBhvr>
                                      <p:tavLst>
                                        <p:tav tm="0">
                                          <p:val>
                                            <p:fltVal val="0"/>
                                          </p:val>
                                        </p:tav>
                                        <p:tav tm="100000">
                                          <p:val>
                                            <p:strVal val="#ppt_h"/>
                                          </p:val>
                                        </p:tav>
                                      </p:tavLst>
                                    </p:anim>
                                    <p:anim calcmode="lin" valueType="num">
                                      <p:cBhvr>
                                        <p:cTn id="42" dur="1000" fill="hold"/>
                                        <p:tgtEl>
                                          <p:spTgt spid="6152"/>
                                        </p:tgtEl>
                                        <p:attrNameLst>
                                          <p:attrName>style.rotation</p:attrName>
                                        </p:attrNameLst>
                                      </p:cBhvr>
                                      <p:tavLst>
                                        <p:tav tm="0">
                                          <p:val>
                                            <p:fltVal val="90"/>
                                          </p:val>
                                        </p:tav>
                                        <p:tav tm="100000">
                                          <p:val>
                                            <p:fltVal val="0"/>
                                          </p:val>
                                        </p:tav>
                                      </p:tavLst>
                                    </p:anim>
                                    <p:animEffect transition="in" filter="fade">
                                      <p:cBhvr>
                                        <p:cTn id="43" dur="1000"/>
                                        <p:tgtEl>
                                          <p:spTgt spid="6152"/>
                                        </p:tgtEl>
                                      </p:cBhvr>
                                    </p:animEffect>
                                  </p:childTnLst>
                                </p:cTn>
                              </p:par>
                            </p:childTnLst>
                          </p:cTn>
                        </p:par>
                        <p:par>
                          <p:cTn id="44" fill="hold">
                            <p:stCondLst>
                              <p:cond delay="4180"/>
                            </p:stCondLst>
                            <p:childTnLst>
                              <p:par>
                                <p:cTn id="45" presetID="31" presetClass="entr" presetSubtype="0" fill="hold" nodeType="afterEffect">
                                  <p:stCondLst>
                                    <p:cond delay="0"/>
                                  </p:stCondLst>
                                  <p:iterate type="lt">
                                    <p:tmPct val="5000"/>
                                  </p:iterate>
                                  <p:childTnLst>
                                    <p:set>
                                      <p:cBhvr>
                                        <p:cTn id="46" dur="1" fill="hold">
                                          <p:stCondLst>
                                            <p:cond delay="0"/>
                                          </p:stCondLst>
                                        </p:cTn>
                                        <p:tgtEl>
                                          <p:spTgt spid="6154"/>
                                        </p:tgtEl>
                                        <p:attrNameLst>
                                          <p:attrName>style.visibility</p:attrName>
                                        </p:attrNameLst>
                                      </p:cBhvr>
                                      <p:to>
                                        <p:strVal val="visible"/>
                                      </p:to>
                                    </p:set>
                                    <p:anim calcmode="lin" valueType="num">
                                      <p:cBhvr>
                                        <p:cTn id="47" dur="1000" fill="hold"/>
                                        <p:tgtEl>
                                          <p:spTgt spid="6154"/>
                                        </p:tgtEl>
                                        <p:attrNameLst>
                                          <p:attrName>ppt_w</p:attrName>
                                        </p:attrNameLst>
                                      </p:cBhvr>
                                      <p:tavLst>
                                        <p:tav tm="0">
                                          <p:val>
                                            <p:fltVal val="0"/>
                                          </p:val>
                                        </p:tav>
                                        <p:tav tm="100000">
                                          <p:val>
                                            <p:strVal val="#ppt_w"/>
                                          </p:val>
                                        </p:tav>
                                      </p:tavLst>
                                    </p:anim>
                                    <p:anim calcmode="lin" valueType="num">
                                      <p:cBhvr>
                                        <p:cTn id="48" dur="1000" fill="hold"/>
                                        <p:tgtEl>
                                          <p:spTgt spid="6154"/>
                                        </p:tgtEl>
                                        <p:attrNameLst>
                                          <p:attrName>ppt_h</p:attrName>
                                        </p:attrNameLst>
                                      </p:cBhvr>
                                      <p:tavLst>
                                        <p:tav tm="0">
                                          <p:val>
                                            <p:fltVal val="0"/>
                                          </p:val>
                                        </p:tav>
                                        <p:tav tm="100000">
                                          <p:val>
                                            <p:strVal val="#ppt_h"/>
                                          </p:val>
                                        </p:tav>
                                      </p:tavLst>
                                    </p:anim>
                                    <p:anim calcmode="lin" valueType="num">
                                      <p:cBhvr>
                                        <p:cTn id="49" dur="1000" fill="hold"/>
                                        <p:tgtEl>
                                          <p:spTgt spid="6154"/>
                                        </p:tgtEl>
                                        <p:attrNameLst>
                                          <p:attrName>style.rotation</p:attrName>
                                        </p:attrNameLst>
                                      </p:cBhvr>
                                      <p:tavLst>
                                        <p:tav tm="0">
                                          <p:val>
                                            <p:fltVal val="90"/>
                                          </p:val>
                                        </p:tav>
                                        <p:tav tm="100000">
                                          <p:val>
                                            <p:fltVal val="0"/>
                                          </p:val>
                                        </p:tav>
                                      </p:tavLst>
                                    </p:anim>
                                    <p:animEffect transition="in" filter="fade">
                                      <p:cBhvr>
                                        <p:cTn id="50" dur="1000"/>
                                        <p:tgtEl>
                                          <p:spTgt spid="6154"/>
                                        </p:tgtEl>
                                      </p:cBhvr>
                                    </p:animEffect>
                                  </p:childTnLst>
                                </p:cTn>
                              </p:par>
                            </p:childTnLst>
                          </p:cTn>
                        </p:par>
                        <p:par>
                          <p:cTn id="51" fill="hold">
                            <p:stCondLst>
                              <p:cond delay="5180"/>
                            </p:stCondLst>
                            <p:childTnLst>
                              <p:par>
                                <p:cTn id="52" presetID="27" presetClass="entr" presetSubtype="0" fill="hold" grpId="0" nodeType="afterEffect">
                                  <p:stCondLst>
                                    <p:cond delay="0"/>
                                  </p:stCondLst>
                                  <p:iterate type="lt">
                                    <p:tmPct val="50000"/>
                                  </p:iterate>
                                  <p:childTnLst>
                                    <p:set>
                                      <p:cBhvr>
                                        <p:cTn id="53" dur="1" fill="hold">
                                          <p:stCondLst>
                                            <p:cond delay="0"/>
                                          </p:stCondLst>
                                        </p:cTn>
                                        <p:tgtEl>
                                          <p:spTgt spid="6155"/>
                                        </p:tgtEl>
                                        <p:attrNameLst>
                                          <p:attrName>style.visibility</p:attrName>
                                        </p:attrNameLst>
                                      </p:cBhvr>
                                      <p:to>
                                        <p:strVal val="visible"/>
                                      </p:to>
                                    </p:set>
                                    <p:anim calcmode="discrete" valueType="clr">
                                      <p:cBhvr override="childStyle">
                                        <p:cTn id="54" dur="80"/>
                                        <p:tgtEl>
                                          <p:spTgt spid="6155"/>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6155"/>
                                        </p:tgtEl>
                                        <p:attrNameLst>
                                          <p:attrName>fillcolor</p:attrName>
                                        </p:attrNameLst>
                                      </p:cBhvr>
                                      <p:tavLst>
                                        <p:tav tm="0">
                                          <p:val>
                                            <p:clrVal>
                                              <a:schemeClr val="accent2"/>
                                            </p:clrVal>
                                          </p:val>
                                        </p:tav>
                                        <p:tav tm="50000">
                                          <p:val>
                                            <p:clrVal>
                                              <a:schemeClr val="hlink"/>
                                            </p:clrVal>
                                          </p:val>
                                        </p:tav>
                                      </p:tavLst>
                                    </p:anim>
                                    <p:set>
                                      <p:cBhvr>
                                        <p:cTn id="56" dur="80"/>
                                        <p:tgtEl>
                                          <p:spTgt spid="6155"/>
                                        </p:tgtEl>
                                        <p:attrNameLst>
                                          <p:attrName>fill.type</p:attrName>
                                        </p:attrNameLst>
                                      </p:cBhvr>
                                      <p:to>
                                        <p:strVal val="solid"/>
                                      </p:to>
                                    </p:set>
                                  </p:childTnLst>
                                </p:cTn>
                              </p:par>
                            </p:childTnLst>
                          </p:cTn>
                        </p:par>
                        <p:par>
                          <p:cTn id="57" fill="hold">
                            <p:stCondLst>
                              <p:cond delay="6380"/>
                            </p:stCondLst>
                            <p:childTnLst>
                              <p:par>
                                <p:cTn id="58" presetID="27" presetClass="entr" presetSubtype="0" fill="hold" grpId="0" nodeType="afterEffect">
                                  <p:stCondLst>
                                    <p:cond delay="0"/>
                                  </p:stCondLst>
                                  <p:iterate type="lt">
                                    <p:tmPct val="50000"/>
                                  </p:iterate>
                                  <p:childTnLst>
                                    <p:set>
                                      <p:cBhvr>
                                        <p:cTn id="59" dur="1" fill="hold">
                                          <p:stCondLst>
                                            <p:cond delay="0"/>
                                          </p:stCondLst>
                                        </p:cTn>
                                        <p:tgtEl>
                                          <p:spTgt spid="6156"/>
                                        </p:tgtEl>
                                        <p:attrNameLst>
                                          <p:attrName>style.visibility</p:attrName>
                                        </p:attrNameLst>
                                      </p:cBhvr>
                                      <p:to>
                                        <p:strVal val="visible"/>
                                      </p:to>
                                    </p:set>
                                    <p:anim calcmode="discrete" valueType="clr">
                                      <p:cBhvr override="childStyle">
                                        <p:cTn id="60" dur="80"/>
                                        <p:tgtEl>
                                          <p:spTgt spid="6156"/>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6156"/>
                                        </p:tgtEl>
                                        <p:attrNameLst>
                                          <p:attrName>fillcolor</p:attrName>
                                        </p:attrNameLst>
                                      </p:cBhvr>
                                      <p:tavLst>
                                        <p:tav tm="0">
                                          <p:val>
                                            <p:clrVal>
                                              <a:schemeClr val="accent2"/>
                                            </p:clrVal>
                                          </p:val>
                                        </p:tav>
                                        <p:tav tm="50000">
                                          <p:val>
                                            <p:clrVal>
                                              <a:schemeClr val="hlink"/>
                                            </p:clrVal>
                                          </p:val>
                                        </p:tav>
                                      </p:tavLst>
                                    </p:anim>
                                    <p:set>
                                      <p:cBhvr>
                                        <p:cTn id="62" dur="80"/>
                                        <p:tgtEl>
                                          <p:spTgt spid="61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49" grpId="0" animBg="1"/>
      <p:bldP spid="6155" grpId="0"/>
      <p:bldP spid="61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WordArt 2"/>
          <p:cNvSpPr>
            <a:spLocks noChangeArrowheads="1" noChangeShapeType="1" noTextEdit="1"/>
          </p:cNvSpPr>
          <p:nvPr/>
        </p:nvSpPr>
        <p:spPr bwMode="auto">
          <a:xfrm>
            <a:off x="3132138" y="3733800"/>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الإستخدام الأمثل لأكثر من مورد</a:t>
            </a:r>
          </a:p>
        </p:txBody>
      </p:sp>
      <p:sp>
        <p:nvSpPr>
          <p:cNvPr id="8195" name="Text Box 3"/>
          <p:cNvSpPr txBox="1">
            <a:spLocks noChangeArrowheads="1"/>
          </p:cNvSpPr>
          <p:nvPr/>
        </p:nvSpPr>
        <p:spPr bwMode="auto">
          <a:xfrm>
            <a:off x="395288" y="260350"/>
            <a:ext cx="8424862" cy="822325"/>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4" action="ppaction://hlinksldjump"/>
              </a:rPr>
              <a:t>الشكل (12-1)</a:t>
            </a:r>
            <a:r>
              <a:rPr lang="ar-BH" sz="2400"/>
              <a:t> المستوى الكفء لاستخدام عنصر العمل، بفرض أن المنشأة تتعامل في أسواق للمنافسة التامة لبيع منتجاتها أو شراء مواردها.</a:t>
            </a:r>
            <a:endParaRPr lang="fr-MA" sz="2400"/>
          </a:p>
        </p:txBody>
      </p:sp>
      <p:sp>
        <p:nvSpPr>
          <p:cNvPr id="8196" name="Text Box 4"/>
          <p:cNvSpPr txBox="1">
            <a:spLocks noChangeArrowheads="1"/>
          </p:cNvSpPr>
          <p:nvPr/>
        </p:nvSpPr>
        <p:spPr bwMode="auto">
          <a:xfrm>
            <a:off x="395288" y="1125538"/>
            <a:ext cx="8424862" cy="1187450"/>
          </a:xfrm>
          <a:prstGeom prst="rect">
            <a:avLst/>
          </a:prstGeom>
          <a:noFill/>
          <a:ln w="9525">
            <a:noFill/>
            <a:miter lim="800000"/>
            <a:headEnd/>
            <a:tailEnd/>
          </a:ln>
          <a:effectLst/>
        </p:spPr>
        <p:txBody>
          <a:bodyPr>
            <a:spAutoFit/>
          </a:bodyPr>
          <a:lstStyle/>
          <a:p>
            <a:pPr algn="just" rtl="1">
              <a:spcBef>
                <a:spcPct val="50000"/>
              </a:spcBef>
            </a:pPr>
            <a:r>
              <a:rPr lang="ar-BH" sz="2400"/>
              <a:t>ويوضح </a:t>
            </a:r>
            <a:r>
              <a:rPr lang="ar-BH" sz="2400" b="1">
                <a:solidFill>
                  <a:srgbClr val="FD0903"/>
                </a:solidFill>
                <a:hlinkClick r:id="rId5" action="ppaction://hlinksldjump"/>
              </a:rPr>
              <a:t>الشكل (12-2)</a:t>
            </a:r>
            <a:r>
              <a:rPr lang="ar-BH" sz="2400"/>
              <a:t> أن الطلب على عناصر الإنتاج هو طلب مشتق، أي أنه يعتمد ليس فقط على سعر المورد نفسه وإنما أيضاً على السلعة المنتجة وتغيرات سعر السوق.</a:t>
            </a:r>
            <a:endParaRPr lang="fr-MA" sz="2400"/>
          </a:p>
        </p:txBody>
      </p:sp>
      <p:sp>
        <p:nvSpPr>
          <p:cNvPr id="8197" name="Text Box 5"/>
          <p:cNvSpPr txBox="1">
            <a:spLocks noChangeArrowheads="1"/>
          </p:cNvSpPr>
          <p:nvPr/>
        </p:nvSpPr>
        <p:spPr bwMode="auto">
          <a:xfrm>
            <a:off x="395288" y="2420938"/>
            <a:ext cx="8424862" cy="1187450"/>
          </a:xfrm>
          <a:prstGeom prst="rect">
            <a:avLst/>
          </a:prstGeom>
          <a:noFill/>
          <a:ln w="9525">
            <a:noFill/>
            <a:miter lim="800000"/>
            <a:headEnd/>
            <a:tailEnd/>
          </a:ln>
          <a:effectLst/>
        </p:spPr>
        <p:txBody>
          <a:bodyPr>
            <a:spAutoFit/>
          </a:bodyPr>
          <a:lstStyle/>
          <a:p>
            <a:pPr algn="just" rtl="1">
              <a:spcBef>
                <a:spcPct val="50000"/>
              </a:spcBef>
            </a:pPr>
            <a:r>
              <a:rPr lang="ar-BH" sz="2400"/>
              <a:t>يوضح </a:t>
            </a:r>
            <a:r>
              <a:rPr lang="ar-BH" sz="2400" b="1">
                <a:solidFill>
                  <a:srgbClr val="FD0903"/>
                </a:solidFill>
                <a:hlinkClick r:id="rId6" action="ppaction://hlinksldjump"/>
              </a:rPr>
              <a:t>الجدول (12-1)</a:t>
            </a:r>
            <a:r>
              <a:rPr lang="ar-BH" sz="2400"/>
              <a:t> منشأة تبيع منتجها في سوق للمنافسة (السعر ثابت) وتستأجر عمالها من سوق عمل تنافسية (الأجر ثابت)، وعنصر العمل هو عنصر الإنتاج المتغير الوحيد في المدى القصير.</a:t>
            </a:r>
            <a:endParaRPr lang="fr-MA" sz="2400"/>
          </a:p>
        </p:txBody>
      </p:sp>
      <p:sp>
        <p:nvSpPr>
          <p:cNvPr id="8198" name="Text Box 6"/>
          <p:cNvSpPr txBox="1">
            <a:spLocks noChangeArrowheads="1"/>
          </p:cNvSpPr>
          <p:nvPr/>
        </p:nvSpPr>
        <p:spPr bwMode="auto">
          <a:xfrm>
            <a:off x="323850" y="448468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7"/>
              </a:buBlip>
            </a:pPr>
            <a:r>
              <a:rPr lang="ar-BH" sz="2400"/>
              <a:t> شرط اختيار المزيج الأمثل من عنصري الإنتاج :</a:t>
            </a:r>
            <a:endParaRPr lang="fr-MA" sz="2400"/>
          </a:p>
        </p:txBody>
      </p:sp>
      <p:sp>
        <p:nvSpPr>
          <p:cNvPr id="8199" name="Rectangle 7"/>
          <p:cNvSpPr>
            <a:spLocks noChangeArrowheads="1"/>
          </p:cNvSpPr>
          <p:nvPr/>
        </p:nvSpPr>
        <p:spPr bwMode="auto">
          <a:xfrm>
            <a:off x="0" y="3224213"/>
            <a:ext cx="9144000" cy="0"/>
          </a:xfrm>
          <a:prstGeom prst="rect">
            <a:avLst/>
          </a:prstGeom>
          <a:noFill/>
          <a:ln w="9525">
            <a:noFill/>
            <a:miter lim="800000"/>
            <a:headEnd/>
            <a:tailEnd/>
          </a:ln>
          <a:effectLst/>
        </p:spPr>
        <p:txBody>
          <a:bodyPr wrap="none" anchor="ctr">
            <a:spAutoFit/>
          </a:bodyPr>
          <a:lstStyle/>
          <a:p>
            <a:endParaRPr lang="ar-SA"/>
          </a:p>
        </p:txBody>
      </p:sp>
      <p:sp>
        <p:nvSpPr>
          <p:cNvPr id="8200" name="Rectangle 8"/>
          <p:cNvSpPr>
            <a:spLocks noChangeArrowheads="1"/>
          </p:cNvSpPr>
          <p:nvPr/>
        </p:nvSpPr>
        <p:spPr bwMode="auto">
          <a:xfrm>
            <a:off x="0" y="3224213"/>
            <a:ext cx="9144000" cy="0"/>
          </a:xfrm>
          <a:prstGeom prst="rect">
            <a:avLst/>
          </a:prstGeom>
          <a:noFill/>
          <a:ln w="9525">
            <a:noFill/>
            <a:miter lim="800000"/>
            <a:headEnd/>
            <a:tailEnd/>
          </a:ln>
          <a:effectLst/>
        </p:spPr>
        <p:txBody>
          <a:bodyPr wrap="none" anchor="ctr">
            <a:spAutoFit/>
          </a:bodyPr>
          <a:lstStyle/>
          <a:p>
            <a:endParaRPr lang="ar-SA"/>
          </a:p>
        </p:txBody>
      </p:sp>
      <p:grpSp>
        <p:nvGrpSpPr>
          <p:cNvPr id="2" name="Group 9"/>
          <p:cNvGrpSpPr>
            <a:grpSpLocks/>
          </p:cNvGrpSpPr>
          <p:nvPr/>
        </p:nvGrpSpPr>
        <p:grpSpPr bwMode="auto">
          <a:xfrm>
            <a:off x="1752600" y="5181600"/>
            <a:ext cx="2447925" cy="1143000"/>
            <a:chOff x="3016" y="3339"/>
            <a:chExt cx="603" cy="258"/>
          </a:xfrm>
        </p:grpSpPr>
        <p:graphicFrame>
          <p:nvGraphicFramePr>
            <p:cNvPr id="8202" name="Object 10"/>
            <p:cNvGraphicFramePr>
              <a:graphicFrameLocks noChangeAspect="1"/>
            </p:cNvGraphicFramePr>
            <p:nvPr/>
          </p:nvGraphicFramePr>
          <p:xfrm>
            <a:off x="3379" y="3339"/>
            <a:ext cx="240" cy="258"/>
          </p:xfrm>
          <a:graphic>
            <a:graphicData uri="http://schemas.openxmlformats.org/presentationml/2006/ole">
              <mc:AlternateContent xmlns:mc="http://schemas.openxmlformats.org/markup-compatibility/2006">
                <mc:Choice xmlns:v="urn:schemas-microsoft-com:vml" Requires="v">
                  <p:oleObj spid="_x0000_s2052" name="Equation" r:id="rId8" imgW="380835" imgH="406224" progId="Equation.3">
                    <p:embed/>
                  </p:oleObj>
                </mc:Choice>
                <mc:Fallback>
                  <p:oleObj name="Equation" r:id="rId8" imgW="380835" imgH="406224" progId="Equation.3">
                    <p:embed/>
                    <p:pic>
                      <p:nvPicPr>
                        <p:cNvPr id="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79" y="3339"/>
                          <a:ext cx="240" cy="2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03" name="Object 11"/>
            <p:cNvGraphicFramePr>
              <a:graphicFrameLocks noChangeAspect="1"/>
            </p:cNvGraphicFramePr>
            <p:nvPr/>
          </p:nvGraphicFramePr>
          <p:xfrm>
            <a:off x="3016" y="3339"/>
            <a:ext cx="312" cy="258"/>
          </p:xfrm>
          <a:graphic>
            <a:graphicData uri="http://schemas.openxmlformats.org/presentationml/2006/ole">
              <mc:AlternateContent xmlns:mc="http://schemas.openxmlformats.org/markup-compatibility/2006">
                <mc:Choice xmlns:v="urn:schemas-microsoft-com:vml" Requires="v">
                  <p:oleObj spid="_x0000_s2053" name="Equation" r:id="rId10" imgW="494870" imgH="406048" progId="Equation.3">
                    <p:embed/>
                  </p:oleObj>
                </mc:Choice>
                <mc:Fallback>
                  <p:oleObj name="Equation" r:id="rId10" imgW="494870" imgH="406048" progId="Equation.3">
                    <p:embed/>
                    <p:pic>
                      <p:nvPicPr>
                        <p:cNvPr id="0"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16" y="3339"/>
                          <a:ext cx="312" cy="2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195"/>
                                        </p:tgtEl>
                                        <p:attrNameLst>
                                          <p:attrName>style.visibility</p:attrName>
                                        </p:attrNameLst>
                                      </p:cBhvr>
                                      <p:to>
                                        <p:strVal val="visible"/>
                                      </p:to>
                                    </p:set>
                                    <p:anim calcmode="discrete" valueType="clr">
                                      <p:cBhvr override="childStyle">
                                        <p:cTn id="7" dur="8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195"/>
                                        </p:tgtEl>
                                        <p:attrNameLst>
                                          <p:attrName>fillcolor</p:attrName>
                                        </p:attrNameLst>
                                      </p:cBhvr>
                                      <p:tavLst>
                                        <p:tav tm="0">
                                          <p:val>
                                            <p:clrVal>
                                              <a:schemeClr val="accent2"/>
                                            </p:clrVal>
                                          </p:val>
                                        </p:tav>
                                        <p:tav tm="50000">
                                          <p:val>
                                            <p:clrVal>
                                              <a:schemeClr val="hlink"/>
                                            </p:clrVal>
                                          </p:val>
                                        </p:tav>
                                      </p:tavLst>
                                    </p:anim>
                                    <p:set>
                                      <p:cBhvr>
                                        <p:cTn id="9" dur="80"/>
                                        <p:tgtEl>
                                          <p:spTgt spid="8195"/>
                                        </p:tgtEl>
                                        <p:attrNameLst>
                                          <p:attrName>fill.type</p:attrName>
                                        </p:attrNameLst>
                                      </p:cBhvr>
                                      <p:to>
                                        <p:strVal val="solid"/>
                                      </p:to>
                                    </p:set>
                                  </p:childTnLst>
                                </p:cTn>
                              </p:par>
                            </p:childTnLst>
                          </p:cTn>
                        </p:par>
                        <p:par>
                          <p:cTn id="10" fill="hold">
                            <p:stCondLst>
                              <p:cond delay="44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8196"/>
                                        </p:tgtEl>
                                        <p:attrNameLst>
                                          <p:attrName>style.visibility</p:attrName>
                                        </p:attrNameLst>
                                      </p:cBhvr>
                                      <p:to>
                                        <p:strVal val="visible"/>
                                      </p:to>
                                    </p:set>
                                    <p:anim calcmode="discrete" valueType="clr">
                                      <p:cBhvr override="childStyle">
                                        <p:cTn id="13" dur="80"/>
                                        <p:tgtEl>
                                          <p:spTgt spid="819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8196"/>
                                        </p:tgtEl>
                                        <p:attrNameLst>
                                          <p:attrName>fillcolor</p:attrName>
                                        </p:attrNameLst>
                                      </p:cBhvr>
                                      <p:tavLst>
                                        <p:tav tm="0">
                                          <p:val>
                                            <p:clrVal>
                                              <a:schemeClr val="accent2"/>
                                            </p:clrVal>
                                          </p:val>
                                        </p:tav>
                                        <p:tav tm="50000">
                                          <p:val>
                                            <p:clrVal>
                                              <a:schemeClr val="hlink"/>
                                            </p:clrVal>
                                          </p:val>
                                        </p:tav>
                                      </p:tavLst>
                                    </p:anim>
                                    <p:set>
                                      <p:cBhvr>
                                        <p:cTn id="15" dur="80"/>
                                        <p:tgtEl>
                                          <p:spTgt spid="8196"/>
                                        </p:tgtEl>
                                        <p:attrNameLst>
                                          <p:attrName>fill.type</p:attrName>
                                        </p:attrNameLst>
                                      </p:cBhvr>
                                      <p:to>
                                        <p:strVal val="solid"/>
                                      </p:to>
                                    </p:set>
                                  </p:childTnLst>
                                </p:cTn>
                              </p:par>
                            </p:childTnLst>
                          </p:cTn>
                        </p:par>
                        <p:par>
                          <p:cTn id="16" fill="hold">
                            <p:stCondLst>
                              <p:cond delay="940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8197">
                                            <p:txEl>
                                              <p:pRg st="0" end="0"/>
                                            </p:txEl>
                                          </p:spTgt>
                                        </p:tgtEl>
                                        <p:attrNameLst>
                                          <p:attrName>style.visibility</p:attrName>
                                        </p:attrNameLst>
                                      </p:cBhvr>
                                      <p:to>
                                        <p:strVal val="visible"/>
                                      </p:to>
                                    </p:set>
                                    <p:anim calcmode="discrete" valueType="clr">
                                      <p:cBhvr override="childStyle">
                                        <p:cTn id="19" dur="80"/>
                                        <p:tgtEl>
                                          <p:spTgt spid="819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8197">
                                            <p:txEl>
                                              <p:pRg st="0" end="0"/>
                                            </p:txEl>
                                          </p:spTgt>
                                        </p:tgtEl>
                                        <p:attrNameLst>
                                          <p:attrName>fillcolor</p:attrName>
                                        </p:attrNameLst>
                                      </p:cBhvr>
                                      <p:tavLst>
                                        <p:tav tm="0">
                                          <p:val>
                                            <p:clrVal>
                                              <a:schemeClr val="accent2"/>
                                            </p:clrVal>
                                          </p:val>
                                        </p:tav>
                                        <p:tav tm="50000">
                                          <p:val>
                                            <p:clrVal>
                                              <a:schemeClr val="hlink"/>
                                            </p:clrVal>
                                          </p:val>
                                        </p:tav>
                                      </p:tavLst>
                                    </p:anim>
                                    <p:set>
                                      <p:cBhvr>
                                        <p:cTn id="21" dur="80"/>
                                        <p:tgtEl>
                                          <p:spTgt spid="8197">
                                            <p:txEl>
                                              <p:pRg st="0" end="0"/>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8194"/>
                                        </p:tgtEl>
                                        <p:attrNameLst>
                                          <p:attrName>style.visibility</p:attrName>
                                        </p:attrNameLst>
                                      </p:cBhvr>
                                      <p:to>
                                        <p:strVal val="visible"/>
                                      </p:to>
                                    </p:set>
                                    <p:animEffect transition="in" filter="slide(fromBottom)">
                                      <p:cBhvr>
                                        <p:cTn id="26" dur="500"/>
                                        <p:tgtEl>
                                          <p:spTgt spid="8194"/>
                                        </p:tgtEl>
                                      </p:cBhvr>
                                    </p:animEffect>
                                  </p:childTnLst>
                                </p:cTn>
                              </p:par>
                            </p:childTnLst>
                          </p:cTn>
                        </p:par>
                        <p:par>
                          <p:cTn id="27" fill="hold">
                            <p:stCondLst>
                              <p:cond delay="5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8198"/>
                                        </p:tgtEl>
                                        <p:attrNameLst>
                                          <p:attrName>style.visibility</p:attrName>
                                        </p:attrNameLst>
                                      </p:cBhvr>
                                      <p:to>
                                        <p:strVal val="visible"/>
                                      </p:to>
                                    </p:set>
                                    <p:anim calcmode="discrete" valueType="clr">
                                      <p:cBhvr override="childStyle">
                                        <p:cTn id="30" dur="80"/>
                                        <p:tgtEl>
                                          <p:spTgt spid="8198"/>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8198"/>
                                        </p:tgtEl>
                                        <p:attrNameLst>
                                          <p:attrName>fillcolor</p:attrName>
                                        </p:attrNameLst>
                                      </p:cBhvr>
                                      <p:tavLst>
                                        <p:tav tm="0">
                                          <p:val>
                                            <p:clrVal>
                                              <a:schemeClr val="accent2"/>
                                            </p:clrVal>
                                          </p:val>
                                        </p:tav>
                                        <p:tav tm="50000">
                                          <p:val>
                                            <p:clrVal>
                                              <a:schemeClr val="hlink"/>
                                            </p:clrVal>
                                          </p:val>
                                        </p:tav>
                                      </p:tavLst>
                                    </p:anim>
                                    <p:set>
                                      <p:cBhvr>
                                        <p:cTn id="32" dur="80"/>
                                        <p:tgtEl>
                                          <p:spTgt spid="8198"/>
                                        </p:tgtEl>
                                        <p:attrNameLst>
                                          <p:attrName>fill.type</p:attrName>
                                        </p:attrNameLst>
                                      </p:cBhvr>
                                      <p:to>
                                        <p:strVal val="solid"/>
                                      </p:to>
                                    </p:set>
                                  </p:childTnLst>
                                </p:cTn>
                              </p:par>
                            </p:childTnLst>
                          </p:cTn>
                        </p:par>
                        <p:par>
                          <p:cTn id="33" fill="hold">
                            <p:stCondLst>
                              <p:cond delay="1980"/>
                            </p:stCondLst>
                            <p:childTnLst>
                              <p:par>
                                <p:cTn id="34" presetID="31" presetClass="entr" presetSubtype="0" fill="hold" nodeType="afterEffect">
                                  <p:stCondLst>
                                    <p:cond delay="0"/>
                                  </p:stCondLst>
                                  <p:iterate type="lt">
                                    <p:tmPct val="5000"/>
                                  </p:iterate>
                                  <p:childTnLst>
                                    <p:set>
                                      <p:cBhvr>
                                        <p:cTn id="35" dur="1" fill="hold">
                                          <p:stCondLst>
                                            <p:cond delay="0"/>
                                          </p:stCondLst>
                                        </p:cTn>
                                        <p:tgtEl>
                                          <p:spTgt spid="2"/>
                                        </p:tgtEl>
                                        <p:attrNameLst>
                                          <p:attrName>style.visibility</p:attrName>
                                        </p:attrNameLst>
                                      </p:cBhvr>
                                      <p:to>
                                        <p:strVal val="visible"/>
                                      </p:to>
                                    </p:set>
                                    <p:anim calcmode="lin" valueType="num">
                                      <p:cBhvr>
                                        <p:cTn id="36" dur="1000" fill="hold"/>
                                        <p:tgtEl>
                                          <p:spTgt spid="2"/>
                                        </p:tgtEl>
                                        <p:attrNameLst>
                                          <p:attrName>ppt_w</p:attrName>
                                        </p:attrNameLst>
                                      </p:cBhvr>
                                      <p:tavLst>
                                        <p:tav tm="0">
                                          <p:val>
                                            <p:fltVal val="0"/>
                                          </p:val>
                                        </p:tav>
                                        <p:tav tm="100000">
                                          <p:val>
                                            <p:strVal val="#ppt_w"/>
                                          </p:val>
                                        </p:tav>
                                      </p:tavLst>
                                    </p:anim>
                                    <p:anim calcmode="lin" valueType="num">
                                      <p:cBhvr>
                                        <p:cTn id="37" dur="1000" fill="hold"/>
                                        <p:tgtEl>
                                          <p:spTgt spid="2"/>
                                        </p:tgtEl>
                                        <p:attrNameLst>
                                          <p:attrName>ppt_h</p:attrName>
                                        </p:attrNameLst>
                                      </p:cBhvr>
                                      <p:tavLst>
                                        <p:tav tm="0">
                                          <p:val>
                                            <p:fltVal val="0"/>
                                          </p:val>
                                        </p:tav>
                                        <p:tav tm="100000">
                                          <p:val>
                                            <p:strVal val="#ppt_h"/>
                                          </p:val>
                                        </p:tav>
                                      </p:tavLst>
                                    </p:anim>
                                    <p:anim calcmode="lin" valueType="num">
                                      <p:cBhvr>
                                        <p:cTn id="38" dur="1000" fill="hold"/>
                                        <p:tgtEl>
                                          <p:spTgt spid="2"/>
                                        </p:tgtEl>
                                        <p:attrNameLst>
                                          <p:attrName>style.rotation</p:attrName>
                                        </p:attrNameLst>
                                      </p:cBhvr>
                                      <p:tavLst>
                                        <p:tav tm="0">
                                          <p:val>
                                            <p:fltVal val="90"/>
                                          </p:val>
                                        </p:tav>
                                        <p:tav tm="100000">
                                          <p:val>
                                            <p:fltVal val="0"/>
                                          </p:val>
                                        </p:tav>
                                      </p:tavLst>
                                    </p:anim>
                                    <p:animEffect transition="in" filter="fade">
                                      <p:cBhvr>
                                        <p:cTn id="3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p:bldP spid="8196" grpId="0"/>
      <p:bldP spid="81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3475038" y="1033463"/>
            <a:ext cx="831850"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b="1"/>
          </a:p>
        </p:txBody>
      </p:sp>
      <p:sp>
        <p:nvSpPr>
          <p:cNvPr id="10244" name="Text Box 4"/>
          <p:cNvSpPr txBox="1">
            <a:spLocks noChangeArrowheads="1"/>
          </p:cNvSpPr>
          <p:nvPr/>
        </p:nvSpPr>
        <p:spPr bwMode="auto">
          <a:xfrm>
            <a:off x="4486275" y="2022475"/>
            <a:ext cx="830263"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b="1"/>
          </a:p>
        </p:txBody>
      </p:sp>
      <p:sp>
        <p:nvSpPr>
          <p:cNvPr id="10245" name="Text Box 5"/>
          <p:cNvSpPr txBox="1">
            <a:spLocks noChangeArrowheads="1"/>
          </p:cNvSpPr>
          <p:nvPr/>
        </p:nvSpPr>
        <p:spPr bwMode="auto">
          <a:xfrm>
            <a:off x="1966913" y="1254125"/>
            <a:ext cx="830262"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W</a:t>
            </a:r>
            <a:r>
              <a:rPr lang="en-US" altLang="zh-CN" sz="2400" b="1" baseline="-25000">
                <a:latin typeface="Times New Roman" pitchFamily="18" charset="0"/>
                <a:ea typeface="SimSun" pitchFamily="2" charset="-122"/>
              </a:rPr>
              <a:t>1</a:t>
            </a:r>
            <a:endParaRPr lang="en-US" sz="3600" b="1"/>
          </a:p>
        </p:txBody>
      </p:sp>
      <p:sp>
        <p:nvSpPr>
          <p:cNvPr id="10246" name="Text Box 6"/>
          <p:cNvSpPr txBox="1">
            <a:spLocks noChangeArrowheads="1"/>
          </p:cNvSpPr>
          <p:nvPr/>
        </p:nvSpPr>
        <p:spPr bwMode="auto">
          <a:xfrm>
            <a:off x="1952625" y="2244725"/>
            <a:ext cx="830263"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W</a:t>
            </a:r>
            <a:r>
              <a:rPr lang="en-US" altLang="zh-CN" sz="2400" b="1" baseline="-25000">
                <a:latin typeface="Times New Roman" pitchFamily="18" charset="0"/>
                <a:ea typeface="SimSun" pitchFamily="2" charset="-122"/>
              </a:rPr>
              <a:t>2</a:t>
            </a:r>
            <a:endParaRPr lang="en-US" sz="3600" b="1"/>
          </a:p>
        </p:txBody>
      </p:sp>
      <p:sp>
        <p:nvSpPr>
          <p:cNvPr id="10247" name="Line 7"/>
          <p:cNvSpPr>
            <a:spLocks noChangeShapeType="1"/>
          </p:cNvSpPr>
          <p:nvPr/>
        </p:nvSpPr>
        <p:spPr bwMode="auto">
          <a:xfrm>
            <a:off x="2805113" y="682625"/>
            <a:ext cx="0" cy="3322638"/>
          </a:xfrm>
          <a:prstGeom prst="line">
            <a:avLst/>
          </a:prstGeom>
          <a:noFill/>
          <a:ln w="28575">
            <a:solidFill>
              <a:srgbClr val="000000"/>
            </a:solidFill>
            <a:round/>
            <a:headEnd/>
            <a:tailEnd/>
          </a:ln>
        </p:spPr>
        <p:txBody>
          <a:bodyPr/>
          <a:lstStyle/>
          <a:p>
            <a:endParaRPr lang="ar-SA"/>
          </a:p>
        </p:txBody>
      </p:sp>
      <p:sp>
        <p:nvSpPr>
          <p:cNvPr id="10248" name="Line 8"/>
          <p:cNvSpPr>
            <a:spLocks noChangeShapeType="1"/>
          </p:cNvSpPr>
          <p:nvPr/>
        </p:nvSpPr>
        <p:spPr bwMode="auto">
          <a:xfrm>
            <a:off x="2805113" y="4005263"/>
            <a:ext cx="3989387" cy="0"/>
          </a:xfrm>
          <a:prstGeom prst="line">
            <a:avLst/>
          </a:prstGeom>
          <a:noFill/>
          <a:ln w="28575">
            <a:solidFill>
              <a:srgbClr val="000000"/>
            </a:solidFill>
            <a:round/>
            <a:headEnd/>
            <a:tailEnd/>
          </a:ln>
        </p:spPr>
        <p:txBody>
          <a:bodyPr/>
          <a:lstStyle/>
          <a:p>
            <a:endParaRPr lang="ar-SA"/>
          </a:p>
        </p:txBody>
      </p:sp>
      <p:sp>
        <p:nvSpPr>
          <p:cNvPr id="10249" name="Line 9"/>
          <p:cNvSpPr>
            <a:spLocks noChangeShapeType="1"/>
          </p:cNvSpPr>
          <p:nvPr/>
        </p:nvSpPr>
        <p:spPr bwMode="auto">
          <a:xfrm>
            <a:off x="2805113" y="2509838"/>
            <a:ext cx="3989387" cy="0"/>
          </a:xfrm>
          <a:prstGeom prst="line">
            <a:avLst/>
          </a:prstGeom>
          <a:noFill/>
          <a:ln w="28575">
            <a:solidFill>
              <a:srgbClr val="000000"/>
            </a:solidFill>
            <a:round/>
            <a:headEnd/>
            <a:tailEnd/>
          </a:ln>
        </p:spPr>
        <p:txBody>
          <a:bodyPr/>
          <a:lstStyle/>
          <a:p>
            <a:endParaRPr lang="ar-SA"/>
          </a:p>
        </p:txBody>
      </p:sp>
      <p:sp>
        <p:nvSpPr>
          <p:cNvPr id="10250" name="Line 10"/>
          <p:cNvSpPr>
            <a:spLocks noChangeShapeType="1"/>
          </p:cNvSpPr>
          <p:nvPr/>
        </p:nvSpPr>
        <p:spPr bwMode="auto">
          <a:xfrm>
            <a:off x="3138488" y="682625"/>
            <a:ext cx="2824162" cy="2824163"/>
          </a:xfrm>
          <a:prstGeom prst="line">
            <a:avLst/>
          </a:prstGeom>
          <a:noFill/>
          <a:ln w="28575">
            <a:solidFill>
              <a:srgbClr val="000000"/>
            </a:solidFill>
            <a:round/>
            <a:headEnd/>
            <a:tailEnd/>
          </a:ln>
        </p:spPr>
        <p:txBody>
          <a:bodyPr/>
          <a:lstStyle/>
          <a:p>
            <a:endParaRPr lang="ar-SA"/>
          </a:p>
        </p:txBody>
      </p:sp>
      <p:sp>
        <p:nvSpPr>
          <p:cNvPr id="10251" name="Text Box 11"/>
          <p:cNvSpPr txBox="1">
            <a:spLocks noChangeArrowheads="1"/>
          </p:cNvSpPr>
          <p:nvPr/>
        </p:nvSpPr>
        <p:spPr bwMode="auto">
          <a:xfrm>
            <a:off x="5221288" y="3435350"/>
            <a:ext cx="1463675" cy="56991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P×MP</a:t>
            </a:r>
            <a:r>
              <a:rPr lang="en-US" altLang="zh-CN" sz="2400" b="1" baseline="-25000">
                <a:latin typeface="Times New Roman" pitchFamily="18" charset="0"/>
                <a:ea typeface="SimSun" pitchFamily="2" charset="-122"/>
              </a:rPr>
              <a:t>L</a:t>
            </a:r>
            <a:endParaRPr lang="en-US" sz="3600" b="1"/>
          </a:p>
        </p:txBody>
      </p:sp>
      <p:sp>
        <p:nvSpPr>
          <p:cNvPr id="10252" name="Text Box 12"/>
          <p:cNvSpPr txBox="1">
            <a:spLocks noChangeArrowheads="1"/>
          </p:cNvSpPr>
          <p:nvPr/>
        </p:nvSpPr>
        <p:spPr bwMode="auto">
          <a:xfrm>
            <a:off x="6157913" y="3751263"/>
            <a:ext cx="996950" cy="4984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endParaRPr lang="en-US" sz="3600" b="1"/>
          </a:p>
        </p:txBody>
      </p:sp>
      <p:sp>
        <p:nvSpPr>
          <p:cNvPr id="10253" name="Line 13"/>
          <p:cNvSpPr>
            <a:spLocks noChangeShapeType="1"/>
          </p:cNvSpPr>
          <p:nvPr/>
        </p:nvSpPr>
        <p:spPr bwMode="auto">
          <a:xfrm>
            <a:off x="2805113" y="1512888"/>
            <a:ext cx="3989387" cy="0"/>
          </a:xfrm>
          <a:prstGeom prst="line">
            <a:avLst/>
          </a:prstGeom>
          <a:noFill/>
          <a:ln w="28575">
            <a:solidFill>
              <a:srgbClr val="000000"/>
            </a:solidFill>
            <a:round/>
            <a:headEnd/>
            <a:tailEnd/>
          </a:ln>
        </p:spPr>
        <p:txBody>
          <a:bodyPr/>
          <a:lstStyle/>
          <a:p>
            <a:endParaRPr lang="ar-SA"/>
          </a:p>
        </p:txBody>
      </p:sp>
      <p:sp>
        <p:nvSpPr>
          <p:cNvPr id="10254" name="Line 14"/>
          <p:cNvSpPr>
            <a:spLocks noChangeShapeType="1"/>
          </p:cNvSpPr>
          <p:nvPr/>
        </p:nvSpPr>
        <p:spPr bwMode="auto">
          <a:xfrm>
            <a:off x="3968750" y="1512888"/>
            <a:ext cx="0" cy="2492375"/>
          </a:xfrm>
          <a:prstGeom prst="line">
            <a:avLst/>
          </a:prstGeom>
          <a:noFill/>
          <a:ln w="28575">
            <a:solidFill>
              <a:srgbClr val="000000"/>
            </a:solidFill>
            <a:prstDash val="dashDot"/>
            <a:round/>
            <a:headEnd/>
            <a:tailEnd/>
          </a:ln>
        </p:spPr>
        <p:txBody>
          <a:bodyPr/>
          <a:lstStyle/>
          <a:p>
            <a:endParaRPr lang="ar-SA"/>
          </a:p>
        </p:txBody>
      </p:sp>
      <p:sp>
        <p:nvSpPr>
          <p:cNvPr id="10255" name="Line 15"/>
          <p:cNvSpPr>
            <a:spLocks noChangeShapeType="1"/>
          </p:cNvSpPr>
          <p:nvPr/>
        </p:nvSpPr>
        <p:spPr bwMode="auto">
          <a:xfrm>
            <a:off x="4965700" y="2509838"/>
            <a:ext cx="0" cy="1495425"/>
          </a:xfrm>
          <a:prstGeom prst="line">
            <a:avLst/>
          </a:prstGeom>
          <a:noFill/>
          <a:ln w="28575">
            <a:solidFill>
              <a:srgbClr val="000000"/>
            </a:solidFill>
            <a:prstDash val="dashDot"/>
            <a:round/>
            <a:headEnd/>
            <a:tailEnd/>
          </a:ln>
        </p:spPr>
        <p:txBody>
          <a:bodyPr/>
          <a:lstStyle/>
          <a:p>
            <a:endParaRPr lang="ar-SA"/>
          </a:p>
        </p:txBody>
      </p:sp>
      <p:sp>
        <p:nvSpPr>
          <p:cNvPr id="10256" name="Text Box 16"/>
          <p:cNvSpPr txBox="1">
            <a:spLocks noChangeArrowheads="1"/>
          </p:cNvSpPr>
          <p:nvPr/>
        </p:nvSpPr>
        <p:spPr bwMode="auto">
          <a:xfrm>
            <a:off x="457200" y="4419600"/>
            <a:ext cx="7777163" cy="1768475"/>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(11-1):</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تقاس قيمة الناتج الحدي بارتفاع منحنى (</a:t>
            </a:r>
            <a:r>
              <a:rPr lang="en-US" altLang="zh-CN" sz="2000">
                <a:latin typeface="Times New Roman" pitchFamily="18" charset="0"/>
                <a:ea typeface="SimSun" pitchFamily="2" charset="-122"/>
                <a:cs typeface="Times New Roman" pitchFamily="18" charset="0"/>
              </a:rPr>
              <a:t>P*MP</a:t>
            </a:r>
            <a:r>
              <a:rPr lang="en-US" altLang="zh-CN" sz="2000" baseline="-25000">
                <a:latin typeface="Times New Roman" pitchFamily="18" charset="0"/>
                <a:ea typeface="SimSun" pitchFamily="2" charset="-122"/>
                <a:cs typeface="Times New Roman" pitchFamily="18" charset="0"/>
              </a:rPr>
              <a:t>L</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عند أي مستوى من استخدام عنصر العمل. عند انخفاض الأجر إلى </a:t>
            </a:r>
            <a:r>
              <a:rPr lang="en-US" altLang="zh-CN" sz="2000">
                <a:latin typeface="Times New Roman" pitchFamily="18" charset="0"/>
                <a:ea typeface="SimSun" pitchFamily="2" charset="-122"/>
                <a:cs typeface="Times New Roman" pitchFamily="18" charset="0"/>
              </a:rPr>
              <a:t>W</a:t>
            </a:r>
            <a:r>
              <a:rPr lang="en-US" altLang="zh-CN" sz="2000" baseline="-25000">
                <a:latin typeface="Times New Roman" pitchFamily="18" charset="0"/>
                <a:ea typeface="SimSun" pitchFamily="2" charset="-122"/>
                <a:cs typeface="Times New Roman" pitchFamily="18" charset="0"/>
              </a:rPr>
              <a:t>2</a:t>
            </a:r>
            <a:r>
              <a:rPr lang="ar-SA" altLang="zh-CN" sz="2000" b="1">
                <a:latin typeface="Times New Roman" pitchFamily="18" charset="0"/>
                <a:ea typeface="SimSun" pitchFamily="2" charset="-122"/>
                <a:cs typeface="Times New Roman" pitchFamily="18" charset="0"/>
              </a:rPr>
              <a:t> أ</a:t>
            </a:r>
            <a:r>
              <a:rPr lang="ar-SA" altLang="zh-CN" sz="2000">
                <a:latin typeface="Times New Roman" pitchFamily="18" charset="0"/>
                <a:ea typeface="SimSun" pitchFamily="2" charset="-122"/>
                <a:cs typeface="Times New Roman" pitchFamily="18" charset="0"/>
              </a:rPr>
              <a:t>صبحت قيمة الناتج الحدي أعلى من الأجر الجديد عند </a:t>
            </a:r>
            <a:r>
              <a:rPr lang="en-US" altLang="zh-CN" sz="2000">
                <a:latin typeface="Times New Roman" pitchFamily="18" charset="0"/>
                <a:ea typeface="SimSun" pitchFamily="2" charset="-122"/>
                <a:cs typeface="Times New Roman" pitchFamily="18" charset="0"/>
              </a:rPr>
              <a:t>L</a:t>
            </a:r>
            <a:r>
              <a:rPr lang="en-US" altLang="zh-CN" sz="2000" baseline="-25000">
                <a:latin typeface="Times New Roman" pitchFamily="18" charset="0"/>
                <a:ea typeface="SimSun" pitchFamily="2" charset="-122"/>
                <a:cs typeface="Times New Roman" pitchFamily="18" charset="0"/>
              </a:rPr>
              <a:t>1</a:t>
            </a:r>
            <a:r>
              <a:rPr lang="ar-SA" altLang="zh-CN" sz="2000">
                <a:latin typeface="Times New Roman" pitchFamily="18" charset="0"/>
                <a:ea typeface="SimSun" pitchFamily="2" charset="-122"/>
                <a:cs typeface="Times New Roman" pitchFamily="18" charset="0"/>
              </a:rPr>
              <a:t>، مما دفع المنشأ إلى التوسع في استخدام عنصر العمل  إلى </a:t>
            </a:r>
            <a:r>
              <a:rPr lang="en-US" altLang="zh-CN" sz="2000">
                <a:latin typeface="Times New Roman" pitchFamily="18" charset="0"/>
                <a:ea typeface="SimSun" pitchFamily="2" charset="-122"/>
                <a:cs typeface="Times New Roman" pitchFamily="18" charset="0"/>
              </a:rPr>
              <a:t>L</a:t>
            </a:r>
            <a:r>
              <a:rPr lang="en-US" altLang="zh-CN" sz="2000" baseline="-25000">
                <a:latin typeface="Times New Roman" pitchFamily="18" charset="0"/>
                <a:ea typeface="SimSun" pitchFamily="2" charset="-122"/>
                <a:cs typeface="Times New Roman" pitchFamily="18" charset="0"/>
              </a:rPr>
              <a:t>2</a:t>
            </a:r>
            <a:r>
              <a:rPr lang="ar-BH" altLang="zh-CN" sz="2000" baseline="-25000">
                <a:latin typeface="Times New Roman" pitchFamily="18" charset="0"/>
                <a:ea typeface="SimSun" pitchFamily="2" charset="-122"/>
                <a:cs typeface="Times New Roman" pitchFamily="18" charset="0"/>
              </a:rPr>
              <a:t>.</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لذلك يعتبر منحنى قيمة الناتج الحدي الذي يعكس العلاقة العكسية بين مستوى الأجر وكمية العمل المطلوبة بمثابة منحنى طلب المنشأة على عنصر العمل.</a:t>
            </a:r>
            <a:endParaRPr lang="en-US" sz="3200">
              <a:ea typeface="SimSun" pitchFamily="2" charset="-122"/>
            </a:endParaRPr>
          </a:p>
        </p:txBody>
      </p:sp>
      <p:sp>
        <p:nvSpPr>
          <p:cNvPr id="10257" name="Text Box 17"/>
          <p:cNvSpPr txBox="1">
            <a:spLocks noChangeArrowheads="1"/>
          </p:cNvSpPr>
          <p:nvPr/>
        </p:nvSpPr>
        <p:spPr bwMode="auto">
          <a:xfrm>
            <a:off x="3465513" y="3981450"/>
            <a:ext cx="996950" cy="4984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3600" b="1" baseline="-25000"/>
          </a:p>
        </p:txBody>
      </p:sp>
      <p:sp>
        <p:nvSpPr>
          <p:cNvPr id="10258" name="Text Box 18"/>
          <p:cNvSpPr txBox="1">
            <a:spLocks noChangeArrowheads="1"/>
          </p:cNvSpPr>
          <p:nvPr/>
        </p:nvSpPr>
        <p:spPr bwMode="auto">
          <a:xfrm>
            <a:off x="4457700" y="4005263"/>
            <a:ext cx="996950" cy="4984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2</a:t>
            </a:r>
            <a:endParaRPr lang="en-US" sz="3600" b="1" baseline="-250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3070225" y="2205038"/>
            <a:ext cx="925513"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b="1"/>
          </a:p>
        </p:txBody>
      </p:sp>
      <p:sp>
        <p:nvSpPr>
          <p:cNvPr id="12292" name="Text Box 4"/>
          <p:cNvSpPr txBox="1">
            <a:spLocks noChangeArrowheads="1"/>
          </p:cNvSpPr>
          <p:nvPr/>
        </p:nvSpPr>
        <p:spPr bwMode="auto">
          <a:xfrm>
            <a:off x="5454650" y="2176463"/>
            <a:ext cx="925513"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b="1"/>
          </a:p>
        </p:txBody>
      </p:sp>
      <p:sp>
        <p:nvSpPr>
          <p:cNvPr id="12293" name="Text Box 5"/>
          <p:cNvSpPr txBox="1">
            <a:spLocks noChangeArrowheads="1"/>
          </p:cNvSpPr>
          <p:nvPr/>
        </p:nvSpPr>
        <p:spPr bwMode="auto">
          <a:xfrm>
            <a:off x="1690688" y="2430463"/>
            <a:ext cx="923925" cy="5540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W</a:t>
            </a:r>
            <a:r>
              <a:rPr lang="en-US" altLang="zh-CN" sz="2400" b="1" baseline="-25000">
                <a:latin typeface="Times New Roman" pitchFamily="18" charset="0"/>
                <a:ea typeface="SimSun" pitchFamily="2" charset="-122"/>
              </a:rPr>
              <a:t>1</a:t>
            </a:r>
            <a:endParaRPr lang="en-US" sz="3600" b="1"/>
          </a:p>
        </p:txBody>
      </p:sp>
      <p:sp>
        <p:nvSpPr>
          <p:cNvPr id="12294" name="Line 6"/>
          <p:cNvSpPr>
            <a:spLocks noChangeShapeType="1"/>
          </p:cNvSpPr>
          <p:nvPr/>
        </p:nvSpPr>
        <p:spPr bwMode="auto">
          <a:xfrm>
            <a:off x="2592388" y="842963"/>
            <a:ext cx="0" cy="3698875"/>
          </a:xfrm>
          <a:prstGeom prst="line">
            <a:avLst/>
          </a:prstGeom>
          <a:noFill/>
          <a:ln w="38100">
            <a:solidFill>
              <a:srgbClr val="000000"/>
            </a:solidFill>
            <a:round/>
            <a:headEnd/>
            <a:tailEnd/>
          </a:ln>
        </p:spPr>
        <p:txBody>
          <a:bodyPr/>
          <a:lstStyle/>
          <a:p>
            <a:endParaRPr lang="ar-SA"/>
          </a:p>
        </p:txBody>
      </p:sp>
      <p:sp>
        <p:nvSpPr>
          <p:cNvPr id="12295" name="Line 7"/>
          <p:cNvSpPr>
            <a:spLocks noChangeShapeType="1"/>
          </p:cNvSpPr>
          <p:nvPr/>
        </p:nvSpPr>
        <p:spPr bwMode="auto">
          <a:xfrm>
            <a:off x="2592388" y="4541838"/>
            <a:ext cx="4437062" cy="0"/>
          </a:xfrm>
          <a:prstGeom prst="line">
            <a:avLst/>
          </a:prstGeom>
          <a:noFill/>
          <a:ln w="38100">
            <a:solidFill>
              <a:srgbClr val="000000"/>
            </a:solidFill>
            <a:round/>
            <a:headEnd/>
            <a:tailEnd/>
          </a:ln>
        </p:spPr>
        <p:txBody>
          <a:bodyPr/>
          <a:lstStyle/>
          <a:p>
            <a:endParaRPr lang="ar-SA"/>
          </a:p>
        </p:txBody>
      </p:sp>
      <p:sp>
        <p:nvSpPr>
          <p:cNvPr id="12296" name="Text Box 8"/>
          <p:cNvSpPr txBox="1">
            <a:spLocks noChangeArrowheads="1"/>
          </p:cNvSpPr>
          <p:nvPr/>
        </p:nvSpPr>
        <p:spPr bwMode="auto">
          <a:xfrm>
            <a:off x="2036763" y="1484313"/>
            <a:ext cx="1958975"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b="1"/>
          </a:p>
        </p:txBody>
      </p:sp>
      <p:sp>
        <p:nvSpPr>
          <p:cNvPr id="12297" name="Text Box 9"/>
          <p:cNvSpPr txBox="1">
            <a:spLocks noChangeArrowheads="1"/>
          </p:cNvSpPr>
          <p:nvPr/>
        </p:nvSpPr>
        <p:spPr bwMode="auto">
          <a:xfrm>
            <a:off x="6702425" y="4292600"/>
            <a:ext cx="1109663" cy="55562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Q</a:t>
            </a:r>
            <a:endParaRPr lang="en-US" sz="3600"/>
          </a:p>
        </p:txBody>
      </p:sp>
      <p:sp>
        <p:nvSpPr>
          <p:cNvPr id="12298" name="Line 10"/>
          <p:cNvSpPr>
            <a:spLocks noChangeShapeType="1"/>
          </p:cNvSpPr>
          <p:nvPr/>
        </p:nvSpPr>
        <p:spPr bwMode="auto">
          <a:xfrm>
            <a:off x="2592388" y="2692400"/>
            <a:ext cx="4437062" cy="0"/>
          </a:xfrm>
          <a:prstGeom prst="line">
            <a:avLst/>
          </a:prstGeom>
          <a:noFill/>
          <a:ln w="28575">
            <a:solidFill>
              <a:srgbClr val="000000"/>
            </a:solidFill>
            <a:round/>
            <a:headEnd/>
            <a:tailEnd/>
          </a:ln>
        </p:spPr>
        <p:txBody>
          <a:bodyPr/>
          <a:lstStyle/>
          <a:p>
            <a:endParaRPr lang="ar-SA"/>
          </a:p>
        </p:txBody>
      </p:sp>
      <p:sp>
        <p:nvSpPr>
          <p:cNvPr id="12299" name="Line 11"/>
          <p:cNvSpPr>
            <a:spLocks noChangeShapeType="1"/>
          </p:cNvSpPr>
          <p:nvPr/>
        </p:nvSpPr>
        <p:spPr bwMode="auto">
          <a:xfrm>
            <a:off x="3640138" y="2692400"/>
            <a:ext cx="0" cy="1849438"/>
          </a:xfrm>
          <a:prstGeom prst="line">
            <a:avLst/>
          </a:prstGeom>
          <a:noFill/>
          <a:ln w="28575">
            <a:solidFill>
              <a:srgbClr val="000000"/>
            </a:solidFill>
            <a:prstDash val="dashDot"/>
            <a:round/>
            <a:headEnd/>
            <a:tailEnd/>
          </a:ln>
        </p:spPr>
        <p:txBody>
          <a:bodyPr/>
          <a:lstStyle/>
          <a:p>
            <a:endParaRPr lang="ar-SA"/>
          </a:p>
        </p:txBody>
      </p:sp>
      <p:sp>
        <p:nvSpPr>
          <p:cNvPr id="12300" name="Text Box 12"/>
          <p:cNvSpPr txBox="1">
            <a:spLocks noChangeArrowheads="1"/>
          </p:cNvSpPr>
          <p:nvPr/>
        </p:nvSpPr>
        <p:spPr bwMode="auto">
          <a:xfrm>
            <a:off x="685800" y="4876801"/>
            <a:ext cx="6840538" cy="1447800"/>
          </a:xfrm>
          <a:prstGeom prst="rect">
            <a:avLst/>
          </a:prstGeom>
          <a:solidFill>
            <a:schemeClr val="bg1"/>
          </a:solidFill>
          <a:ln w="28575">
            <a:solidFill>
              <a:srgbClr val="000000"/>
            </a:solidFill>
            <a:miter lim="800000"/>
            <a:headEnd/>
            <a:tailEnd/>
          </a:ln>
        </p:spPr>
        <p:txBody>
          <a:bodyPr/>
          <a:lstStyle/>
          <a:p>
            <a:pPr algn="just" rtl="1"/>
            <a:r>
              <a:rPr lang="ar-SA" altLang="zh-CN" sz="2000" b="1" dirty="0">
                <a:solidFill>
                  <a:srgbClr val="FF6600"/>
                </a:solidFill>
                <a:latin typeface="Times New Roman" pitchFamily="18" charset="0"/>
                <a:ea typeface="SimSun" pitchFamily="2" charset="-122"/>
                <a:cs typeface="Times New Roman" pitchFamily="18" charset="0"/>
              </a:rPr>
              <a:t>الشكل (1</a:t>
            </a:r>
            <a:r>
              <a:rPr lang="ar-BH" altLang="zh-CN" sz="2000" b="1" dirty="0">
                <a:solidFill>
                  <a:srgbClr val="FF6600"/>
                </a:solidFill>
                <a:latin typeface="Times New Roman" pitchFamily="18" charset="0"/>
                <a:ea typeface="SimSun" pitchFamily="2" charset="-122"/>
                <a:cs typeface="Times New Roman" pitchFamily="18" charset="0"/>
              </a:rPr>
              <a:t>2</a:t>
            </a:r>
            <a:r>
              <a:rPr lang="ar-SA" altLang="zh-CN" sz="2000" b="1" dirty="0">
                <a:solidFill>
                  <a:srgbClr val="FF6600"/>
                </a:solidFill>
                <a:latin typeface="Times New Roman" pitchFamily="18" charset="0"/>
                <a:ea typeface="SimSun" pitchFamily="2" charset="-122"/>
                <a:cs typeface="Times New Roman" pitchFamily="18" charset="0"/>
              </a:rPr>
              <a:t>-2):</a:t>
            </a:r>
            <a:r>
              <a:rPr lang="ar-SA" altLang="zh-CN" sz="2000" b="1" dirty="0">
                <a:latin typeface="Times New Roman" pitchFamily="18" charset="0"/>
                <a:ea typeface="SimSun" pitchFamily="2" charset="-122"/>
                <a:cs typeface="Times New Roman" pitchFamily="18" charset="0"/>
              </a:rPr>
              <a:t> </a:t>
            </a:r>
            <a:r>
              <a:rPr lang="ar-SA" altLang="zh-CN" sz="1900" b="1" dirty="0">
                <a:latin typeface="Times New Roman" pitchFamily="18" charset="0"/>
                <a:ea typeface="SimSun" pitchFamily="2" charset="-122"/>
                <a:cs typeface="Times New Roman" pitchFamily="18" charset="0"/>
              </a:rPr>
              <a:t>زيادة الطلب على السلعة المنتجة أدت إلى زيادة سعر السلعة إلى </a:t>
            </a:r>
            <a:r>
              <a:rPr lang="en-US" altLang="zh-CN" sz="1900" b="1" dirty="0">
                <a:latin typeface="Times New Roman" pitchFamily="18" charset="0"/>
                <a:ea typeface="SimSun" pitchFamily="2" charset="-122"/>
                <a:cs typeface="Times New Roman" pitchFamily="18" charset="0"/>
              </a:rPr>
              <a:t>P</a:t>
            </a:r>
            <a:r>
              <a:rPr lang="en-US" altLang="zh-CN" sz="1900" b="1" baseline="-25000" dirty="0">
                <a:latin typeface="Times New Roman" pitchFamily="18" charset="0"/>
                <a:ea typeface="SimSun" pitchFamily="2" charset="-122"/>
                <a:cs typeface="Times New Roman" pitchFamily="18" charset="0"/>
              </a:rPr>
              <a:t>2</a:t>
            </a:r>
            <a:r>
              <a:rPr lang="ar-SA" altLang="zh-CN" sz="1900" b="1" baseline="-25000" dirty="0">
                <a:latin typeface="Times New Roman" pitchFamily="18" charset="0"/>
                <a:ea typeface="SimSun" pitchFamily="2" charset="-122"/>
                <a:cs typeface="Times New Roman" pitchFamily="18" charset="0"/>
              </a:rPr>
              <a:t> </a:t>
            </a:r>
            <a:r>
              <a:rPr lang="ar-SA" altLang="zh-CN" sz="1900" b="1" dirty="0">
                <a:latin typeface="Times New Roman" pitchFamily="18" charset="0"/>
                <a:ea typeface="SimSun" pitchFamily="2" charset="-122"/>
                <a:cs typeface="Times New Roman" pitchFamily="18" charset="0"/>
              </a:rPr>
              <a:t> مما أدى إلى انتقال منحنى الطلب على عنصر العمل إلى الجهة اليمنى (</a:t>
            </a:r>
            <a:r>
              <a:rPr lang="en-US" altLang="zh-CN" sz="1900" b="1" dirty="0">
                <a:latin typeface="Times New Roman" pitchFamily="18" charset="0"/>
                <a:ea typeface="SimSun" pitchFamily="2" charset="-122"/>
              </a:rPr>
              <a:t>P</a:t>
            </a:r>
            <a:r>
              <a:rPr lang="en-US" altLang="zh-CN" sz="1900" b="1" baseline="-25000" dirty="0">
                <a:latin typeface="Times New Roman" pitchFamily="18" charset="0"/>
                <a:ea typeface="SimSun" pitchFamily="2" charset="-122"/>
              </a:rPr>
              <a:t>2</a:t>
            </a:r>
            <a:r>
              <a:rPr lang="en-US" altLang="zh-CN" sz="1900" b="1" dirty="0">
                <a:latin typeface="Times New Roman" pitchFamily="18" charset="0"/>
                <a:ea typeface="SimSun" pitchFamily="2" charset="-122"/>
              </a:rPr>
              <a:t>×MP</a:t>
            </a:r>
            <a:r>
              <a:rPr lang="en-US" altLang="zh-CN" sz="1900" b="1" baseline="-25000" dirty="0">
                <a:latin typeface="Times New Roman" pitchFamily="18" charset="0"/>
                <a:ea typeface="SimSun" pitchFamily="2" charset="-122"/>
              </a:rPr>
              <a:t>L</a:t>
            </a:r>
            <a:r>
              <a:rPr lang="ar-BH" altLang="zh-CN" sz="1900" b="1" dirty="0">
                <a:latin typeface="Times New Roman" pitchFamily="18" charset="0"/>
                <a:cs typeface="Times New Roman" pitchFamily="18" charset="0"/>
              </a:rPr>
              <a:t>)  </a:t>
            </a:r>
            <a:r>
              <a:rPr lang="ar-SA" altLang="zh-CN" sz="1900" b="1" dirty="0">
                <a:latin typeface="Times New Roman" pitchFamily="18" charset="0"/>
                <a:cs typeface="Times New Roman" pitchFamily="18" charset="0"/>
              </a:rPr>
              <a:t>حيث يتحقق التوازن الجديد عند </a:t>
            </a:r>
            <a:r>
              <a:rPr lang="en-US" altLang="zh-CN" sz="1900" b="1" dirty="0">
                <a:latin typeface="Times New Roman" pitchFamily="18" charset="0"/>
                <a:ea typeface="SimSun" pitchFamily="2" charset="-122"/>
              </a:rPr>
              <a:t>E</a:t>
            </a:r>
            <a:r>
              <a:rPr lang="en-US" altLang="zh-CN" sz="1900" b="1" baseline="-25000" dirty="0">
                <a:latin typeface="Times New Roman" pitchFamily="18" charset="0"/>
                <a:ea typeface="SimSun" pitchFamily="2" charset="-122"/>
              </a:rPr>
              <a:t>2</a:t>
            </a:r>
            <a:r>
              <a:rPr lang="ar-SA" altLang="zh-CN" sz="1900" b="1" dirty="0">
                <a:latin typeface="Times New Roman" pitchFamily="18" charset="0"/>
                <a:cs typeface="Times New Roman" pitchFamily="18" charset="0"/>
              </a:rPr>
              <a:t> ويكون عدد العمال قد زاد إلى </a:t>
            </a:r>
            <a:r>
              <a:rPr lang="en-US" altLang="zh-CN" sz="1900" b="1" dirty="0">
                <a:latin typeface="Times New Roman" pitchFamily="18" charset="0"/>
                <a:ea typeface="SimSun" pitchFamily="2" charset="-122"/>
              </a:rPr>
              <a:t>L</a:t>
            </a:r>
            <a:r>
              <a:rPr lang="en-US" altLang="zh-CN" sz="1900" b="1" baseline="-25000" dirty="0">
                <a:latin typeface="Times New Roman" pitchFamily="18" charset="0"/>
                <a:ea typeface="SimSun" pitchFamily="2" charset="-122"/>
              </a:rPr>
              <a:t>2</a:t>
            </a:r>
            <a:r>
              <a:rPr lang="ar-BH" altLang="zh-CN" sz="1900" b="1" dirty="0">
                <a:latin typeface="Times New Roman" pitchFamily="18" charset="0"/>
                <a:cs typeface="Times New Roman" pitchFamily="18" charset="0"/>
              </a:rPr>
              <a:t>. </a:t>
            </a:r>
            <a:r>
              <a:rPr lang="ar-SA" altLang="zh-CN" sz="1900" b="1" dirty="0">
                <a:latin typeface="Times New Roman" pitchFamily="18" charset="0"/>
                <a:cs typeface="Times New Roman" pitchFamily="18" charset="0"/>
              </a:rPr>
              <a:t>فالطلب على عناصر الإنتاج هو طلب مشتق من الطلب على المنتجات التي تستخدم تلك العناصر في إنتاجها.</a:t>
            </a:r>
            <a:endParaRPr lang="en-US" sz="1900" b="1" dirty="0"/>
          </a:p>
        </p:txBody>
      </p:sp>
      <p:sp>
        <p:nvSpPr>
          <p:cNvPr id="12301" name="Line 13"/>
          <p:cNvSpPr>
            <a:spLocks noChangeShapeType="1"/>
          </p:cNvSpPr>
          <p:nvPr/>
        </p:nvSpPr>
        <p:spPr bwMode="auto">
          <a:xfrm>
            <a:off x="2900363" y="1952625"/>
            <a:ext cx="2403475" cy="2403475"/>
          </a:xfrm>
          <a:prstGeom prst="line">
            <a:avLst/>
          </a:prstGeom>
          <a:noFill/>
          <a:ln w="28575">
            <a:solidFill>
              <a:srgbClr val="000000"/>
            </a:solidFill>
            <a:round/>
            <a:headEnd/>
            <a:tailEnd/>
          </a:ln>
        </p:spPr>
        <p:txBody>
          <a:bodyPr/>
          <a:lstStyle/>
          <a:p>
            <a:endParaRPr lang="ar-SA"/>
          </a:p>
        </p:txBody>
      </p:sp>
      <p:sp>
        <p:nvSpPr>
          <p:cNvPr id="12302" name="Text Box 14"/>
          <p:cNvSpPr txBox="1">
            <a:spLocks noChangeArrowheads="1"/>
          </p:cNvSpPr>
          <p:nvPr/>
        </p:nvSpPr>
        <p:spPr bwMode="auto">
          <a:xfrm>
            <a:off x="4930775" y="1412875"/>
            <a:ext cx="1603375"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b="1"/>
          </a:p>
        </p:txBody>
      </p:sp>
      <p:sp>
        <p:nvSpPr>
          <p:cNvPr id="12303" name="Line 15"/>
          <p:cNvSpPr>
            <a:spLocks noChangeShapeType="1"/>
          </p:cNvSpPr>
          <p:nvPr/>
        </p:nvSpPr>
        <p:spPr bwMode="auto">
          <a:xfrm>
            <a:off x="6043613" y="2692400"/>
            <a:ext cx="0" cy="1849438"/>
          </a:xfrm>
          <a:prstGeom prst="line">
            <a:avLst/>
          </a:prstGeom>
          <a:noFill/>
          <a:ln w="28575">
            <a:solidFill>
              <a:srgbClr val="000000"/>
            </a:solidFill>
            <a:prstDash val="dashDot"/>
            <a:round/>
            <a:headEnd/>
            <a:tailEnd/>
          </a:ln>
        </p:spPr>
        <p:txBody>
          <a:bodyPr/>
          <a:lstStyle/>
          <a:p>
            <a:endParaRPr lang="ar-SA"/>
          </a:p>
        </p:txBody>
      </p:sp>
      <p:sp>
        <p:nvSpPr>
          <p:cNvPr id="12304" name="Line 16"/>
          <p:cNvSpPr>
            <a:spLocks noChangeShapeType="1"/>
          </p:cNvSpPr>
          <p:nvPr/>
        </p:nvSpPr>
        <p:spPr bwMode="auto">
          <a:xfrm>
            <a:off x="5119688" y="1768475"/>
            <a:ext cx="2403475" cy="2403475"/>
          </a:xfrm>
          <a:prstGeom prst="line">
            <a:avLst/>
          </a:prstGeom>
          <a:noFill/>
          <a:ln w="28575">
            <a:solidFill>
              <a:srgbClr val="000000"/>
            </a:solidFill>
            <a:round/>
            <a:headEnd/>
            <a:tailEnd/>
          </a:ln>
        </p:spPr>
        <p:txBody>
          <a:bodyPr/>
          <a:lstStyle/>
          <a:p>
            <a:endParaRPr lang="ar-SA"/>
          </a:p>
        </p:txBody>
      </p:sp>
      <p:sp>
        <p:nvSpPr>
          <p:cNvPr id="12305" name="Text Box 17"/>
          <p:cNvSpPr txBox="1">
            <a:spLocks noChangeArrowheads="1"/>
          </p:cNvSpPr>
          <p:nvPr/>
        </p:nvSpPr>
        <p:spPr bwMode="auto">
          <a:xfrm>
            <a:off x="5478463" y="4462463"/>
            <a:ext cx="1109662" cy="55562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L</a:t>
            </a:r>
            <a:r>
              <a:rPr lang="en-US" sz="2400" b="1" baseline="-25000">
                <a:latin typeface="Times New Roman" pitchFamily="18" charset="0"/>
                <a:ea typeface="SimSun" pitchFamily="2" charset="-122"/>
              </a:rPr>
              <a:t>2</a:t>
            </a:r>
            <a:endParaRPr lang="en-US" sz="3600" baseline="-25000"/>
          </a:p>
        </p:txBody>
      </p:sp>
      <p:sp>
        <p:nvSpPr>
          <p:cNvPr id="12306" name="Text Box 18"/>
          <p:cNvSpPr txBox="1">
            <a:spLocks noChangeArrowheads="1"/>
          </p:cNvSpPr>
          <p:nvPr/>
        </p:nvSpPr>
        <p:spPr bwMode="auto">
          <a:xfrm>
            <a:off x="3078163" y="4475163"/>
            <a:ext cx="1109662" cy="55562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L</a:t>
            </a:r>
            <a:r>
              <a:rPr lang="en-US" sz="2400" b="1" baseline="-25000">
                <a:latin typeface="Times New Roman" pitchFamily="18" charset="0"/>
                <a:ea typeface="SimSun" pitchFamily="2" charset="-122"/>
              </a:rPr>
              <a:t>1</a:t>
            </a:r>
            <a:endParaRPr lang="en-US" sz="3600" baseline="-25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485" name="Group 149"/>
          <p:cNvGraphicFramePr>
            <a:graphicFrameLocks noGrp="1"/>
          </p:cNvGraphicFramePr>
          <p:nvPr/>
        </p:nvGraphicFramePr>
        <p:xfrm>
          <a:off x="381000" y="477839"/>
          <a:ext cx="8499475" cy="5389562"/>
        </p:xfrm>
        <a:graphic>
          <a:graphicData uri="http://schemas.openxmlformats.org/drawingml/2006/table">
            <a:tbl>
              <a:tblPr rtl="1"/>
              <a:tblGrid>
                <a:gridCol w="1328737"/>
                <a:gridCol w="1328738"/>
                <a:gridCol w="1328737"/>
                <a:gridCol w="1328738"/>
                <a:gridCol w="2127250"/>
                <a:gridCol w="1057275"/>
              </a:tblGrid>
              <a:tr h="414582">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FD0903"/>
                          </a:solidFill>
                          <a:effectLst/>
                          <a:latin typeface="Times New Roman" pitchFamily="18" charset="0"/>
                          <a:cs typeface="Times New Roman" pitchFamily="18" charset="0"/>
                        </a:rPr>
                        <a:t>الجدول (12-1): </a:t>
                      </a:r>
                      <a:r>
                        <a:rPr kumimoji="0" lang="ar-SA" sz="1800" b="1" i="0" u="none" strike="noStrike" cap="none" normalizeH="0" baseline="0" dirty="0" smtClean="0">
                          <a:ln>
                            <a:noFill/>
                          </a:ln>
                          <a:solidFill>
                            <a:srgbClr val="FD0903"/>
                          </a:solidFill>
                          <a:effectLst/>
                          <a:latin typeface="Times New Roman" pitchFamily="18" charset="0"/>
                          <a:cs typeface="Times New Roman" pitchFamily="18" charset="0"/>
                        </a:rPr>
                        <a:t>الاستخدام الأمثل لعنصر العمل في المدى القصير</a:t>
                      </a:r>
                      <a:endParaRPr kumimoji="0" lang="ar-SA" sz="1800" b="0" i="0" u="none" strike="noStrike" cap="none" normalizeH="0" baseline="0" dirty="0" smtClean="0">
                        <a:ln>
                          <a:noFill/>
                        </a:ln>
                        <a:solidFill>
                          <a:srgbClr val="FD0903"/>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036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(1)</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L</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(2)</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Q</a:t>
                      </a:r>
                      <a:endParaRPr kumimoji="0" lang="en-US" sz="4000" b="1"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dirty="0" smtClean="0">
                          <a:ln>
                            <a:noFill/>
                          </a:ln>
                          <a:solidFill>
                            <a:srgbClr val="000000"/>
                          </a:solidFill>
                          <a:effectLst/>
                          <a:latin typeface="Times New Roman" pitchFamily="18" charset="0"/>
                          <a:cs typeface="Times New Roman" pitchFamily="18" charset="0"/>
                        </a:rPr>
                        <a:t>(3)</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MP</a:t>
                      </a:r>
                      <a:r>
                        <a:rPr kumimoji="0" lang="en-US" sz="1800" b="1" i="0" u="none" strike="noStrike" cap="none" normalizeH="0" baseline="-30000" dirty="0" smtClean="0">
                          <a:ln>
                            <a:noFill/>
                          </a:ln>
                          <a:solidFill>
                            <a:srgbClr val="000000"/>
                          </a:solidFill>
                          <a:effectLst/>
                          <a:latin typeface="Times New Roman" pitchFamily="18" charset="0"/>
                          <a:cs typeface="Times New Roman" pitchFamily="18" charset="0"/>
                        </a:rPr>
                        <a:t>L</a:t>
                      </a:r>
                      <a:endParaRPr kumimoji="0" lang="en-US" sz="4000" b="1"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(4)</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P</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دينار</a:t>
                      </a:r>
                      <a:endParaRPr kumimoji="0" lang="ar-BH" sz="4000" b="1"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(5)</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MRP=VMP</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a:t>
                      </a: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4</a:t>
                      </a: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 × (</a:t>
                      </a: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3</a:t>
                      </a: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a:t>
                      </a: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(5) = </a:t>
                      </a:r>
                      <a:endParaRPr kumimoji="0" lang="ar-BH" sz="4000" b="1"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(6)</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imes New Roman" pitchFamily="18" charset="0"/>
                          <a:cs typeface="Times New Roman" pitchFamily="18" charset="0"/>
                        </a:rPr>
                        <a:t>W</a:t>
                      </a:r>
                      <a:endParaRPr kumimoji="0" lang="en-US" sz="24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1800" b="1" i="0" u="none" strike="noStrike" cap="none" normalizeH="0" baseline="0" smtClean="0">
                          <a:ln>
                            <a:noFill/>
                          </a:ln>
                          <a:solidFill>
                            <a:srgbClr val="000000"/>
                          </a:solidFill>
                          <a:effectLst/>
                          <a:latin typeface="Times New Roman" pitchFamily="18" charset="0"/>
                          <a:cs typeface="Times New Roman" pitchFamily="18" charset="0"/>
                        </a:rPr>
                        <a:t>دينار</a:t>
                      </a:r>
                      <a:endParaRPr kumimoji="0" lang="ar-BH" sz="4000" b="1"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3</a:t>
                      </a:r>
                      <a:endParaRPr kumimoji="0" lang="en-US" sz="3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6</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en-US"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11</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en-US" sz="3200" b="0" i="0" u="none" strike="noStrike" cap="none" normalizeH="0" baseline="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smtClean="0">
                          <a:ln>
                            <a:noFill/>
                          </a:ln>
                          <a:solidFill>
                            <a:srgbClr val="000000"/>
                          </a:solidFill>
                          <a:effectLst/>
                          <a:latin typeface="Times New Roman" pitchFamily="18" charset="0"/>
                          <a:cs typeface="Times New Roman" pitchFamily="18" charset="0"/>
                        </a:rPr>
                        <a:t>50</a:t>
                      </a:r>
                      <a:endParaRPr kumimoji="0" lang="en-US"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15</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4</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40</a:t>
                      </a:r>
                      <a:endParaRPr kumimoji="0" lang="en-US"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6</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18</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3</a:t>
                      </a:r>
                      <a:endParaRPr kumimoji="0" lang="en-US" sz="3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30</a:t>
                      </a:r>
                      <a:endParaRPr kumimoji="0" lang="en-US"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7</a:t>
                      </a:r>
                      <a:endParaRPr kumimoji="0" lang="en-US" sz="3200" b="0" i="0" u="none" strike="noStrike" cap="none" normalizeH="0" baseline="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20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20</a:t>
                      </a:r>
                      <a:endParaRPr kumimoji="0" lang="en-US"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6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8</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21</a:t>
                      </a:r>
                      <a:endParaRPr kumimoji="0" lang="ar-SA" sz="40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US" sz="3200" b="0" i="0" u="none" strike="noStrike" cap="none" normalizeH="0" baseline="0" smtClean="0">
                        <a:ln>
                          <a:noFill/>
                        </a:ln>
                        <a:solidFill>
                          <a:srgbClr val="0000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en-US"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0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ordArt 2"/>
          <p:cNvSpPr>
            <a:spLocks noChangeArrowheads="1" noChangeShapeType="1" noTextEdit="1"/>
          </p:cNvSpPr>
          <p:nvPr/>
        </p:nvSpPr>
        <p:spPr bwMode="auto">
          <a:xfrm>
            <a:off x="4114800" y="333375"/>
            <a:ext cx="487521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محددات الطلب على الموارد</a:t>
            </a:r>
          </a:p>
        </p:txBody>
      </p:sp>
      <p:sp>
        <p:nvSpPr>
          <p:cNvPr id="16387" name="Text Box 3"/>
          <p:cNvSpPr txBox="1">
            <a:spLocks noChangeArrowheads="1"/>
          </p:cNvSpPr>
          <p:nvPr/>
        </p:nvSpPr>
        <p:spPr bwMode="auto">
          <a:xfrm>
            <a:off x="323850" y="117316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الطلب على الموارد هو طلب مشتق.</a:t>
            </a:r>
            <a:endParaRPr lang="fr-MA" sz="2400"/>
          </a:p>
        </p:txBody>
      </p:sp>
      <p:sp>
        <p:nvSpPr>
          <p:cNvPr id="16388" name="Text Box 4"/>
          <p:cNvSpPr txBox="1">
            <a:spLocks noChangeArrowheads="1"/>
          </p:cNvSpPr>
          <p:nvPr/>
        </p:nvSpPr>
        <p:spPr bwMode="auto">
          <a:xfrm>
            <a:off x="323850" y="170021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تؤدي التغييرات في إنتاجية عناصر الإنتاج إلى تغييرات في الطلب على الموارد.</a:t>
            </a:r>
            <a:endParaRPr lang="fr-MA" sz="2400"/>
          </a:p>
        </p:txBody>
      </p:sp>
      <p:sp>
        <p:nvSpPr>
          <p:cNvPr id="16389" name="Text Box 5"/>
          <p:cNvSpPr txBox="1">
            <a:spLocks noChangeArrowheads="1"/>
          </p:cNvSpPr>
          <p:nvPr/>
        </p:nvSpPr>
        <p:spPr bwMode="auto">
          <a:xfrm>
            <a:off x="323850" y="220503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إنتاجية أي مورد :</a:t>
            </a:r>
            <a:endParaRPr lang="fr-MA" sz="2400"/>
          </a:p>
        </p:txBody>
      </p:sp>
      <p:sp>
        <p:nvSpPr>
          <p:cNvPr id="16390" name="Text Box 6"/>
          <p:cNvSpPr txBox="1">
            <a:spLocks noChangeArrowheads="1"/>
          </p:cNvSpPr>
          <p:nvPr/>
        </p:nvSpPr>
        <p:spPr bwMode="auto">
          <a:xfrm>
            <a:off x="323850" y="2708275"/>
            <a:ext cx="6553200" cy="822325"/>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تعتمد الإنتاجية الحدية للعمل على كميات الموارد الأخرى التي تستخدم مع وحدات العمل في الإنتاج، وخاصة رأس المال.</a:t>
            </a:r>
            <a:endParaRPr lang="fr-MA" sz="2400"/>
          </a:p>
        </p:txBody>
      </p:sp>
      <p:sp>
        <p:nvSpPr>
          <p:cNvPr id="16391" name="Text Box 7"/>
          <p:cNvSpPr txBox="1">
            <a:spLocks noChangeArrowheads="1"/>
          </p:cNvSpPr>
          <p:nvPr/>
        </p:nvSpPr>
        <p:spPr bwMode="auto">
          <a:xfrm>
            <a:off x="323850" y="3573463"/>
            <a:ext cx="6553200"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يؤدي التقدم التقني إلى تحسن إنتاجية الموارد الاقتصادية.</a:t>
            </a:r>
            <a:endParaRPr lang="fr-MA" sz="2400"/>
          </a:p>
        </p:txBody>
      </p:sp>
      <p:sp>
        <p:nvSpPr>
          <p:cNvPr id="16392" name="WordArt 8"/>
          <p:cNvSpPr>
            <a:spLocks noChangeArrowheads="1" noChangeShapeType="1" noTextEdit="1"/>
          </p:cNvSpPr>
          <p:nvPr/>
        </p:nvSpPr>
        <p:spPr bwMode="auto">
          <a:xfrm>
            <a:off x="4343400" y="3962400"/>
            <a:ext cx="4489450" cy="568325"/>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الريع </a:t>
            </a:r>
            <a:r>
              <a:rPr lang="ar-SA" sz="3600" kern="10" dirty="0" err="1">
                <a:ln w="9525">
                  <a:solidFill>
                    <a:srgbClr val="FF6600"/>
                  </a:solidFill>
                  <a:round/>
                  <a:headEnd/>
                  <a:tailEnd/>
                </a:ln>
                <a:solidFill>
                  <a:srgbClr val="FF6600"/>
                </a:solidFill>
                <a:cs typeface="Arabic Transparent"/>
              </a:rPr>
              <a:t>الإقتصادي</a:t>
            </a:r>
            <a:endParaRPr lang="ar-SA" sz="3600" kern="10" dirty="0">
              <a:ln w="9525">
                <a:solidFill>
                  <a:srgbClr val="FF6600"/>
                </a:solidFill>
                <a:round/>
                <a:headEnd/>
                <a:tailEnd/>
              </a:ln>
              <a:solidFill>
                <a:srgbClr val="FF6600"/>
              </a:solidFill>
              <a:cs typeface="Arabic Transparent"/>
            </a:endParaRPr>
          </a:p>
        </p:txBody>
      </p:sp>
      <p:sp>
        <p:nvSpPr>
          <p:cNvPr id="16393" name="Text Box 9"/>
          <p:cNvSpPr txBox="1">
            <a:spLocks noChangeArrowheads="1"/>
          </p:cNvSpPr>
          <p:nvPr/>
        </p:nvSpPr>
        <p:spPr bwMode="auto">
          <a:xfrm>
            <a:off x="457200" y="4572000"/>
            <a:ext cx="8424862" cy="822325"/>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dirty="0"/>
              <a:t> هو عائد استعمال الأرض والموارد الاقتصادية الطبيعية الأخرى التي يكون عرضها ثابتاً.</a:t>
            </a:r>
            <a:endParaRPr lang="fr-MA" sz="2400" dirty="0"/>
          </a:p>
        </p:txBody>
      </p:sp>
      <p:sp>
        <p:nvSpPr>
          <p:cNvPr id="16394" name="Text Box 10"/>
          <p:cNvSpPr txBox="1">
            <a:spLocks noChangeArrowheads="1"/>
          </p:cNvSpPr>
          <p:nvPr/>
        </p:nvSpPr>
        <p:spPr bwMode="auto">
          <a:xfrm>
            <a:off x="304800" y="5257800"/>
            <a:ext cx="8424862" cy="822325"/>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dirty="0"/>
              <a:t> الدخل الانتقالي هو مقدار ما يجب أن يحصل عليه أحد عناصر الإنتاج فما يزيد عن هذا الدخل البديل يسمى بالريع الاقتصادي.</a:t>
            </a:r>
            <a:endParaRPr lang="fr-M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6387"/>
                                        </p:tgtEl>
                                        <p:attrNameLst>
                                          <p:attrName>style.visibility</p:attrName>
                                        </p:attrNameLst>
                                      </p:cBhvr>
                                      <p:to>
                                        <p:strVal val="visible"/>
                                      </p:to>
                                    </p:set>
                                    <p:anim calcmode="discrete" valueType="clr">
                                      <p:cBhvr override="childStyle">
                                        <p:cTn id="11" dur="80"/>
                                        <p:tgtEl>
                                          <p:spTgt spid="1638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6387"/>
                                        </p:tgtEl>
                                        <p:attrNameLst>
                                          <p:attrName>fillcolor</p:attrName>
                                        </p:attrNameLst>
                                      </p:cBhvr>
                                      <p:tavLst>
                                        <p:tav tm="0">
                                          <p:val>
                                            <p:clrVal>
                                              <a:schemeClr val="accent2"/>
                                            </p:clrVal>
                                          </p:val>
                                        </p:tav>
                                        <p:tav tm="50000">
                                          <p:val>
                                            <p:clrVal>
                                              <a:schemeClr val="hlink"/>
                                            </p:clrVal>
                                          </p:val>
                                        </p:tav>
                                      </p:tavLst>
                                    </p:anim>
                                    <p:set>
                                      <p:cBhvr>
                                        <p:cTn id="13" dur="80"/>
                                        <p:tgtEl>
                                          <p:spTgt spid="16387"/>
                                        </p:tgtEl>
                                        <p:attrNameLst>
                                          <p:attrName>fill.type</p:attrName>
                                        </p:attrNameLst>
                                      </p:cBhvr>
                                      <p:to>
                                        <p:strVal val="solid"/>
                                      </p:to>
                                    </p:set>
                                  </p:childTnLst>
                                </p:cTn>
                              </p:par>
                            </p:childTnLst>
                          </p:cTn>
                        </p:par>
                        <p:par>
                          <p:cTn id="14" fill="hold">
                            <p:stCondLst>
                              <p:cond delay="15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6388"/>
                                        </p:tgtEl>
                                        <p:attrNameLst>
                                          <p:attrName>style.visibility</p:attrName>
                                        </p:attrNameLst>
                                      </p:cBhvr>
                                      <p:to>
                                        <p:strVal val="visible"/>
                                      </p:to>
                                    </p:set>
                                    <p:anim calcmode="discrete" valueType="clr">
                                      <p:cBhvr override="childStyle">
                                        <p:cTn id="17" dur="80"/>
                                        <p:tgtEl>
                                          <p:spTgt spid="16388"/>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6388"/>
                                        </p:tgtEl>
                                        <p:attrNameLst>
                                          <p:attrName>fillcolor</p:attrName>
                                        </p:attrNameLst>
                                      </p:cBhvr>
                                      <p:tavLst>
                                        <p:tav tm="0">
                                          <p:val>
                                            <p:clrVal>
                                              <a:schemeClr val="accent2"/>
                                            </p:clrVal>
                                          </p:val>
                                        </p:tav>
                                        <p:tav tm="50000">
                                          <p:val>
                                            <p:clrVal>
                                              <a:schemeClr val="hlink"/>
                                            </p:clrVal>
                                          </p:val>
                                        </p:tav>
                                      </p:tavLst>
                                    </p:anim>
                                    <p:set>
                                      <p:cBhvr>
                                        <p:cTn id="19" dur="80"/>
                                        <p:tgtEl>
                                          <p:spTgt spid="16388"/>
                                        </p:tgtEl>
                                        <p:attrNameLst>
                                          <p:attrName>fill.type</p:attrName>
                                        </p:attrNameLst>
                                      </p:cBhvr>
                                      <p:to>
                                        <p:strVal val="solid"/>
                                      </p:to>
                                    </p:set>
                                  </p:childTnLst>
                                </p:cTn>
                              </p:par>
                            </p:childTnLst>
                          </p:cTn>
                        </p:par>
                        <p:par>
                          <p:cTn id="20" fill="hold">
                            <p:stCondLst>
                              <p:cond delay="40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16389"/>
                                        </p:tgtEl>
                                        <p:attrNameLst>
                                          <p:attrName>style.visibility</p:attrName>
                                        </p:attrNameLst>
                                      </p:cBhvr>
                                      <p:to>
                                        <p:strVal val="visible"/>
                                      </p:to>
                                    </p:set>
                                    <p:anim calcmode="discrete" valueType="clr">
                                      <p:cBhvr override="childStyle">
                                        <p:cTn id="23" dur="80"/>
                                        <p:tgtEl>
                                          <p:spTgt spid="16389"/>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6389"/>
                                        </p:tgtEl>
                                        <p:attrNameLst>
                                          <p:attrName>fillcolor</p:attrName>
                                        </p:attrNameLst>
                                      </p:cBhvr>
                                      <p:tavLst>
                                        <p:tav tm="0">
                                          <p:val>
                                            <p:clrVal>
                                              <a:schemeClr val="accent2"/>
                                            </p:clrVal>
                                          </p:val>
                                        </p:tav>
                                        <p:tav tm="50000">
                                          <p:val>
                                            <p:clrVal>
                                              <a:schemeClr val="hlink"/>
                                            </p:clrVal>
                                          </p:val>
                                        </p:tav>
                                      </p:tavLst>
                                    </p:anim>
                                    <p:set>
                                      <p:cBhvr>
                                        <p:cTn id="25" dur="80"/>
                                        <p:tgtEl>
                                          <p:spTgt spid="16389"/>
                                        </p:tgtEl>
                                        <p:attrNameLst>
                                          <p:attrName>fill.type</p:attrName>
                                        </p:attrNameLst>
                                      </p:cBhvr>
                                      <p:to>
                                        <p:strVal val="solid"/>
                                      </p:to>
                                    </p:set>
                                  </p:childTnLst>
                                </p:cTn>
                              </p:par>
                            </p:childTnLst>
                          </p:cTn>
                        </p:par>
                        <p:par>
                          <p:cTn id="26" fill="hold">
                            <p:stCondLst>
                              <p:cond delay="466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16390"/>
                                        </p:tgtEl>
                                        <p:attrNameLst>
                                          <p:attrName>style.visibility</p:attrName>
                                        </p:attrNameLst>
                                      </p:cBhvr>
                                      <p:to>
                                        <p:strVal val="visible"/>
                                      </p:to>
                                    </p:set>
                                    <p:anim calcmode="discrete" valueType="clr">
                                      <p:cBhvr override="childStyle">
                                        <p:cTn id="29" dur="80"/>
                                        <p:tgtEl>
                                          <p:spTgt spid="16390"/>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6390"/>
                                        </p:tgtEl>
                                        <p:attrNameLst>
                                          <p:attrName>fillcolor</p:attrName>
                                        </p:attrNameLst>
                                      </p:cBhvr>
                                      <p:tavLst>
                                        <p:tav tm="0">
                                          <p:val>
                                            <p:clrVal>
                                              <a:schemeClr val="accent2"/>
                                            </p:clrVal>
                                          </p:val>
                                        </p:tav>
                                        <p:tav tm="50000">
                                          <p:val>
                                            <p:clrVal>
                                              <a:schemeClr val="hlink"/>
                                            </p:clrVal>
                                          </p:val>
                                        </p:tav>
                                      </p:tavLst>
                                    </p:anim>
                                    <p:set>
                                      <p:cBhvr>
                                        <p:cTn id="31" dur="80"/>
                                        <p:tgtEl>
                                          <p:spTgt spid="16390"/>
                                        </p:tgtEl>
                                        <p:attrNameLst>
                                          <p:attrName>fill.type</p:attrName>
                                        </p:attrNameLst>
                                      </p:cBhvr>
                                      <p:to>
                                        <p:strVal val="solid"/>
                                      </p:to>
                                    </p:set>
                                  </p:childTnLst>
                                </p:cTn>
                              </p:par>
                            </p:childTnLst>
                          </p:cTn>
                        </p:par>
                        <p:par>
                          <p:cTn id="32" fill="hold">
                            <p:stCondLst>
                              <p:cond delay="838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16391"/>
                                        </p:tgtEl>
                                        <p:attrNameLst>
                                          <p:attrName>style.visibility</p:attrName>
                                        </p:attrNameLst>
                                      </p:cBhvr>
                                      <p:to>
                                        <p:strVal val="visible"/>
                                      </p:to>
                                    </p:set>
                                    <p:anim calcmode="discrete" valueType="clr">
                                      <p:cBhvr override="childStyle">
                                        <p:cTn id="35" dur="80"/>
                                        <p:tgtEl>
                                          <p:spTgt spid="16391"/>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6391"/>
                                        </p:tgtEl>
                                        <p:attrNameLst>
                                          <p:attrName>fillcolor</p:attrName>
                                        </p:attrNameLst>
                                      </p:cBhvr>
                                      <p:tavLst>
                                        <p:tav tm="0">
                                          <p:val>
                                            <p:clrVal>
                                              <a:schemeClr val="accent2"/>
                                            </p:clrVal>
                                          </p:val>
                                        </p:tav>
                                        <p:tav tm="50000">
                                          <p:val>
                                            <p:clrVal>
                                              <a:schemeClr val="hlink"/>
                                            </p:clrVal>
                                          </p:val>
                                        </p:tav>
                                      </p:tavLst>
                                    </p:anim>
                                    <p:set>
                                      <p:cBhvr>
                                        <p:cTn id="37" dur="80"/>
                                        <p:tgtEl>
                                          <p:spTgt spid="16391"/>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6392"/>
                                        </p:tgtEl>
                                        <p:attrNameLst>
                                          <p:attrName>style.visibility</p:attrName>
                                        </p:attrNameLst>
                                      </p:cBhvr>
                                      <p:to>
                                        <p:strVal val="visible"/>
                                      </p:to>
                                    </p:set>
                                    <p:animEffect transition="in" filter="slide(fromBottom)">
                                      <p:cBhvr>
                                        <p:cTn id="42" dur="500"/>
                                        <p:tgtEl>
                                          <p:spTgt spid="16392"/>
                                        </p:tgtEl>
                                      </p:cBhvr>
                                    </p:animEffect>
                                  </p:childTnLst>
                                </p:cTn>
                              </p:par>
                            </p:childTnLst>
                          </p:cTn>
                        </p:par>
                        <p:par>
                          <p:cTn id="43" fill="hold">
                            <p:stCondLst>
                              <p:cond delay="500"/>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16393"/>
                                        </p:tgtEl>
                                        <p:attrNameLst>
                                          <p:attrName>style.visibility</p:attrName>
                                        </p:attrNameLst>
                                      </p:cBhvr>
                                      <p:to>
                                        <p:strVal val="visible"/>
                                      </p:to>
                                    </p:set>
                                    <p:anim calcmode="discrete" valueType="clr">
                                      <p:cBhvr override="childStyle">
                                        <p:cTn id="46" dur="80"/>
                                        <p:tgtEl>
                                          <p:spTgt spid="16393"/>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16393"/>
                                        </p:tgtEl>
                                        <p:attrNameLst>
                                          <p:attrName>fillcolor</p:attrName>
                                        </p:attrNameLst>
                                      </p:cBhvr>
                                      <p:tavLst>
                                        <p:tav tm="0">
                                          <p:val>
                                            <p:clrVal>
                                              <a:schemeClr val="accent2"/>
                                            </p:clrVal>
                                          </p:val>
                                        </p:tav>
                                        <p:tav tm="50000">
                                          <p:val>
                                            <p:clrVal>
                                              <a:schemeClr val="hlink"/>
                                            </p:clrVal>
                                          </p:val>
                                        </p:tav>
                                      </p:tavLst>
                                    </p:anim>
                                    <p:set>
                                      <p:cBhvr>
                                        <p:cTn id="48" dur="80"/>
                                        <p:tgtEl>
                                          <p:spTgt spid="16393"/>
                                        </p:tgtEl>
                                        <p:attrNameLst>
                                          <p:attrName>fill.type</p:attrName>
                                        </p:attrNameLst>
                                      </p:cBhvr>
                                      <p:to>
                                        <p:strVal val="solid"/>
                                      </p:to>
                                    </p:set>
                                  </p:childTnLst>
                                </p:cTn>
                              </p:par>
                            </p:childTnLst>
                          </p:cTn>
                        </p:par>
                        <p:par>
                          <p:cTn id="49" fill="hold">
                            <p:stCondLst>
                              <p:cond delay="3340"/>
                            </p:stCondLst>
                            <p:childTnLst>
                              <p:par>
                                <p:cTn id="50" presetID="27" presetClass="entr" presetSubtype="0" fill="hold" grpId="0" nodeType="afterEffect">
                                  <p:stCondLst>
                                    <p:cond delay="0"/>
                                  </p:stCondLst>
                                  <p:iterate type="lt">
                                    <p:tmPct val="50000"/>
                                  </p:iterate>
                                  <p:childTnLst>
                                    <p:set>
                                      <p:cBhvr>
                                        <p:cTn id="51" dur="1" fill="hold">
                                          <p:stCondLst>
                                            <p:cond delay="0"/>
                                          </p:stCondLst>
                                        </p:cTn>
                                        <p:tgtEl>
                                          <p:spTgt spid="16394"/>
                                        </p:tgtEl>
                                        <p:attrNameLst>
                                          <p:attrName>style.visibility</p:attrName>
                                        </p:attrNameLst>
                                      </p:cBhvr>
                                      <p:to>
                                        <p:strVal val="visible"/>
                                      </p:to>
                                    </p:set>
                                    <p:anim calcmode="discrete" valueType="clr">
                                      <p:cBhvr override="childStyle">
                                        <p:cTn id="52" dur="80"/>
                                        <p:tgtEl>
                                          <p:spTgt spid="16394"/>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16394"/>
                                        </p:tgtEl>
                                        <p:attrNameLst>
                                          <p:attrName>fillcolor</p:attrName>
                                        </p:attrNameLst>
                                      </p:cBhvr>
                                      <p:tavLst>
                                        <p:tav tm="0">
                                          <p:val>
                                            <p:clrVal>
                                              <a:schemeClr val="accent2"/>
                                            </p:clrVal>
                                          </p:val>
                                        </p:tav>
                                        <p:tav tm="50000">
                                          <p:val>
                                            <p:clrVal>
                                              <a:schemeClr val="hlink"/>
                                            </p:clrVal>
                                          </p:val>
                                        </p:tav>
                                      </p:tavLst>
                                    </p:anim>
                                    <p:set>
                                      <p:cBhvr>
                                        <p:cTn id="54" dur="80"/>
                                        <p:tgtEl>
                                          <p:spTgt spid="1639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p:bldP spid="16388" grpId="0"/>
      <p:bldP spid="16389" grpId="0"/>
      <p:bldP spid="16390" grpId="0"/>
      <p:bldP spid="16391" grpId="0"/>
      <p:bldP spid="16392" grpId="0" animBg="1"/>
      <p:bldP spid="16393" grpId="0"/>
      <p:bldP spid="1639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WordArt 2"/>
          <p:cNvSpPr>
            <a:spLocks noChangeArrowheads="1" noChangeShapeType="1" noTextEdit="1"/>
          </p:cNvSpPr>
          <p:nvPr/>
        </p:nvSpPr>
        <p:spPr bwMode="auto">
          <a:xfrm>
            <a:off x="3810000" y="3200400"/>
            <a:ext cx="4867275" cy="6096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الإنتاجية والريع الإقتصادي</a:t>
            </a:r>
          </a:p>
        </p:txBody>
      </p:sp>
      <p:sp>
        <p:nvSpPr>
          <p:cNvPr id="18435" name="Text Box 3"/>
          <p:cNvSpPr txBox="1">
            <a:spLocks noChangeArrowheads="1"/>
          </p:cNvSpPr>
          <p:nvPr/>
        </p:nvSpPr>
        <p:spPr bwMode="auto">
          <a:xfrm>
            <a:off x="323850" y="260350"/>
            <a:ext cx="8424863" cy="822325"/>
          </a:xfrm>
          <a:prstGeom prst="rect">
            <a:avLst/>
          </a:prstGeom>
          <a:noFill/>
          <a:ln w="9525">
            <a:noFill/>
            <a:miter lim="800000"/>
            <a:headEnd/>
            <a:tailEnd/>
          </a:ln>
          <a:effectLst/>
        </p:spPr>
        <p:txBody>
          <a:bodyPr>
            <a:spAutoFit/>
          </a:bodyPr>
          <a:lstStyle/>
          <a:p>
            <a:pPr algn="just" rtl="1">
              <a:spcBef>
                <a:spcPct val="50000"/>
              </a:spcBef>
            </a:pPr>
            <a:r>
              <a:rPr lang="ar-BH" sz="2400"/>
              <a:t>تضم الدخول الفعلية لعوامل الإنتاج في معظم الحالات كل من الدخول البديلة والريع الإقتصادي. و</a:t>
            </a:r>
            <a:r>
              <a:rPr lang="ar-BH" sz="2400" b="1">
                <a:solidFill>
                  <a:srgbClr val="FD0903"/>
                </a:solidFill>
                <a:hlinkClick r:id="rId3" action="ppaction://hlinksldjump"/>
              </a:rPr>
              <a:t>الشكل (12-3)</a:t>
            </a:r>
            <a:r>
              <a:rPr lang="ar-BH" sz="2400"/>
              <a:t> يوضح حالة تكون فيها الدخول الفعلية بالكامل بديلة.</a:t>
            </a:r>
            <a:endParaRPr lang="fr-MA" sz="2400"/>
          </a:p>
        </p:txBody>
      </p:sp>
      <p:sp>
        <p:nvSpPr>
          <p:cNvPr id="18436" name="Text Box 4"/>
          <p:cNvSpPr txBox="1">
            <a:spLocks noChangeArrowheads="1"/>
          </p:cNvSpPr>
          <p:nvPr/>
        </p:nvSpPr>
        <p:spPr bwMode="auto">
          <a:xfrm>
            <a:off x="323850" y="1125538"/>
            <a:ext cx="8424863" cy="457200"/>
          </a:xfrm>
          <a:prstGeom prst="rect">
            <a:avLst/>
          </a:prstGeom>
          <a:noFill/>
          <a:ln w="9525">
            <a:noFill/>
            <a:miter lim="800000"/>
            <a:headEnd/>
            <a:tailEnd/>
          </a:ln>
          <a:effectLst/>
        </p:spPr>
        <p:txBody>
          <a:bodyPr>
            <a:spAutoFit/>
          </a:bodyPr>
          <a:lstStyle/>
          <a:p>
            <a:pPr algn="just" rtl="1">
              <a:spcBef>
                <a:spcPct val="50000"/>
              </a:spcBef>
            </a:pPr>
            <a:r>
              <a:rPr lang="ar-BH" sz="2400"/>
              <a:t>بينما يوضح </a:t>
            </a:r>
            <a:r>
              <a:rPr lang="ar-BH" sz="2400" b="1">
                <a:solidFill>
                  <a:srgbClr val="FD0903"/>
                </a:solidFill>
                <a:hlinkClick r:id="rId4" action="ppaction://hlinksldjump"/>
              </a:rPr>
              <a:t>الشكل (12-4)</a:t>
            </a:r>
            <a:r>
              <a:rPr lang="ar-BH" sz="2400"/>
              <a:t> حالة تكون فيها الدخول الفعلية بالكامل ريعاً اقتصادياً.</a:t>
            </a:r>
            <a:endParaRPr lang="fr-MA" sz="2400"/>
          </a:p>
        </p:txBody>
      </p:sp>
      <p:sp>
        <p:nvSpPr>
          <p:cNvPr id="18437" name="Text Box 5"/>
          <p:cNvSpPr txBox="1">
            <a:spLocks noChangeArrowheads="1"/>
          </p:cNvSpPr>
          <p:nvPr/>
        </p:nvSpPr>
        <p:spPr bwMode="auto">
          <a:xfrm>
            <a:off x="323850" y="1628775"/>
            <a:ext cx="8424863" cy="822325"/>
          </a:xfrm>
          <a:prstGeom prst="rect">
            <a:avLst/>
          </a:prstGeom>
          <a:noFill/>
          <a:ln w="9525">
            <a:noFill/>
            <a:miter lim="800000"/>
            <a:headEnd/>
            <a:tailEnd/>
          </a:ln>
          <a:effectLst/>
        </p:spPr>
        <p:txBody>
          <a:bodyPr>
            <a:spAutoFit/>
          </a:bodyPr>
          <a:lstStyle/>
          <a:p>
            <a:pPr algn="just" rtl="1">
              <a:spcBef>
                <a:spcPct val="50000"/>
              </a:spcBef>
            </a:pPr>
            <a:r>
              <a:rPr lang="ar-BH" sz="2400"/>
              <a:t>ويوضح </a:t>
            </a:r>
            <a:r>
              <a:rPr lang="ar-BH" sz="2400" b="1">
                <a:solidFill>
                  <a:srgbClr val="FD0903"/>
                </a:solidFill>
                <a:hlinkClick r:id="rId5" action="ppaction://hlinksldjump"/>
              </a:rPr>
              <a:t>الشكل (12-5)</a:t>
            </a:r>
            <a:r>
              <a:rPr lang="ar-BH" sz="2400"/>
              <a:t> حالة تكون فيها الدخول الفعلية بديلة بالإضافة إلى بعض الريع الاقتصادي.</a:t>
            </a:r>
            <a:endParaRPr lang="fr-MA" sz="2400"/>
          </a:p>
        </p:txBody>
      </p:sp>
      <p:sp>
        <p:nvSpPr>
          <p:cNvPr id="18438" name="Text Box 6"/>
          <p:cNvSpPr txBox="1">
            <a:spLocks noChangeArrowheads="1"/>
          </p:cNvSpPr>
          <p:nvPr/>
        </p:nvSpPr>
        <p:spPr bwMode="auto">
          <a:xfrm>
            <a:off x="304800" y="3886200"/>
            <a:ext cx="8424863" cy="457200"/>
          </a:xfrm>
          <a:prstGeom prst="rect">
            <a:avLst/>
          </a:prstGeom>
          <a:noFill/>
          <a:ln w="9525">
            <a:noFill/>
            <a:miter lim="800000"/>
            <a:headEnd/>
            <a:tailEnd/>
          </a:ln>
          <a:effectLst/>
        </p:spPr>
        <p:txBody>
          <a:bodyPr>
            <a:spAutoFit/>
          </a:bodyPr>
          <a:lstStyle/>
          <a:p>
            <a:pPr algn="just" rtl="1">
              <a:spcBef>
                <a:spcPct val="50000"/>
              </a:spcBef>
            </a:pPr>
            <a:r>
              <a:rPr lang="ar-BH" sz="2400"/>
              <a:t>الريع الاقتصادي يزداد بزيادة إنتاجية الأرض يوضح ذلك </a:t>
            </a:r>
            <a:r>
              <a:rPr lang="ar-BH" sz="2400" b="1">
                <a:solidFill>
                  <a:srgbClr val="FD0903"/>
                </a:solidFill>
                <a:hlinkClick r:id="rId6" action="ppaction://hlinksldjump"/>
              </a:rPr>
              <a:t>الشكل (12-6)</a:t>
            </a:r>
            <a:r>
              <a:rPr lang="ar-BH" sz="2400"/>
              <a:t>.</a:t>
            </a:r>
            <a:endParaRPr lang="fr-MA"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435"/>
                                        </p:tgtEl>
                                        <p:attrNameLst>
                                          <p:attrName>style.visibility</p:attrName>
                                        </p:attrNameLst>
                                      </p:cBhvr>
                                      <p:to>
                                        <p:strVal val="visible"/>
                                      </p:to>
                                    </p:set>
                                    <p:anim calcmode="discrete" valueType="clr">
                                      <p:cBhvr override="childStyle">
                                        <p:cTn id="7" dur="80"/>
                                        <p:tgtEl>
                                          <p:spTgt spid="1843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35"/>
                                        </p:tgtEl>
                                        <p:attrNameLst>
                                          <p:attrName>fillcolor</p:attrName>
                                        </p:attrNameLst>
                                      </p:cBhvr>
                                      <p:tavLst>
                                        <p:tav tm="0">
                                          <p:val>
                                            <p:clrVal>
                                              <a:schemeClr val="accent2"/>
                                            </p:clrVal>
                                          </p:val>
                                        </p:tav>
                                        <p:tav tm="50000">
                                          <p:val>
                                            <p:clrVal>
                                              <a:schemeClr val="hlink"/>
                                            </p:clrVal>
                                          </p:val>
                                        </p:tav>
                                      </p:tavLst>
                                    </p:anim>
                                    <p:set>
                                      <p:cBhvr>
                                        <p:cTn id="9" dur="80"/>
                                        <p:tgtEl>
                                          <p:spTgt spid="18435"/>
                                        </p:tgtEl>
                                        <p:attrNameLst>
                                          <p:attrName>fill.type</p:attrName>
                                        </p:attrNameLst>
                                      </p:cBhvr>
                                      <p:to>
                                        <p:strVal val="solid"/>
                                      </p:to>
                                    </p:set>
                                  </p:childTnLst>
                                </p:cTn>
                              </p:par>
                            </p:childTnLst>
                          </p:cTn>
                        </p:par>
                        <p:par>
                          <p:cTn id="10" fill="hold">
                            <p:stCondLst>
                              <p:cond delay="5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8436"/>
                                        </p:tgtEl>
                                        <p:attrNameLst>
                                          <p:attrName>style.visibility</p:attrName>
                                        </p:attrNameLst>
                                      </p:cBhvr>
                                      <p:to>
                                        <p:strVal val="visible"/>
                                      </p:to>
                                    </p:set>
                                    <p:anim calcmode="discrete" valueType="clr">
                                      <p:cBhvr override="childStyle">
                                        <p:cTn id="13" dur="80"/>
                                        <p:tgtEl>
                                          <p:spTgt spid="1843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8436"/>
                                        </p:tgtEl>
                                        <p:attrNameLst>
                                          <p:attrName>fillcolor</p:attrName>
                                        </p:attrNameLst>
                                      </p:cBhvr>
                                      <p:tavLst>
                                        <p:tav tm="0">
                                          <p:val>
                                            <p:clrVal>
                                              <a:schemeClr val="accent2"/>
                                            </p:clrVal>
                                          </p:val>
                                        </p:tav>
                                        <p:tav tm="50000">
                                          <p:val>
                                            <p:clrVal>
                                              <a:schemeClr val="hlink"/>
                                            </p:clrVal>
                                          </p:val>
                                        </p:tav>
                                      </p:tavLst>
                                    </p:anim>
                                    <p:set>
                                      <p:cBhvr>
                                        <p:cTn id="15" dur="80"/>
                                        <p:tgtEl>
                                          <p:spTgt spid="18436"/>
                                        </p:tgtEl>
                                        <p:attrNameLst>
                                          <p:attrName>fill.type</p:attrName>
                                        </p:attrNameLst>
                                      </p:cBhvr>
                                      <p:to>
                                        <p:strVal val="solid"/>
                                      </p:to>
                                    </p:set>
                                  </p:childTnLst>
                                </p:cTn>
                              </p:par>
                            </p:childTnLst>
                          </p:cTn>
                        </p:par>
                        <p:par>
                          <p:cTn id="16" fill="hold">
                            <p:stCondLst>
                              <p:cond delay="792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8437"/>
                                        </p:tgtEl>
                                        <p:attrNameLst>
                                          <p:attrName>style.visibility</p:attrName>
                                        </p:attrNameLst>
                                      </p:cBhvr>
                                      <p:to>
                                        <p:strVal val="visible"/>
                                      </p:to>
                                    </p:set>
                                    <p:anim calcmode="discrete" valueType="clr">
                                      <p:cBhvr override="childStyle">
                                        <p:cTn id="19" dur="80"/>
                                        <p:tgtEl>
                                          <p:spTgt spid="1843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8437"/>
                                        </p:tgtEl>
                                        <p:attrNameLst>
                                          <p:attrName>fillcolor</p:attrName>
                                        </p:attrNameLst>
                                      </p:cBhvr>
                                      <p:tavLst>
                                        <p:tav tm="0">
                                          <p:val>
                                            <p:clrVal>
                                              <a:schemeClr val="accent2"/>
                                            </p:clrVal>
                                          </p:val>
                                        </p:tav>
                                        <p:tav tm="50000">
                                          <p:val>
                                            <p:clrVal>
                                              <a:schemeClr val="hlink"/>
                                            </p:clrVal>
                                          </p:val>
                                        </p:tav>
                                      </p:tavLst>
                                    </p:anim>
                                    <p:set>
                                      <p:cBhvr>
                                        <p:cTn id="21" dur="80"/>
                                        <p:tgtEl>
                                          <p:spTgt spid="18437"/>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8434"/>
                                        </p:tgtEl>
                                        <p:attrNameLst>
                                          <p:attrName>style.visibility</p:attrName>
                                        </p:attrNameLst>
                                      </p:cBhvr>
                                      <p:to>
                                        <p:strVal val="visible"/>
                                      </p:to>
                                    </p:set>
                                    <p:animEffect transition="in" filter="slide(fromBottom)">
                                      <p:cBhvr>
                                        <p:cTn id="26" dur="500"/>
                                        <p:tgtEl>
                                          <p:spTgt spid="18434"/>
                                        </p:tgtEl>
                                      </p:cBhvr>
                                    </p:animEffect>
                                  </p:childTnLst>
                                </p:cTn>
                              </p:par>
                            </p:childTnLst>
                          </p:cTn>
                        </p:par>
                        <p:par>
                          <p:cTn id="27" fill="hold">
                            <p:stCondLst>
                              <p:cond delay="5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18438"/>
                                        </p:tgtEl>
                                        <p:attrNameLst>
                                          <p:attrName>style.visibility</p:attrName>
                                        </p:attrNameLst>
                                      </p:cBhvr>
                                      <p:to>
                                        <p:strVal val="visible"/>
                                      </p:to>
                                    </p:set>
                                    <p:anim calcmode="discrete" valueType="clr">
                                      <p:cBhvr override="childStyle">
                                        <p:cTn id="30" dur="80"/>
                                        <p:tgtEl>
                                          <p:spTgt spid="18438"/>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8438"/>
                                        </p:tgtEl>
                                        <p:attrNameLst>
                                          <p:attrName>fillcolor</p:attrName>
                                        </p:attrNameLst>
                                      </p:cBhvr>
                                      <p:tavLst>
                                        <p:tav tm="0">
                                          <p:val>
                                            <p:clrVal>
                                              <a:schemeClr val="accent2"/>
                                            </p:clrVal>
                                          </p:val>
                                        </p:tav>
                                        <p:tav tm="50000">
                                          <p:val>
                                            <p:clrVal>
                                              <a:schemeClr val="hlink"/>
                                            </p:clrVal>
                                          </p:val>
                                        </p:tav>
                                      </p:tavLst>
                                    </p:anim>
                                    <p:set>
                                      <p:cBhvr>
                                        <p:cTn id="32" dur="80"/>
                                        <p:tgtEl>
                                          <p:spTgt spid="184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5" grpId="0"/>
      <p:bldP spid="18436" grpId="0"/>
      <p:bldP spid="18437" grpId="0"/>
      <p:bldP spid="184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3781425" y="2636838"/>
            <a:ext cx="895350" cy="5365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p>
        </p:txBody>
      </p:sp>
      <p:sp>
        <p:nvSpPr>
          <p:cNvPr id="20484" name="Line 4"/>
          <p:cNvSpPr>
            <a:spLocks noChangeShapeType="1"/>
          </p:cNvSpPr>
          <p:nvPr/>
        </p:nvSpPr>
        <p:spPr bwMode="auto">
          <a:xfrm>
            <a:off x="2513013" y="1173163"/>
            <a:ext cx="0" cy="3402012"/>
          </a:xfrm>
          <a:prstGeom prst="line">
            <a:avLst/>
          </a:prstGeom>
          <a:noFill/>
          <a:ln w="38100">
            <a:solidFill>
              <a:srgbClr val="000000"/>
            </a:solidFill>
            <a:round/>
            <a:headEnd/>
            <a:tailEnd/>
          </a:ln>
        </p:spPr>
        <p:txBody>
          <a:bodyPr/>
          <a:lstStyle/>
          <a:p>
            <a:endParaRPr lang="ar-SA"/>
          </a:p>
        </p:txBody>
      </p:sp>
      <p:sp>
        <p:nvSpPr>
          <p:cNvPr id="20485" name="Line 5"/>
          <p:cNvSpPr>
            <a:spLocks noChangeShapeType="1"/>
          </p:cNvSpPr>
          <p:nvPr/>
        </p:nvSpPr>
        <p:spPr bwMode="auto">
          <a:xfrm flipV="1">
            <a:off x="2513013" y="3109913"/>
            <a:ext cx="3224212" cy="0"/>
          </a:xfrm>
          <a:prstGeom prst="line">
            <a:avLst/>
          </a:prstGeom>
          <a:noFill/>
          <a:ln w="28575">
            <a:solidFill>
              <a:srgbClr val="000000"/>
            </a:solidFill>
            <a:round/>
            <a:headEnd/>
            <a:tailEnd/>
          </a:ln>
        </p:spPr>
        <p:txBody>
          <a:bodyPr/>
          <a:lstStyle/>
          <a:p>
            <a:endParaRPr lang="ar-SA"/>
          </a:p>
        </p:txBody>
      </p:sp>
      <p:sp>
        <p:nvSpPr>
          <p:cNvPr id="20486" name="Line 6"/>
          <p:cNvSpPr>
            <a:spLocks noChangeShapeType="1"/>
          </p:cNvSpPr>
          <p:nvPr/>
        </p:nvSpPr>
        <p:spPr bwMode="auto">
          <a:xfrm>
            <a:off x="2692400" y="1998663"/>
            <a:ext cx="2506663" cy="1949450"/>
          </a:xfrm>
          <a:prstGeom prst="line">
            <a:avLst/>
          </a:prstGeom>
          <a:noFill/>
          <a:ln w="28575">
            <a:solidFill>
              <a:srgbClr val="000000"/>
            </a:solidFill>
            <a:round/>
            <a:headEnd/>
            <a:tailEnd/>
          </a:ln>
        </p:spPr>
        <p:txBody>
          <a:bodyPr/>
          <a:lstStyle/>
          <a:p>
            <a:endParaRPr lang="ar-SA"/>
          </a:p>
        </p:txBody>
      </p:sp>
      <p:sp>
        <p:nvSpPr>
          <p:cNvPr id="20487" name="Text Box 7"/>
          <p:cNvSpPr txBox="1">
            <a:spLocks noChangeArrowheads="1"/>
          </p:cNvSpPr>
          <p:nvPr/>
        </p:nvSpPr>
        <p:spPr bwMode="auto">
          <a:xfrm>
            <a:off x="5437188" y="2862263"/>
            <a:ext cx="895350" cy="5365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S</a:t>
            </a:r>
          </a:p>
        </p:txBody>
      </p:sp>
      <p:sp>
        <p:nvSpPr>
          <p:cNvPr id="20488" name="Text Box 8"/>
          <p:cNvSpPr txBox="1">
            <a:spLocks noChangeArrowheads="1"/>
          </p:cNvSpPr>
          <p:nvPr/>
        </p:nvSpPr>
        <p:spPr bwMode="auto">
          <a:xfrm>
            <a:off x="5005388" y="3865563"/>
            <a:ext cx="779462" cy="5000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p>
        </p:txBody>
      </p:sp>
      <p:sp>
        <p:nvSpPr>
          <p:cNvPr id="20489" name="Text Box 9"/>
          <p:cNvSpPr txBox="1">
            <a:spLocks noChangeArrowheads="1"/>
          </p:cNvSpPr>
          <p:nvPr/>
        </p:nvSpPr>
        <p:spPr bwMode="auto">
          <a:xfrm>
            <a:off x="1770063" y="2843213"/>
            <a:ext cx="715962" cy="536575"/>
          </a:xfrm>
          <a:prstGeom prst="rect">
            <a:avLst/>
          </a:prstGeom>
          <a:noFill/>
          <a:ln w="9525">
            <a:noFill/>
            <a:miter lim="800000"/>
            <a:headEnd/>
            <a:tailEnd/>
          </a:ln>
        </p:spPr>
        <p:txBody>
          <a:bodyPr/>
          <a:lstStyle/>
          <a:p>
            <a:pPr algn="ctr" rtl="1"/>
            <a:r>
              <a:rPr lang="en-US" sz="2400" b="1">
                <a:latin typeface="Times New Roman" pitchFamily="18" charset="0"/>
                <a:ea typeface="SimSun" pitchFamily="2" charset="-122"/>
                <a:cs typeface="Arabic Transparent" pitchFamily="2" charset="-78"/>
              </a:rPr>
              <a:t>W</a:t>
            </a:r>
            <a:r>
              <a:rPr lang="en-US" sz="2400" b="1" baseline="-25000">
                <a:latin typeface="Times New Roman" pitchFamily="18" charset="0"/>
                <a:ea typeface="SimSun" pitchFamily="2" charset="-122"/>
                <a:cs typeface="Arabic Transparent" pitchFamily="2" charset="-78"/>
              </a:rPr>
              <a:t>1</a:t>
            </a:r>
            <a:endParaRPr lang="en-US" sz="4000" b="1">
              <a:ea typeface="SimSun" pitchFamily="2" charset="-122"/>
              <a:cs typeface="Arabic Transparent" pitchFamily="2" charset="-78"/>
            </a:endParaRPr>
          </a:p>
        </p:txBody>
      </p:sp>
      <p:sp>
        <p:nvSpPr>
          <p:cNvPr id="20490" name="Line 10"/>
          <p:cNvSpPr>
            <a:spLocks noChangeShapeType="1"/>
          </p:cNvSpPr>
          <p:nvPr/>
        </p:nvSpPr>
        <p:spPr bwMode="auto">
          <a:xfrm>
            <a:off x="2513013" y="2235200"/>
            <a:ext cx="0" cy="715963"/>
          </a:xfrm>
          <a:prstGeom prst="line">
            <a:avLst/>
          </a:prstGeom>
          <a:noFill/>
          <a:ln w="9525">
            <a:solidFill>
              <a:srgbClr val="000000"/>
            </a:solidFill>
            <a:round/>
            <a:headEnd/>
            <a:tailEnd/>
          </a:ln>
        </p:spPr>
        <p:txBody>
          <a:bodyPr/>
          <a:lstStyle/>
          <a:p>
            <a:endParaRPr lang="ar-SA"/>
          </a:p>
        </p:txBody>
      </p:sp>
      <p:sp>
        <p:nvSpPr>
          <p:cNvPr id="20491" name="Text Box 11"/>
          <p:cNvSpPr txBox="1">
            <a:spLocks noChangeArrowheads="1"/>
          </p:cNvSpPr>
          <p:nvPr/>
        </p:nvSpPr>
        <p:spPr bwMode="auto">
          <a:xfrm>
            <a:off x="6430963" y="4327525"/>
            <a:ext cx="674687" cy="536575"/>
          </a:xfrm>
          <a:prstGeom prst="rect">
            <a:avLst/>
          </a:prstGeom>
          <a:noFill/>
          <a:ln w="9525">
            <a:noFill/>
            <a:miter lim="800000"/>
            <a:headEnd/>
            <a:tailEnd/>
          </a:ln>
        </p:spPr>
        <p:txBody>
          <a:bodyPr/>
          <a:lstStyle/>
          <a:p>
            <a:r>
              <a:rPr lang="en-US" sz="2400" b="1">
                <a:latin typeface="Times New Roman" pitchFamily="18" charset="0"/>
                <a:ea typeface="SimSun" pitchFamily="2" charset="-122"/>
              </a:rPr>
              <a:t>L</a:t>
            </a:r>
          </a:p>
        </p:txBody>
      </p:sp>
      <p:sp>
        <p:nvSpPr>
          <p:cNvPr id="20492" name="Text Box 12"/>
          <p:cNvSpPr txBox="1">
            <a:spLocks noChangeArrowheads="1"/>
          </p:cNvSpPr>
          <p:nvPr/>
        </p:nvSpPr>
        <p:spPr bwMode="auto">
          <a:xfrm>
            <a:off x="2274888" y="774700"/>
            <a:ext cx="1074737" cy="536575"/>
          </a:xfrm>
          <a:prstGeom prst="rect">
            <a:avLst/>
          </a:prstGeom>
          <a:noFill/>
          <a:ln w="9525">
            <a:noFill/>
            <a:miter lim="800000"/>
            <a:headEnd/>
            <a:tailEnd/>
          </a:ln>
        </p:spPr>
        <p:txBody>
          <a:bodyPr/>
          <a:lstStyle/>
          <a:p>
            <a:r>
              <a:rPr lang="en-US" sz="2400" b="1">
                <a:latin typeface="Times New Roman" pitchFamily="18" charset="0"/>
                <a:ea typeface="SimSun" pitchFamily="2" charset="-122"/>
              </a:rPr>
              <a:t>W</a:t>
            </a:r>
          </a:p>
        </p:txBody>
      </p:sp>
      <p:sp>
        <p:nvSpPr>
          <p:cNvPr id="20493" name="Line 13"/>
          <p:cNvSpPr>
            <a:spLocks noChangeShapeType="1"/>
          </p:cNvSpPr>
          <p:nvPr/>
        </p:nvSpPr>
        <p:spPr bwMode="auto">
          <a:xfrm>
            <a:off x="2513013" y="4572000"/>
            <a:ext cx="3940175" cy="0"/>
          </a:xfrm>
          <a:prstGeom prst="line">
            <a:avLst/>
          </a:prstGeom>
          <a:noFill/>
          <a:ln w="38100">
            <a:solidFill>
              <a:srgbClr val="000000"/>
            </a:solidFill>
            <a:round/>
            <a:headEnd/>
            <a:tailEnd/>
          </a:ln>
          <a:effectLst/>
        </p:spPr>
        <p:txBody>
          <a:bodyPr/>
          <a:lstStyle/>
          <a:p>
            <a:endParaRPr lang="ar-SA"/>
          </a:p>
        </p:txBody>
      </p:sp>
      <p:sp>
        <p:nvSpPr>
          <p:cNvPr id="20494" name="Line 14"/>
          <p:cNvSpPr>
            <a:spLocks noChangeShapeType="1"/>
          </p:cNvSpPr>
          <p:nvPr/>
        </p:nvSpPr>
        <p:spPr bwMode="auto">
          <a:xfrm>
            <a:off x="4125913" y="3151188"/>
            <a:ext cx="0" cy="1431925"/>
          </a:xfrm>
          <a:prstGeom prst="line">
            <a:avLst/>
          </a:prstGeom>
          <a:noFill/>
          <a:ln w="28575">
            <a:solidFill>
              <a:srgbClr val="000000"/>
            </a:solidFill>
            <a:prstDash val="dashDot"/>
            <a:round/>
            <a:headEnd/>
            <a:tailEnd/>
          </a:ln>
        </p:spPr>
        <p:txBody>
          <a:bodyPr/>
          <a:lstStyle/>
          <a:p>
            <a:endParaRPr lang="ar-SA"/>
          </a:p>
        </p:txBody>
      </p:sp>
      <p:sp>
        <p:nvSpPr>
          <p:cNvPr id="20495" name="Text Box 15"/>
          <p:cNvSpPr txBox="1">
            <a:spLocks noChangeArrowheads="1"/>
          </p:cNvSpPr>
          <p:nvPr/>
        </p:nvSpPr>
        <p:spPr bwMode="auto">
          <a:xfrm>
            <a:off x="2692400" y="3411538"/>
            <a:ext cx="1254125" cy="715962"/>
          </a:xfrm>
          <a:prstGeom prst="rect">
            <a:avLst/>
          </a:prstGeom>
          <a:noFill/>
          <a:ln w="9525">
            <a:noFill/>
            <a:miter lim="800000"/>
            <a:headEnd/>
            <a:tailEnd/>
          </a:ln>
        </p:spPr>
        <p:txBody>
          <a:bodyPr/>
          <a:lstStyle/>
          <a:p>
            <a:pPr algn="ctr" rtl="1"/>
            <a:endParaRPr lang="en-US" altLang="zh-CN" sz="1200" b="1">
              <a:latin typeface="Times New Roman" pitchFamily="18" charset="0"/>
              <a:ea typeface="SimSun" pitchFamily="2" charset="-122"/>
            </a:endParaRPr>
          </a:p>
          <a:p>
            <a:pPr algn="ctr" rtl="1"/>
            <a:r>
              <a:rPr lang="ar-SA" altLang="zh-CN" sz="2000" b="1">
                <a:latin typeface="Times New Roman" pitchFamily="18" charset="0"/>
                <a:ea typeface="SimSun" pitchFamily="2" charset="-122"/>
                <a:cs typeface="Times New Roman" pitchFamily="18" charset="0"/>
              </a:rPr>
              <a:t>الدخل البديل</a:t>
            </a:r>
            <a:endParaRPr lang="en-US" sz="3200"/>
          </a:p>
        </p:txBody>
      </p:sp>
      <p:sp>
        <p:nvSpPr>
          <p:cNvPr id="20496" name="Text Box 16"/>
          <p:cNvSpPr txBox="1">
            <a:spLocks noChangeArrowheads="1"/>
          </p:cNvSpPr>
          <p:nvPr/>
        </p:nvSpPr>
        <p:spPr bwMode="auto">
          <a:xfrm>
            <a:off x="990600" y="5029200"/>
            <a:ext cx="6624638" cy="1260475"/>
          </a:xfrm>
          <a:prstGeom prst="rect">
            <a:avLst/>
          </a:prstGeom>
          <a:noFill/>
          <a:ln w="28575">
            <a:solidFill>
              <a:srgbClr val="000000"/>
            </a:solidFill>
            <a:miter lim="800000"/>
            <a:headEnd/>
            <a:tailEnd/>
          </a:ln>
        </p:spPr>
        <p:txBody>
          <a:bodyPr/>
          <a:lstStyle/>
          <a:p>
            <a:pPr algn="just" rtl="1"/>
            <a:r>
              <a:rPr lang="ar-SA" sz="2400" b="1">
                <a:solidFill>
                  <a:srgbClr val="FF6600"/>
                </a:solidFill>
                <a:latin typeface="Times New Roman" pitchFamily="18" charset="0"/>
                <a:ea typeface="SimSun" pitchFamily="2" charset="-122"/>
                <a:cs typeface="Times New Roman" pitchFamily="18" charset="0"/>
              </a:rPr>
              <a:t>الشكل (1</a:t>
            </a:r>
            <a:r>
              <a:rPr lang="ar-BH" sz="2400" b="1">
                <a:solidFill>
                  <a:srgbClr val="FF6600"/>
                </a:solidFill>
                <a:latin typeface="Times New Roman" pitchFamily="18" charset="0"/>
                <a:ea typeface="SimSun" pitchFamily="2" charset="-122"/>
                <a:cs typeface="Times New Roman" pitchFamily="18" charset="0"/>
              </a:rPr>
              <a:t>2</a:t>
            </a:r>
            <a:r>
              <a:rPr lang="ar-SA" sz="2400" b="1">
                <a:solidFill>
                  <a:srgbClr val="FF6600"/>
                </a:solidFill>
                <a:latin typeface="Times New Roman" pitchFamily="18" charset="0"/>
                <a:ea typeface="SimSun" pitchFamily="2" charset="-122"/>
                <a:cs typeface="Times New Roman" pitchFamily="18" charset="0"/>
              </a:rPr>
              <a:t>-3):</a:t>
            </a:r>
            <a:r>
              <a:rPr lang="ar-SA" sz="2400" b="1">
                <a:latin typeface="Times New Roman" pitchFamily="18" charset="0"/>
                <a:ea typeface="SimSun" pitchFamily="2" charset="-122"/>
                <a:cs typeface="Times New Roman" pitchFamily="18" charset="0"/>
              </a:rPr>
              <a:t> </a:t>
            </a:r>
            <a:r>
              <a:rPr lang="ar-SA" sz="2400">
                <a:latin typeface="Times New Roman" pitchFamily="18" charset="0"/>
                <a:ea typeface="SimSun" pitchFamily="2" charset="-122"/>
                <a:cs typeface="Times New Roman" pitchFamily="18" charset="0"/>
              </a:rPr>
              <a:t>عندما يكون عرض العمل تام المرونة</a:t>
            </a:r>
            <a:r>
              <a:rPr lang="ar-SA" sz="2400" b="1">
                <a:latin typeface="Times New Roman" pitchFamily="18" charset="0"/>
                <a:ea typeface="SimSun" pitchFamily="2" charset="-122"/>
                <a:cs typeface="Times New Roman" pitchFamily="18" charset="0"/>
              </a:rPr>
              <a:t> </a:t>
            </a:r>
            <a:r>
              <a:rPr lang="ar-SA" sz="2400">
                <a:latin typeface="Times New Roman" pitchFamily="18" charset="0"/>
                <a:ea typeface="SimSun" pitchFamily="2" charset="-122"/>
                <a:cs typeface="Times New Roman" pitchFamily="18" charset="0"/>
              </a:rPr>
              <a:t>يصبح الدخل الفعلي للعامل مساوياً تماماً لدخله البديل الذي يمكنه الحصول عليه في أفضل الفرص البديلة، ولا وجود للريع الاقتصادي.  </a:t>
            </a:r>
            <a:endParaRPr lang="en-US" sz="3600">
              <a:ea typeface="SimSun" pitchFamily="2" charset="-122"/>
              <a:cs typeface="Times New Roman" pitchFamily="18" charset="0"/>
            </a:endParaRPr>
          </a:p>
        </p:txBody>
      </p:sp>
      <p:sp>
        <p:nvSpPr>
          <p:cNvPr id="20497" name="Text Box 17"/>
          <p:cNvSpPr txBox="1">
            <a:spLocks noChangeArrowheads="1"/>
          </p:cNvSpPr>
          <p:nvPr/>
        </p:nvSpPr>
        <p:spPr bwMode="auto">
          <a:xfrm>
            <a:off x="2355850" y="4556125"/>
            <a:ext cx="1074738" cy="536575"/>
          </a:xfrm>
          <a:prstGeom prst="rect">
            <a:avLst/>
          </a:prstGeom>
          <a:noFill/>
          <a:ln w="9525">
            <a:noFill/>
            <a:miter lim="800000"/>
            <a:headEnd/>
            <a:tailEnd/>
          </a:ln>
        </p:spPr>
        <p:txBody>
          <a:bodyPr/>
          <a:lstStyle/>
          <a:p>
            <a:r>
              <a:rPr lang="en-US" sz="2400" b="1">
                <a:latin typeface="Times New Roman" pitchFamily="18" charset="0"/>
                <a:ea typeface="SimSun" pitchFamily="2" charset="-122"/>
              </a:rPr>
              <a:t>0</a:t>
            </a:r>
          </a:p>
        </p:txBody>
      </p:sp>
      <p:sp>
        <p:nvSpPr>
          <p:cNvPr id="20498" name="Text Box 18"/>
          <p:cNvSpPr txBox="1">
            <a:spLocks noChangeArrowheads="1"/>
          </p:cNvSpPr>
          <p:nvPr/>
        </p:nvSpPr>
        <p:spPr bwMode="auto">
          <a:xfrm>
            <a:off x="3584575" y="4581525"/>
            <a:ext cx="1074738" cy="5365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L</a:t>
            </a:r>
            <a:r>
              <a:rPr lang="en-US" sz="2400" b="1" baseline="-25000">
                <a:latin typeface="Times New Roman" pitchFamily="18" charset="0"/>
                <a:ea typeface="SimSun" pitchFamily="2" charset="-122"/>
              </a:rPr>
              <a:t>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3844925" y="2620963"/>
            <a:ext cx="914400" cy="5492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p>
        </p:txBody>
      </p:sp>
      <p:sp>
        <p:nvSpPr>
          <p:cNvPr id="22532" name="Line 4"/>
          <p:cNvSpPr>
            <a:spLocks noChangeShapeType="1"/>
          </p:cNvSpPr>
          <p:nvPr/>
        </p:nvSpPr>
        <p:spPr bwMode="auto">
          <a:xfrm>
            <a:off x="2468563" y="1036638"/>
            <a:ext cx="0" cy="3475037"/>
          </a:xfrm>
          <a:prstGeom prst="line">
            <a:avLst/>
          </a:prstGeom>
          <a:noFill/>
          <a:ln w="38100">
            <a:solidFill>
              <a:srgbClr val="000000"/>
            </a:solidFill>
            <a:round/>
            <a:headEnd/>
            <a:tailEnd/>
          </a:ln>
        </p:spPr>
        <p:txBody>
          <a:bodyPr/>
          <a:lstStyle/>
          <a:p>
            <a:endParaRPr lang="ar-SA"/>
          </a:p>
        </p:txBody>
      </p:sp>
      <p:sp>
        <p:nvSpPr>
          <p:cNvPr id="22533" name="Line 5"/>
          <p:cNvSpPr>
            <a:spLocks noChangeShapeType="1"/>
          </p:cNvSpPr>
          <p:nvPr/>
        </p:nvSpPr>
        <p:spPr bwMode="auto">
          <a:xfrm flipV="1">
            <a:off x="2468563" y="3017838"/>
            <a:ext cx="1646237" cy="1587"/>
          </a:xfrm>
          <a:prstGeom prst="line">
            <a:avLst/>
          </a:prstGeom>
          <a:noFill/>
          <a:ln w="28575">
            <a:solidFill>
              <a:srgbClr val="000000"/>
            </a:solidFill>
            <a:prstDash val="dashDot"/>
            <a:round/>
            <a:headEnd/>
            <a:tailEnd/>
          </a:ln>
        </p:spPr>
        <p:txBody>
          <a:bodyPr/>
          <a:lstStyle/>
          <a:p>
            <a:endParaRPr lang="ar-SA"/>
          </a:p>
        </p:txBody>
      </p:sp>
      <p:sp>
        <p:nvSpPr>
          <p:cNvPr id="22534" name="Line 6"/>
          <p:cNvSpPr>
            <a:spLocks noChangeShapeType="1"/>
          </p:cNvSpPr>
          <p:nvPr/>
        </p:nvSpPr>
        <p:spPr bwMode="auto">
          <a:xfrm>
            <a:off x="2651125" y="1943100"/>
            <a:ext cx="2560638" cy="1808163"/>
          </a:xfrm>
          <a:prstGeom prst="line">
            <a:avLst/>
          </a:prstGeom>
          <a:noFill/>
          <a:ln w="28575">
            <a:solidFill>
              <a:srgbClr val="000000"/>
            </a:solidFill>
            <a:round/>
            <a:headEnd/>
            <a:tailEnd/>
          </a:ln>
        </p:spPr>
        <p:txBody>
          <a:bodyPr/>
          <a:lstStyle/>
          <a:p>
            <a:endParaRPr lang="ar-SA"/>
          </a:p>
        </p:txBody>
      </p:sp>
      <p:sp>
        <p:nvSpPr>
          <p:cNvPr id="22535" name="Text Box 7"/>
          <p:cNvSpPr txBox="1">
            <a:spLocks noChangeArrowheads="1"/>
          </p:cNvSpPr>
          <p:nvPr/>
        </p:nvSpPr>
        <p:spPr bwMode="auto">
          <a:xfrm>
            <a:off x="3656013" y="1133475"/>
            <a:ext cx="915987" cy="5492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S</a:t>
            </a:r>
          </a:p>
        </p:txBody>
      </p:sp>
      <p:sp>
        <p:nvSpPr>
          <p:cNvPr id="22536" name="Text Box 8"/>
          <p:cNvSpPr txBox="1">
            <a:spLocks noChangeArrowheads="1"/>
          </p:cNvSpPr>
          <p:nvPr/>
        </p:nvSpPr>
        <p:spPr bwMode="auto">
          <a:xfrm>
            <a:off x="5003800" y="3654425"/>
            <a:ext cx="731838" cy="3667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p>
        </p:txBody>
      </p:sp>
      <p:sp>
        <p:nvSpPr>
          <p:cNvPr id="22537" name="Text Box 9"/>
          <p:cNvSpPr txBox="1">
            <a:spLocks noChangeArrowheads="1"/>
          </p:cNvSpPr>
          <p:nvPr/>
        </p:nvSpPr>
        <p:spPr bwMode="auto">
          <a:xfrm>
            <a:off x="1824038" y="2763838"/>
            <a:ext cx="731837" cy="601662"/>
          </a:xfrm>
          <a:prstGeom prst="rect">
            <a:avLst/>
          </a:prstGeom>
          <a:noFill/>
          <a:ln w="9525">
            <a:noFill/>
            <a:miter lim="800000"/>
            <a:headEnd/>
            <a:tailEnd/>
          </a:ln>
        </p:spPr>
        <p:txBody>
          <a:bodyPr/>
          <a:lstStyle/>
          <a:p>
            <a:pPr algn="ctr" rtl="1"/>
            <a:r>
              <a:rPr lang="en-US" sz="2400" b="1">
                <a:latin typeface="Times New Roman" pitchFamily="18" charset="0"/>
                <a:ea typeface="SimSun" pitchFamily="2" charset="-122"/>
                <a:cs typeface="Arabic Transparent" pitchFamily="2" charset="-78"/>
              </a:rPr>
              <a:t>W</a:t>
            </a:r>
            <a:r>
              <a:rPr lang="en-US" sz="2400" b="1" baseline="-25000">
                <a:latin typeface="Times New Roman" pitchFamily="18" charset="0"/>
                <a:ea typeface="SimSun" pitchFamily="2" charset="-122"/>
                <a:cs typeface="Arabic Transparent" pitchFamily="2" charset="-78"/>
              </a:rPr>
              <a:t>1</a:t>
            </a:r>
            <a:endParaRPr lang="en-US" sz="4000" b="1">
              <a:ea typeface="SimSun" pitchFamily="2" charset="-122"/>
              <a:cs typeface="Arabic Transparent" pitchFamily="2" charset="-78"/>
            </a:endParaRPr>
          </a:p>
        </p:txBody>
      </p:sp>
      <p:sp>
        <p:nvSpPr>
          <p:cNvPr id="22538" name="Line 10"/>
          <p:cNvSpPr>
            <a:spLocks noChangeShapeType="1"/>
          </p:cNvSpPr>
          <p:nvPr/>
        </p:nvSpPr>
        <p:spPr bwMode="auto">
          <a:xfrm>
            <a:off x="2468563" y="2125663"/>
            <a:ext cx="0" cy="731837"/>
          </a:xfrm>
          <a:prstGeom prst="line">
            <a:avLst/>
          </a:prstGeom>
          <a:noFill/>
          <a:ln w="9525">
            <a:solidFill>
              <a:srgbClr val="000000"/>
            </a:solidFill>
            <a:round/>
            <a:headEnd/>
            <a:tailEnd/>
          </a:ln>
        </p:spPr>
        <p:txBody>
          <a:bodyPr/>
          <a:lstStyle/>
          <a:p>
            <a:endParaRPr lang="ar-SA"/>
          </a:p>
        </p:txBody>
      </p:sp>
      <p:sp>
        <p:nvSpPr>
          <p:cNvPr id="22539" name="Text Box 11"/>
          <p:cNvSpPr txBox="1">
            <a:spLocks noChangeArrowheads="1"/>
          </p:cNvSpPr>
          <p:nvPr/>
        </p:nvSpPr>
        <p:spPr bwMode="auto">
          <a:xfrm>
            <a:off x="6467475" y="4271963"/>
            <a:ext cx="571500" cy="549275"/>
          </a:xfrm>
          <a:prstGeom prst="rect">
            <a:avLst/>
          </a:prstGeom>
          <a:noFill/>
          <a:ln w="9525">
            <a:noFill/>
            <a:miter lim="800000"/>
            <a:headEnd/>
            <a:tailEnd/>
          </a:ln>
        </p:spPr>
        <p:txBody>
          <a:bodyPr/>
          <a:lstStyle/>
          <a:p>
            <a:r>
              <a:rPr lang="en-US" sz="2400" b="1">
                <a:latin typeface="Times New Roman" pitchFamily="18" charset="0"/>
                <a:ea typeface="SimSun" pitchFamily="2" charset="-122"/>
              </a:rPr>
              <a:t>L</a:t>
            </a:r>
          </a:p>
        </p:txBody>
      </p:sp>
      <p:sp>
        <p:nvSpPr>
          <p:cNvPr id="22540" name="Text Box 12"/>
          <p:cNvSpPr txBox="1">
            <a:spLocks noChangeArrowheads="1"/>
          </p:cNvSpPr>
          <p:nvPr/>
        </p:nvSpPr>
        <p:spPr bwMode="auto">
          <a:xfrm>
            <a:off x="2233613" y="620713"/>
            <a:ext cx="1096962" cy="549275"/>
          </a:xfrm>
          <a:prstGeom prst="rect">
            <a:avLst/>
          </a:prstGeom>
          <a:noFill/>
          <a:ln w="9525">
            <a:noFill/>
            <a:miter lim="800000"/>
            <a:headEnd/>
            <a:tailEnd/>
          </a:ln>
        </p:spPr>
        <p:txBody>
          <a:bodyPr/>
          <a:lstStyle/>
          <a:p>
            <a:r>
              <a:rPr lang="en-US" sz="2400" b="1">
                <a:latin typeface="Times New Roman" pitchFamily="18" charset="0"/>
                <a:ea typeface="SimSun" pitchFamily="2" charset="-122"/>
              </a:rPr>
              <a:t>W</a:t>
            </a:r>
          </a:p>
        </p:txBody>
      </p:sp>
      <p:sp>
        <p:nvSpPr>
          <p:cNvPr id="22541" name="Line 13"/>
          <p:cNvSpPr>
            <a:spLocks noChangeShapeType="1"/>
          </p:cNvSpPr>
          <p:nvPr/>
        </p:nvSpPr>
        <p:spPr bwMode="auto">
          <a:xfrm>
            <a:off x="2468563" y="4511675"/>
            <a:ext cx="4024312" cy="0"/>
          </a:xfrm>
          <a:prstGeom prst="line">
            <a:avLst/>
          </a:prstGeom>
          <a:noFill/>
          <a:ln w="38100">
            <a:solidFill>
              <a:srgbClr val="000000"/>
            </a:solidFill>
            <a:round/>
            <a:headEnd/>
            <a:tailEnd/>
          </a:ln>
          <a:effectLst/>
        </p:spPr>
        <p:txBody>
          <a:bodyPr/>
          <a:lstStyle/>
          <a:p>
            <a:endParaRPr lang="ar-SA"/>
          </a:p>
        </p:txBody>
      </p:sp>
      <p:sp>
        <p:nvSpPr>
          <p:cNvPr id="22542" name="Line 14"/>
          <p:cNvSpPr>
            <a:spLocks noChangeShapeType="1"/>
          </p:cNvSpPr>
          <p:nvPr/>
        </p:nvSpPr>
        <p:spPr bwMode="auto">
          <a:xfrm>
            <a:off x="4114800" y="1555750"/>
            <a:ext cx="0" cy="2927350"/>
          </a:xfrm>
          <a:prstGeom prst="line">
            <a:avLst/>
          </a:prstGeom>
          <a:noFill/>
          <a:ln w="28575">
            <a:solidFill>
              <a:srgbClr val="000000"/>
            </a:solidFill>
            <a:round/>
            <a:headEnd/>
            <a:tailEnd/>
          </a:ln>
        </p:spPr>
        <p:txBody>
          <a:bodyPr/>
          <a:lstStyle/>
          <a:p>
            <a:endParaRPr lang="ar-SA"/>
          </a:p>
        </p:txBody>
      </p:sp>
      <p:sp>
        <p:nvSpPr>
          <p:cNvPr id="22543" name="Text Box 15"/>
          <p:cNvSpPr txBox="1">
            <a:spLocks noChangeArrowheads="1"/>
          </p:cNvSpPr>
          <p:nvPr/>
        </p:nvSpPr>
        <p:spPr bwMode="auto">
          <a:xfrm>
            <a:off x="2651125" y="3386138"/>
            <a:ext cx="1281113" cy="915987"/>
          </a:xfrm>
          <a:prstGeom prst="rect">
            <a:avLst/>
          </a:prstGeom>
          <a:noFill/>
          <a:ln w="9525">
            <a:noFill/>
            <a:miter lim="800000"/>
            <a:headEnd/>
            <a:tailEnd/>
          </a:ln>
        </p:spPr>
        <p:txBody>
          <a:bodyPr/>
          <a:lstStyle/>
          <a:p>
            <a:pPr algn="ctr" rtl="1"/>
            <a:r>
              <a:rPr lang="ar-BH" sz="2500" b="1">
                <a:latin typeface="Helv" charset="0"/>
                <a:ea typeface="SimSun" pitchFamily="2" charset="-122"/>
              </a:rPr>
              <a:t>الريع الاقتصادي</a:t>
            </a:r>
            <a:endParaRPr lang="en-US" sz="4000" b="1"/>
          </a:p>
        </p:txBody>
      </p:sp>
      <p:sp>
        <p:nvSpPr>
          <p:cNvPr id="22544" name="Text Box 16"/>
          <p:cNvSpPr txBox="1">
            <a:spLocks noChangeArrowheads="1"/>
          </p:cNvSpPr>
          <p:nvPr/>
        </p:nvSpPr>
        <p:spPr bwMode="auto">
          <a:xfrm>
            <a:off x="838200" y="4876800"/>
            <a:ext cx="6769100" cy="1223962"/>
          </a:xfrm>
          <a:prstGeom prst="rect">
            <a:avLst/>
          </a:prstGeom>
          <a:noFill/>
          <a:ln w="28575">
            <a:solidFill>
              <a:srgbClr val="000000"/>
            </a:solidFill>
            <a:miter lim="800000"/>
            <a:headEnd/>
            <a:tailEnd/>
          </a:ln>
        </p:spPr>
        <p:txBody>
          <a:bodyPr/>
          <a:lstStyle/>
          <a:p>
            <a:pPr algn="just" rtl="1"/>
            <a:r>
              <a:rPr lang="ar-SA" sz="2000" b="1">
                <a:solidFill>
                  <a:srgbClr val="FF6600"/>
                </a:solidFill>
                <a:latin typeface="Times New Roman" pitchFamily="18" charset="0"/>
                <a:ea typeface="SimSun" pitchFamily="2" charset="-122"/>
                <a:cs typeface="Times New Roman" pitchFamily="18" charset="0"/>
              </a:rPr>
              <a:t>الشكل (1</a:t>
            </a:r>
            <a:r>
              <a:rPr lang="ar-BH" sz="2000" b="1">
                <a:solidFill>
                  <a:srgbClr val="FF6600"/>
                </a:solidFill>
                <a:latin typeface="Times New Roman" pitchFamily="18" charset="0"/>
                <a:ea typeface="SimSun" pitchFamily="2" charset="-122"/>
                <a:cs typeface="Times New Roman" pitchFamily="18" charset="0"/>
              </a:rPr>
              <a:t>2</a:t>
            </a:r>
            <a:r>
              <a:rPr lang="ar-SA" sz="2000" b="1">
                <a:solidFill>
                  <a:srgbClr val="FF6600"/>
                </a:solidFill>
                <a:latin typeface="Times New Roman" pitchFamily="18" charset="0"/>
                <a:ea typeface="SimSun" pitchFamily="2" charset="-122"/>
                <a:cs typeface="Times New Roman" pitchFamily="18" charset="0"/>
              </a:rPr>
              <a:t>-4):</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عندما يكون عرض العمل غير مرن تماماً</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يصبح دخله البديل مساوياً للصفر وبالتالي يكون الدخل الفعلي بأكمله ريعاً اقتصادياً، ويقاس</a:t>
            </a:r>
            <a:r>
              <a:rPr lang="ar-SA" sz="2400">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ريع العامل في الشكل أعلاه  بالمساحة (</a:t>
            </a:r>
            <a:r>
              <a:rPr lang="ar-SA" sz="2400">
                <a:latin typeface="Times New Roman" pitchFamily="18" charset="0"/>
                <a:ea typeface="SimSun" pitchFamily="2" charset="-122"/>
                <a:cs typeface="Times New Roman" pitchFamily="18" charset="0"/>
              </a:rPr>
              <a:t>0</a:t>
            </a:r>
            <a:r>
              <a:rPr lang="en-US" sz="2400">
                <a:latin typeface="Times New Roman" pitchFamily="18" charset="0"/>
                <a:ea typeface="SimSun" pitchFamily="2" charset="-122"/>
                <a:cs typeface="Times New Roman" pitchFamily="18" charset="0"/>
              </a:rPr>
              <a:t>W</a:t>
            </a:r>
            <a:r>
              <a:rPr lang="en-US" sz="2400" baseline="-25000">
                <a:latin typeface="Times New Roman" pitchFamily="18" charset="0"/>
                <a:ea typeface="SimSun" pitchFamily="2" charset="-122"/>
                <a:cs typeface="Times New Roman" pitchFamily="18" charset="0"/>
              </a:rPr>
              <a:t>1</a:t>
            </a:r>
            <a:r>
              <a:rPr lang="en-US" sz="2400">
                <a:latin typeface="Times New Roman" pitchFamily="18" charset="0"/>
                <a:ea typeface="SimSun" pitchFamily="2" charset="-122"/>
                <a:cs typeface="Times New Roman" pitchFamily="18" charset="0"/>
              </a:rPr>
              <a:t>EL</a:t>
            </a:r>
            <a:r>
              <a:rPr lang="en-US" sz="2400" baseline="-25000">
                <a:latin typeface="Times New Roman" pitchFamily="18" charset="0"/>
                <a:ea typeface="SimSun" pitchFamily="2" charset="-122"/>
                <a:cs typeface="Times New Roman" pitchFamily="18" charset="0"/>
              </a:rPr>
              <a:t>1</a:t>
            </a:r>
            <a:r>
              <a:rPr lang="ar-BH" sz="2000">
                <a:latin typeface="Times New Roman" pitchFamily="18" charset="0"/>
                <a:ea typeface="SimSun" pitchFamily="2" charset="-122"/>
                <a:cs typeface="Times New Roman" pitchFamily="18" charset="0"/>
              </a:rPr>
              <a:t>).  </a:t>
            </a:r>
            <a:endParaRPr lang="en-US" sz="3200">
              <a:ea typeface="SimSun" pitchFamily="2" charset="-122"/>
            </a:endParaRPr>
          </a:p>
        </p:txBody>
      </p:sp>
      <p:sp>
        <p:nvSpPr>
          <p:cNvPr id="22545" name="Text Box 17"/>
          <p:cNvSpPr txBox="1">
            <a:spLocks noChangeArrowheads="1"/>
          </p:cNvSpPr>
          <p:nvPr/>
        </p:nvSpPr>
        <p:spPr bwMode="auto">
          <a:xfrm>
            <a:off x="1917700" y="4437063"/>
            <a:ext cx="915988" cy="5492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0</a:t>
            </a:r>
          </a:p>
        </p:txBody>
      </p:sp>
      <p:sp>
        <p:nvSpPr>
          <p:cNvPr id="22546" name="Text Box 18"/>
          <p:cNvSpPr txBox="1">
            <a:spLocks noChangeArrowheads="1"/>
          </p:cNvSpPr>
          <p:nvPr/>
        </p:nvSpPr>
        <p:spPr bwMode="auto">
          <a:xfrm>
            <a:off x="3654425" y="4446588"/>
            <a:ext cx="915988" cy="5492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L</a:t>
            </a:r>
            <a:r>
              <a:rPr lang="en-US" sz="2400" b="1" baseline="-25000">
                <a:latin typeface="Times New Roman" pitchFamily="18" charset="0"/>
                <a:ea typeface="SimSun" pitchFamily="2" charset="-122"/>
              </a:rPr>
              <a:t>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1390650" y="3367088"/>
            <a:ext cx="1273175" cy="447675"/>
          </a:xfrm>
          <a:prstGeom prst="rect">
            <a:avLst/>
          </a:prstGeom>
          <a:noFill/>
          <a:ln w="9525">
            <a:noFill/>
            <a:miter lim="800000"/>
            <a:headEnd/>
            <a:tailEnd/>
          </a:ln>
        </p:spPr>
        <p:txBody>
          <a:bodyPr/>
          <a:lstStyle/>
          <a:p>
            <a:pPr algn="r"/>
            <a:r>
              <a:rPr lang="en-US" sz="2400" b="1">
                <a:latin typeface="Times New Roman" pitchFamily="18" charset="0"/>
                <a:ea typeface="SimSun" pitchFamily="2" charset="-122"/>
              </a:rPr>
              <a:t>200</a:t>
            </a:r>
          </a:p>
        </p:txBody>
      </p:sp>
      <p:sp>
        <p:nvSpPr>
          <p:cNvPr id="24580" name="Text Box 4"/>
          <p:cNvSpPr txBox="1">
            <a:spLocks noChangeArrowheads="1"/>
          </p:cNvSpPr>
          <p:nvPr/>
        </p:nvSpPr>
        <p:spPr bwMode="auto">
          <a:xfrm>
            <a:off x="981075" y="2717800"/>
            <a:ext cx="1697038" cy="636588"/>
          </a:xfrm>
          <a:prstGeom prst="rect">
            <a:avLst/>
          </a:prstGeom>
          <a:noFill/>
          <a:ln w="9525">
            <a:noFill/>
            <a:miter lim="800000"/>
            <a:headEnd/>
            <a:tailEnd/>
          </a:ln>
        </p:spPr>
        <p:txBody>
          <a:bodyPr/>
          <a:lstStyle/>
          <a:p>
            <a:pPr algn="r" rtl="1"/>
            <a:r>
              <a:rPr lang="en-US" sz="2400" b="1">
                <a:latin typeface="Times New Roman" pitchFamily="18" charset="0"/>
                <a:ea typeface="SimSun" pitchFamily="2" charset="-122"/>
                <a:cs typeface="Arabic Transparent" pitchFamily="2" charset="-78"/>
              </a:rPr>
              <a:t> W</a:t>
            </a:r>
            <a:r>
              <a:rPr lang="en-US" sz="2400" b="1" baseline="-25000">
                <a:latin typeface="Times New Roman" pitchFamily="18" charset="0"/>
                <a:ea typeface="SimSun" pitchFamily="2" charset="-122"/>
                <a:cs typeface="Arabic Transparent" pitchFamily="2" charset="-78"/>
              </a:rPr>
              <a:t>1</a:t>
            </a:r>
            <a:r>
              <a:rPr lang="en-US" sz="2400" b="1">
                <a:latin typeface="Times New Roman" pitchFamily="18" charset="0"/>
                <a:ea typeface="SimSun" pitchFamily="2" charset="-122"/>
                <a:cs typeface="Arabic Transparent" pitchFamily="2" charset="-78"/>
              </a:rPr>
              <a:t> = 300</a:t>
            </a:r>
            <a:endParaRPr lang="en-US" sz="4000">
              <a:ea typeface="SimSun" pitchFamily="2" charset="-122"/>
              <a:cs typeface="Arabic Transparent" pitchFamily="2" charset="-78"/>
            </a:endParaRPr>
          </a:p>
        </p:txBody>
      </p:sp>
      <p:sp>
        <p:nvSpPr>
          <p:cNvPr id="24581" name="Text Box 5"/>
          <p:cNvSpPr txBox="1">
            <a:spLocks noChangeArrowheads="1"/>
          </p:cNvSpPr>
          <p:nvPr/>
        </p:nvSpPr>
        <p:spPr bwMode="auto">
          <a:xfrm>
            <a:off x="2673350" y="2921000"/>
            <a:ext cx="1484313" cy="849313"/>
          </a:xfrm>
          <a:prstGeom prst="rect">
            <a:avLst/>
          </a:prstGeom>
          <a:noFill/>
          <a:ln w="9525">
            <a:noFill/>
            <a:miter lim="800000"/>
            <a:headEnd/>
            <a:tailEnd/>
          </a:ln>
        </p:spPr>
        <p:txBody>
          <a:bodyPr/>
          <a:lstStyle/>
          <a:p>
            <a:pPr algn="ctr" rtl="1"/>
            <a:r>
              <a:rPr lang="ar-SA" altLang="zh-CN" sz="2000" b="1">
                <a:latin typeface="Times New Roman" pitchFamily="18" charset="0"/>
                <a:ea typeface="SimSun" pitchFamily="2" charset="-122"/>
                <a:cs typeface="Times New Roman" pitchFamily="18" charset="0"/>
              </a:rPr>
              <a:t>الريع</a:t>
            </a:r>
            <a:r>
              <a:rPr lang="ar-SA" altLang="zh-CN" sz="2000">
                <a:latin typeface="Times New Roman" pitchFamily="18" charset="0"/>
                <a:ea typeface="SimSun" pitchFamily="2" charset="-122"/>
                <a:cs typeface="Times New Roman" pitchFamily="18" charset="0"/>
              </a:rPr>
              <a:t> </a:t>
            </a:r>
            <a:r>
              <a:rPr lang="ar-SA" altLang="zh-CN" sz="2000" b="1">
                <a:latin typeface="Times New Roman" pitchFamily="18" charset="0"/>
                <a:ea typeface="SimSun" pitchFamily="2" charset="-122"/>
                <a:cs typeface="Times New Roman" pitchFamily="18" charset="0"/>
              </a:rPr>
              <a:t>الاقتصادي</a:t>
            </a:r>
            <a:endParaRPr lang="en-US" sz="3200">
              <a:ea typeface="SimSun" pitchFamily="2" charset="-122"/>
              <a:cs typeface="Times New Roman" pitchFamily="18" charset="0"/>
            </a:endParaRPr>
          </a:p>
        </p:txBody>
      </p:sp>
      <p:sp>
        <p:nvSpPr>
          <p:cNvPr id="24582" name="Text Box 6"/>
          <p:cNvSpPr txBox="1">
            <a:spLocks noChangeArrowheads="1"/>
          </p:cNvSpPr>
          <p:nvPr/>
        </p:nvSpPr>
        <p:spPr bwMode="auto">
          <a:xfrm>
            <a:off x="3367088" y="4065588"/>
            <a:ext cx="1484312" cy="849312"/>
          </a:xfrm>
          <a:prstGeom prst="rect">
            <a:avLst/>
          </a:prstGeom>
          <a:noFill/>
          <a:ln w="9525">
            <a:noFill/>
            <a:miter lim="800000"/>
            <a:headEnd/>
            <a:tailEnd/>
          </a:ln>
        </p:spPr>
        <p:txBody>
          <a:bodyPr/>
          <a:lstStyle/>
          <a:p>
            <a:pPr algn="r" rtl="1"/>
            <a:r>
              <a:rPr lang="ar-BH" sz="2500" b="1">
                <a:latin typeface="Helv" charset="0"/>
                <a:ea typeface="SimSun" pitchFamily="2" charset="-122"/>
              </a:rPr>
              <a:t>الدخل البديل</a:t>
            </a:r>
            <a:endParaRPr lang="en-US" sz="4000" b="1"/>
          </a:p>
        </p:txBody>
      </p:sp>
      <p:sp>
        <p:nvSpPr>
          <p:cNvPr id="24583" name="Text Box 7"/>
          <p:cNvSpPr txBox="1">
            <a:spLocks noChangeArrowheads="1"/>
          </p:cNvSpPr>
          <p:nvPr/>
        </p:nvSpPr>
        <p:spPr bwMode="auto">
          <a:xfrm>
            <a:off x="4510088" y="2505075"/>
            <a:ext cx="1060450" cy="636588"/>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p>
        </p:txBody>
      </p:sp>
      <p:sp>
        <p:nvSpPr>
          <p:cNvPr id="24584" name="Line 8"/>
          <p:cNvSpPr>
            <a:spLocks noChangeShapeType="1"/>
          </p:cNvSpPr>
          <p:nvPr/>
        </p:nvSpPr>
        <p:spPr bwMode="auto">
          <a:xfrm>
            <a:off x="2673350" y="866775"/>
            <a:ext cx="0" cy="4030663"/>
          </a:xfrm>
          <a:prstGeom prst="line">
            <a:avLst/>
          </a:prstGeom>
          <a:noFill/>
          <a:ln w="38100">
            <a:solidFill>
              <a:srgbClr val="000000"/>
            </a:solidFill>
            <a:round/>
            <a:headEnd/>
            <a:tailEnd/>
          </a:ln>
        </p:spPr>
        <p:txBody>
          <a:bodyPr/>
          <a:lstStyle/>
          <a:p>
            <a:endParaRPr lang="ar-SA"/>
          </a:p>
        </p:txBody>
      </p:sp>
      <p:sp>
        <p:nvSpPr>
          <p:cNvPr id="24585" name="Line 9"/>
          <p:cNvSpPr>
            <a:spLocks noChangeShapeType="1"/>
          </p:cNvSpPr>
          <p:nvPr/>
        </p:nvSpPr>
        <p:spPr bwMode="auto">
          <a:xfrm flipV="1">
            <a:off x="2673350" y="2976563"/>
            <a:ext cx="2332038" cy="3175"/>
          </a:xfrm>
          <a:prstGeom prst="line">
            <a:avLst/>
          </a:prstGeom>
          <a:noFill/>
          <a:ln w="28575">
            <a:solidFill>
              <a:srgbClr val="000000"/>
            </a:solidFill>
            <a:prstDash val="dashDot"/>
            <a:round/>
            <a:headEnd/>
            <a:tailEnd/>
          </a:ln>
        </p:spPr>
        <p:txBody>
          <a:bodyPr/>
          <a:lstStyle/>
          <a:p>
            <a:endParaRPr lang="ar-SA"/>
          </a:p>
        </p:txBody>
      </p:sp>
      <p:sp>
        <p:nvSpPr>
          <p:cNvPr id="24586" name="Line 10"/>
          <p:cNvSpPr>
            <a:spLocks noChangeShapeType="1"/>
          </p:cNvSpPr>
          <p:nvPr/>
        </p:nvSpPr>
        <p:spPr bwMode="auto">
          <a:xfrm>
            <a:off x="3521075" y="1916113"/>
            <a:ext cx="2970213" cy="2097087"/>
          </a:xfrm>
          <a:prstGeom prst="line">
            <a:avLst/>
          </a:prstGeom>
          <a:noFill/>
          <a:ln w="28575">
            <a:solidFill>
              <a:srgbClr val="000000"/>
            </a:solidFill>
            <a:round/>
            <a:headEnd/>
            <a:tailEnd/>
          </a:ln>
        </p:spPr>
        <p:txBody>
          <a:bodyPr/>
          <a:lstStyle/>
          <a:p>
            <a:endParaRPr lang="ar-SA"/>
          </a:p>
        </p:txBody>
      </p:sp>
      <p:sp>
        <p:nvSpPr>
          <p:cNvPr id="24587" name="Text Box 11"/>
          <p:cNvSpPr txBox="1">
            <a:spLocks noChangeArrowheads="1"/>
          </p:cNvSpPr>
          <p:nvPr/>
        </p:nvSpPr>
        <p:spPr bwMode="auto">
          <a:xfrm>
            <a:off x="5724525" y="1908175"/>
            <a:ext cx="1060450" cy="78105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S</a:t>
            </a:r>
          </a:p>
        </p:txBody>
      </p:sp>
      <p:sp>
        <p:nvSpPr>
          <p:cNvPr id="24588" name="Text Box 12"/>
          <p:cNvSpPr txBox="1">
            <a:spLocks noChangeArrowheads="1"/>
          </p:cNvSpPr>
          <p:nvPr/>
        </p:nvSpPr>
        <p:spPr bwMode="auto">
          <a:xfrm>
            <a:off x="6269038" y="3868738"/>
            <a:ext cx="849312" cy="4238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p>
        </p:txBody>
      </p:sp>
      <p:sp>
        <p:nvSpPr>
          <p:cNvPr id="24589" name="Text Box 13"/>
          <p:cNvSpPr txBox="1">
            <a:spLocks noChangeArrowheads="1"/>
          </p:cNvSpPr>
          <p:nvPr/>
        </p:nvSpPr>
        <p:spPr bwMode="auto">
          <a:xfrm>
            <a:off x="7096125" y="4652963"/>
            <a:ext cx="715963" cy="636587"/>
          </a:xfrm>
          <a:prstGeom prst="rect">
            <a:avLst/>
          </a:prstGeom>
          <a:noFill/>
          <a:ln w="9525">
            <a:noFill/>
            <a:miter lim="800000"/>
            <a:headEnd/>
            <a:tailEnd/>
          </a:ln>
        </p:spPr>
        <p:txBody>
          <a:bodyPr/>
          <a:lstStyle/>
          <a:p>
            <a:r>
              <a:rPr lang="en-US" sz="2400" b="1">
                <a:latin typeface="Times New Roman" pitchFamily="18" charset="0"/>
                <a:ea typeface="SimSun" pitchFamily="2" charset="-122"/>
              </a:rPr>
              <a:t>L</a:t>
            </a:r>
          </a:p>
        </p:txBody>
      </p:sp>
      <p:sp>
        <p:nvSpPr>
          <p:cNvPr id="24590" name="Text Box 14"/>
          <p:cNvSpPr txBox="1">
            <a:spLocks noChangeArrowheads="1"/>
          </p:cNvSpPr>
          <p:nvPr/>
        </p:nvSpPr>
        <p:spPr bwMode="auto">
          <a:xfrm>
            <a:off x="2427288" y="488950"/>
            <a:ext cx="512762" cy="636588"/>
          </a:xfrm>
          <a:prstGeom prst="rect">
            <a:avLst/>
          </a:prstGeom>
          <a:noFill/>
          <a:ln w="9525">
            <a:noFill/>
            <a:miter lim="800000"/>
            <a:headEnd/>
            <a:tailEnd/>
          </a:ln>
        </p:spPr>
        <p:txBody>
          <a:bodyPr/>
          <a:lstStyle/>
          <a:p>
            <a:r>
              <a:rPr lang="en-US" sz="2400" b="1">
                <a:latin typeface="Times New Roman" pitchFamily="18" charset="0"/>
                <a:ea typeface="SimSun" pitchFamily="2" charset="-122"/>
              </a:rPr>
              <a:t>W</a:t>
            </a:r>
          </a:p>
        </p:txBody>
      </p:sp>
      <p:sp>
        <p:nvSpPr>
          <p:cNvPr id="24591" name="Line 15"/>
          <p:cNvSpPr>
            <a:spLocks noChangeShapeType="1"/>
          </p:cNvSpPr>
          <p:nvPr/>
        </p:nvSpPr>
        <p:spPr bwMode="auto">
          <a:xfrm flipH="1">
            <a:off x="2673350" y="2273300"/>
            <a:ext cx="3394075" cy="2332038"/>
          </a:xfrm>
          <a:prstGeom prst="line">
            <a:avLst/>
          </a:prstGeom>
          <a:noFill/>
          <a:ln w="28575">
            <a:solidFill>
              <a:srgbClr val="000000"/>
            </a:solidFill>
            <a:round/>
            <a:headEnd/>
            <a:tailEnd/>
          </a:ln>
        </p:spPr>
        <p:txBody>
          <a:bodyPr/>
          <a:lstStyle/>
          <a:p>
            <a:endParaRPr lang="ar-SA"/>
          </a:p>
        </p:txBody>
      </p:sp>
      <p:sp>
        <p:nvSpPr>
          <p:cNvPr id="24592" name="Text Box 16"/>
          <p:cNvSpPr txBox="1">
            <a:spLocks noChangeArrowheads="1"/>
          </p:cNvSpPr>
          <p:nvPr/>
        </p:nvSpPr>
        <p:spPr bwMode="auto">
          <a:xfrm>
            <a:off x="228600" y="5257800"/>
            <a:ext cx="7848600" cy="1004887"/>
          </a:xfrm>
          <a:prstGeom prst="rect">
            <a:avLst/>
          </a:prstGeom>
          <a:noFill/>
          <a:ln w="28575">
            <a:solidFill>
              <a:srgbClr val="000000"/>
            </a:solidFill>
            <a:miter lim="800000"/>
            <a:headEnd/>
            <a:tailEnd/>
          </a:ln>
        </p:spPr>
        <p:txBody>
          <a:bodyPr/>
          <a:lstStyle/>
          <a:p>
            <a:pPr algn="just" rtl="1"/>
            <a:r>
              <a:rPr lang="ar-SA" sz="2000" b="1" dirty="0">
                <a:solidFill>
                  <a:srgbClr val="FD0903"/>
                </a:solidFill>
                <a:latin typeface="Times New Roman" pitchFamily="18" charset="0"/>
                <a:ea typeface="SimSun" pitchFamily="2" charset="-122"/>
                <a:cs typeface="Times New Roman" pitchFamily="18" charset="0"/>
              </a:rPr>
              <a:t>الشكل (1</a:t>
            </a:r>
            <a:r>
              <a:rPr lang="ar-BH" sz="2000" b="1" dirty="0">
                <a:solidFill>
                  <a:srgbClr val="FD0903"/>
                </a:solidFill>
                <a:latin typeface="Times New Roman" pitchFamily="18" charset="0"/>
                <a:ea typeface="SimSun" pitchFamily="2" charset="-122"/>
                <a:cs typeface="Times New Roman" pitchFamily="18" charset="0"/>
              </a:rPr>
              <a:t>2</a:t>
            </a:r>
            <a:r>
              <a:rPr lang="ar-SA" sz="2000" b="1" dirty="0">
                <a:solidFill>
                  <a:srgbClr val="FD0903"/>
                </a:solidFill>
                <a:latin typeface="Times New Roman" pitchFamily="18" charset="0"/>
                <a:ea typeface="SimSun" pitchFamily="2" charset="-122"/>
                <a:cs typeface="Times New Roman" pitchFamily="18" charset="0"/>
              </a:rPr>
              <a:t>-5):</a:t>
            </a:r>
            <a:r>
              <a:rPr lang="ar-SA" sz="2000" b="1" dirty="0">
                <a:latin typeface="Times New Roman" pitchFamily="18" charset="0"/>
                <a:ea typeface="SimSun" pitchFamily="2" charset="-122"/>
                <a:cs typeface="Times New Roman" pitchFamily="18" charset="0"/>
              </a:rPr>
              <a:t> </a:t>
            </a:r>
            <a:r>
              <a:rPr lang="ar-SA" sz="2400" dirty="0">
                <a:latin typeface="Times New Roman" pitchFamily="18" charset="0"/>
                <a:ea typeface="SimSun" pitchFamily="2" charset="-122"/>
                <a:cs typeface="Times New Roman" pitchFamily="18" charset="0"/>
              </a:rPr>
              <a:t>عندما يكون عرض العمل مرناً</a:t>
            </a:r>
            <a:r>
              <a:rPr lang="ar-SA" sz="2400" b="1" dirty="0">
                <a:latin typeface="Times New Roman" pitchFamily="18" charset="0"/>
                <a:ea typeface="SimSun" pitchFamily="2" charset="-122"/>
                <a:cs typeface="Times New Roman" pitchFamily="18" charset="0"/>
              </a:rPr>
              <a:t> </a:t>
            </a:r>
            <a:r>
              <a:rPr lang="ar-SA" sz="2400" dirty="0">
                <a:latin typeface="Times New Roman" pitchFamily="18" charset="0"/>
                <a:ea typeface="SimSun" pitchFamily="2" charset="-122"/>
                <a:cs typeface="Times New Roman" pitchFamily="18" charset="0"/>
              </a:rPr>
              <a:t>فإن الدخل الفعلي للعامل ستكون من دخله البديل بالإضافة إلى بعض الريع الاقتصادي.  </a:t>
            </a:r>
            <a:endParaRPr lang="en-US" sz="2400" dirty="0">
              <a:ea typeface="SimSun" pitchFamily="2" charset="-122"/>
              <a:cs typeface="Times New Roman" pitchFamily="18" charset="0"/>
            </a:endParaRPr>
          </a:p>
        </p:txBody>
      </p:sp>
      <p:sp>
        <p:nvSpPr>
          <p:cNvPr id="24593" name="Line 17"/>
          <p:cNvSpPr>
            <a:spLocks noChangeShapeType="1"/>
          </p:cNvSpPr>
          <p:nvPr/>
        </p:nvSpPr>
        <p:spPr bwMode="auto">
          <a:xfrm>
            <a:off x="5005388" y="2976563"/>
            <a:ext cx="0" cy="1909762"/>
          </a:xfrm>
          <a:prstGeom prst="line">
            <a:avLst/>
          </a:prstGeom>
          <a:noFill/>
          <a:ln w="28575">
            <a:solidFill>
              <a:srgbClr val="000000"/>
            </a:solidFill>
            <a:prstDash val="dashDot"/>
            <a:round/>
            <a:headEnd/>
            <a:tailEnd/>
          </a:ln>
        </p:spPr>
        <p:txBody>
          <a:bodyPr/>
          <a:lstStyle/>
          <a:p>
            <a:endParaRPr lang="ar-SA"/>
          </a:p>
        </p:txBody>
      </p:sp>
      <p:sp>
        <p:nvSpPr>
          <p:cNvPr id="24594" name="Line 18"/>
          <p:cNvSpPr>
            <a:spLocks noChangeShapeType="1"/>
          </p:cNvSpPr>
          <p:nvPr/>
        </p:nvSpPr>
        <p:spPr bwMode="auto">
          <a:xfrm>
            <a:off x="3308350" y="4229100"/>
            <a:ext cx="0" cy="636588"/>
          </a:xfrm>
          <a:prstGeom prst="line">
            <a:avLst/>
          </a:prstGeom>
          <a:noFill/>
          <a:ln w="28575">
            <a:solidFill>
              <a:srgbClr val="000000"/>
            </a:solidFill>
            <a:prstDash val="dashDot"/>
            <a:round/>
            <a:headEnd/>
            <a:tailEnd/>
          </a:ln>
        </p:spPr>
        <p:txBody>
          <a:bodyPr/>
          <a:lstStyle/>
          <a:p>
            <a:endParaRPr lang="ar-SA"/>
          </a:p>
        </p:txBody>
      </p:sp>
      <p:sp>
        <p:nvSpPr>
          <p:cNvPr id="24595" name="Line 19"/>
          <p:cNvSpPr>
            <a:spLocks noChangeShapeType="1"/>
          </p:cNvSpPr>
          <p:nvPr/>
        </p:nvSpPr>
        <p:spPr bwMode="auto">
          <a:xfrm>
            <a:off x="2673350" y="3592513"/>
            <a:ext cx="1484313" cy="0"/>
          </a:xfrm>
          <a:prstGeom prst="line">
            <a:avLst/>
          </a:prstGeom>
          <a:noFill/>
          <a:ln w="28575">
            <a:solidFill>
              <a:srgbClr val="000000"/>
            </a:solidFill>
            <a:prstDash val="dashDot"/>
            <a:round/>
            <a:headEnd/>
            <a:tailEnd/>
          </a:ln>
        </p:spPr>
        <p:txBody>
          <a:bodyPr/>
          <a:lstStyle/>
          <a:p>
            <a:endParaRPr lang="ar-SA"/>
          </a:p>
        </p:txBody>
      </p:sp>
      <p:sp>
        <p:nvSpPr>
          <p:cNvPr id="24596" name="Line 20"/>
          <p:cNvSpPr>
            <a:spLocks noChangeShapeType="1"/>
          </p:cNvSpPr>
          <p:nvPr/>
        </p:nvSpPr>
        <p:spPr bwMode="auto">
          <a:xfrm>
            <a:off x="4157663" y="3592513"/>
            <a:ext cx="0" cy="1273175"/>
          </a:xfrm>
          <a:prstGeom prst="line">
            <a:avLst/>
          </a:prstGeom>
          <a:noFill/>
          <a:ln w="28575">
            <a:solidFill>
              <a:srgbClr val="000000"/>
            </a:solidFill>
            <a:prstDash val="dashDot"/>
            <a:round/>
            <a:headEnd/>
            <a:tailEnd/>
          </a:ln>
        </p:spPr>
        <p:txBody>
          <a:bodyPr/>
          <a:lstStyle/>
          <a:p>
            <a:endParaRPr lang="ar-SA"/>
          </a:p>
        </p:txBody>
      </p:sp>
      <p:sp>
        <p:nvSpPr>
          <p:cNvPr id="24597" name="Text Box 21"/>
          <p:cNvSpPr txBox="1">
            <a:spLocks noChangeArrowheads="1"/>
          </p:cNvSpPr>
          <p:nvPr/>
        </p:nvSpPr>
        <p:spPr bwMode="auto">
          <a:xfrm>
            <a:off x="2359025" y="4851400"/>
            <a:ext cx="715963" cy="636588"/>
          </a:xfrm>
          <a:prstGeom prst="rect">
            <a:avLst/>
          </a:prstGeom>
          <a:noFill/>
          <a:ln w="9525">
            <a:noFill/>
            <a:miter lim="800000"/>
            <a:headEnd/>
            <a:tailEnd/>
          </a:ln>
        </p:spPr>
        <p:txBody>
          <a:bodyPr/>
          <a:lstStyle/>
          <a:p>
            <a:r>
              <a:rPr lang="en-US" sz="2400" b="1">
                <a:latin typeface="Times New Roman" pitchFamily="18" charset="0"/>
                <a:ea typeface="SimSun" pitchFamily="2" charset="-122"/>
              </a:rPr>
              <a:t>0</a:t>
            </a:r>
          </a:p>
        </p:txBody>
      </p:sp>
      <p:sp>
        <p:nvSpPr>
          <p:cNvPr id="24598" name="Line 22"/>
          <p:cNvSpPr>
            <a:spLocks noChangeShapeType="1"/>
          </p:cNvSpPr>
          <p:nvPr/>
        </p:nvSpPr>
        <p:spPr bwMode="auto">
          <a:xfrm>
            <a:off x="2655888" y="4913313"/>
            <a:ext cx="4464050" cy="0"/>
          </a:xfrm>
          <a:prstGeom prst="line">
            <a:avLst/>
          </a:prstGeom>
          <a:noFill/>
          <a:ln w="38100">
            <a:solidFill>
              <a:schemeClr val="tx1"/>
            </a:solidFill>
            <a:round/>
            <a:headEnd/>
            <a:tailEnd/>
          </a:ln>
          <a:effectLst/>
        </p:spPr>
        <p:txBody>
          <a:bodyPr/>
          <a:lstStyle/>
          <a:p>
            <a:endParaRPr lang="ar-SA"/>
          </a:p>
        </p:txBody>
      </p:sp>
      <p:sp>
        <p:nvSpPr>
          <p:cNvPr id="24599" name="Text Box 23"/>
          <p:cNvSpPr txBox="1">
            <a:spLocks noChangeArrowheads="1"/>
          </p:cNvSpPr>
          <p:nvPr/>
        </p:nvSpPr>
        <p:spPr bwMode="auto">
          <a:xfrm>
            <a:off x="2949575" y="4878388"/>
            <a:ext cx="715963" cy="636587"/>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50</a:t>
            </a:r>
          </a:p>
        </p:txBody>
      </p:sp>
      <p:sp>
        <p:nvSpPr>
          <p:cNvPr id="24600" name="Text Box 24"/>
          <p:cNvSpPr txBox="1">
            <a:spLocks noChangeArrowheads="1"/>
          </p:cNvSpPr>
          <p:nvPr/>
        </p:nvSpPr>
        <p:spPr bwMode="auto">
          <a:xfrm>
            <a:off x="3789363" y="4868863"/>
            <a:ext cx="715962" cy="636587"/>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100</a:t>
            </a:r>
          </a:p>
        </p:txBody>
      </p:sp>
      <p:sp>
        <p:nvSpPr>
          <p:cNvPr id="24601" name="Text Box 25"/>
          <p:cNvSpPr txBox="1">
            <a:spLocks noChangeArrowheads="1"/>
          </p:cNvSpPr>
          <p:nvPr/>
        </p:nvSpPr>
        <p:spPr bwMode="auto">
          <a:xfrm>
            <a:off x="4321175" y="4868863"/>
            <a:ext cx="1368425" cy="636587"/>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150 = L</a:t>
            </a:r>
            <a:r>
              <a:rPr lang="en-US" sz="2400" b="1" baseline="-25000">
                <a:latin typeface="Times New Roman" pitchFamily="18" charset="0"/>
                <a:ea typeface="SimSun" pitchFamily="2" charset="-122"/>
              </a:rPr>
              <a:t>1</a:t>
            </a:r>
          </a:p>
        </p:txBody>
      </p:sp>
      <p:sp>
        <p:nvSpPr>
          <p:cNvPr id="28" name="مربع نص 27"/>
          <p:cNvSpPr txBox="1"/>
          <p:nvPr/>
        </p:nvSpPr>
        <p:spPr>
          <a:xfrm>
            <a:off x="2971800" y="6324600"/>
            <a:ext cx="4648200" cy="369332"/>
          </a:xfrm>
          <a:prstGeom prst="rect">
            <a:avLst/>
          </a:prstGeom>
          <a:noFill/>
        </p:spPr>
        <p:txBody>
          <a:bodyPr wrap="square" rtlCol="1">
            <a:spAutoFit/>
          </a:bodyPr>
          <a:lstStyle/>
          <a:p>
            <a:r>
              <a:rPr lang="ar-SA" b="1" dirty="0" smtClean="0"/>
              <a:t>جميع الحقوق محفوظة للدكتور عبد اللطيف موسى بلغرسة </a:t>
            </a:r>
            <a:endParaRPr lang="ar-SA"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5292725" y="3914775"/>
            <a:ext cx="671513" cy="5762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r>
              <a:rPr lang="en-US" sz="2400" b="1" baseline="-25000">
                <a:latin typeface="Times New Roman" pitchFamily="18" charset="0"/>
                <a:ea typeface="SimSun" pitchFamily="2" charset="-122"/>
              </a:rPr>
              <a:t>1</a:t>
            </a:r>
          </a:p>
          <a:p>
            <a:pPr algn="r" rtl="1"/>
            <a:endParaRPr lang="en-US"/>
          </a:p>
        </p:txBody>
      </p:sp>
      <p:sp>
        <p:nvSpPr>
          <p:cNvPr id="26628" name="Text Box 4"/>
          <p:cNvSpPr txBox="1">
            <a:spLocks noChangeArrowheads="1"/>
          </p:cNvSpPr>
          <p:nvPr/>
        </p:nvSpPr>
        <p:spPr bwMode="auto">
          <a:xfrm>
            <a:off x="4500563" y="1770063"/>
            <a:ext cx="673100" cy="54610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r>
              <a:rPr lang="en-US" sz="2400" b="1" baseline="-25000">
                <a:latin typeface="Times New Roman" pitchFamily="18" charset="0"/>
                <a:ea typeface="SimSun" pitchFamily="2" charset="-122"/>
              </a:rPr>
              <a:t>3</a:t>
            </a:r>
            <a:endParaRPr lang="en-US" sz="3600"/>
          </a:p>
        </p:txBody>
      </p:sp>
      <p:sp>
        <p:nvSpPr>
          <p:cNvPr id="26629" name="Text Box 5"/>
          <p:cNvSpPr txBox="1">
            <a:spLocks noChangeArrowheads="1"/>
          </p:cNvSpPr>
          <p:nvPr/>
        </p:nvSpPr>
        <p:spPr bwMode="auto">
          <a:xfrm>
            <a:off x="2362200" y="1895475"/>
            <a:ext cx="841375" cy="577850"/>
          </a:xfrm>
          <a:prstGeom prst="rect">
            <a:avLst/>
          </a:prstGeom>
          <a:noFill/>
          <a:ln w="9525">
            <a:noFill/>
            <a:miter lim="800000"/>
            <a:headEnd/>
            <a:tailEnd/>
          </a:ln>
        </p:spPr>
        <p:txBody>
          <a:bodyPr/>
          <a:lstStyle/>
          <a:p>
            <a:pPr algn="ctr"/>
            <a:r>
              <a:rPr lang="en-US" sz="1200" b="1">
                <a:latin typeface="Times New Roman" pitchFamily="18" charset="0"/>
                <a:ea typeface="SimSun" pitchFamily="2" charset="-122"/>
              </a:rPr>
              <a:t>  </a:t>
            </a:r>
            <a:r>
              <a:rPr lang="en-US" sz="2400" b="1">
                <a:latin typeface="Times New Roman" pitchFamily="18" charset="0"/>
                <a:ea typeface="SimSun" pitchFamily="2" charset="-122"/>
              </a:rPr>
              <a:t>R</a:t>
            </a:r>
            <a:r>
              <a:rPr lang="en-US" sz="2400" b="1" baseline="-25000">
                <a:latin typeface="Times New Roman" pitchFamily="18" charset="0"/>
                <a:ea typeface="SimSun" pitchFamily="2" charset="-122"/>
              </a:rPr>
              <a:t>3</a:t>
            </a:r>
            <a:endParaRPr lang="en-US" sz="3600" b="1"/>
          </a:p>
        </p:txBody>
      </p:sp>
      <p:sp>
        <p:nvSpPr>
          <p:cNvPr id="26630" name="Line 6"/>
          <p:cNvSpPr>
            <a:spLocks noChangeShapeType="1"/>
          </p:cNvSpPr>
          <p:nvPr/>
        </p:nvSpPr>
        <p:spPr bwMode="auto">
          <a:xfrm>
            <a:off x="3059113" y="715963"/>
            <a:ext cx="0" cy="3657600"/>
          </a:xfrm>
          <a:prstGeom prst="line">
            <a:avLst/>
          </a:prstGeom>
          <a:noFill/>
          <a:ln w="38100">
            <a:solidFill>
              <a:srgbClr val="000000"/>
            </a:solidFill>
            <a:round/>
            <a:headEnd/>
            <a:tailEnd/>
          </a:ln>
        </p:spPr>
        <p:txBody>
          <a:bodyPr/>
          <a:lstStyle/>
          <a:p>
            <a:endParaRPr lang="ar-SA"/>
          </a:p>
        </p:txBody>
      </p:sp>
      <p:sp>
        <p:nvSpPr>
          <p:cNvPr id="26631" name="Line 7"/>
          <p:cNvSpPr>
            <a:spLocks noChangeShapeType="1"/>
          </p:cNvSpPr>
          <p:nvPr/>
        </p:nvSpPr>
        <p:spPr bwMode="auto">
          <a:xfrm flipV="1">
            <a:off x="3059113" y="2832100"/>
            <a:ext cx="1511300" cy="1588"/>
          </a:xfrm>
          <a:prstGeom prst="line">
            <a:avLst/>
          </a:prstGeom>
          <a:noFill/>
          <a:ln w="28575">
            <a:solidFill>
              <a:srgbClr val="000000"/>
            </a:solidFill>
            <a:prstDash val="dashDot"/>
            <a:round/>
            <a:headEnd/>
            <a:tailEnd/>
          </a:ln>
          <a:effectLst/>
        </p:spPr>
        <p:txBody>
          <a:bodyPr/>
          <a:lstStyle/>
          <a:p>
            <a:endParaRPr lang="ar-SA"/>
          </a:p>
        </p:txBody>
      </p:sp>
      <p:sp>
        <p:nvSpPr>
          <p:cNvPr id="26632" name="Line 8"/>
          <p:cNvSpPr>
            <a:spLocks noChangeShapeType="1"/>
          </p:cNvSpPr>
          <p:nvPr/>
        </p:nvSpPr>
        <p:spPr bwMode="auto">
          <a:xfrm>
            <a:off x="3227388" y="1738313"/>
            <a:ext cx="2352675" cy="1901825"/>
          </a:xfrm>
          <a:prstGeom prst="line">
            <a:avLst/>
          </a:prstGeom>
          <a:noFill/>
          <a:ln w="28575">
            <a:solidFill>
              <a:srgbClr val="000000"/>
            </a:solidFill>
            <a:round/>
            <a:headEnd/>
            <a:tailEnd/>
          </a:ln>
        </p:spPr>
        <p:txBody>
          <a:bodyPr/>
          <a:lstStyle/>
          <a:p>
            <a:endParaRPr lang="ar-SA"/>
          </a:p>
        </p:txBody>
      </p:sp>
      <p:sp>
        <p:nvSpPr>
          <p:cNvPr id="26633" name="Text Box 9"/>
          <p:cNvSpPr txBox="1">
            <a:spLocks noChangeArrowheads="1"/>
          </p:cNvSpPr>
          <p:nvPr/>
        </p:nvSpPr>
        <p:spPr bwMode="auto">
          <a:xfrm>
            <a:off x="4140200" y="879475"/>
            <a:ext cx="839788" cy="5762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S</a:t>
            </a:r>
          </a:p>
        </p:txBody>
      </p:sp>
      <p:sp>
        <p:nvSpPr>
          <p:cNvPr id="26634" name="Text Box 10"/>
          <p:cNvSpPr txBox="1">
            <a:spLocks noChangeArrowheads="1"/>
          </p:cNvSpPr>
          <p:nvPr/>
        </p:nvSpPr>
        <p:spPr bwMode="auto">
          <a:xfrm>
            <a:off x="5484813" y="3568700"/>
            <a:ext cx="671512" cy="54610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r>
              <a:rPr lang="en-US" sz="2400" b="1" baseline="-25000">
                <a:latin typeface="Times New Roman" pitchFamily="18" charset="0"/>
                <a:ea typeface="SimSun" pitchFamily="2" charset="-122"/>
              </a:rPr>
              <a:t>2</a:t>
            </a:r>
            <a:endParaRPr lang="en-US" sz="3600"/>
          </a:p>
        </p:txBody>
      </p:sp>
      <p:sp>
        <p:nvSpPr>
          <p:cNvPr id="26635" name="Line 11"/>
          <p:cNvSpPr>
            <a:spLocks noChangeShapeType="1"/>
          </p:cNvSpPr>
          <p:nvPr/>
        </p:nvSpPr>
        <p:spPr bwMode="auto">
          <a:xfrm>
            <a:off x="3059113" y="1892300"/>
            <a:ext cx="0" cy="769938"/>
          </a:xfrm>
          <a:prstGeom prst="line">
            <a:avLst/>
          </a:prstGeom>
          <a:noFill/>
          <a:ln w="9525">
            <a:solidFill>
              <a:srgbClr val="000000"/>
            </a:solidFill>
            <a:round/>
            <a:headEnd/>
            <a:tailEnd/>
          </a:ln>
        </p:spPr>
        <p:txBody>
          <a:bodyPr/>
          <a:lstStyle/>
          <a:p>
            <a:endParaRPr lang="ar-SA"/>
          </a:p>
        </p:txBody>
      </p:sp>
      <p:sp>
        <p:nvSpPr>
          <p:cNvPr id="26636" name="Text Box 12"/>
          <p:cNvSpPr txBox="1">
            <a:spLocks noChangeArrowheads="1"/>
          </p:cNvSpPr>
          <p:nvPr/>
        </p:nvSpPr>
        <p:spPr bwMode="auto">
          <a:xfrm>
            <a:off x="6702425" y="4132263"/>
            <a:ext cx="552450" cy="577850"/>
          </a:xfrm>
          <a:prstGeom prst="rect">
            <a:avLst/>
          </a:prstGeom>
          <a:noFill/>
          <a:ln w="9525">
            <a:noFill/>
            <a:miter lim="800000"/>
            <a:headEnd/>
            <a:tailEnd/>
          </a:ln>
        </p:spPr>
        <p:txBody>
          <a:bodyPr/>
          <a:lstStyle/>
          <a:p>
            <a:r>
              <a:rPr lang="en-US" sz="2400" b="1">
                <a:latin typeface="Times New Roman" pitchFamily="18" charset="0"/>
                <a:ea typeface="SimSun" pitchFamily="2" charset="-122"/>
              </a:rPr>
              <a:t>A</a:t>
            </a:r>
          </a:p>
        </p:txBody>
      </p:sp>
      <p:sp>
        <p:nvSpPr>
          <p:cNvPr id="26637" name="Text Box 13"/>
          <p:cNvSpPr txBox="1">
            <a:spLocks noChangeArrowheads="1"/>
          </p:cNvSpPr>
          <p:nvPr/>
        </p:nvSpPr>
        <p:spPr bwMode="auto">
          <a:xfrm>
            <a:off x="2854325" y="314325"/>
            <a:ext cx="1008063" cy="577850"/>
          </a:xfrm>
          <a:prstGeom prst="rect">
            <a:avLst/>
          </a:prstGeom>
          <a:noFill/>
          <a:ln w="9525">
            <a:noFill/>
            <a:miter lim="800000"/>
            <a:headEnd/>
            <a:tailEnd/>
          </a:ln>
        </p:spPr>
        <p:txBody>
          <a:bodyPr/>
          <a:lstStyle/>
          <a:p>
            <a:r>
              <a:rPr lang="en-US" sz="2400" b="1">
                <a:latin typeface="Times New Roman" pitchFamily="18" charset="0"/>
                <a:ea typeface="SimSun" pitchFamily="2" charset="-122"/>
              </a:rPr>
              <a:t>R</a:t>
            </a:r>
          </a:p>
        </p:txBody>
      </p:sp>
      <p:sp>
        <p:nvSpPr>
          <p:cNvPr id="26638" name="Line 14"/>
          <p:cNvSpPr>
            <a:spLocks noChangeShapeType="1"/>
          </p:cNvSpPr>
          <p:nvPr/>
        </p:nvSpPr>
        <p:spPr bwMode="auto">
          <a:xfrm>
            <a:off x="3049588" y="4383088"/>
            <a:ext cx="3697287" cy="0"/>
          </a:xfrm>
          <a:prstGeom prst="line">
            <a:avLst/>
          </a:prstGeom>
          <a:noFill/>
          <a:ln w="38100">
            <a:solidFill>
              <a:srgbClr val="000000"/>
            </a:solidFill>
            <a:round/>
            <a:headEnd/>
            <a:tailEnd/>
          </a:ln>
          <a:effectLst/>
        </p:spPr>
        <p:txBody>
          <a:bodyPr/>
          <a:lstStyle/>
          <a:p>
            <a:endParaRPr lang="ar-SA"/>
          </a:p>
        </p:txBody>
      </p:sp>
      <p:sp>
        <p:nvSpPr>
          <p:cNvPr id="26639" name="Line 15"/>
          <p:cNvSpPr>
            <a:spLocks noChangeShapeType="1"/>
          </p:cNvSpPr>
          <p:nvPr/>
        </p:nvSpPr>
        <p:spPr bwMode="auto">
          <a:xfrm>
            <a:off x="4570413" y="1292225"/>
            <a:ext cx="0" cy="3081338"/>
          </a:xfrm>
          <a:prstGeom prst="line">
            <a:avLst/>
          </a:prstGeom>
          <a:noFill/>
          <a:ln w="28575">
            <a:solidFill>
              <a:srgbClr val="000000"/>
            </a:solidFill>
            <a:round/>
            <a:headEnd/>
            <a:tailEnd/>
          </a:ln>
        </p:spPr>
        <p:txBody>
          <a:bodyPr/>
          <a:lstStyle/>
          <a:p>
            <a:endParaRPr lang="ar-SA"/>
          </a:p>
        </p:txBody>
      </p:sp>
      <p:sp>
        <p:nvSpPr>
          <p:cNvPr id="26640" name="Text Box 16"/>
          <p:cNvSpPr txBox="1">
            <a:spLocks noChangeArrowheads="1"/>
          </p:cNvSpPr>
          <p:nvPr/>
        </p:nvSpPr>
        <p:spPr bwMode="auto">
          <a:xfrm>
            <a:off x="3436938" y="3275013"/>
            <a:ext cx="1176337" cy="768350"/>
          </a:xfrm>
          <a:prstGeom prst="rect">
            <a:avLst/>
          </a:prstGeom>
          <a:noFill/>
          <a:ln w="9525">
            <a:noFill/>
            <a:miter lim="800000"/>
            <a:headEnd/>
            <a:tailEnd/>
          </a:ln>
        </p:spPr>
        <p:txBody>
          <a:bodyPr/>
          <a:lstStyle/>
          <a:p>
            <a:pPr algn="ctr" rtl="1"/>
            <a:r>
              <a:rPr lang="ar-BH" sz="2100" b="1">
                <a:latin typeface="Helv" charset="0"/>
                <a:ea typeface="SimSun" pitchFamily="2" charset="-122"/>
              </a:rPr>
              <a:t>الريع الاقتصادي</a:t>
            </a:r>
            <a:endParaRPr lang="en-US" sz="3600" b="1"/>
          </a:p>
        </p:txBody>
      </p:sp>
      <p:sp>
        <p:nvSpPr>
          <p:cNvPr id="26641" name="Line 17"/>
          <p:cNvSpPr>
            <a:spLocks noChangeShapeType="1"/>
          </p:cNvSpPr>
          <p:nvPr/>
        </p:nvSpPr>
        <p:spPr bwMode="auto">
          <a:xfrm>
            <a:off x="3562350" y="1366838"/>
            <a:ext cx="2352675" cy="1901825"/>
          </a:xfrm>
          <a:prstGeom prst="line">
            <a:avLst/>
          </a:prstGeom>
          <a:noFill/>
          <a:ln w="28575">
            <a:solidFill>
              <a:srgbClr val="000000"/>
            </a:solidFill>
            <a:round/>
            <a:headEnd/>
            <a:tailEnd/>
          </a:ln>
        </p:spPr>
        <p:txBody>
          <a:bodyPr/>
          <a:lstStyle/>
          <a:p>
            <a:endParaRPr lang="ar-SA"/>
          </a:p>
        </p:txBody>
      </p:sp>
      <p:sp>
        <p:nvSpPr>
          <p:cNvPr id="26642" name="Line 18"/>
          <p:cNvSpPr>
            <a:spLocks noChangeShapeType="1"/>
          </p:cNvSpPr>
          <p:nvPr/>
        </p:nvSpPr>
        <p:spPr bwMode="auto">
          <a:xfrm flipH="1">
            <a:off x="3059113" y="2184400"/>
            <a:ext cx="1511300" cy="0"/>
          </a:xfrm>
          <a:prstGeom prst="line">
            <a:avLst/>
          </a:prstGeom>
          <a:noFill/>
          <a:ln w="28575">
            <a:solidFill>
              <a:srgbClr val="000000"/>
            </a:solidFill>
            <a:prstDash val="dashDot"/>
            <a:round/>
            <a:headEnd/>
            <a:tailEnd/>
          </a:ln>
        </p:spPr>
        <p:txBody>
          <a:bodyPr/>
          <a:lstStyle/>
          <a:p>
            <a:endParaRPr lang="ar-SA"/>
          </a:p>
        </p:txBody>
      </p:sp>
      <p:sp>
        <p:nvSpPr>
          <p:cNvPr id="26643" name="Line 19"/>
          <p:cNvSpPr>
            <a:spLocks noChangeShapeType="1"/>
          </p:cNvSpPr>
          <p:nvPr/>
        </p:nvSpPr>
        <p:spPr bwMode="auto">
          <a:xfrm>
            <a:off x="3227388" y="3692525"/>
            <a:ext cx="1679575" cy="1347788"/>
          </a:xfrm>
          <a:prstGeom prst="line">
            <a:avLst/>
          </a:prstGeom>
          <a:noFill/>
          <a:ln w="28575">
            <a:solidFill>
              <a:srgbClr val="000000"/>
            </a:solidFill>
            <a:round/>
            <a:headEnd/>
            <a:tailEnd/>
          </a:ln>
        </p:spPr>
        <p:txBody>
          <a:bodyPr/>
          <a:lstStyle/>
          <a:p>
            <a:endParaRPr lang="ar-SA"/>
          </a:p>
        </p:txBody>
      </p:sp>
      <p:sp>
        <p:nvSpPr>
          <p:cNvPr id="26644" name="Text Box 20"/>
          <p:cNvSpPr txBox="1">
            <a:spLocks noChangeArrowheads="1"/>
          </p:cNvSpPr>
          <p:nvPr/>
        </p:nvSpPr>
        <p:spPr bwMode="auto">
          <a:xfrm>
            <a:off x="5791200" y="3175000"/>
            <a:ext cx="784225" cy="64135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r>
              <a:rPr lang="en-US" sz="2400" b="1" baseline="-25000">
                <a:latin typeface="Times New Roman" pitchFamily="18" charset="0"/>
                <a:ea typeface="SimSun" pitchFamily="2" charset="-122"/>
              </a:rPr>
              <a:t>3</a:t>
            </a:r>
            <a:endParaRPr lang="en-US" sz="3600"/>
          </a:p>
        </p:txBody>
      </p:sp>
      <p:sp>
        <p:nvSpPr>
          <p:cNvPr id="26645" name="Line 21"/>
          <p:cNvSpPr>
            <a:spLocks noChangeShapeType="1"/>
          </p:cNvSpPr>
          <p:nvPr/>
        </p:nvSpPr>
        <p:spPr bwMode="auto">
          <a:xfrm>
            <a:off x="3394075" y="2297113"/>
            <a:ext cx="2017713" cy="1733550"/>
          </a:xfrm>
          <a:prstGeom prst="line">
            <a:avLst/>
          </a:prstGeom>
          <a:noFill/>
          <a:ln w="28575">
            <a:solidFill>
              <a:srgbClr val="000000"/>
            </a:solidFill>
            <a:round/>
            <a:headEnd/>
            <a:tailEnd/>
          </a:ln>
        </p:spPr>
        <p:txBody>
          <a:bodyPr/>
          <a:lstStyle/>
          <a:p>
            <a:endParaRPr lang="ar-SA"/>
          </a:p>
        </p:txBody>
      </p:sp>
      <p:sp>
        <p:nvSpPr>
          <p:cNvPr id="26646" name="Line 22"/>
          <p:cNvSpPr>
            <a:spLocks noChangeShapeType="1"/>
          </p:cNvSpPr>
          <p:nvPr/>
        </p:nvSpPr>
        <p:spPr bwMode="auto">
          <a:xfrm flipH="1">
            <a:off x="3059113" y="3308350"/>
            <a:ext cx="1511300" cy="0"/>
          </a:xfrm>
          <a:prstGeom prst="line">
            <a:avLst/>
          </a:prstGeom>
          <a:noFill/>
          <a:ln w="28575">
            <a:solidFill>
              <a:srgbClr val="000000"/>
            </a:solidFill>
            <a:prstDash val="dashDot"/>
            <a:round/>
            <a:headEnd/>
            <a:tailEnd/>
          </a:ln>
        </p:spPr>
        <p:txBody>
          <a:bodyPr/>
          <a:lstStyle/>
          <a:p>
            <a:endParaRPr lang="ar-SA"/>
          </a:p>
        </p:txBody>
      </p:sp>
      <p:sp>
        <p:nvSpPr>
          <p:cNvPr id="26647" name="Text Box 23"/>
          <p:cNvSpPr txBox="1">
            <a:spLocks noChangeArrowheads="1"/>
          </p:cNvSpPr>
          <p:nvPr/>
        </p:nvSpPr>
        <p:spPr bwMode="auto">
          <a:xfrm>
            <a:off x="762000" y="5410201"/>
            <a:ext cx="7058025" cy="914400"/>
          </a:xfrm>
          <a:prstGeom prst="rect">
            <a:avLst/>
          </a:prstGeom>
          <a:noFill/>
          <a:ln w="28575">
            <a:solidFill>
              <a:srgbClr val="000000"/>
            </a:solidFill>
            <a:miter lim="800000"/>
            <a:headEnd/>
            <a:tailEnd/>
          </a:ln>
        </p:spPr>
        <p:txBody>
          <a:bodyPr/>
          <a:lstStyle/>
          <a:p>
            <a:pPr algn="just" rtl="1"/>
            <a:r>
              <a:rPr lang="ar-SA" sz="2000" b="1">
                <a:solidFill>
                  <a:srgbClr val="FF6600"/>
                </a:solidFill>
                <a:latin typeface="Times New Roman" pitchFamily="18" charset="0"/>
                <a:ea typeface="SimSun" pitchFamily="2" charset="-122"/>
                <a:cs typeface="Times New Roman" pitchFamily="18" charset="0"/>
              </a:rPr>
              <a:t>الشكل (1</a:t>
            </a:r>
            <a:r>
              <a:rPr lang="ar-BH" sz="2000" b="1">
                <a:solidFill>
                  <a:srgbClr val="FF6600"/>
                </a:solidFill>
                <a:latin typeface="Times New Roman" pitchFamily="18" charset="0"/>
                <a:ea typeface="SimSun" pitchFamily="2" charset="-122"/>
                <a:cs typeface="Times New Roman" pitchFamily="18" charset="0"/>
              </a:rPr>
              <a:t>2</a:t>
            </a:r>
            <a:r>
              <a:rPr lang="ar-SA" sz="2000" b="1">
                <a:solidFill>
                  <a:srgbClr val="FF6600"/>
                </a:solidFill>
                <a:latin typeface="Times New Roman" pitchFamily="18" charset="0"/>
                <a:ea typeface="SimSun" pitchFamily="2" charset="-122"/>
                <a:cs typeface="Times New Roman" pitchFamily="18" charset="0"/>
              </a:rPr>
              <a:t>-6):</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عندما يكون عرض الأراضي الزراعية عديم المرونة تماماً</a:t>
            </a:r>
            <a:r>
              <a:rPr lang="ar-SA" sz="2000" b="1">
                <a:latin typeface="Times New Roman" pitchFamily="18" charset="0"/>
                <a:ea typeface="SimSun" pitchFamily="2" charset="-122"/>
                <a:cs typeface="Times New Roman" pitchFamily="18" charset="0"/>
              </a:rPr>
              <a:t> </a:t>
            </a:r>
            <a:r>
              <a:rPr lang="ar-SA" sz="2000">
                <a:latin typeface="Times New Roman" pitchFamily="18" charset="0"/>
                <a:ea typeface="SimSun" pitchFamily="2" charset="-122"/>
                <a:cs typeface="Times New Roman" pitchFamily="18" charset="0"/>
              </a:rPr>
              <a:t>يصبح إيجار الأرض يمثل ريعاً اقتصادياً لملاك الأراضي، ويزيد الريع بارتفاع إنتاجية الأرض وزيادة الطلب عليها.  </a:t>
            </a:r>
            <a:endParaRPr lang="en-US" sz="3200">
              <a:ea typeface="SimSun" pitchFamily="2" charset="-122"/>
              <a:cs typeface="Times New Roman" pitchFamily="18" charset="0"/>
            </a:endParaRPr>
          </a:p>
        </p:txBody>
      </p:sp>
      <p:sp>
        <p:nvSpPr>
          <p:cNvPr id="26648" name="Text Box 24"/>
          <p:cNvSpPr txBox="1">
            <a:spLocks noChangeArrowheads="1"/>
          </p:cNvSpPr>
          <p:nvPr/>
        </p:nvSpPr>
        <p:spPr bwMode="auto">
          <a:xfrm>
            <a:off x="4787900" y="4972050"/>
            <a:ext cx="673100" cy="5445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D</a:t>
            </a:r>
            <a:r>
              <a:rPr lang="en-US" sz="2400" b="1" baseline="-25000">
                <a:latin typeface="Times New Roman" pitchFamily="18" charset="0"/>
                <a:ea typeface="SimSun" pitchFamily="2" charset="-122"/>
              </a:rPr>
              <a:t>0</a:t>
            </a:r>
            <a:endParaRPr lang="en-US" sz="3600"/>
          </a:p>
        </p:txBody>
      </p:sp>
      <p:sp>
        <p:nvSpPr>
          <p:cNvPr id="26649" name="Text Box 25"/>
          <p:cNvSpPr txBox="1">
            <a:spLocks noChangeArrowheads="1"/>
          </p:cNvSpPr>
          <p:nvPr/>
        </p:nvSpPr>
        <p:spPr bwMode="auto">
          <a:xfrm>
            <a:off x="2339975" y="2546350"/>
            <a:ext cx="841375" cy="577850"/>
          </a:xfrm>
          <a:prstGeom prst="rect">
            <a:avLst/>
          </a:prstGeom>
          <a:noFill/>
          <a:ln w="9525">
            <a:noFill/>
            <a:miter lim="800000"/>
            <a:headEnd/>
            <a:tailEnd/>
          </a:ln>
        </p:spPr>
        <p:txBody>
          <a:bodyPr/>
          <a:lstStyle/>
          <a:p>
            <a:pPr algn="ctr"/>
            <a:r>
              <a:rPr lang="en-US" sz="1200" b="1">
                <a:latin typeface="Times New Roman" pitchFamily="18" charset="0"/>
                <a:ea typeface="SimSun" pitchFamily="2" charset="-122"/>
              </a:rPr>
              <a:t>  </a:t>
            </a:r>
            <a:r>
              <a:rPr lang="en-US" sz="2400" b="1">
                <a:latin typeface="Times New Roman" pitchFamily="18" charset="0"/>
                <a:ea typeface="SimSun" pitchFamily="2" charset="-122"/>
              </a:rPr>
              <a:t>R</a:t>
            </a:r>
            <a:r>
              <a:rPr lang="en-US" sz="2400" b="1" baseline="-25000">
                <a:latin typeface="Times New Roman" pitchFamily="18" charset="0"/>
                <a:ea typeface="SimSun" pitchFamily="2" charset="-122"/>
              </a:rPr>
              <a:t>2</a:t>
            </a:r>
            <a:endParaRPr lang="en-US" sz="3600" b="1"/>
          </a:p>
        </p:txBody>
      </p:sp>
      <p:sp>
        <p:nvSpPr>
          <p:cNvPr id="26650" name="Text Box 26"/>
          <p:cNvSpPr txBox="1">
            <a:spLocks noChangeArrowheads="1"/>
          </p:cNvSpPr>
          <p:nvPr/>
        </p:nvSpPr>
        <p:spPr bwMode="auto">
          <a:xfrm>
            <a:off x="2339975" y="3011488"/>
            <a:ext cx="841375" cy="577850"/>
          </a:xfrm>
          <a:prstGeom prst="rect">
            <a:avLst/>
          </a:prstGeom>
          <a:noFill/>
          <a:ln w="9525">
            <a:noFill/>
            <a:miter lim="800000"/>
            <a:headEnd/>
            <a:tailEnd/>
          </a:ln>
        </p:spPr>
        <p:txBody>
          <a:bodyPr/>
          <a:lstStyle/>
          <a:p>
            <a:pPr algn="ctr"/>
            <a:r>
              <a:rPr lang="en-US" sz="1200" b="1">
                <a:latin typeface="Times New Roman" pitchFamily="18" charset="0"/>
                <a:ea typeface="SimSun" pitchFamily="2" charset="-122"/>
              </a:rPr>
              <a:t>  </a:t>
            </a:r>
            <a:r>
              <a:rPr lang="en-US" sz="2400" b="1">
                <a:latin typeface="Times New Roman" pitchFamily="18" charset="0"/>
                <a:ea typeface="SimSun" pitchFamily="2" charset="-122"/>
              </a:rPr>
              <a:t>R</a:t>
            </a:r>
            <a:r>
              <a:rPr lang="en-US" sz="2400" b="1" baseline="-25000">
                <a:latin typeface="Times New Roman" pitchFamily="18" charset="0"/>
                <a:ea typeface="SimSun" pitchFamily="2" charset="-122"/>
              </a:rPr>
              <a:t>1</a:t>
            </a:r>
            <a:endParaRPr lang="en-US" sz="3600" b="1"/>
          </a:p>
        </p:txBody>
      </p:sp>
      <p:sp>
        <p:nvSpPr>
          <p:cNvPr id="26651" name="Text Box 27"/>
          <p:cNvSpPr txBox="1">
            <a:spLocks noChangeArrowheads="1"/>
          </p:cNvSpPr>
          <p:nvPr/>
        </p:nvSpPr>
        <p:spPr bwMode="auto">
          <a:xfrm>
            <a:off x="2484438" y="4292600"/>
            <a:ext cx="841375" cy="57785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0</a:t>
            </a:r>
          </a:p>
        </p:txBody>
      </p:sp>
      <p:sp>
        <p:nvSpPr>
          <p:cNvPr id="26652" name="Text Box 28"/>
          <p:cNvSpPr txBox="1">
            <a:spLocks noChangeArrowheads="1"/>
          </p:cNvSpPr>
          <p:nvPr/>
        </p:nvSpPr>
        <p:spPr bwMode="auto">
          <a:xfrm>
            <a:off x="4481513" y="4327525"/>
            <a:ext cx="673100" cy="5445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r>
              <a:rPr lang="en-US" sz="2400" b="1" baseline="-25000">
                <a:latin typeface="Times New Roman" pitchFamily="18" charset="0"/>
                <a:ea typeface="SimSun" pitchFamily="2" charset="-122"/>
              </a:rPr>
              <a:t>1</a:t>
            </a:r>
            <a:endParaRPr lang="en-US" sz="3600"/>
          </a:p>
        </p:txBody>
      </p:sp>
      <p:sp>
        <p:nvSpPr>
          <p:cNvPr id="26653" name="Text Box 29"/>
          <p:cNvSpPr txBox="1">
            <a:spLocks noChangeArrowheads="1"/>
          </p:cNvSpPr>
          <p:nvPr/>
        </p:nvSpPr>
        <p:spPr bwMode="auto">
          <a:xfrm>
            <a:off x="4500563" y="2435225"/>
            <a:ext cx="673100" cy="54610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r>
              <a:rPr lang="en-US" sz="2400" b="1" baseline="-25000">
                <a:latin typeface="Times New Roman" pitchFamily="18" charset="0"/>
                <a:ea typeface="SimSun" pitchFamily="2" charset="-122"/>
              </a:rPr>
              <a:t>2</a:t>
            </a:r>
            <a:endParaRPr lang="en-US" sz="3600"/>
          </a:p>
        </p:txBody>
      </p:sp>
      <p:sp>
        <p:nvSpPr>
          <p:cNvPr id="26654" name="Text Box 30"/>
          <p:cNvSpPr txBox="1">
            <a:spLocks noChangeArrowheads="1"/>
          </p:cNvSpPr>
          <p:nvPr/>
        </p:nvSpPr>
        <p:spPr bwMode="auto">
          <a:xfrm>
            <a:off x="4513263" y="3011488"/>
            <a:ext cx="673100" cy="546100"/>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r>
              <a:rPr lang="en-US" sz="2400" b="1" baseline="-25000">
                <a:latin typeface="Times New Roman" pitchFamily="18" charset="0"/>
                <a:ea typeface="SimSun" pitchFamily="2" charset="-122"/>
              </a:rPr>
              <a:t>1</a:t>
            </a:r>
            <a:endParaRPr lang="en-US" sz="3600"/>
          </a:p>
        </p:txBody>
      </p:sp>
      <p:sp>
        <p:nvSpPr>
          <p:cNvPr id="33" name="مربع نص 32"/>
          <p:cNvSpPr txBox="1"/>
          <p:nvPr/>
        </p:nvSpPr>
        <p:spPr>
          <a:xfrm>
            <a:off x="2971800" y="6324600"/>
            <a:ext cx="4648200" cy="369332"/>
          </a:xfrm>
          <a:prstGeom prst="rect">
            <a:avLst/>
          </a:prstGeom>
          <a:noFill/>
        </p:spPr>
        <p:txBody>
          <a:bodyPr wrap="square" rtlCol="1">
            <a:spAutoFit/>
          </a:bodyPr>
          <a:lstStyle/>
          <a:p>
            <a:r>
              <a:rPr lang="ar-SA" b="1" dirty="0" smtClean="0"/>
              <a:t>جميع الحقوق محفوظة للدكتور عبد اللطيف موسى بلغرسة </a:t>
            </a:r>
            <a:endParaRPr lang="ar-SA"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WordArt 2"/>
          <p:cNvSpPr>
            <a:spLocks noChangeArrowheads="1" noChangeShapeType="1" noTextEdit="1"/>
          </p:cNvSpPr>
          <p:nvPr/>
        </p:nvSpPr>
        <p:spPr bwMode="auto">
          <a:xfrm>
            <a:off x="5580063" y="333375"/>
            <a:ext cx="3265487"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سعر الفائدة</a:t>
            </a:r>
          </a:p>
        </p:txBody>
      </p:sp>
      <p:sp>
        <p:nvSpPr>
          <p:cNvPr id="28675" name="Text Box 3"/>
          <p:cNvSpPr txBox="1">
            <a:spLocks noChangeArrowheads="1"/>
          </p:cNvSpPr>
          <p:nvPr/>
        </p:nvSpPr>
        <p:spPr bwMode="auto">
          <a:xfrm>
            <a:off x="323850" y="1196975"/>
            <a:ext cx="8424863" cy="457200"/>
          </a:xfrm>
          <a:prstGeom prst="rect">
            <a:avLst/>
          </a:prstGeom>
          <a:noFill/>
          <a:ln w="9525">
            <a:noFill/>
            <a:miter lim="800000"/>
            <a:headEnd/>
            <a:tailEnd/>
          </a:ln>
          <a:effectLst/>
        </p:spPr>
        <p:txBody>
          <a:bodyPr>
            <a:spAutoFit/>
          </a:bodyPr>
          <a:lstStyle/>
          <a:p>
            <a:pPr algn="just" rtl="1">
              <a:spcBef>
                <a:spcPct val="50000"/>
              </a:spcBef>
            </a:pPr>
            <a:r>
              <a:rPr lang="ar-BH" sz="2400"/>
              <a:t>سعر الفائدة هو المبلغ الذي يدفعه المقترض مقابل استعمال النقود.</a:t>
            </a:r>
            <a:endParaRPr lang="fr-MA" sz="2400"/>
          </a:p>
        </p:txBody>
      </p:sp>
      <p:sp>
        <p:nvSpPr>
          <p:cNvPr id="28676" name="Text Box 4"/>
          <p:cNvSpPr txBox="1">
            <a:spLocks noChangeArrowheads="1"/>
          </p:cNvSpPr>
          <p:nvPr/>
        </p:nvSpPr>
        <p:spPr bwMode="auto">
          <a:xfrm>
            <a:off x="323850" y="1700213"/>
            <a:ext cx="8424863" cy="457200"/>
          </a:xfrm>
          <a:prstGeom prst="rect">
            <a:avLst/>
          </a:prstGeom>
          <a:noFill/>
          <a:ln w="9525">
            <a:noFill/>
            <a:miter lim="800000"/>
            <a:headEnd/>
            <a:tailEnd/>
          </a:ln>
          <a:effectLst/>
        </p:spPr>
        <p:txBody>
          <a:bodyPr>
            <a:spAutoFit/>
          </a:bodyPr>
          <a:lstStyle/>
          <a:p>
            <a:pPr algn="just" rtl="1">
              <a:spcBef>
                <a:spcPct val="50000"/>
              </a:spcBef>
            </a:pPr>
            <a:r>
              <a:rPr lang="ar-BH" sz="2400" b="1"/>
              <a:t>ويعتمد سعر الفائدة على :</a:t>
            </a:r>
            <a:endParaRPr lang="fr-MA" sz="2400" b="1"/>
          </a:p>
        </p:txBody>
      </p:sp>
      <p:sp>
        <p:nvSpPr>
          <p:cNvPr id="28677" name="Text Box 5"/>
          <p:cNvSpPr txBox="1">
            <a:spLocks noChangeArrowheads="1"/>
          </p:cNvSpPr>
          <p:nvPr/>
        </p:nvSpPr>
        <p:spPr bwMode="auto">
          <a:xfrm>
            <a:off x="323850" y="2276475"/>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مستويات المخاطر المرتبطة بالقرض</a:t>
            </a:r>
            <a:endParaRPr lang="fr-MA" sz="2400"/>
          </a:p>
        </p:txBody>
      </p:sp>
      <p:sp>
        <p:nvSpPr>
          <p:cNvPr id="28678" name="Text Box 6"/>
          <p:cNvSpPr txBox="1">
            <a:spLocks noChangeArrowheads="1"/>
          </p:cNvSpPr>
          <p:nvPr/>
        </p:nvSpPr>
        <p:spPr bwMode="auto">
          <a:xfrm>
            <a:off x="323850" y="27813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آجال القروض.</a:t>
            </a:r>
            <a:endParaRPr lang="fr-MA" sz="2400"/>
          </a:p>
        </p:txBody>
      </p:sp>
      <p:sp>
        <p:nvSpPr>
          <p:cNvPr id="28679" name="Text Box 7"/>
          <p:cNvSpPr txBox="1">
            <a:spLocks noChangeArrowheads="1"/>
          </p:cNvSpPr>
          <p:nvPr/>
        </p:nvSpPr>
        <p:spPr bwMode="auto">
          <a:xfrm>
            <a:off x="323850" y="3284538"/>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حجم القرض.</a:t>
            </a:r>
            <a:endParaRPr lang="fr-MA" sz="2400"/>
          </a:p>
        </p:txBody>
      </p:sp>
      <p:sp>
        <p:nvSpPr>
          <p:cNvPr id="28680" name="Text Box 8"/>
          <p:cNvSpPr txBox="1">
            <a:spLocks noChangeArrowheads="1"/>
          </p:cNvSpPr>
          <p:nvPr/>
        </p:nvSpPr>
        <p:spPr bwMode="auto">
          <a:xfrm>
            <a:off x="323850" y="3789363"/>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مستوى المنافسة بين المنشآت المقرضة.</a:t>
            </a:r>
            <a:endParaRPr lang="fr-MA" sz="2400"/>
          </a:p>
        </p:txBody>
      </p:sp>
      <p:sp>
        <p:nvSpPr>
          <p:cNvPr id="28681" name="Text Box 9"/>
          <p:cNvSpPr txBox="1">
            <a:spLocks noChangeArrowheads="1"/>
          </p:cNvSpPr>
          <p:nvPr/>
        </p:nvSpPr>
        <p:spPr bwMode="auto">
          <a:xfrm>
            <a:off x="323850" y="42926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a:t> الجهة المقترضة، أفراد أو منشآت أعمال.</a:t>
            </a:r>
            <a:endParaRPr lang="fr-MA"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slide(fromBottom)">
                                      <p:cBhvr>
                                        <p:cTn id="7" dur="500"/>
                                        <p:tgtEl>
                                          <p:spTgt spid="2867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8675"/>
                                        </p:tgtEl>
                                        <p:attrNameLst>
                                          <p:attrName>style.visibility</p:attrName>
                                        </p:attrNameLst>
                                      </p:cBhvr>
                                      <p:to>
                                        <p:strVal val="visible"/>
                                      </p:to>
                                    </p:set>
                                    <p:anim calcmode="discrete" valueType="clr">
                                      <p:cBhvr override="childStyle">
                                        <p:cTn id="11" dur="80"/>
                                        <p:tgtEl>
                                          <p:spTgt spid="2867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8675"/>
                                        </p:tgtEl>
                                        <p:attrNameLst>
                                          <p:attrName>fillcolor</p:attrName>
                                        </p:attrNameLst>
                                      </p:cBhvr>
                                      <p:tavLst>
                                        <p:tav tm="0">
                                          <p:val>
                                            <p:clrVal>
                                              <a:schemeClr val="accent2"/>
                                            </p:clrVal>
                                          </p:val>
                                        </p:tav>
                                        <p:tav tm="50000">
                                          <p:val>
                                            <p:clrVal>
                                              <a:schemeClr val="hlink"/>
                                            </p:clrVal>
                                          </p:val>
                                        </p:tav>
                                      </p:tavLst>
                                    </p:anim>
                                    <p:set>
                                      <p:cBhvr>
                                        <p:cTn id="13" dur="80"/>
                                        <p:tgtEl>
                                          <p:spTgt spid="28675"/>
                                        </p:tgtEl>
                                        <p:attrNameLst>
                                          <p:attrName>fill.type</p:attrName>
                                        </p:attrNameLst>
                                      </p:cBhvr>
                                      <p:to>
                                        <p:strVal val="solid"/>
                                      </p:to>
                                    </p:set>
                                  </p:childTnLst>
                                </p:cTn>
                              </p:par>
                            </p:childTnLst>
                          </p:cTn>
                        </p:par>
                        <p:par>
                          <p:cTn id="14" fill="hold">
                            <p:stCondLst>
                              <p:cond delay="266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28676">
                                            <p:txEl>
                                              <p:pRg st="0" end="0"/>
                                            </p:txEl>
                                          </p:spTgt>
                                        </p:tgtEl>
                                        <p:attrNameLst>
                                          <p:attrName>style.visibility</p:attrName>
                                        </p:attrNameLst>
                                      </p:cBhvr>
                                      <p:to>
                                        <p:strVal val="visible"/>
                                      </p:to>
                                    </p:set>
                                    <p:anim calcmode="discrete" valueType="clr">
                                      <p:cBhvr override="childStyle">
                                        <p:cTn id="17" dur="80"/>
                                        <p:tgtEl>
                                          <p:spTgt spid="2867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8676">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28676">
                                            <p:txEl>
                                              <p:pRg st="0" end="0"/>
                                            </p:txEl>
                                          </p:spTgt>
                                        </p:tgtEl>
                                        <p:attrNameLst>
                                          <p:attrName>fill.type</p:attrName>
                                        </p:attrNameLst>
                                      </p:cBhvr>
                                      <p:to>
                                        <p:strVal val="solid"/>
                                      </p:to>
                                    </p:set>
                                  </p:childTnLst>
                                </p:cTn>
                              </p:par>
                            </p:childTnLst>
                          </p:cTn>
                        </p:par>
                        <p:par>
                          <p:cTn id="20" fill="hold">
                            <p:stCondLst>
                              <p:cond delay="3500"/>
                            </p:stCondLst>
                            <p:childTnLst>
                              <p:par>
                                <p:cTn id="21" presetID="27" presetClass="entr" presetSubtype="0" fill="hold" grpId="0" nodeType="afterEffect">
                                  <p:stCondLst>
                                    <p:cond delay="2000"/>
                                  </p:stCondLst>
                                  <p:iterate type="lt">
                                    <p:tmPct val="50000"/>
                                  </p:iterate>
                                  <p:childTnLst>
                                    <p:set>
                                      <p:cBhvr>
                                        <p:cTn id="22" dur="1" fill="hold">
                                          <p:stCondLst>
                                            <p:cond delay="0"/>
                                          </p:stCondLst>
                                        </p:cTn>
                                        <p:tgtEl>
                                          <p:spTgt spid="28677"/>
                                        </p:tgtEl>
                                        <p:attrNameLst>
                                          <p:attrName>style.visibility</p:attrName>
                                        </p:attrNameLst>
                                      </p:cBhvr>
                                      <p:to>
                                        <p:strVal val="visible"/>
                                      </p:to>
                                    </p:set>
                                    <p:anim calcmode="discrete" valueType="clr">
                                      <p:cBhvr override="childStyle">
                                        <p:cTn id="23" dur="80"/>
                                        <p:tgtEl>
                                          <p:spTgt spid="28677"/>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8677"/>
                                        </p:tgtEl>
                                        <p:attrNameLst>
                                          <p:attrName>fillcolor</p:attrName>
                                        </p:attrNameLst>
                                      </p:cBhvr>
                                      <p:tavLst>
                                        <p:tav tm="0">
                                          <p:val>
                                            <p:clrVal>
                                              <a:schemeClr val="accent2"/>
                                            </p:clrVal>
                                          </p:val>
                                        </p:tav>
                                        <p:tav tm="50000">
                                          <p:val>
                                            <p:clrVal>
                                              <a:schemeClr val="hlink"/>
                                            </p:clrVal>
                                          </p:val>
                                        </p:tav>
                                      </p:tavLst>
                                    </p:anim>
                                    <p:set>
                                      <p:cBhvr>
                                        <p:cTn id="25" dur="80"/>
                                        <p:tgtEl>
                                          <p:spTgt spid="28677"/>
                                        </p:tgtEl>
                                        <p:attrNameLst>
                                          <p:attrName>fill.type</p:attrName>
                                        </p:attrNameLst>
                                      </p:cBhvr>
                                      <p:to>
                                        <p:strVal val="solid"/>
                                      </p:to>
                                    </p:set>
                                  </p:childTnLst>
                                </p:cTn>
                              </p:par>
                            </p:childTnLst>
                          </p:cTn>
                        </p:par>
                        <p:par>
                          <p:cTn id="26" fill="hold">
                            <p:stCondLst>
                              <p:cond delay="666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28678"/>
                                        </p:tgtEl>
                                        <p:attrNameLst>
                                          <p:attrName>style.visibility</p:attrName>
                                        </p:attrNameLst>
                                      </p:cBhvr>
                                      <p:to>
                                        <p:strVal val="visible"/>
                                      </p:to>
                                    </p:set>
                                    <p:anim calcmode="discrete" valueType="clr">
                                      <p:cBhvr override="childStyle">
                                        <p:cTn id="29" dur="80"/>
                                        <p:tgtEl>
                                          <p:spTgt spid="28678"/>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8678"/>
                                        </p:tgtEl>
                                        <p:attrNameLst>
                                          <p:attrName>fillcolor</p:attrName>
                                        </p:attrNameLst>
                                      </p:cBhvr>
                                      <p:tavLst>
                                        <p:tav tm="0">
                                          <p:val>
                                            <p:clrVal>
                                              <a:schemeClr val="accent2"/>
                                            </p:clrVal>
                                          </p:val>
                                        </p:tav>
                                        <p:tav tm="50000">
                                          <p:val>
                                            <p:clrVal>
                                              <a:schemeClr val="hlink"/>
                                            </p:clrVal>
                                          </p:val>
                                        </p:tav>
                                      </p:tavLst>
                                    </p:anim>
                                    <p:set>
                                      <p:cBhvr>
                                        <p:cTn id="31" dur="80"/>
                                        <p:tgtEl>
                                          <p:spTgt spid="28678"/>
                                        </p:tgtEl>
                                        <p:attrNameLst>
                                          <p:attrName>fill.type</p:attrName>
                                        </p:attrNameLst>
                                      </p:cBhvr>
                                      <p:to>
                                        <p:strVal val="solid"/>
                                      </p:to>
                                    </p:set>
                                  </p:childTnLst>
                                </p:cTn>
                              </p:par>
                            </p:childTnLst>
                          </p:cTn>
                        </p:par>
                        <p:par>
                          <p:cTn id="32" fill="hold">
                            <p:stCondLst>
                              <p:cond delay="714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28679"/>
                                        </p:tgtEl>
                                        <p:attrNameLst>
                                          <p:attrName>style.visibility</p:attrName>
                                        </p:attrNameLst>
                                      </p:cBhvr>
                                      <p:to>
                                        <p:strVal val="visible"/>
                                      </p:to>
                                    </p:set>
                                    <p:anim calcmode="discrete" valueType="clr">
                                      <p:cBhvr override="childStyle">
                                        <p:cTn id="35" dur="80"/>
                                        <p:tgtEl>
                                          <p:spTgt spid="28679"/>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8679"/>
                                        </p:tgtEl>
                                        <p:attrNameLst>
                                          <p:attrName>fillcolor</p:attrName>
                                        </p:attrNameLst>
                                      </p:cBhvr>
                                      <p:tavLst>
                                        <p:tav tm="0">
                                          <p:val>
                                            <p:clrVal>
                                              <a:schemeClr val="accent2"/>
                                            </p:clrVal>
                                          </p:val>
                                        </p:tav>
                                        <p:tav tm="50000">
                                          <p:val>
                                            <p:clrVal>
                                              <a:schemeClr val="hlink"/>
                                            </p:clrVal>
                                          </p:val>
                                        </p:tav>
                                      </p:tavLst>
                                    </p:anim>
                                    <p:set>
                                      <p:cBhvr>
                                        <p:cTn id="37" dur="80"/>
                                        <p:tgtEl>
                                          <p:spTgt spid="28679"/>
                                        </p:tgtEl>
                                        <p:attrNameLst>
                                          <p:attrName>fill.type</p:attrName>
                                        </p:attrNameLst>
                                      </p:cBhvr>
                                      <p:to>
                                        <p:strVal val="solid"/>
                                      </p:to>
                                    </p:set>
                                  </p:childTnLst>
                                </p:cTn>
                              </p:par>
                            </p:childTnLst>
                          </p:cTn>
                        </p:par>
                        <p:par>
                          <p:cTn id="38" fill="hold">
                            <p:stCondLst>
                              <p:cond delay="754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28680"/>
                                        </p:tgtEl>
                                        <p:attrNameLst>
                                          <p:attrName>style.visibility</p:attrName>
                                        </p:attrNameLst>
                                      </p:cBhvr>
                                      <p:to>
                                        <p:strVal val="visible"/>
                                      </p:to>
                                    </p:set>
                                    <p:anim calcmode="discrete" valueType="clr">
                                      <p:cBhvr override="childStyle">
                                        <p:cTn id="41" dur="80"/>
                                        <p:tgtEl>
                                          <p:spTgt spid="28680"/>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28680"/>
                                        </p:tgtEl>
                                        <p:attrNameLst>
                                          <p:attrName>fillcolor</p:attrName>
                                        </p:attrNameLst>
                                      </p:cBhvr>
                                      <p:tavLst>
                                        <p:tav tm="0">
                                          <p:val>
                                            <p:clrVal>
                                              <a:schemeClr val="accent2"/>
                                            </p:clrVal>
                                          </p:val>
                                        </p:tav>
                                        <p:tav tm="50000">
                                          <p:val>
                                            <p:clrVal>
                                              <a:schemeClr val="hlink"/>
                                            </p:clrVal>
                                          </p:val>
                                        </p:tav>
                                      </p:tavLst>
                                    </p:anim>
                                    <p:set>
                                      <p:cBhvr>
                                        <p:cTn id="43" dur="80"/>
                                        <p:tgtEl>
                                          <p:spTgt spid="28680"/>
                                        </p:tgtEl>
                                        <p:attrNameLst>
                                          <p:attrName>fill.type</p:attrName>
                                        </p:attrNameLst>
                                      </p:cBhvr>
                                      <p:to>
                                        <p:strVal val="solid"/>
                                      </p:to>
                                    </p:set>
                                  </p:childTnLst>
                                </p:cTn>
                              </p:par>
                            </p:childTnLst>
                          </p:cTn>
                        </p:par>
                        <p:par>
                          <p:cTn id="44" fill="hold">
                            <p:stCondLst>
                              <p:cond delay="8820"/>
                            </p:stCondLst>
                            <p:childTnLst>
                              <p:par>
                                <p:cTn id="45" presetID="27" presetClass="entr" presetSubtype="0" fill="hold" grpId="0" nodeType="afterEffect">
                                  <p:stCondLst>
                                    <p:cond delay="0"/>
                                  </p:stCondLst>
                                  <p:iterate type="lt">
                                    <p:tmPct val="50000"/>
                                  </p:iterate>
                                  <p:childTnLst>
                                    <p:set>
                                      <p:cBhvr>
                                        <p:cTn id="46" dur="1" fill="hold">
                                          <p:stCondLst>
                                            <p:cond delay="0"/>
                                          </p:stCondLst>
                                        </p:cTn>
                                        <p:tgtEl>
                                          <p:spTgt spid="28681"/>
                                        </p:tgtEl>
                                        <p:attrNameLst>
                                          <p:attrName>style.visibility</p:attrName>
                                        </p:attrNameLst>
                                      </p:cBhvr>
                                      <p:to>
                                        <p:strVal val="visible"/>
                                      </p:to>
                                    </p:set>
                                    <p:anim calcmode="discrete" valueType="clr">
                                      <p:cBhvr override="childStyle">
                                        <p:cTn id="47" dur="80"/>
                                        <p:tgtEl>
                                          <p:spTgt spid="28681"/>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28681"/>
                                        </p:tgtEl>
                                        <p:attrNameLst>
                                          <p:attrName>fillcolor</p:attrName>
                                        </p:attrNameLst>
                                      </p:cBhvr>
                                      <p:tavLst>
                                        <p:tav tm="0">
                                          <p:val>
                                            <p:clrVal>
                                              <a:schemeClr val="accent2"/>
                                            </p:clrVal>
                                          </p:val>
                                        </p:tav>
                                        <p:tav tm="50000">
                                          <p:val>
                                            <p:clrVal>
                                              <a:schemeClr val="hlink"/>
                                            </p:clrVal>
                                          </p:val>
                                        </p:tav>
                                      </p:tavLst>
                                    </p:anim>
                                    <p:set>
                                      <p:cBhvr>
                                        <p:cTn id="49" dur="80"/>
                                        <p:tgtEl>
                                          <p:spTgt spid="2868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5" grpId="0"/>
      <p:bldP spid="28677" grpId="0"/>
      <p:bldP spid="28678" grpId="0"/>
      <p:bldP spid="28679" grpId="0"/>
      <p:bldP spid="28680" grpId="0"/>
      <p:bldP spid="2868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WordArt 2"/>
          <p:cNvSpPr>
            <a:spLocks noChangeArrowheads="1" noChangeShapeType="1" noTextEdit="1"/>
          </p:cNvSpPr>
          <p:nvPr/>
        </p:nvSpPr>
        <p:spPr bwMode="auto">
          <a:xfrm>
            <a:off x="2987675" y="333375"/>
            <a:ext cx="5857875"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الطلب على المبالغ القابلة للإقراض</a:t>
            </a:r>
          </a:p>
        </p:txBody>
      </p:sp>
      <p:sp>
        <p:nvSpPr>
          <p:cNvPr id="30723" name="Text Box 3"/>
          <p:cNvSpPr txBox="1">
            <a:spLocks noChangeArrowheads="1"/>
          </p:cNvSpPr>
          <p:nvPr/>
        </p:nvSpPr>
        <p:spPr bwMode="auto">
          <a:xfrm>
            <a:off x="323850" y="1196975"/>
            <a:ext cx="8424863" cy="1552575"/>
          </a:xfrm>
          <a:prstGeom prst="rect">
            <a:avLst/>
          </a:prstGeom>
          <a:noFill/>
          <a:ln w="9525">
            <a:noFill/>
            <a:miter lim="800000"/>
            <a:headEnd/>
            <a:tailEnd/>
          </a:ln>
          <a:effectLst/>
        </p:spPr>
        <p:txBody>
          <a:bodyPr>
            <a:spAutoFit/>
          </a:bodyPr>
          <a:lstStyle/>
          <a:p>
            <a:pPr algn="just" rtl="1">
              <a:spcBef>
                <a:spcPct val="50000"/>
              </a:spcBef>
            </a:pPr>
            <a:r>
              <a:rPr lang="ar-BH" sz="2400"/>
              <a:t>يقاس معدل العائد الحدي على الاستثمار بما يعرف بالإنتاجية الحدية لرأس المال أو بما اطلق عليه كينز بالكفاءة الحدية لرأس المال وهما في الواقع تعبيران لمعنى واحد. ويميز البعض احياناً بين هذين التعبيرين فيشير التعبير الأول إلى مقدار الإنتاجية الفعلية، والتعبير الثاني إلى الإنتاجية المتوقعة. ويوضح ذلك </a:t>
            </a:r>
            <a:r>
              <a:rPr lang="ar-BH" sz="2400" b="1">
                <a:solidFill>
                  <a:srgbClr val="FD0903"/>
                </a:solidFill>
                <a:hlinkClick r:id="rId3" action="ppaction://hlinksldjump"/>
              </a:rPr>
              <a:t>الجدول (12-1)</a:t>
            </a:r>
            <a:r>
              <a:rPr lang="ar-BH" sz="2400"/>
              <a:t>.</a:t>
            </a:r>
            <a:endParaRPr lang="fr-MA" sz="2400"/>
          </a:p>
        </p:txBody>
      </p:sp>
      <p:sp>
        <p:nvSpPr>
          <p:cNvPr id="30724" name="Text Box 4"/>
          <p:cNvSpPr txBox="1">
            <a:spLocks noChangeArrowheads="1"/>
          </p:cNvSpPr>
          <p:nvPr/>
        </p:nvSpPr>
        <p:spPr bwMode="auto">
          <a:xfrm>
            <a:off x="323850" y="2781300"/>
            <a:ext cx="8424863" cy="822325"/>
          </a:xfrm>
          <a:prstGeom prst="rect">
            <a:avLst/>
          </a:prstGeom>
          <a:noFill/>
          <a:ln w="9525">
            <a:noFill/>
            <a:miter lim="800000"/>
            <a:headEnd/>
            <a:tailEnd/>
          </a:ln>
          <a:effectLst/>
        </p:spPr>
        <p:txBody>
          <a:bodyPr>
            <a:spAutoFit/>
          </a:bodyPr>
          <a:lstStyle/>
          <a:p>
            <a:pPr algn="just" rtl="1">
              <a:spcBef>
                <a:spcPct val="50000"/>
              </a:spcBef>
            </a:pPr>
            <a:r>
              <a:rPr lang="ar-BH" sz="2400"/>
              <a:t>ويقيس </a:t>
            </a:r>
            <a:r>
              <a:rPr lang="ar-BH" sz="2400" b="1">
                <a:solidFill>
                  <a:srgbClr val="FD0903"/>
                </a:solidFill>
                <a:hlinkClick r:id="rId4" action="ppaction://hlinksldjump"/>
              </a:rPr>
              <a:t>الشكل (12-7)</a:t>
            </a:r>
            <a:r>
              <a:rPr lang="ar-BH" sz="2400"/>
              <a:t> الكفاءة الحدية لرأس المال وسعر الفائدة على المحور الرأسي، وحجم الاستثمار المطلوب على المحور الأفقي.</a:t>
            </a:r>
            <a:endParaRPr lang="fr-MA" sz="2400"/>
          </a:p>
        </p:txBody>
      </p:sp>
      <p:sp>
        <p:nvSpPr>
          <p:cNvPr id="30725" name="Text Box 5"/>
          <p:cNvSpPr txBox="1">
            <a:spLocks noChangeArrowheads="1"/>
          </p:cNvSpPr>
          <p:nvPr/>
        </p:nvSpPr>
        <p:spPr bwMode="auto">
          <a:xfrm>
            <a:off x="323850" y="3619500"/>
            <a:ext cx="8424863" cy="457200"/>
          </a:xfrm>
          <a:prstGeom prst="rect">
            <a:avLst/>
          </a:prstGeom>
          <a:noFill/>
          <a:ln w="9525">
            <a:noFill/>
            <a:miter lim="800000"/>
            <a:headEnd/>
            <a:tailEnd/>
          </a:ln>
          <a:effectLst/>
        </p:spPr>
        <p:txBody>
          <a:bodyPr>
            <a:spAutoFit/>
          </a:bodyPr>
          <a:lstStyle/>
          <a:p>
            <a:pPr algn="just" rtl="1">
              <a:spcBef>
                <a:spcPct val="50000"/>
              </a:spcBef>
            </a:pPr>
            <a:r>
              <a:rPr lang="ar-BH" sz="2400" b="1"/>
              <a:t>العلاقة عكسية بين </a:t>
            </a:r>
            <a:r>
              <a:rPr lang="en-US" sz="2400" b="1"/>
              <a:t>r</a:t>
            </a:r>
            <a:r>
              <a:rPr lang="ar-BH" sz="2400" b="1"/>
              <a:t> و </a:t>
            </a:r>
            <a:r>
              <a:rPr lang="en-US" sz="2400" b="1"/>
              <a:t>I</a:t>
            </a:r>
            <a:r>
              <a:rPr lang="ar-BH" sz="2400" b="1"/>
              <a:t> عند ثبات العوامل الأخرى وهي :</a:t>
            </a:r>
            <a:endParaRPr lang="fr-MA" sz="2400" b="1"/>
          </a:p>
        </p:txBody>
      </p:sp>
      <p:sp>
        <p:nvSpPr>
          <p:cNvPr id="30726" name="Text Box 6"/>
          <p:cNvSpPr txBox="1">
            <a:spLocks noChangeArrowheads="1"/>
          </p:cNvSpPr>
          <p:nvPr/>
        </p:nvSpPr>
        <p:spPr bwMode="auto">
          <a:xfrm>
            <a:off x="304800" y="39624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توقعات رجال الأعمال وثقتهم في مستقبل الاقتصاد القومي.</a:t>
            </a:r>
            <a:endParaRPr lang="fr-MA" sz="2400" dirty="0"/>
          </a:p>
        </p:txBody>
      </p:sp>
      <p:sp>
        <p:nvSpPr>
          <p:cNvPr id="30727" name="Text Box 7"/>
          <p:cNvSpPr txBox="1">
            <a:spLocks noChangeArrowheads="1"/>
          </p:cNvSpPr>
          <p:nvPr/>
        </p:nvSpPr>
        <p:spPr bwMode="auto">
          <a:xfrm>
            <a:off x="228600" y="43434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التقدم التقني.</a:t>
            </a:r>
            <a:endParaRPr lang="fr-MA" sz="2400" dirty="0"/>
          </a:p>
        </p:txBody>
      </p:sp>
      <p:sp>
        <p:nvSpPr>
          <p:cNvPr id="30728" name="Text Box 8"/>
          <p:cNvSpPr txBox="1">
            <a:spLocks noChangeArrowheads="1"/>
          </p:cNvSpPr>
          <p:nvPr/>
        </p:nvSpPr>
        <p:spPr bwMode="auto">
          <a:xfrm>
            <a:off x="304800" y="48006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نمو السكان.</a:t>
            </a:r>
            <a:endParaRPr lang="fr-MA" sz="2400" dirty="0"/>
          </a:p>
        </p:txBody>
      </p:sp>
      <p:sp>
        <p:nvSpPr>
          <p:cNvPr id="30729" name="Text Box 9"/>
          <p:cNvSpPr txBox="1">
            <a:spLocks noChangeArrowheads="1"/>
          </p:cNvSpPr>
          <p:nvPr/>
        </p:nvSpPr>
        <p:spPr bwMode="auto">
          <a:xfrm>
            <a:off x="381000" y="51816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السياسات المالية والنقدية.</a:t>
            </a:r>
            <a:endParaRPr lang="fr-MA" sz="2400" dirty="0"/>
          </a:p>
        </p:txBody>
      </p:sp>
      <p:sp>
        <p:nvSpPr>
          <p:cNvPr id="30730" name="Text Box 10"/>
          <p:cNvSpPr txBox="1">
            <a:spLocks noChangeArrowheads="1"/>
          </p:cNvSpPr>
          <p:nvPr/>
        </p:nvSpPr>
        <p:spPr bwMode="auto">
          <a:xfrm>
            <a:off x="304800" y="5562600"/>
            <a:ext cx="8424863" cy="457200"/>
          </a:xfrm>
          <a:prstGeom prst="rect">
            <a:avLst/>
          </a:prstGeom>
          <a:noFill/>
          <a:ln w="9525">
            <a:noFill/>
            <a:miter lim="800000"/>
            <a:headEnd/>
            <a:tailEnd/>
          </a:ln>
          <a:effectLst/>
        </p:spPr>
        <p:txBody>
          <a:bodyPr>
            <a:spAutoFit/>
          </a:bodyPr>
          <a:lstStyle/>
          <a:p>
            <a:pPr algn="just" rtl="1">
              <a:spcBef>
                <a:spcPct val="50000"/>
              </a:spcBef>
              <a:buFontTx/>
              <a:buBlip>
                <a:blip r:embed="rId5"/>
              </a:buBlip>
            </a:pPr>
            <a:r>
              <a:rPr lang="ar-BH" sz="2400" dirty="0"/>
              <a:t> التغير في الظروف الاقتصادية العالمية.</a:t>
            </a:r>
            <a:endParaRPr lang="fr-M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slide(fromBottom)">
                                      <p:cBhvr>
                                        <p:cTn id="7" dur="500"/>
                                        <p:tgtEl>
                                          <p:spTgt spid="30722"/>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0723"/>
                                        </p:tgtEl>
                                        <p:attrNameLst>
                                          <p:attrName>style.visibility</p:attrName>
                                        </p:attrNameLst>
                                      </p:cBhvr>
                                      <p:to>
                                        <p:strVal val="visible"/>
                                      </p:to>
                                    </p:set>
                                    <p:anim calcmode="discrete" valueType="clr">
                                      <p:cBhvr override="childStyle">
                                        <p:cTn id="11" dur="80"/>
                                        <p:tgtEl>
                                          <p:spTgt spid="30723"/>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0723"/>
                                        </p:tgtEl>
                                        <p:attrNameLst>
                                          <p:attrName>fillcolor</p:attrName>
                                        </p:attrNameLst>
                                      </p:cBhvr>
                                      <p:tavLst>
                                        <p:tav tm="0">
                                          <p:val>
                                            <p:clrVal>
                                              <a:schemeClr val="accent2"/>
                                            </p:clrVal>
                                          </p:val>
                                        </p:tav>
                                        <p:tav tm="50000">
                                          <p:val>
                                            <p:clrVal>
                                              <a:schemeClr val="hlink"/>
                                            </p:clrVal>
                                          </p:val>
                                        </p:tav>
                                      </p:tavLst>
                                    </p:anim>
                                    <p:set>
                                      <p:cBhvr>
                                        <p:cTn id="13" dur="80"/>
                                        <p:tgtEl>
                                          <p:spTgt spid="30723"/>
                                        </p:tgtEl>
                                        <p:attrNameLst>
                                          <p:attrName>fill.type</p:attrName>
                                        </p:attrNameLst>
                                      </p:cBhvr>
                                      <p:to>
                                        <p:strVal val="solid"/>
                                      </p:to>
                                    </p:set>
                                  </p:childTnLst>
                                </p:cTn>
                              </p:par>
                            </p:childTnLst>
                          </p:cTn>
                        </p:par>
                        <p:par>
                          <p:cTn id="14" fill="hold">
                            <p:stCondLst>
                              <p:cond delay="1106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30724">
                                            <p:txEl>
                                              <p:pRg st="0" end="0"/>
                                            </p:txEl>
                                          </p:spTgt>
                                        </p:tgtEl>
                                        <p:attrNameLst>
                                          <p:attrName>style.visibility</p:attrName>
                                        </p:attrNameLst>
                                      </p:cBhvr>
                                      <p:to>
                                        <p:strVal val="visible"/>
                                      </p:to>
                                    </p:set>
                                    <p:anim calcmode="discrete" valueType="clr">
                                      <p:cBhvr override="childStyle">
                                        <p:cTn id="17" dur="80"/>
                                        <p:tgtEl>
                                          <p:spTgt spid="3072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0724">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30724">
                                            <p:txEl>
                                              <p:pRg st="0" end="0"/>
                                            </p:txEl>
                                          </p:spTgt>
                                        </p:tgtEl>
                                        <p:attrNameLst>
                                          <p:attrName>fill.type</p:attrName>
                                        </p:attrNameLst>
                                      </p:cBhvr>
                                      <p:to>
                                        <p:strVal val="solid"/>
                                      </p:to>
                                    </p:set>
                                  </p:childTnLst>
                                </p:cTn>
                              </p:par>
                            </p:childTnLst>
                          </p:cTn>
                        </p:par>
                        <p:par>
                          <p:cTn id="20" fill="hold">
                            <p:stCondLst>
                              <p:cond delay="15140"/>
                            </p:stCondLst>
                            <p:childTnLst>
                              <p:par>
                                <p:cTn id="21" presetID="27" presetClass="entr" presetSubtype="0" fill="hold" nodeType="afterEffect">
                                  <p:stCondLst>
                                    <p:cond delay="0"/>
                                  </p:stCondLst>
                                  <p:iterate type="lt">
                                    <p:tmPct val="50000"/>
                                  </p:iterate>
                                  <p:childTnLst>
                                    <p:set>
                                      <p:cBhvr>
                                        <p:cTn id="22" dur="1" fill="hold">
                                          <p:stCondLst>
                                            <p:cond delay="0"/>
                                          </p:stCondLst>
                                        </p:cTn>
                                        <p:tgtEl>
                                          <p:spTgt spid="30725">
                                            <p:txEl>
                                              <p:pRg st="0" end="0"/>
                                            </p:txEl>
                                          </p:spTgt>
                                        </p:tgtEl>
                                        <p:attrNameLst>
                                          <p:attrName>style.visibility</p:attrName>
                                        </p:attrNameLst>
                                      </p:cBhvr>
                                      <p:to>
                                        <p:strVal val="visible"/>
                                      </p:to>
                                    </p:set>
                                    <p:anim calcmode="discrete" valueType="clr">
                                      <p:cBhvr override="childStyle">
                                        <p:cTn id="23" dur="80"/>
                                        <p:tgtEl>
                                          <p:spTgt spid="307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30725">
                                            <p:txEl>
                                              <p:pRg st="0" end="0"/>
                                            </p:txEl>
                                          </p:spTgt>
                                        </p:tgtEl>
                                        <p:attrNameLst>
                                          <p:attrName>fillcolor</p:attrName>
                                        </p:attrNameLst>
                                      </p:cBhvr>
                                      <p:tavLst>
                                        <p:tav tm="0">
                                          <p:val>
                                            <p:clrVal>
                                              <a:schemeClr val="accent2"/>
                                            </p:clrVal>
                                          </p:val>
                                        </p:tav>
                                        <p:tav tm="50000">
                                          <p:val>
                                            <p:clrVal>
                                              <a:schemeClr val="hlink"/>
                                            </p:clrVal>
                                          </p:val>
                                        </p:tav>
                                      </p:tavLst>
                                    </p:anim>
                                    <p:set>
                                      <p:cBhvr>
                                        <p:cTn id="25" dur="80"/>
                                        <p:tgtEl>
                                          <p:spTgt spid="30725">
                                            <p:txEl>
                                              <p:pRg st="0" end="0"/>
                                            </p:txEl>
                                          </p:spTgt>
                                        </p:tgtEl>
                                        <p:attrNameLst>
                                          <p:attrName>fill.type</p:attrName>
                                        </p:attrNameLst>
                                      </p:cBhvr>
                                      <p:to>
                                        <p:strVal val="solid"/>
                                      </p:to>
                                    </p:set>
                                  </p:childTnLst>
                                </p:cTn>
                              </p:par>
                            </p:childTnLst>
                          </p:cTn>
                        </p:par>
                        <p:par>
                          <p:cTn id="26" fill="hold">
                            <p:stCondLst>
                              <p:cond delay="16860"/>
                            </p:stCondLst>
                            <p:childTnLst>
                              <p:par>
                                <p:cTn id="27" presetID="27" presetClass="entr" presetSubtype="0" fill="hold" grpId="0" nodeType="afterEffect">
                                  <p:stCondLst>
                                    <p:cond delay="2000"/>
                                  </p:stCondLst>
                                  <p:iterate type="lt">
                                    <p:tmPct val="50000"/>
                                  </p:iterate>
                                  <p:childTnLst>
                                    <p:set>
                                      <p:cBhvr>
                                        <p:cTn id="28" dur="1" fill="hold">
                                          <p:stCondLst>
                                            <p:cond delay="0"/>
                                          </p:stCondLst>
                                        </p:cTn>
                                        <p:tgtEl>
                                          <p:spTgt spid="30726"/>
                                        </p:tgtEl>
                                        <p:attrNameLst>
                                          <p:attrName>style.visibility</p:attrName>
                                        </p:attrNameLst>
                                      </p:cBhvr>
                                      <p:to>
                                        <p:strVal val="visible"/>
                                      </p:to>
                                    </p:set>
                                    <p:anim calcmode="discrete" valueType="clr">
                                      <p:cBhvr override="childStyle">
                                        <p:cTn id="29" dur="80"/>
                                        <p:tgtEl>
                                          <p:spTgt spid="30726"/>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30726"/>
                                        </p:tgtEl>
                                        <p:attrNameLst>
                                          <p:attrName>fillcolor</p:attrName>
                                        </p:attrNameLst>
                                      </p:cBhvr>
                                      <p:tavLst>
                                        <p:tav tm="0">
                                          <p:val>
                                            <p:clrVal>
                                              <a:schemeClr val="accent2"/>
                                            </p:clrVal>
                                          </p:val>
                                        </p:tav>
                                        <p:tav tm="50000">
                                          <p:val>
                                            <p:clrVal>
                                              <a:schemeClr val="hlink"/>
                                            </p:clrVal>
                                          </p:val>
                                        </p:tav>
                                      </p:tavLst>
                                    </p:anim>
                                    <p:set>
                                      <p:cBhvr>
                                        <p:cTn id="31" dur="80"/>
                                        <p:tgtEl>
                                          <p:spTgt spid="30726"/>
                                        </p:tgtEl>
                                        <p:attrNameLst>
                                          <p:attrName>fill.type</p:attrName>
                                        </p:attrNameLst>
                                      </p:cBhvr>
                                      <p:to>
                                        <p:strVal val="solid"/>
                                      </p:to>
                                    </p:set>
                                  </p:childTnLst>
                                </p:cTn>
                              </p:par>
                            </p:childTnLst>
                          </p:cTn>
                        </p:par>
                        <p:par>
                          <p:cTn id="32" fill="hold">
                            <p:stCondLst>
                              <p:cond delay="2074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30727"/>
                                        </p:tgtEl>
                                        <p:attrNameLst>
                                          <p:attrName>style.visibility</p:attrName>
                                        </p:attrNameLst>
                                      </p:cBhvr>
                                      <p:to>
                                        <p:strVal val="visible"/>
                                      </p:to>
                                    </p:set>
                                    <p:anim calcmode="discrete" valueType="clr">
                                      <p:cBhvr override="childStyle">
                                        <p:cTn id="35" dur="80"/>
                                        <p:tgtEl>
                                          <p:spTgt spid="30727"/>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30727"/>
                                        </p:tgtEl>
                                        <p:attrNameLst>
                                          <p:attrName>fillcolor</p:attrName>
                                        </p:attrNameLst>
                                      </p:cBhvr>
                                      <p:tavLst>
                                        <p:tav tm="0">
                                          <p:val>
                                            <p:clrVal>
                                              <a:schemeClr val="accent2"/>
                                            </p:clrVal>
                                          </p:val>
                                        </p:tav>
                                        <p:tav tm="50000">
                                          <p:val>
                                            <p:clrVal>
                                              <a:schemeClr val="hlink"/>
                                            </p:clrVal>
                                          </p:val>
                                        </p:tav>
                                      </p:tavLst>
                                    </p:anim>
                                    <p:set>
                                      <p:cBhvr>
                                        <p:cTn id="37" dur="80"/>
                                        <p:tgtEl>
                                          <p:spTgt spid="30727"/>
                                        </p:tgtEl>
                                        <p:attrNameLst>
                                          <p:attrName>fill.type</p:attrName>
                                        </p:attrNameLst>
                                      </p:cBhvr>
                                      <p:to>
                                        <p:strVal val="solid"/>
                                      </p:to>
                                    </p:set>
                                  </p:childTnLst>
                                </p:cTn>
                              </p:par>
                            </p:childTnLst>
                          </p:cTn>
                        </p:par>
                        <p:par>
                          <p:cTn id="38" fill="hold">
                            <p:stCondLst>
                              <p:cond delay="2130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30728"/>
                                        </p:tgtEl>
                                        <p:attrNameLst>
                                          <p:attrName>style.visibility</p:attrName>
                                        </p:attrNameLst>
                                      </p:cBhvr>
                                      <p:to>
                                        <p:strVal val="visible"/>
                                      </p:to>
                                    </p:set>
                                    <p:anim calcmode="discrete" valueType="clr">
                                      <p:cBhvr override="childStyle">
                                        <p:cTn id="41" dur="80"/>
                                        <p:tgtEl>
                                          <p:spTgt spid="30728"/>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30728"/>
                                        </p:tgtEl>
                                        <p:attrNameLst>
                                          <p:attrName>fillcolor</p:attrName>
                                        </p:attrNameLst>
                                      </p:cBhvr>
                                      <p:tavLst>
                                        <p:tav tm="0">
                                          <p:val>
                                            <p:clrVal>
                                              <a:schemeClr val="accent2"/>
                                            </p:clrVal>
                                          </p:val>
                                        </p:tav>
                                        <p:tav tm="50000">
                                          <p:val>
                                            <p:clrVal>
                                              <a:schemeClr val="hlink"/>
                                            </p:clrVal>
                                          </p:val>
                                        </p:tav>
                                      </p:tavLst>
                                    </p:anim>
                                    <p:set>
                                      <p:cBhvr>
                                        <p:cTn id="43" dur="80"/>
                                        <p:tgtEl>
                                          <p:spTgt spid="30728"/>
                                        </p:tgtEl>
                                        <p:attrNameLst>
                                          <p:attrName>fill.type</p:attrName>
                                        </p:attrNameLst>
                                      </p:cBhvr>
                                      <p:to>
                                        <p:strVal val="solid"/>
                                      </p:to>
                                    </p:set>
                                  </p:childTnLst>
                                </p:cTn>
                              </p:par>
                            </p:childTnLst>
                          </p:cTn>
                        </p:par>
                        <p:par>
                          <p:cTn id="44" fill="hold">
                            <p:stCondLst>
                              <p:cond delay="21740"/>
                            </p:stCondLst>
                            <p:childTnLst>
                              <p:par>
                                <p:cTn id="45" presetID="27" presetClass="entr" presetSubtype="0" fill="hold" grpId="0" nodeType="afterEffect">
                                  <p:stCondLst>
                                    <p:cond delay="0"/>
                                  </p:stCondLst>
                                  <p:iterate type="lt">
                                    <p:tmPct val="50000"/>
                                  </p:iterate>
                                  <p:childTnLst>
                                    <p:set>
                                      <p:cBhvr>
                                        <p:cTn id="46" dur="1" fill="hold">
                                          <p:stCondLst>
                                            <p:cond delay="0"/>
                                          </p:stCondLst>
                                        </p:cTn>
                                        <p:tgtEl>
                                          <p:spTgt spid="30729"/>
                                        </p:tgtEl>
                                        <p:attrNameLst>
                                          <p:attrName>style.visibility</p:attrName>
                                        </p:attrNameLst>
                                      </p:cBhvr>
                                      <p:to>
                                        <p:strVal val="visible"/>
                                      </p:to>
                                    </p:set>
                                    <p:anim calcmode="discrete" valueType="clr">
                                      <p:cBhvr override="childStyle">
                                        <p:cTn id="47" dur="80"/>
                                        <p:tgtEl>
                                          <p:spTgt spid="30729"/>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30729"/>
                                        </p:tgtEl>
                                        <p:attrNameLst>
                                          <p:attrName>fillcolor</p:attrName>
                                        </p:attrNameLst>
                                      </p:cBhvr>
                                      <p:tavLst>
                                        <p:tav tm="0">
                                          <p:val>
                                            <p:clrVal>
                                              <a:schemeClr val="accent2"/>
                                            </p:clrVal>
                                          </p:val>
                                        </p:tav>
                                        <p:tav tm="50000">
                                          <p:val>
                                            <p:clrVal>
                                              <a:schemeClr val="hlink"/>
                                            </p:clrVal>
                                          </p:val>
                                        </p:tav>
                                      </p:tavLst>
                                    </p:anim>
                                    <p:set>
                                      <p:cBhvr>
                                        <p:cTn id="49" dur="80"/>
                                        <p:tgtEl>
                                          <p:spTgt spid="30729"/>
                                        </p:tgtEl>
                                        <p:attrNameLst>
                                          <p:attrName>fill.type</p:attrName>
                                        </p:attrNameLst>
                                      </p:cBhvr>
                                      <p:to>
                                        <p:strVal val="solid"/>
                                      </p:to>
                                    </p:set>
                                  </p:childTnLst>
                                </p:cTn>
                              </p:par>
                            </p:childTnLst>
                          </p:cTn>
                        </p:par>
                        <p:par>
                          <p:cTn id="50" fill="hold">
                            <p:stCondLst>
                              <p:cond delay="22740"/>
                            </p:stCondLst>
                            <p:childTnLst>
                              <p:par>
                                <p:cTn id="51" presetID="27" presetClass="entr" presetSubtype="0" fill="hold" grpId="0" nodeType="afterEffect">
                                  <p:stCondLst>
                                    <p:cond delay="0"/>
                                  </p:stCondLst>
                                  <p:iterate type="lt">
                                    <p:tmPct val="50000"/>
                                  </p:iterate>
                                  <p:childTnLst>
                                    <p:set>
                                      <p:cBhvr>
                                        <p:cTn id="52" dur="1" fill="hold">
                                          <p:stCondLst>
                                            <p:cond delay="0"/>
                                          </p:stCondLst>
                                        </p:cTn>
                                        <p:tgtEl>
                                          <p:spTgt spid="30730"/>
                                        </p:tgtEl>
                                        <p:attrNameLst>
                                          <p:attrName>style.visibility</p:attrName>
                                        </p:attrNameLst>
                                      </p:cBhvr>
                                      <p:to>
                                        <p:strVal val="visible"/>
                                      </p:to>
                                    </p:set>
                                    <p:anim calcmode="discrete" valueType="clr">
                                      <p:cBhvr override="childStyle">
                                        <p:cTn id="53" dur="80"/>
                                        <p:tgtEl>
                                          <p:spTgt spid="30730"/>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30730"/>
                                        </p:tgtEl>
                                        <p:attrNameLst>
                                          <p:attrName>fillcolor</p:attrName>
                                        </p:attrNameLst>
                                      </p:cBhvr>
                                      <p:tavLst>
                                        <p:tav tm="0">
                                          <p:val>
                                            <p:clrVal>
                                              <a:schemeClr val="accent2"/>
                                            </p:clrVal>
                                          </p:val>
                                        </p:tav>
                                        <p:tav tm="50000">
                                          <p:val>
                                            <p:clrVal>
                                              <a:schemeClr val="hlink"/>
                                            </p:clrVal>
                                          </p:val>
                                        </p:tav>
                                      </p:tavLst>
                                    </p:anim>
                                    <p:set>
                                      <p:cBhvr>
                                        <p:cTn id="55" dur="80"/>
                                        <p:tgtEl>
                                          <p:spTgt spid="3073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p:bldP spid="30723" grpId="0"/>
      <p:bldP spid="30726" grpId="0"/>
      <p:bldP spid="30727" grpId="0"/>
      <p:bldP spid="30728" grpId="0"/>
      <p:bldP spid="30729" grpId="0"/>
      <p:bldP spid="307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Group 2"/>
          <p:cNvGraphicFramePr>
            <a:graphicFrameLocks noGrp="1"/>
          </p:cNvGraphicFramePr>
          <p:nvPr/>
        </p:nvGraphicFramePr>
        <p:xfrm>
          <a:off x="762000" y="0"/>
          <a:ext cx="7343775" cy="6034402"/>
        </p:xfrm>
        <a:graphic>
          <a:graphicData uri="http://schemas.openxmlformats.org/drawingml/2006/table">
            <a:tbl>
              <a:tblPr rtl="1"/>
              <a:tblGrid>
                <a:gridCol w="3671887"/>
                <a:gridCol w="3671888"/>
              </a:tblGrid>
              <a:tr h="1005202">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D0903"/>
                          </a:solidFill>
                          <a:effectLst/>
                          <a:latin typeface="Times New Roman" pitchFamily="18" charset="0"/>
                          <a:cs typeface="Times New Roman" pitchFamily="18" charset="0"/>
                        </a:rPr>
                        <a:t>جدول (1</a:t>
                      </a:r>
                      <a:r>
                        <a:rPr kumimoji="0" lang="ar-BH" sz="3200" b="1" i="0" u="none" strike="noStrike" cap="none" normalizeH="0" baseline="0" dirty="0" smtClean="0">
                          <a:ln>
                            <a:noFill/>
                          </a:ln>
                          <a:solidFill>
                            <a:srgbClr val="FD0903"/>
                          </a:solidFill>
                          <a:effectLst/>
                          <a:latin typeface="Times New Roman" pitchFamily="18" charset="0"/>
                          <a:cs typeface="Times New Roman" pitchFamily="18" charset="0"/>
                        </a:rPr>
                        <a:t>2</a:t>
                      </a:r>
                      <a:r>
                        <a:rPr kumimoji="0" lang="ar-SA" sz="3200" b="1" i="0" u="none" strike="noStrike" cap="none" normalizeH="0" baseline="0" dirty="0" smtClean="0">
                          <a:ln>
                            <a:noFill/>
                          </a:ln>
                          <a:solidFill>
                            <a:srgbClr val="FD0903"/>
                          </a:solidFill>
                          <a:effectLst/>
                          <a:latin typeface="Times New Roman" pitchFamily="18" charset="0"/>
                          <a:cs typeface="Times New Roman" pitchFamily="18" charset="0"/>
                        </a:rPr>
                        <a:t>-2): الكفاءة الحدية لرأس المال</a:t>
                      </a:r>
                      <a:endParaRPr kumimoji="0" lang="ar-SA" sz="3200" b="0" i="0" u="none" strike="noStrike" cap="none" normalizeH="0" baseline="0" dirty="0" smtClean="0">
                        <a:ln>
                          <a:noFill/>
                        </a:ln>
                        <a:solidFill>
                          <a:srgbClr val="FD0903"/>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r>
              <a:tr h="10877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حجم الاستثمار </a:t>
                      </a:r>
                      <a:endParaRPr kumimoji="0" lang="ar-BH" sz="36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(مليون دينار)</a:t>
                      </a:r>
                      <a:endParaRPr kumimoji="0" lang="en-US"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معدل العائد (%)</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16</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14</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12</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6</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8</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8</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856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ar-SA" sz="4400" b="0" i="0" u="none" strike="noStrike" cap="none" normalizeH="0" baseline="0" smtClean="0">
                        <a:ln>
                          <a:noFill/>
                        </a:ln>
                        <a:solidFill>
                          <a:srgbClr val="000000"/>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600" b="0" i="0" u="none" strike="noStrike" cap="none" normalizeH="0" baseline="0" dirty="0" smtClean="0">
                          <a:ln>
                            <a:noFill/>
                          </a:ln>
                          <a:solidFill>
                            <a:srgbClr val="000000"/>
                          </a:solidFill>
                          <a:effectLst/>
                          <a:latin typeface="Times New Roman" pitchFamily="18" charset="0"/>
                          <a:cs typeface="Times New Roman" pitchFamily="18" charset="0"/>
                        </a:rPr>
                        <a:t>6</a:t>
                      </a:r>
                      <a:endParaRPr kumimoji="0" lang="ar-SA" sz="4400" b="0" i="0" u="none" strike="noStrike" cap="none" normalizeH="0" baseline="0" dirty="0" smtClean="0">
                        <a:ln>
                          <a:noFill/>
                        </a:ln>
                        <a:solidFill>
                          <a:srgbClr val="000000"/>
                        </a:solidFill>
                        <a:effectLst/>
                        <a:latin typeface="Arial" pitchFamily="34" charset="0"/>
                        <a:cs typeface="Arial" pitchFamily="34" charset="0"/>
                      </a:endParaRPr>
                    </a:p>
                  </a:txBody>
                  <a:tcPr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3846513" y="4584700"/>
            <a:ext cx="854075" cy="5127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I</a:t>
            </a:r>
            <a:r>
              <a:rPr lang="en-US" sz="2400" b="1" baseline="30000">
                <a:latin typeface="Times New Roman" pitchFamily="18" charset="0"/>
                <a:ea typeface="SimSun" pitchFamily="2" charset="-122"/>
              </a:rPr>
              <a:t>*</a:t>
            </a:r>
            <a:endParaRPr lang="en-US" sz="3600"/>
          </a:p>
        </p:txBody>
      </p:sp>
      <p:sp>
        <p:nvSpPr>
          <p:cNvPr id="34820" name="Line 4"/>
          <p:cNvSpPr>
            <a:spLocks noChangeShapeType="1"/>
          </p:cNvSpPr>
          <p:nvPr/>
        </p:nvSpPr>
        <p:spPr bwMode="auto">
          <a:xfrm>
            <a:off x="2574925" y="1012825"/>
            <a:ext cx="0" cy="3587750"/>
          </a:xfrm>
          <a:prstGeom prst="line">
            <a:avLst/>
          </a:prstGeom>
          <a:noFill/>
          <a:ln w="38100">
            <a:solidFill>
              <a:srgbClr val="000000"/>
            </a:solidFill>
            <a:round/>
            <a:headEnd/>
            <a:tailEnd/>
          </a:ln>
        </p:spPr>
        <p:txBody>
          <a:bodyPr/>
          <a:lstStyle/>
          <a:p>
            <a:endParaRPr lang="ar-SA"/>
          </a:p>
        </p:txBody>
      </p:sp>
      <p:sp>
        <p:nvSpPr>
          <p:cNvPr id="34821" name="Line 5"/>
          <p:cNvSpPr>
            <a:spLocks noChangeShapeType="1"/>
          </p:cNvSpPr>
          <p:nvPr/>
        </p:nvSpPr>
        <p:spPr bwMode="auto">
          <a:xfrm>
            <a:off x="2574925" y="4597400"/>
            <a:ext cx="4440238" cy="0"/>
          </a:xfrm>
          <a:prstGeom prst="line">
            <a:avLst/>
          </a:prstGeom>
          <a:noFill/>
          <a:ln w="38100">
            <a:solidFill>
              <a:srgbClr val="000000"/>
            </a:solidFill>
            <a:round/>
            <a:headEnd/>
            <a:tailEnd/>
          </a:ln>
        </p:spPr>
        <p:txBody>
          <a:bodyPr/>
          <a:lstStyle/>
          <a:p>
            <a:endParaRPr lang="ar-SA"/>
          </a:p>
        </p:txBody>
      </p:sp>
      <p:sp>
        <p:nvSpPr>
          <p:cNvPr id="34822" name="Line 6"/>
          <p:cNvSpPr>
            <a:spLocks noChangeShapeType="1"/>
          </p:cNvSpPr>
          <p:nvPr/>
        </p:nvSpPr>
        <p:spPr bwMode="auto">
          <a:xfrm>
            <a:off x="2916238" y="1355725"/>
            <a:ext cx="2732087" cy="2838450"/>
          </a:xfrm>
          <a:prstGeom prst="line">
            <a:avLst/>
          </a:prstGeom>
          <a:noFill/>
          <a:ln w="28575">
            <a:solidFill>
              <a:srgbClr val="000000"/>
            </a:solidFill>
            <a:round/>
            <a:headEnd/>
            <a:tailEnd/>
          </a:ln>
        </p:spPr>
        <p:txBody>
          <a:bodyPr/>
          <a:lstStyle/>
          <a:p>
            <a:endParaRPr lang="ar-SA"/>
          </a:p>
        </p:txBody>
      </p:sp>
      <p:sp>
        <p:nvSpPr>
          <p:cNvPr id="34823" name="Text Box 7"/>
          <p:cNvSpPr txBox="1">
            <a:spLocks noChangeArrowheads="1"/>
          </p:cNvSpPr>
          <p:nvPr/>
        </p:nvSpPr>
        <p:spPr bwMode="auto">
          <a:xfrm>
            <a:off x="5487988" y="4075113"/>
            <a:ext cx="1204912" cy="5127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MEC</a:t>
            </a:r>
          </a:p>
        </p:txBody>
      </p:sp>
      <p:sp>
        <p:nvSpPr>
          <p:cNvPr id="34824" name="Text Box 8"/>
          <p:cNvSpPr txBox="1">
            <a:spLocks noChangeArrowheads="1"/>
          </p:cNvSpPr>
          <p:nvPr/>
        </p:nvSpPr>
        <p:spPr bwMode="auto">
          <a:xfrm>
            <a:off x="6731000" y="4362450"/>
            <a:ext cx="852488" cy="5127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I</a:t>
            </a:r>
          </a:p>
        </p:txBody>
      </p:sp>
      <p:sp>
        <p:nvSpPr>
          <p:cNvPr id="34825" name="Text Box 9"/>
          <p:cNvSpPr txBox="1">
            <a:spLocks noChangeArrowheads="1"/>
          </p:cNvSpPr>
          <p:nvPr/>
        </p:nvSpPr>
        <p:spPr bwMode="auto">
          <a:xfrm>
            <a:off x="1979613" y="228600"/>
            <a:ext cx="1162050" cy="7731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MEC &amp; r</a:t>
            </a:r>
          </a:p>
        </p:txBody>
      </p:sp>
      <p:sp>
        <p:nvSpPr>
          <p:cNvPr id="34826" name="Text Box 10"/>
          <p:cNvSpPr txBox="1">
            <a:spLocks noChangeArrowheads="1"/>
          </p:cNvSpPr>
          <p:nvPr/>
        </p:nvSpPr>
        <p:spPr bwMode="auto">
          <a:xfrm>
            <a:off x="1066800" y="5029200"/>
            <a:ext cx="6662737" cy="1219200"/>
          </a:xfrm>
          <a:prstGeom prst="rect">
            <a:avLst/>
          </a:prstGeom>
          <a:noFill/>
          <a:ln w="28575">
            <a:solidFill>
              <a:srgbClr val="000000"/>
            </a:solidFill>
            <a:miter lim="800000"/>
            <a:headEnd/>
            <a:tailEnd/>
          </a:ln>
        </p:spPr>
        <p:txBody>
          <a:bodyPr/>
          <a:lstStyle/>
          <a:p>
            <a:pPr algn="just" rtl="1"/>
            <a:r>
              <a:rPr lang="ar-SA" sz="2100" b="1" dirty="0">
                <a:solidFill>
                  <a:srgbClr val="FF6600"/>
                </a:solidFill>
                <a:latin typeface="Times New Roman" pitchFamily="18" charset="0"/>
                <a:ea typeface="SimSun" pitchFamily="2" charset="-122"/>
                <a:cs typeface="Times New Roman" pitchFamily="18" charset="0"/>
              </a:rPr>
              <a:t>الشكل (</a:t>
            </a:r>
            <a:r>
              <a:rPr lang="ar-BH" sz="2100" b="1" dirty="0">
                <a:solidFill>
                  <a:srgbClr val="FF6600"/>
                </a:solidFill>
                <a:latin typeface="Times New Roman" pitchFamily="18" charset="0"/>
                <a:ea typeface="SimSun" pitchFamily="2" charset="-122"/>
                <a:cs typeface="Times New Roman" pitchFamily="18" charset="0"/>
              </a:rPr>
              <a:t>12</a:t>
            </a:r>
            <a:r>
              <a:rPr lang="ar-SA" sz="2100" b="1" dirty="0">
                <a:solidFill>
                  <a:srgbClr val="FF6600"/>
                </a:solidFill>
                <a:latin typeface="Times New Roman" pitchFamily="18" charset="0"/>
                <a:ea typeface="SimSun" pitchFamily="2" charset="-122"/>
                <a:cs typeface="Times New Roman" pitchFamily="18" charset="0"/>
              </a:rPr>
              <a:t>-7):</a:t>
            </a:r>
            <a:r>
              <a:rPr lang="ar-SA" sz="2100" b="1" dirty="0">
                <a:latin typeface="Times New Roman" pitchFamily="18" charset="0"/>
                <a:ea typeface="SimSun" pitchFamily="2" charset="-122"/>
                <a:cs typeface="Times New Roman" pitchFamily="18" charset="0"/>
              </a:rPr>
              <a:t> </a:t>
            </a:r>
            <a:r>
              <a:rPr lang="ar-SA" sz="2100" dirty="0">
                <a:latin typeface="Times New Roman" pitchFamily="18" charset="0"/>
                <a:ea typeface="SimSun" pitchFamily="2" charset="-122"/>
                <a:cs typeface="Times New Roman" pitchFamily="18" charset="0"/>
              </a:rPr>
              <a:t>عند ثبات باقي العوامل المؤثرة على الطلب على الاستثمار تكون هناك علاقة عكسية بين كمية الاستثمار المطلوبة ومعدل العائد على الاستثمار ويطلق على المنحنى في الشكل أعلاه منحنى الطلب على الاستثمار.</a:t>
            </a:r>
            <a:endParaRPr lang="en-US" sz="2100" dirty="0">
              <a:ea typeface="SimSun" pitchFamily="2" charset="-122"/>
              <a:cs typeface="Times New Roman" pitchFamily="18" charset="0"/>
            </a:endParaRPr>
          </a:p>
        </p:txBody>
      </p:sp>
      <p:sp>
        <p:nvSpPr>
          <p:cNvPr id="34827" name="Line 11"/>
          <p:cNvSpPr>
            <a:spLocks noChangeShapeType="1"/>
          </p:cNvSpPr>
          <p:nvPr/>
        </p:nvSpPr>
        <p:spPr bwMode="auto">
          <a:xfrm>
            <a:off x="2574925" y="2773363"/>
            <a:ext cx="4098925" cy="0"/>
          </a:xfrm>
          <a:prstGeom prst="line">
            <a:avLst/>
          </a:prstGeom>
          <a:noFill/>
          <a:ln w="28575">
            <a:solidFill>
              <a:srgbClr val="000000"/>
            </a:solidFill>
            <a:prstDash val="dashDot"/>
            <a:round/>
            <a:headEnd/>
            <a:tailEnd/>
          </a:ln>
        </p:spPr>
        <p:txBody>
          <a:bodyPr/>
          <a:lstStyle/>
          <a:p>
            <a:endParaRPr lang="ar-SA"/>
          </a:p>
        </p:txBody>
      </p:sp>
      <p:sp>
        <p:nvSpPr>
          <p:cNvPr id="34828" name="Line 12"/>
          <p:cNvSpPr>
            <a:spLocks noChangeShapeType="1"/>
          </p:cNvSpPr>
          <p:nvPr/>
        </p:nvSpPr>
        <p:spPr bwMode="auto">
          <a:xfrm>
            <a:off x="4283075" y="2773363"/>
            <a:ext cx="0" cy="1878012"/>
          </a:xfrm>
          <a:prstGeom prst="line">
            <a:avLst/>
          </a:prstGeom>
          <a:noFill/>
          <a:ln w="28575">
            <a:solidFill>
              <a:srgbClr val="000000"/>
            </a:solidFill>
            <a:prstDash val="dashDot"/>
            <a:round/>
            <a:headEnd/>
            <a:tailEnd/>
          </a:ln>
        </p:spPr>
        <p:txBody>
          <a:bodyPr/>
          <a:lstStyle/>
          <a:p>
            <a:endParaRPr lang="ar-SA"/>
          </a:p>
        </p:txBody>
      </p:sp>
      <p:sp>
        <p:nvSpPr>
          <p:cNvPr id="34829" name="Text Box 13"/>
          <p:cNvSpPr txBox="1">
            <a:spLocks noChangeArrowheads="1"/>
          </p:cNvSpPr>
          <p:nvPr/>
        </p:nvSpPr>
        <p:spPr bwMode="auto">
          <a:xfrm>
            <a:off x="1782763" y="2527300"/>
            <a:ext cx="1162050" cy="77311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WordArt 2"/>
          <p:cNvSpPr>
            <a:spLocks noChangeArrowheads="1" noChangeShapeType="1" noTextEdit="1"/>
          </p:cNvSpPr>
          <p:nvPr/>
        </p:nvSpPr>
        <p:spPr bwMode="auto">
          <a:xfrm>
            <a:off x="2819400" y="333375"/>
            <a:ext cx="6026150"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سعر الفائدة على تخصيص رأس المال بين المشروعات</a:t>
            </a:r>
          </a:p>
        </p:txBody>
      </p:sp>
      <p:sp>
        <p:nvSpPr>
          <p:cNvPr id="36867" name="Text Box 3"/>
          <p:cNvSpPr txBox="1">
            <a:spLocks noChangeArrowheads="1"/>
          </p:cNvSpPr>
          <p:nvPr/>
        </p:nvSpPr>
        <p:spPr bwMode="auto">
          <a:xfrm>
            <a:off x="323850" y="1196975"/>
            <a:ext cx="8424863" cy="822325"/>
          </a:xfrm>
          <a:prstGeom prst="rect">
            <a:avLst/>
          </a:prstGeom>
          <a:noFill/>
          <a:ln w="9525">
            <a:noFill/>
            <a:miter lim="800000"/>
            <a:headEnd/>
            <a:tailEnd/>
          </a:ln>
          <a:effectLst/>
        </p:spPr>
        <p:txBody>
          <a:bodyPr>
            <a:spAutoFit/>
          </a:bodyPr>
          <a:lstStyle/>
          <a:p>
            <a:pPr algn="just" rtl="1">
              <a:spcBef>
                <a:spcPct val="50000"/>
              </a:spcBef>
            </a:pPr>
            <a:r>
              <a:rPr lang="ar-BH" sz="2400"/>
              <a:t>المشروع يكون مجدياً فقط إذا زاد معدل العائد المتوقع منه على سعر الفائدة على القروض.</a:t>
            </a:r>
            <a:endParaRPr lang="fr-MA" sz="2400"/>
          </a:p>
        </p:txBody>
      </p:sp>
      <p:sp>
        <p:nvSpPr>
          <p:cNvPr id="36868" name="WordArt 4"/>
          <p:cNvSpPr>
            <a:spLocks noChangeArrowheads="1" noChangeShapeType="1" noTextEdit="1"/>
          </p:cNvSpPr>
          <p:nvPr/>
        </p:nvSpPr>
        <p:spPr bwMode="auto">
          <a:xfrm>
            <a:off x="4787900" y="2205038"/>
            <a:ext cx="4057650" cy="6143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الأرباح الإقتصادية والمنظم</a:t>
            </a:r>
          </a:p>
        </p:txBody>
      </p:sp>
      <p:sp>
        <p:nvSpPr>
          <p:cNvPr id="36869" name="Text Box 5"/>
          <p:cNvSpPr txBox="1">
            <a:spLocks noChangeArrowheads="1"/>
          </p:cNvSpPr>
          <p:nvPr/>
        </p:nvSpPr>
        <p:spPr bwMode="auto">
          <a:xfrm>
            <a:off x="323850" y="3068638"/>
            <a:ext cx="8424863" cy="822325"/>
          </a:xfrm>
          <a:prstGeom prst="rect">
            <a:avLst/>
          </a:prstGeom>
          <a:noFill/>
          <a:ln w="9525">
            <a:noFill/>
            <a:miter lim="800000"/>
            <a:headEnd/>
            <a:tailEnd/>
          </a:ln>
          <a:effectLst/>
        </p:spPr>
        <p:txBody>
          <a:bodyPr>
            <a:spAutoFit/>
          </a:bodyPr>
          <a:lstStyle/>
          <a:p>
            <a:pPr algn="just" rtl="1">
              <a:spcBef>
                <a:spcPct val="50000"/>
              </a:spcBef>
            </a:pPr>
            <a:r>
              <a:rPr lang="ar-BH" sz="2400"/>
              <a:t>تقاس الأرباح الاقتصادية بالمتبقي من الإيرادات الكلية بعد تغطية جميع التكاليف الاقتصادية بما فيها الأرباح العادية.</a:t>
            </a:r>
            <a:endParaRPr lang="fr-MA"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slide(fromBottom)">
                                      <p:cBhvr>
                                        <p:cTn id="7" dur="500"/>
                                        <p:tgtEl>
                                          <p:spTgt spid="3686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6867"/>
                                        </p:tgtEl>
                                        <p:attrNameLst>
                                          <p:attrName>style.visibility</p:attrName>
                                        </p:attrNameLst>
                                      </p:cBhvr>
                                      <p:to>
                                        <p:strVal val="visible"/>
                                      </p:to>
                                    </p:set>
                                    <p:anim calcmode="discrete" valueType="clr">
                                      <p:cBhvr override="childStyle">
                                        <p:cTn id="11" dur="80"/>
                                        <p:tgtEl>
                                          <p:spTgt spid="3686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6867"/>
                                        </p:tgtEl>
                                        <p:attrNameLst>
                                          <p:attrName>fillcolor</p:attrName>
                                        </p:attrNameLst>
                                      </p:cBhvr>
                                      <p:tavLst>
                                        <p:tav tm="0">
                                          <p:val>
                                            <p:clrVal>
                                              <a:schemeClr val="accent2"/>
                                            </p:clrVal>
                                          </p:val>
                                        </p:tav>
                                        <p:tav tm="50000">
                                          <p:val>
                                            <p:clrVal>
                                              <a:schemeClr val="hlink"/>
                                            </p:clrVal>
                                          </p:val>
                                        </p:tav>
                                      </p:tavLst>
                                    </p:anim>
                                    <p:set>
                                      <p:cBhvr>
                                        <p:cTn id="13" dur="80"/>
                                        <p:tgtEl>
                                          <p:spTgt spid="36867"/>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6868"/>
                                        </p:tgtEl>
                                        <p:attrNameLst>
                                          <p:attrName>style.visibility</p:attrName>
                                        </p:attrNameLst>
                                      </p:cBhvr>
                                      <p:to>
                                        <p:strVal val="visible"/>
                                      </p:to>
                                    </p:set>
                                    <p:animEffect transition="in" filter="slide(fromBottom)">
                                      <p:cBhvr>
                                        <p:cTn id="18" dur="500"/>
                                        <p:tgtEl>
                                          <p:spTgt spid="36868"/>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36869"/>
                                        </p:tgtEl>
                                        <p:attrNameLst>
                                          <p:attrName>style.visibility</p:attrName>
                                        </p:attrNameLst>
                                      </p:cBhvr>
                                      <p:to>
                                        <p:strVal val="visible"/>
                                      </p:to>
                                    </p:set>
                                    <p:anim calcmode="discrete" valueType="clr">
                                      <p:cBhvr override="childStyle">
                                        <p:cTn id="22" dur="80"/>
                                        <p:tgtEl>
                                          <p:spTgt spid="36869"/>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36869"/>
                                        </p:tgtEl>
                                        <p:attrNameLst>
                                          <p:attrName>fillcolor</p:attrName>
                                        </p:attrNameLst>
                                      </p:cBhvr>
                                      <p:tavLst>
                                        <p:tav tm="0">
                                          <p:val>
                                            <p:clrVal>
                                              <a:schemeClr val="accent2"/>
                                            </p:clrVal>
                                          </p:val>
                                        </p:tav>
                                        <p:tav tm="50000">
                                          <p:val>
                                            <p:clrVal>
                                              <a:schemeClr val="hlink"/>
                                            </p:clrVal>
                                          </p:val>
                                        </p:tav>
                                      </p:tavLst>
                                    </p:anim>
                                    <p:set>
                                      <p:cBhvr>
                                        <p:cTn id="24" dur="80"/>
                                        <p:tgtEl>
                                          <p:spTgt spid="3686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67" grpId="0"/>
      <p:bldP spid="36868" grpId="0" animBg="1"/>
      <p:bldP spid="368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smtClean="0">
              <a:cs typeface="Arial" pitchFamily="34" charset="0"/>
            </a:endParaRPr>
          </a:p>
        </p:txBody>
      </p:sp>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4783016" y="1981201"/>
            <a:ext cx="2400300"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180492"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180493"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TotalTime>
  <Words>1166</Words>
  <Application>Microsoft Office PowerPoint</Application>
  <PresentationFormat>On-screen Show (4:3)</PresentationFormat>
  <Paragraphs>239</Paragraphs>
  <Slides>20</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Equation</vt:lpstr>
      <vt:lpstr>PowerPoint Presentation</vt:lpstr>
      <vt:lpstr>PowerPoint Presentation</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Farid Bashir Taher</dc:creator>
  <cp:lastModifiedBy>Hassan Refdan Alhajhouj</cp:lastModifiedBy>
  <cp:revision>71</cp:revision>
  <dcterms:created xsi:type="dcterms:W3CDTF">2006-07-19T16:34:04Z</dcterms:created>
  <dcterms:modified xsi:type="dcterms:W3CDTF">2012-02-04T17:29:58Z</dcterms:modified>
</cp:coreProperties>
</file>