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3"/>
  </p:notesMasterIdLst>
  <p:sldIdLst>
    <p:sldId id="272" r:id="rId2"/>
    <p:sldId id="336" r:id="rId3"/>
    <p:sldId id="274"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01"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49"/>
    <a:srgbClr val="00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2904" y="-10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A1E5455-4ED6-4AB3-A7F0-7ED062DC2D07}" type="slidenum">
              <a:rPr lang="en-US"/>
              <a:pPr>
                <a:defRPr/>
              </a:pPr>
              <a:t>‹#›</a:t>
            </a:fld>
            <a:endParaRPr lang="en-US"/>
          </a:p>
        </p:txBody>
      </p:sp>
    </p:spTree>
    <p:extLst>
      <p:ext uri="{BB962C8B-B14F-4D97-AF65-F5344CB8AC3E}">
        <p14:creationId xmlns:p14="http://schemas.microsoft.com/office/powerpoint/2010/main" val="8194038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3"/>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017838" y="6356357"/>
            <a:ext cx="445477" cy="365125"/>
          </a:xfrm>
        </p:spPr>
        <p:txBody>
          <a:bodyPr/>
          <a:lstStyle>
            <a:lvl1pPr>
              <a:defRPr/>
            </a:lvl1pPr>
          </a:lstStyle>
          <a:p>
            <a:pPr>
              <a:defRPr/>
            </a:pPr>
            <a:fld id="{B14D382A-0BD0-497F-9BA3-991E907E7F1D}"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E00D9D70-0E56-4D1D-BD1D-DC0C0B6EE83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0592F3E2-2D2C-42C3-B8D2-48D1F30A2E7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4"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F841175-668D-4688-A035-E93966F8228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74E69E7-7777-42A3-AF93-3DB1A27A0D0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3218591D-3D9C-44ED-99F4-40235AF3F78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3727683-6A6A-45CB-B4E5-DE89D073AFF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56A0A31-AA34-41D4-9BCB-CE873586111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901DDB9-E9B5-4B9B-97BA-FBCB7044560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1519A38E-7189-4325-B610-14E316AC93A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6"/>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6"/>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E30CF58-624F-4E50-A560-D2203F557F3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9"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5"/>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D23E676E-09B9-48BF-B785-1CB9CFE68CC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34709" y="4648200"/>
            <a:ext cx="3698631"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a:spcBef>
                <a:spcPct val="20000"/>
              </a:spcBef>
              <a:buFont typeface="Arial" pitchFamily="34" charset="0"/>
              <a:buNone/>
            </a:pPr>
            <a:r>
              <a:rPr lang="ar-BH" sz="2600" dirty="0" smtClean="0">
                <a:latin typeface="Calibri" pitchFamily="34" charset="0"/>
              </a:rPr>
              <a:t>ك</a:t>
            </a:r>
            <a:r>
              <a:rPr lang="ar-EG" sz="2600" dirty="0" smtClean="0">
                <a:latin typeface="Calibri" pitchFamily="34" charset="0"/>
              </a:rPr>
              <a:t>لية </a:t>
            </a:r>
            <a:r>
              <a:rPr lang="ar-SA" sz="2600" dirty="0" smtClean="0">
                <a:latin typeface="Calibri" pitchFamily="34" charset="0"/>
              </a:rPr>
              <a:t>ادارة الاعمال</a:t>
            </a:r>
            <a:endParaRPr lang="ar-BH" sz="2600" dirty="0" smtClean="0">
              <a:latin typeface="Calibri" pitchFamily="34" charset="0"/>
            </a:endParaRPr>
          </a:p>
          <a:p>
            <a:pPr algn="ctr">
              <a:spcBef>
                <a:spcPct val="20000"/>
              </a:spcBef>
              <a:buFont typeface="Arial" pitchFamily="34" charset="0"/>
              <a:buNone/>
            </a:pPr>
            <a:r>
              <a:rPr lang="ar-EG" sz="2600" dirty="0" smtClean="0">
                <a:latin typeface="Calibri" pitchFamily="34" charset="0"/>
              </a:rPr>
              <a:t>قسم</a:t>
            </a:r>
            <a:r>
              <a:rPr lang="ar-BH" sz="2600" dirty="0" smtClean="0">
                <a:latin typeface="Calibri" pitchFamily="34" charset="0"/>
              </a:rPr>
              <a:t> الاقتصاد</a:t>
            </a:r>
            <a:endParaRPr lang="en-US" sz="2600" dirty="0">
              <a:latin typeface="Calibri" pitchFamily="34" charset="0"/>
            </a:endParaRPr>
          </a:p>
        </p:txBody>
      </p:sp>
      <p:grpSp>
        <p:nvGrpSpPr>
          <p:cNvPr id="2" name="Group 7"/>
          <p:cNvGrpSpPr>
            <a:grpSpLocks/>
          </p:cNvGrpSpPr>
          <p:nvPr/>
        </p:nvGrpSpPr>
        <p:grpSpPr bwMode="auto">
          <a:xfrm>
            <a:off x="5994889" y="1981209"/>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0" y="2895600"/>
            <a:ext cx="4607170" cy="1470025"/>
          </a:xfrm>
          <a:prstGeom prst="rect">
            <a:avLst/>
          </a:prstGeom>
          <a:noFill/>
          <a:ln w="9525">
            <a:noFill/>
            <a:miter lim="800000"/>
            <a:headEnd/>
            <a:tailEnd/>
          </a:ln>
        </p:spPr>
        <p:txBody>
          <a:bodyPr anchor="ctr"/>
          <a:lstStyle/>
          <a:p>
            <a:pPr algn="ctr">
              <a:lnSpc>
                <a:spcPct val="80000"/>
              </a:lnSpc>
            </a:pPr>
            <a:endParaRPr lang="ar-SA" sz="3200" b="1" dirty="0">
              <a:latin typeface="AYM Wadiy S_U normal."/>
              <a:cs typeface="Times New Roman" pitchFamily="18" charset="0"/>
            </a:endParaRPr>
          </a:p>
          <a:p>
            <a:pPr algn="ctr">
              <a:lnSpc>
                <a:spcPct val="80000"/>
              </a:lnSpc>
            </a:pPr>
            <a:r>
              <a:rPr lang="ar-BH" sz="3200" b="1" dirty="0" smtClean="0">
                <a:latin typeface="Calibri" pitchFamily="34" charset="0"/>
                <a:cs typeface="Times New Roman" pitchFamily="18" charset="0"/>
              </a:rPr>
              <a:t>مبادئ الاقتصاد الجزئي</a:t>
            </a:r>
            <a:r>
              <a:rPr lang="ar-EG" sz="3200" b="1" dirty="0">
                <a:latin typeface="Calibri" pitchFamily="34" charset="0"/>
                <a:cs typeface="Times New Roman" pitchFamily="18" charset="0"/>
              </a:rPr>
              <a:t/>
            </a:r>
            <a:br>
              <a:rPr lang="ar-EG" sz="3200" b="1" dirty="0">
                <a:latin typeface="Calibri" pitchFamily="34" charset="0"/>
                <a:cs typeface="Times New Roman" pitchFamily="18" charset="0"/>
              </a:rPr>
            </a:br>
            <a:r>
              <a:rPr lang="ar-SA" sz="3200" b="1" dirty="0" smtClean="0">
                <a:latin typeface="Calibri" pitchFamily="34" charset="0"/>
                <a:cs typeface="Times New Roman" pitchFamily="18" charset="0"/>
              </a:rPr>
              <a:t>د. حسن بن رفدان </a:t>
            </a:r>
            <a:r>
              <a:rPr lang="ar-SA" sz="3200" b="1" dirty="0" err="1" smtClean="0">
                <a:latin typeface="Calibri" pitchFamily="34" charset="0"/>
                <a:cs typeface="Times New Roman" pitchFamily="18" charset="0"/>
              </a:rPr>
              <a:t>الهجهوج</a:t>
            </a:r>
            <a:endParaRPr lang="en-US" sz="3200" b="1" dirty="0">
              <a:latin typeface="Calibri" pitchFamily="34" charset="0"/>
            </a:endParaRPr>
          </a:p>
        </p:txBody>
      </p:sp>
      <p:sp>
        <p:nvSpPr>
          <p:cNvPr id="5131" name="Slide Number Placeholder 10"/>
          <p:cNvSpPr txBox="1">
            <a:spLocks/>
          </p:cNvSpPr>
          <p:nvPr/>
        </p:nvSpPr>
        <p:spPr bwMode="auto">
          <a:xfrm>
            <a:off x="351692" y="6405572"/>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r>
              <a:rPr lang="ar-BH" sz="8000" b="1" dirty="0" smtClean="0">
                <a:solidFill>
                  <a:srgbClr val="FF0000"/>
                </a:solidFill>
              </a:rPr>
              <a:t>الفصل الثالث </a:t>
            </a:r>
            <a:r>
              <a:rPr lang="ar-BH" sz="8000" b="1" dirty="0" smtClean="0">
                <a:solidFill>
                  <a:srgbClr val="FF0000"/>
                </a:solidFill>
              </a:rPr>
              <a:t>عشر</a:t>
            </a:r>
            <a:endParaRPr lang="ar-SA" sz="8000" b="1" dirty="0" smtClean="0">
              <a:solidFill>
                <a:srgbClr val="FF0000"/>
              </a:solidFill>
            </a:endParaRPr>
          </a:p>
          <a:p>
            <a:pPr algn="ctr" rtl="1"/>
            <a:r>
              <a:rPr lang="ar-SA" sz="4000" b="1" u="sng" dirty="0" smtClean="0"/>
              <a:t>المحاضرة الرابعة عشر</a:t>
            </a:r>
            <a:endParaRPr lang="en-US" sz="4000" b="1" u="sng" dirty="0" smtClean="0"/>
          </a:p>
          <a:p>
            <a:pPr algn="ctr" rtl="1"/>
            <a:r>
              <a:rPr lang="ar-BH" sz="8000" b="1" dirty="0" smtClean="0">
                <a:solidFill>
                  <a:srgbClr val="FF0000"/>
                </a:solidFill>
              </a:rPr>
              <a:t>موضوعات مختارة</a:t>
            </a:r>
            <a:endParaRPr lang="en-US" sz="8000" b="1" dirty="0" smtClean="0">
              <a:solidFill>
                <a:srgbClr val="FF0000"/>
              </a:solidFill>
            </a:endParaRPr>
          </a:p>
          <a:p>
            <a:pPr algn="ctr" rtl="1"/>
            <a:r>
              <a:rPr lang="en-US" sz="8000" b="1" dirty="0" smtClean="0">
                <a:solidFill>
                  <a:srgbClr val="FF0000"/>
                </a:solidFill>
              </a:rPr>
              <a:t>Selected topics</a:t>
            </a:r>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457200" y="1600202"/>
            <a:ext cx="8229600" cy="4419599"/>
          </a:xfrm>
        </p:spPr>
        <p:txBody>
          <a:bodyPr/>
          <a:lstStyle/>
          <a:p>
            <a:pPr rtl="1" eaLnBrk="1" hangingPunct="1">
              <a:buFont typeface="Arial" pitchFamily="34" charset="0"/>
              <a:buChar char="•"/>
            </a:pPr>
            <a:r>
              <a:rPr lang="ar-SA" sz="4000" b="1" dirty="0" smtClean="0">
                <a:cs typeface="Arial" pitchFamily="34" charset="0"/>
              </a:rPr>
              <a:t>مقدمة</a:t>
            </a:r>
          </a:p>
          <a:p>
            <a:pPr rtl="1" eaLnBrk="1" hangingPunct="1">
              <a:buFont typeface="Arial" pitchFamily="34" charset="0"/>
              <a:buChar char="•"/>
            </a:pPr>
            <a:r>
              <a:rPr lang="ar-SA" sz="4000" b="1" dirty="0" smtClean="0">
                <a:cs typeface="Arial" pitchFamily="34" charset="0"/>
              </a:rPr>
              <a:t>1- السلع العامة</a:t>
            </a:r>
          </a:p>
          <a:p>
            <a:pPr rtl="1" eaLnBrk="1" hangingPunct="1">
              <a:buFont typeface="Arial" pitchFamily="34" charset="0"/>
              <a:buChar char="•"/>
            </a:pPr>
            <a:r>
              <a:rPr lang="ar-SA" sz="4000" b="1" dirty="0" smtClean="0">
                <a:cs typeface="Arial" pitchFamily="34" charset="0"/>
              </a:rPr>
              <a:t>2- التأثيرات الخارجية </a:t>
            </a:r>
          </a:p>
          <a:p>
            <a:pPr rtl="1" eaLnBrk="1" hangingPunct="1">
              <a:buFont typeface="Arial" pitchFamily="34" charset="0"/>
              <a:buChar char="•"/>
            </a:pPr>
            <a:r>
              <a:rPr lang="ar-SA" sz="4000" b="1" dirty="0" smtClean="0">
                <a:cs typeface="Arial" pitchFamily="34" charset="0"/>
              </a:rPr>
              <a:t>3- فقاعة الأسعار</a:t>
            </a:r>
          </a:p>
          <a:p>
            <a:pPr rtl="1" eaLnBrk="1" hangingPunct="1">
              <a:buFont typeface="Arial" pitchFamily="34" charset="0"/>
              <a:buChar char="•"/>
            </a:pPr>
            <a:r>
              <a:rPr lang="ar-SA" sz="4000" b="1" dirty="0" smtClean="0">
                <a:cs typeface="Arial" pitchFamily="34" charset="0"/>
              </a:rPr>
              <a:t>4- تعظيم الربح وحماية البيئة</a:t>
            </a:r>
          </a:p>
          <a:p>
            <a:pPr rtl="1" eaLnBrk="1" hangingPunct="1">
              <a:buFont typeface="Arial" pitchFamily="34" charset="0"/>
              <a:buChar char="•"/>
            </a:pPr>
            <a:r>
              <a:rPr lang="ar-SA" sz="4000" b="1" dirty="0" smtClean="0">
                <a:cs typeface="Arial" pitchFamily="34" charset="0"/>
              </a:rPr>
              <a:t>5- الفقد في الكفاءة ورفاهية المجتمع  </a:t>
            </a:r>
          </a:p>
          <a:p>
            <a:pPr rtl="1" eaLnBrk="1" hangingPunct="1">
              <a:buFont typeface="Arial" pitchFamily="34" charset="0"/>
              <a:buChar char="•"/>
            </a:pPr>
            <a:endParaRPr lang="ar-SA" b="1" i="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en-US" sz="4400" dirty="0" smtClean="0"/>
              <a:t>Public Goods</a:t>
            </a:r>
            <a:r>
              <a:rPr lang="ar-BH" sz="4400" dirty="0" smtClean="0"/>
              <a:t> السلع العامة هي مجموعة من السلع، مثل الطرق العامة والإضاءة في الشوارع ومكونات البيئة، وخدمات الصحة الوقائية وخدمات الدفاع والأمن، والبث الإذاعي والبث التلفزيوني غير المشفر، على سبيل المثال لا الحصر</a:t>
            </a:r>
            <a:r>
              <a:rPr lang="ar-SA" sz="4400" dirty="0" smtClean="0"/>
              <a:t>.</a:t>
            </a:r>
            <a:endParaRPr lang="ar-SA"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BH" dirty="0" smtClean="0"/>
              <a:t>السمات المشتركة </a:t>
            </a:r>
            <a:r>
              <a:rPr lang="ar-SA" dirty="0" smtClean="0"/>
              <a:t>للسلع العامة</a:t>
            </a:r>
            <a:r>
              <a:rPr lang="ar-BH" dirty="0" smtClean="0"/>
              <a:t>:</a:t>
            </a:r>
            <a:endParaRPr lang="ar-SA" dirty="0"/>
          </a:p>
        </p:txBody>
      </p:sp>
      <p:sp>
        <p:nvSpPr>
          <p:cNvPr id="3" name="عنصر نائب للمحتوى 2"/>
          <p:cNvSpPr>
            <a:spLocks noGrp="1"/>
          </p:cNvSpPr>
          <p:nvPr>
            <p:ph idx="1"/>
          </p:nvPr>
        </p:nvSpPr>
        <p:spPr/>
        <p:txBody>
          <a:bodyPr/>
          <a:lstStyle/>
          <a:p>
            <a:pPr lvl="0" rtl="1"/>
            <a:r>
              <a:rPr lang="ar-SA" sz="2800" dirty="0" smtClean="0"/>
              <a:t>1- تستهلك جماعياً (</a:t>
            </a:r>
            <a:r>
              <a:rPr lang="en-US" sz="2800" dirty="0" smtClean="0"/>
              <a:t>Collectively</a:t>
            </a:r>
            <a:r>
              <a:rPr lang="ar-SA" sz="2800" dirty="0" smtClean="0"/>
              <a:t>)، فهي سلع غير قابلة للتجزئة والاستهلاك في وحدات. </a:t>
            </a:r>
            <a:endParaRPr lang="en-US" sz="2800" dirty="0" smtClean="0"/>
          </a:p>
          <a:p>
            <a:pPr lvl="0" rtl="1"/>
            <a:r>
              <a:rPr lang="ar-SA" sz="2800" dirty="0" smtClean="0"/>
              <a:t>2- متى ما أنتجت تصبح متاحة للجميع حيث يصعب استثناء أو استبعاد البعض من الانتفاع، وتوصف هذه السمة بعدم الاستثناء (</a:t>
            </a:r>
            <a:r>
              <a:rPr lang="en-US" sz="2800" dirty="0" smtClean="0"/>
              <a:t>Non</a:t>
            </a:r>
            <a:r>
              <a:rPr lang="ar-SA" sz="2800" dirty="0" smtClean="0"/>
              <a:t>-</a:t>
            </a:r>
            <a:r>
              <a:rPr lang="en-US" sz="2800" dirty="0" smtClean="0"/>
              <a:t>exclusion</a:t>
            </a:r>
            <a:r>
              <a:rPr lang="ar-SA" sz="2800" dirty="0" smtClean="0"/>
              <a:t>)</a:t>
            </a:r>
            <a:r>
              <a:rPr lang="ar-BH" sz="2800" dirty="0" smtClean="0"/>
              <a:t>.</a:t>
            </a:r>
            <a:endParaRPr lang="en-US" sz="2800" dirty="0" smtClean="0"/>
          </a:p>
          <a:p>
            <a:pPr lvl="0" rtl="1"/>
            <a:r>
              <a:rPr lang="ar-SA" sz="2800" dirty="0" smtClean="0"/>
              <a:t>3- </a:t>
            </a:r>
            <a:r>
              <a:rPr lang="ar-BH" sz="2800" dirty="0" smtClean="0"/>
              <a:t>عدم التنافسية في الاستهلاك (</a:t>
            </a:r>
            <a:r>
              <a:rPr lang="en-US" sz="2800" dirty="0" smtClean="0"/>
              <a:t>Non-rivalry</a:t>
            </a:r>
            <a:r>
              <a:rPr lang="ar-BH" sz="2800" dirty="0" smtClean="0"/>
              <a:t>)، بمعنى أن استهلاك الفرد من السلعة العامة لا ينقص من المتاح للاستهلاك الآخرين.</a:t>
            </a:r>
            <a:endParaRPr lang="en-US" sz="2800" dirty="0" smtClean="0"/>
          </a:p>
          <a:p>
            <a:pPr lvl="0" rtl="1"/>
            <a:r>
              <a:rPr lang="ar-SA" sz="2800" dirty="0" smtClean="0"/>
              <a:t>4- </a:t>
            </a:r>
            <a:r>
              <a:rPr lang="ar-BH" sz="2800" dirty="0" smtClean="0"/>
              <a:t>التكلفة الحدية لتوفير السلعة العامة لمستهلك إضافي مساوية للصفر.</a:t>
            </a:r>
            <a:endParaRPr lang="en-US" sz="2800"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ظاهرة المنتفع بالمجان </a:t>
            </a:r>
            <a:r>
              <a:rPr lang="en-US" b="1" dirty="0" smtClean="0"/>
              <a:t>Free-Rider</a:t>
            </a:r>
            <a:endParaRPr lang="ar-SA" dirty="0"/>
          </a:p>
        </p:txBody>
      </p:sp>
      <p:sp>
        <p:nvSpPr>
          <p:cNvPr id="3" name="عنصر نائب للمحتوى 2"/>
          <p:cNvSpPr>
            <a:spLocks noGrp="1"/>
          </p:cNvSpPr>
          <p:nvPr>
            <p:ph idx="1"/>
          </p:nvPr>
        </p:nvSpPr>
        <p:spPr/>
        <p:txBody>
          <a:bodyPr/>
          <a:lstStyle/>
          <a:p>
            <a:r>
              <a:rPr lang="en-US" dirty="0" smtClean="0"/>
              <a:t> </a:t>
            </a:r>
            <a:r>
              <a:rPr lang="ar-SA" dirty="0" smtClean="0"/>
              <a:t> </a:t>
            </a:r>
            <a:r>
              <a:rPr lang="ar-SA" sz="4400" dirty="0" smtClean="0"/>
              <a:t>سلوك المستفيد بالمجان هو عدم الرغبة في المساهمة في تكاليف المشروع التي تتعلق بالسلع العامة وانتظار الآخرين المتحمسون ليقوموا بتنفيذ المشروع وتحمل تكلفته، وبالتالي فيستفيدون هم من منافع مشروع السلعة العامة دون تحمل أي تكاليف.</a:t>
            </a:r>
            <a:endParaRPr lang="ar-SA"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فشل السوق في تقديم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smtClean="0"/>
              <a:t>يحجم القطاع الخاص عن إنتاج وعرض السلع العامة كلية، أو يعرضها بكميات لا تحقق الكفاءة في استغلال الموارد، بسبب صعوبة أو عدم إمكانية الاستثناء. فالقطاع الخاص يبيع السلع الخاصة التي لا يحصل على منفعتها إلا المشتري، أما السلــع العامة، فمتى ما تم إنتاجها تصبح متاحة للجميع، فينتفع </a:t>
            </a:r>
            <a:r>
              <a:rPr lang="ar-SA" dirty="0" err="1" smtClean="0"/>
              <a:t>بــــها</a:t>
            </a:r>
            <a:r>
              <a:rPr lang="ar-SA" dirty="0" smtClean="0"/>
              <a:t> الجميع دون حاجة لشرائها، وبالتالي يعجز القطاع الخــــاص عن بيعها، مما يبرر  التدخل الحكومي في هذه الحالات لتقديم السلع العامة.</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مجانية السلع العامة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sz="2800" dirty="0" smtClean="0"/>
              <a:t>تصنف جميع السلع حسب مستوى جماعية استهلاكها ومدى القدرة على الاستثناء، إلى سلع تستهلك فردياً ويمكن استثناء من لا يدفع سعرهــــا كما في حالة السلع الخاصة تماماً، مثل السيارة والمنزل والثيـــــــــاب والكتاب والقلم، وسلع تستهلك جماعياً ولا يمكن استثناء أحد مــــــــــن استهلاكها كما في حالة السلع العامة تماماً مثل خدمات الأمن والدفاع، وكذلك الهواء النقي والبث الإذاعي والنظريات العلمية. كما أن هنــاك مجموعات من السلع التي تقع بين الخاصة تماماً والعامة تماما تبـــــعاً لمدى قربها أو بعدها من معياري الجماعية في الاستهلاك وانعـــــــدام القدرة على الاستثناء .</a:t>
            </a:r>
            <a:endParaRPr lang="en-US" sz="28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a:t>
            </a:r>
            <a:r>
              <a:rPr lang="ar-SA" dirty="0" smtClean="0"/>
              <a:t> </a:t>
            </a:r>
            <a:r>
              <a:rPr lang="ar-SA" b="1" dirty="0" smtClean="0"/>
              <a:t>التأثيرات الخارجية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sz="3600" dirty="0" smtClean="0"/>
              <a:t>يقصد بالتأثيرات الخارجية الحالات التي يكون فيهــــــا لنشاط الفرد أو المنشأة (أ) في الاستهـــــلاك أو فـــــي الإنتاج تأثيراً إيجابياً أو سلبياً علي منفعة أو إنتاج الفرد أو المنشأة (ب)، دون أن يتمكن (أ) من تحصيل القيمة من (ب) في حالة التأثير الإيجابي، أو أن يتمكـن (ب) من الحصول علي أي تعويض من (أ) في حالة التأثير السلبي أو الضار.</a:t>
            </a:r>
            <a:endParaRPr lang="ar-SA"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 نتيجة لذلك </a:t>
            </a:r>
            <a:endParaRPr lang="ar-SA" dirty="0"/>
          </a:p>
        </p:txBody>
      </p:sp>
      <p:sp>
        <p:nvSpPr>
          <p:cNvPr id="3" name="عنصر نائب للمحتوى 2"/>
          <p:cNvSpPr>
            <a:spLocks noGrp="1"/>
          </p:cNvSpPr>
          <p:nvPr>
            <p:ph idx="1"/>
          </p:nvPr>
        </p:nvSpPr>
        <p:spPr/>
        <p:txBody>
          <a:bodyPr/>
          <a:lstStyle/>
          <a:p>
            <a:pPr rtl="1"/>
            <a:r>
              <a:rPr lang="ar-SA" sz="4000" dirty="0" smtClean="0"/>
              <a:t>يعجز السوق في جميع هذه الحالات عن إتمام هـذه المعاملات ويؤدي إلي نتائج غير مرضية وبعيدة عن الكفاءة في تخصيص الموارد. وينشأ فشـــــل السوق في حالة التأثيرات الخارجية نتيــجـــــــــة لأمرين:	(1)عدم وجود تعريف دقيق للحقــــوق، (2) ارتفاع تكلفة التفــاوض بيـــن الطرفيـــــــن. </a:t>
            </a:r>
            <a:endParaRPr lang="en-US" sz="40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
            </a:r>
            <a:br>
              <a:rPr lang="ar-SA" b="1" dirty="0" smtClean="0"/>
            </a:br>
            <a:r>
              <a:rPr lang="ar-SA" b="1" dirty="0" smtClean="0"/>
              <a:t>أنواع التأثيرات الخارجية </a:t>
            </a:r>
            <a:br>
              <a:rPr lang="ar-SA" b="1" dirty="0" smtClean="0"/>
            </a:br>
            <a:r>
              <a:rPr lang="ar-SA" b="1" dirty="0" smtClean="0"/>
              <a:t/>
            </a:r>
            <a:br>
              <a:rPr lang="ar-SA" b="1" dirty="0" smtClean="0"/>
            </a:br>
            <a:endParaRPr lang="ar-SA" dirty="0"/>
          </a:p>
        </p:txBody>
      </p:sp>
      <p:sp>
        <p:nvSpPr>
          <p:cNvPr id="3" name="عنصر نائب للمحتوى 2"/>
          <p:cNvSpPr>
            <a:spLocks noGrp="1"/>
          </p:cNvSpPr>
          <p:nvPr>
            <p:ph idx="1"/>
          </p:nvPr>
        </p:nvSpPr>
        <p:spPr/>
        <p:txBody>
          <a:bodyPr/>
          <a:lstStyle/>
          <a:p>
            <a:r>
              <a:rPr lang="ar-SA" sz="4800" b="1" dirty="0" smtClean="0"/>
              <a:t>التأثير الخارجي الإيجابي في الإنتاج</a:t>
            </a:r>
          </a:p>
          <a:p>
            <a:r>
              <a:rPr lang="ar-SA" sz="4800" b="1" dirty="0" smtClean="0"/>
              <a:t>التأثير الخارجي السالب في الإنتاج</a:t>
            </a:r>
            <a:endParaRPr lang="en-US" sz="4800" dirty="0" smtClean="0"/>
          </a:p>
          <a:p>
            <a:r>
              <a:rPr lang="ar-SA" sz="4800" b="1" dirty="0" smtClean="0"/>
              <a:t>التأثير الخارجي السالب في الاستهلاك</a:t>
            </a:r>
            <a:endParaRPr lang="en-US" sz="4800" dirty="0" smtClean="0"/>
          </a:p>
          <a:p>
            <a:r>
              <a:rPr lang="ar-SA" sz="4800" b="1" dirty="0" smtClean="0"/>
              <a:t>التأثير الخارجي الإيجابي في الاستهلاك</a:t>
            </a:r>
            <a:endParaRPr lang="en-US" sz="48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Rectangle 16"/>
          <p:cNvSpPr>
            <a:spLocks noChangeArrowheads="1"/>
          </p:cNvSpPr>
          <p:nvPr/>
        </p:nvSpPr>
        <p:spPr bwMode="auto">
          <a:xfrm>
            <a:off x="2286000" y="1371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52225" name="Group 1"/>
          <p:cNvGrpSpPr>
            <a:grpSpLocks noChangeAspect="1"/>
          </p:cNvGrpSpPr>
          <p:nvPr/>
        </p:nvGrpSpPr>
        <p:grpSpPr bwMode="auto">
          <a:xfrm>
            <a:off x="1143000" y="304800"/>
            <a:ext cx="6553200" cy="5562600"/>
            <a:chOff x="1389" y="1450"/>
            <a:chExt cx="6660" cy="5760"/>
          </a:xfrm>
        </p:grpSpPr>
        <p:sp>
          <p:nvSpPr>
            <p:cNvPr id="52239" name="AutoShape 15"/>
            <p:cNvSpPr>
              <a:spLocks noChangeAspect="1" noChangeArrowheads="1" noTextEdit="1"/>
            </p:cNvSpPr>
            <p:nvPr/>
          </p:nvSpPr>
          <p:spPr bwMode="auto">
            <a:xfrm>
              <a:off x="1389" y="1450"/>
              <a:ext cx="6660" cy="576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38" name="Text Box 14"/>
            <p:cNvSpPr txBox="1">
              <a:spLocks noChangeArrowheads="1"/>
            </p:cNvSpPr>
            <p:nvPr/>
          </p:nvSpPr>
          <p:spPr bwMode="auto">
            <a:xfrm>
              <a:off x="3909" y="6130"/>
              <a:ext cx="18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q</a:t>
              </a:r>
              <a:r>
                <a:rPr kumimoji="0" lang="ar-SA"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q</a:t>
              </a:r>
              <a:r>
                <a:rPr kumimoji="0" lang="ar-SA"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endParaRPr kumimoji="0" lang="ar-SA" b="0" i="0" u="none" strike="noStrike" cap="none" normalizeH="0" baseline="0" dirty="0" smtClean="0">
                <a:ln>
                  <a:noFill/>
                </a:ln>
                <a:solidFill>
                  <a:schemeClr val="tx1"/>
                </a:solidFill>
                <a:effectLst/>
                <a:latin typeface="Arial" pitchFamily="34" charset="0"/>
                <a:cs typeface="Arial" pitchFamily="34" charset="0"/>
              </a:endParaRPr>
            </a:p>
          </p:txBody>
        </p:sp>
        <p:sp>
          <p:nvSpPr>
            <p:cNvPr id="52237" name="Text Box 13"/>
            <p:cNvSpPr txBox="1">
              <a:spLocks noChangeArrowheads="1"/>
            </p:cNvSpPr>
            <p:nvPr/>
          </p:nvSpPr>
          <p:spPr bwMode="auto">
            <a:xfrm>
              <a:off x="6069" y="5230"/>
              <a:ext cx="1800" cy="126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MSB = MPB</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Q</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2236" name="Line 12"/>
            <p:cNvSpPr>
              <a:spLocks noChangeShapeType="1"/>
            </p:cNvSpPr>
            <p:nvPr/>
          </p:nvSpPr>
          <p:spPr bwMode="auto">
            <a:xfrm>
              <a:off x="2649" y="2529"/>
              <a:ext cx="1"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5" name="Line 11"/>
            <p:cNvSpPr>
              <a:spLocks noChangeShapeType="1"/>
            </p:cNvSpPr>
            <p:nvPr/>
          </p:nvSpPr>
          <p:spPr bwMode="auto">
            <a:xfrm>
              <a:off x="2649" y="6129"/>
              <a:ext cx="4320"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4" name="Line 10"/>
            <p:cNvSpPr>
              <a:spLocks noChangeShapeType="1"/>
            </p:cNvSpPr>
            <p:nvPr/>
          </p:nvSpPr>
          <p:spPr bwMode="auto">
            <a:xfrm>
              <a:off x="2779" y="2709"/>
              <a:ext cx="3666" cy="294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3" name="Line 9"/>
            <p:cNvSpPr>
              <a:spLocks noChangeShapeType="1"/>
            </p:cNvSpPr>
            <p:nvPr/>
          </p:nvSpPr>
          <p:spPr bwMode="auto">
            <a:xfrm flipV="1">
              <a:off x="3254" y="3927"/>
              <a:ext cx="3715" cy="184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32" name="Text Box 8"/>
            <p:cNvSpPr txBox="1">
              <a:spLocks noChangeArrowheads="1"/>
            </p:cNvSpPr>
            <p:nvPr/>
          </p:nvSpPr>
          <p:spPr bwMode="auto">
            <a:xfrm>
              <a:off x="5793" y="1762"/>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MSC</a:t>
              </a: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231" name="Text Box 7"/>
            <p:cNvSpPr txBox="1">
              <a:spLocks noChangeArrowheads="1"/>
            </p:cNvSpPr>
            <p:nvPr/>
          </p:nvSpPr>
          <p:spPr bwMode="auto">
            <a:xfrm>
              <a:off x="6789" y="3630"/>
              <a:ext cx="9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MSC</a:t>
              </a: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230" name="Text Box 6"/>
            <p:cNvSpPr txBox="1">
              <a:spLocks noChangeArrowheads="1"/>
            </p:cNvSpPr>
            <p:nvPr/>
          </p:nvSpPr>
          <p:spPr bwMode="auto">
            <a:xfrm>
              <a:off x="1929" y="1810"/>
              <a:ext cx="1620" cy="72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MSB, MPB </a:t>
              </a:r>
              <a:endParaRPr kumimoji="0" lang="ar-SA" sz="2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MSC , MPC</a:t>
              </a:r>
              <a:endParaRPr kumimoji="0" lang="ar-SA" sz="2000" b="0" i="0" u="none" strike="noStrike" cap="none" normalizeH="0" baseline="0" smtClean="0">
                <a:ln>
                  <a:noFill/>
                </a:ln>
                <a:solidFill>
                  <a:schemeClr val="tx1"/>
                </a:solidFill>
                <a:effectLst/>
                <a:latin typeface="Arial" pitchFamily="34" charset="0"/>
                <a:cs typeface="Arial" pitchFamily="34" charset="0"/>
              </a:endParaRPr>
            </a:p>
          </p:txBody>
        </p:sp>
        <p:sp>
          <p:nvSpPr>
            <p:cNvPr id="52229" name="Line 5"/>
            <p:cNvSpPr>
              <a:spLocks noChangeShapeType="1"/>
            </p:cNvSpPr>
            <p:nvPr/>
          </p:nvSpPr>
          <p:spPr bwMode="auto">
            <a:xfrm>
              <a:off x="5317" y="4730"/>
              <a:ext cx="1" cy="1399"/>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8" name="Line 4"/>
            <p:cNvSpPr>
              <a:spLocks noChangeShapeType="1"/>
            </p:cNvSpPr>
            <p:nvPr/>
          </p:nvSpPr>
          <p:spPr bwMode="auto">
            <a:xfrm>
              <a:off x="4253" y="3970"/>
              <a:ext cx="1" cy="216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52227" name="AutoShape 3"/>
            <p:cNvSpPr>
              <a:spLocks noChangeArrowheads="1"/>
            </p:cNvSpPr>
            <p:nvPr/>
          </p:nvSpPr>
          <p:spPr bwMode="auto">
            <a:xfrm rot="-1601773">
              <a:off x="3909" y="3821"/>
              <a:ext cx="1200" cy="1253"/>
            </a:xfrm>
            <a:prstGeom prst="triangle">
              <a:avLst>
                <a:gd name="adj" fmla="val 50000"/>
              </a:avLst>
            </a:prstGeom>
            <a:solidFill>
              <a:srgbClr val="EEECE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2226" name="Line 2"/>
            <p:cNvSpPr>
              <a:spLocks noChangeShapeType="1"/>
            </p:cNvSpPr>
            <p:nvPr/>
          </p:nvSpPr>
          <p:spPr bwMode="auto">
            <a:xfrm flipV="1">
              <a:off x="2977" y="2170"/>
              <a:ext cx="2880" cy="3059"/>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62465" name="Group 1"/>
          <p:cNvGrpSpPr>
            <a:grpSpLocks noChangeAspect="1"/>
          </p:cNvGrpSpPr>
          <p:nvPr/>
        </p:nvGrpSpPr>
        <p:grpSpPr bwMode="auto">
          <a:xfrm>
            <a:off x="1295400" y="304800"/>
            <a:ext cx="6629400" cy="5791200"/>
            <a:chOff x="1389" y="1450"/>
            <a:chExt cx="6660" cy="5760"/>
          </a:xfrm>
        </p:grpSpPr>
        <p:sp>
          <p:nvSpPr>
            <p:cNvPr id="62478" name="AutoShape 14"/>
            <p:cNvSpPr>
              <a:spLocks noChangeAspect="1" noChangeArrowheads="1" noTextEdit="1"/>
            </p:cNvSpPr>
            <p:nvPr/>
          </p:nvSpPr>
          <p:spPr bwMode="auto">
            <a:xfrm>
              <a:off x="1389" y="1450"/>
              <a:ext cx="6660" cy="576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2477" name="Text Box 13"/>
            <p:cNvSpPr txBox="1">
              <a:spLocks noChangeArrowheads="1"/>
            </p:cNvSpPr>
            <p:nvPr/>
          </p:nvSpPr>
          <p:spPr bwMode="auto">
            <a:xfrm>
              <a:off x="3909" y="6130"/>
              <a:ext cx="180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t>
              </a:r>
              <a:r>
                <a:rPr kumimoji="0" lang="ar-SA"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                     </a:t>
              </a:r>
              <a:r>
                <a:rPr kumimoji="0" lang="ar-S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t>
              </a:r>
              <a:r>
                <a:rPr kumimoji="0" lang="ar-SA"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endParaRPr kumimoji="0" lang="ar-SA" b="0" i="0" u="none" strike="noStrike" cap="none" normalizeH="0" baseline="0" dirty="0" smtClean="0">
                <a:ln>
                  <a:noFill/>
                </a:ln>
                <a:solidFill>
                  <a:schemeClr val="tx1"/>
                </a:solidFill>
                <a:effectLst/>
                <a:latin typeface="Arial" pitchFamily="34" charset="0"/>
                <a:cs typeface="Arial" pitchFamily="34" charset="0"/>
              </a:endParaRPr>
            </a:p>
          </p:txBody>
        </p:sp>
        <p:sp>
          <p:nvSpPr>
            <p:cNvPr id="62476" name="Text Box 12"/>
            <p:cNvSpPr txBox="1">
              <a:spLocks noChangeArrowheads="1"/>
            </p:cNvSpPr>
            <p:nvPr/>
          </p:nvSpPr>
          <p:spPr bwMode="auto">
            <a:xfrm>
              <a:off x="5529" y="5459"/>
              <a:ext cx="2520" cy="126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MSB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MPB</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Q</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62475" name="Line 11"/>
            <p:cNvSpPr>
              <a:spLocks noChangeShapeType="1"/>
            </p:cNvSpPr>
            <p:nvPr/>
          </p:nvSpPr>
          <p:spPr bwMode="auto">
            <a:xfrm>
              <a:off x="2649" y="2529"/>
              <a:ext cx="1"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4" name="Line 10"/>
            <p:cNvSpPr>
              <a:spLocks noChangeShapeType="1"/>
            </p:cNvSpPr>
            <p:nvPr/>
          </p:nvSpPr>
          <p:spPr bwMode="auto">
            <a:xfrm>
              <a:off x="2649" y="6129"/>
              <a:ext cx="4320"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3" name="Line 9"/>
            <p:cNvSpPr>
              <a:spLocks noChangeShapeType="1"/>
            </p:cNvSpPr>
            <p:nvPr/>
          </p:nvSpPr>
          <p:spPr bwMode="auto">
            <a:xfrm>
              <a:off x="3893" y="2709"/>
              <a:ext cx="3540" cy="2701"/>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2" name="Line 8"/>
            <p:cNvSpPr>
              <a:spLocks noChangeShapeType="1"/>
            </p:cNvSpPr>
            <p:nvPr/>
          </p:nvSpPr>
          <p:spPr bwMode="auto">
            <a:xfrm flipV="1">
              <a:off x="2835" y="2946"/>
              <a:ext cx="4198" cy="2164"/>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1" name="Line 7"/>
            <p:cNvSpPr>
              <a:spLocks noChangeShapeType="1"/>
            </p:cNvSpPr>
            <p:nvPr/>
          </p:nvSpPr>
          <p:spPr bwMode="auto">
            <a:xfrm>
              <a:off x="3009" y="3070"/>
              <a:ext cx="2700" cy="28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70" name="Text Box 6"/>
            <p:cNvSpPr txBox="1">
              <a:spLocks noChangeArrowheads="1"/>
            </p:cNvSpPr>
            <p:nvPr/>
          </p:nvSpPr>
          <p:spPr bwMode="auto">
            <a:xfrm>
              <a:off x="6069" y="2710"/>
              <a:ext cx="16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MSC=MPC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2469" name="Text Box 5"/>
            <p:cNvSpPr txBox="1">
              <a:spLocks noChangeArrowheads="1"/>
            </p:cNvSpPr>
            <p:nvPr/>
          </p:nvSpPr>
          <p:spPr bwMode="auto">
            <a:xfrm>
              <a:off x="1929" y="1810"/>
              <a:ext cx="1620" cy="72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MSB, MPB</a:t>
              </a:r>
              <a:r>
                <a:rPr kumimoji="0" lang="ar-SA"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MSC , MPC</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62468" name="Line 4"/>
            <p:cNvSpPr>
              <a:spLocks noChangeShapeType="1"/>
            </p:cNvSpPr>
            <p:nvPr/>
          </p:nvSpPr>
          <p:spPr bwMode="auto">
            <a:xfrm>
              <a:off x="5349" y="3790"/>
              <a:ext cx="1" cy="234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67" name="Line 3"/>
            <p:cNvSpPr>
              <a:spLocks noChangeShapeType="1"/>
            </p:cNvSpPr>
            <p:nvPr/>
          </p:nvSpPr>
          <p:spPr bwMode="auto">
            <a:xfrm>
              <a:off x="4269" y="3070"/>
              <a:ext cx="1" cy="3060"/>
            </a:xfrm>
            <a:prstGeom prst="line">
              <a:avLst/>
            </a:prstGeom>
            <a:noFill/>
            <a:ln w="9525">
              <a:solidFill>
                <a:srgbClr val="000000"/>
              </a:solidFill>
              <a:prstDash val="dashDot"/>
              <a:round/>
              <a:headEnd/>
              <a:tailEnd/>
            </a:ln>
          </p:spPr>
          <p:txBody>
            <a:bodyPr vert="horz" wrap="square" lIns="91440" tIns="45720" rIns="91440" bIns="45720" numCol="1" anchor="t" anchorCtr="0" compatLnSpc="1">
              <a:prstTxWarp prst="textNoShape">
                <a:avLst/>
              </a:prstTxWarp>
            </a:bodyPr>
            <a:lstStyle/>
            <a:p>
              <a:endParaRPr lang="ar-SA"/>
            </a:p>
          </p:txBody>
        </p:sp>
        <p:sp>
          <p:nvSpPr>
            <p:cNvPr id="62466" name="AutoShape 2"/>
            <p:cNvSpPr>
              <a:spLocks noChangeArrowheads="1"/>
            </p:cNvSpPr>
            <p:nvPr/>
          </p:nvSpPr>
          <p:spPr bwMode="auto">
            <a:xfrm rot="-1601773">
              <a:off x="3924" y="2906"/>
              <a:ext cx="1200" cy="1253"/>
            </a:xfrm>
            <a:prstGeom prst="triangle">
              <a:avLst>
                <a:gd name="adj" fmla="val 50000"/>
              </a:avLst>
            </a:prstGeom>
            <a:solidFill>
              <a:srgbClr val="EEECE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smtClean="0"/>
              <a:t>3</a:t>
            </a:r>
            <a:r>
              <a:rPr lang="ar-BH" b="1" smtClean="0"/>
              <a:t> </a:t>
            </a:r>
            <a:r>
              <a:rPr lang="ar-BH" b="1" dirty="0" smtClean="0"/>
              <a:t>- فقاعة الأسعار</a:t>
            </a:r>
            <a:endParaRPr lang="en-US" dirty="0"/>
          </a:p>
        </p:txBody>
      </p:sp>
      <p:sp>
        <p:nvSpPr>
          <p:cNvPr id="3" name="عنصر نائب للمحتوى 2"/>
          <p:cNvSpPr>
            <a:spLocks noGrp="1"/>
          </p:cNvSpPr>
          <p:nvPr>
            <p:ph idx="1"/>
          </p:nvPr>
        </p:nvSpPr>
        <p:spPr/>
        <p:txBody>
          <a:bodyPr/>
          <a:lstStyle/>
          <a:p>
            <a:r>
              <a:rPr lang="ar-BH" sz="4000" dirty="0" smtClean="0"/>
              <a:t>ظهر مصطلح الفقاعة في الثمانينات من الق</a:t>
            </a:r>
            <a:r>
              <a:rPr lang="ar-SA" sz="4000" dirty="0" smtClean="0"/>
              <a:t>ــــ</a:t>
            </a:r>
            <a:r>
              <a:rPr lang="ar-BH" sz="4000" dirty="0" smtClean="0"/>
              <a:t>رن المنصرم إبان انهيار سوق الأوراق الم</a:t>
            </a:r>
            <a:r>
              <a:rPr lang="ar-SA" sz="4000" dirty="0" smtClean="0"/>
              <a:t>ــــ</a:t>
            </a:r>
            <a:r>
              <a:rPr lang="ar-BH" sz="4000" dirty="0" smtClean="0"/>
              <a:t>الي</a:t>
            </a:r>
            <a:r>
              <a:rPr lang="ar-SA" sz="4000" dirty="0" smtClean="0"/>
              <a:t>ـــــ</a:t>
            </a:r>
            <a:r>
              <a:rPr lang="ar-BH" sz="4000" dirty="0" smtClean="0"/>
              <a:t>ة بنيويورك في 1987. ويقصد بالفقاعة الارتف</a:t>
            </a:r>
            <a:r>
              <a:rPr lang="ar-SA" sz="4000" dirty="0" smtClean="0"/>
              <a:t>ـ</a:t>
            </a:r>
            <a:r>
              <a:rPr lang="ar-BH" sz="4000" dirty="0" err="1" smtClean="0"/>
              <a:t>اع</a:t>
            </a:r>
            <a:r>
              <a:rPr lang="ar-BH" sz="4000" dirty="0" smtClean="0"/>
              <a:t> الشديد والسريع في </a:t>
            </a:r>
            <a:r>
              <a:rPr lang="ar-BH" sz="4000" dirty="0" err="1" smtClean="0"/>
              <a:t>الأسع</a:t>
            </a:r>
            <a:r>
              <a:rPr lang="ar-SA" sz="4000" dirty="0" smtClean="0"/>
              <a:t>ــــ</a:t>
            </a:r>
            <a:r>
              <a:rPr lang="ar-BH" sz="4000" dirty="0" err="1" smtClean="0"/>
              <a:t>ار</a:t>
            </a:r>
            <a:r>
              <a:rPr lang="ar-BH" sz="4000" dirty="0" smtClean="0"/>
              <a:t> </a:t>
            </a:r>
            <a:r>
              <a:rPr lang="ar-BH" sz="4000" dirty="0" err="1" smtClean="0"/>
              <a:t>ال</a:t>
            </a:r>
            <a:r>
              <a:rPr lang="ar-SA" sz="4000" dirty="0" smtClean="0"/>
              <a:t>ـــ</a:t>
            </a:r>
            <a:r>
              <a:rPr lang="ar-BH" sz="4000" dirty="0" smtClean="0"/>
              <a:t>ذي ينته</a:t>
            </a:r>
            <a:r>
              <a:rPr lang="ar-SA" sz="4000" dirty="0" smtClean="0"/>
              <a:t>ــــــ</a:t>
            </a:r>
            <a:r>
              <a:rPr lang="ar-BH" sz="4000" dirty="0" smtClean="0"/>
              <a:t>ي بانهيارها المفاجئ، لذا ظهرت مصطلحات بديلة كقصر الرمال وكرة الثلج </a:t>
            </a:r>
            <a:r>
              <a:rPr lang="ar-BH" sz="4000" dirty="0" err="1" smtClean="0"/>
              <a:t>والدمينو</a:t>
            </a:r>
            <a:r>
              <a:rPr lang="ar-BH" sz="4000" dirty="0" smtClean="0"/>
              <a:t>، لكنها لم تلقى الرواج الذي لقيه مصطلح الفقاعة</a:t>
            </a:r>
            <a:r>
              <a:rPr lang="ar-BH" dirty="0" smtClean="0"/>
              <a:t>.</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BH" sz="3600" dirty="0" smtClean="0"/>
              <a:t>ويهتم الاقتصاديون كثيراً بالتنبؤ بظاهرة الفقاعة لم</a:t>
            </a:r>
            <a:r>
              <a:rPr lang="ar-SA" sz="3600" dirty="0" smtClean="0"/>
              <a:t>ــــ</a:t>
            </a:r>
            <a:r>
              <a:rPr lang="ar-BH" sz="3600" dirty="0" smtClean="0"/>
              <a:t>ا يمكن أن يترتب عليها من آثار اقتصادية مدمرة، تتمثل غالباً في انهيارات في القطاع المصرفي </a:t>
            </a:r>
            <a:r>
              <a:rPr lang="ar-BH" sz="3600" dirty="0" err="1" smtClean="0"/>
              <a:t>وإفلاسات</a:t>
            </a:r>
            <a:r>
              <a:rPr lang="ar-BH" sz="3600" dirty="0" smtClean="0"/>
              <a:t> في قطاع الأعمال وحتى على مستوى الأفراد، </a:t>
            </a:r>
            <a:r>
              <a:rPr lang="ar-BH" sz="3600" dirty="0" err="1" smtClean="0"/>
              <a:t>وربم</a:t>
            </a:r>
            <a:r>
              <a:rPr lang="ar-SA" sz="3600" dirty="0" smtClean="0"/>
              <a:t>ــــــ</a:t>
            </a:r>
            <a:r>
              <a:rPr lang="ar-BH" sz="3600" dirty="0" smtClean="0"/>
              <a:t>ا امتدت أصدائها لتشمل انهيار سعر صرف العمل</a:t>
            </a:r>
            <a:r>
              <a:rPr lang="ar-SA" sz="3600" dirty="0" smtClean="0"/>
              <a:t>ـــــــ</a:t>
            </a:r>
            <a:r>
              <a:rPr lang="ar-BH" sz="3600" dirty="0" smtClean="0"/>
              <a:t>ة الوطنية والكساد الاقتصادي، كما كان الحال في دول جنوب شرقي آسيا عام 1997.</a:t>
            </a:r>
            <a:endParaRPr lang="ar-SA"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a:t>
            </a:r>
            <a:r>
              <a:rPr lang="ar-BH" b="1" dirty="0" smtClean="0"/>
              <a:t> تعظيم الربح وحماية البيئة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BH" sz="4400" dirty="0" smtClean="0"/>
              <a:t>من المتفق عليه نظرياً أن المنافسة التامة تملي على المنتجين، وفي سبيل تعظيم أرباحه</a:t>
            </a:r>
            <a:r>
              <a:rPr lang="ar-SA" sz="4400" dirty="0" smtClean="0"/>
              <a:t>ـــ</a:t>
            </a:r>
            <a:r>
              <a:rPr lang="ar-BH" sz="4400" dirty="0" smtClean="0"/>
              <a:t>م، اختيار مستويات الإنتاج التي تحقق الكف</a:t>
            </a:r>
            <a:r>
              <a:rPr lang="ar-SA" sz="4400" dirty="0" smtClean="0"/>
              <a:t>ـــ</a:t>
            </a:r>
            <a:r>
              <a:rPr lang="ar-BH" sz="4400" dirty="0" err="1" smtClean="0"/>
              <a:t>اءة</a:t>
            </a:r>
            <a:r>
              <a:rPr lang="ar-BH" sz="4400" dirty="0" smtClean="0"/>
              <a:t> الاقتصادية </a:t>
            </a:r>
            <a:r>
              <a:rPr lang="ar-BH" sz="4400" dirty="0" err="1" smtClean="0"/>
              <a:t>ف</a:t>
            </a:r>
            <a:r>
              <a:rPr lang="ar-SA" sz="4400" dirty="0" smtClean="0"/>
              <a:t>ــ</a:t>
            </a:r>
            <a:r>
              <a:rPr lang="ar-BH" sz="4400" dirty="0" smtClean="0"/>
              <a:t>ي استغلال الم</a:t>
            </a:r>
            <a:r>
              <a:rPr lang="ar-SA" sz="4400" dirty="0" smtClean="0"/>
              <a:t>ــ</a:t>
            </a:r>
            <a:r>
              <a:rPr lang="ar-BH" sz="4400" dirty="0" smtClean="0"/>
              <a:t>وارد</a:t>
            </a:r>
            <a:r>
              <a:rPr lang="ar-SA" sz="4400" dirty="0" smtClean="0"/>
              <a:t>,</a:t>
            </a:r>
            <a:r>
              <a:rPr lang="ar-BH" sz="4400" dirty="0" smtClean="0"/>
              <a:t> ولك</a:t>
            </a:r>
            <a:r>
              <a:rPr lang="ar-SA" sz="4400" dirty="0" smtClean="0"/>
              <a:t>ـــ</a:t>
            </a:r>
            <a:r>
              <a:rPr lang="ar-BH" sz="4400" dirty="0" smtClean="0"/>
              <a:t>ن، هناك شروط أربعة لا بد </a:t>
            </a:r>
            <a:r>
              <a:rPr lang="ar-BH" sz="4400" dirty="0" err="1" smtClean="0"/>
              <a:t>م</a:t>
            </a:r>
            <a:r>
              <a:rPr lang="ar-SA" sz="4400" dirty="0" smtClean="0"/>
              <a:t>ـ</a:t>
            </a:r>
            <a:r>
              <a:rPr lang="ar-BH" sz="4400" dirty="0" smtClean="0"/>
              <a:t>ن توفره</a:t>
            </a:r>
            <a:r>
              <a:rPr lang="ar-SA" sz="4400" dirty="0" smtClean="0"/>
              <a:t>ــ</a:t>
            </a:r>
            <a:r>
              <a:rPr lang="ar-BH" sz="4400" dirty="0" smtClean="0"/>
              <a:t>ا </a:t>
            </a:r>
            <a:r>
              <a:rPr lang="ar-BH" sz="4400" dirty="0" err="1" smtClean="0"/>
              <a:t>ك</a:t>
            </a:r>
            <a:r>
              <a:rPr lang="ar-SA" sz="4400" dirty="0" smtClean="0"/>
              <a:t>ـــ</a:t>
            </a:r>
            <a:r>
              <a:rPr lang="ar-BH" sz="4400" dirty="0" smtClean="0"/>
              <a:t>ي تؤدي المنافسة التامة إلى هذه النتيجة</a:t>
            </a:r>
            <a:r>
              <a:rPr lang="ar-SA" sz="4400" dirty="0" smtClean="0"/>
              <a:t>،وهي :</a:t>
            </a:r>
            <a:endParaRPr lang="ar-SA" sz="4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1</a:t>
            </a:r>
            <a:r>
              <a:rPr lang="ar-SA" sz="3600" dirty="0" smtClean="0"/>
              <a:t>- </a:t>
            </a:r>
            <a:r>
              <a:rPr lang="ar-BH" sz="3600" dirty="0" smtClean="0"/>
              <a:t>ألا يكون للإنتاج تأثيرات خارجية أي، ألا يترتب على الإنتاج تكاليف أو منافع خارجية.</a:t>
            </a:r>
            <a:endParaRPr lang="en-US" sz="3600" dirty="0" smtClean="0"/>
          </a:p>
          <a:p>
            <a:r>
              <a:rPr lang="ar-SA" sz="3600" dirty="0" smtClean="0"/>
              <a:t>2- </a:t>
            </a:r>
            <a:r>
              <a:rPr lang="ar-BH" sz="3600" dirty="0" smtClean="0"/>
              <a:t>ألا يتم اتخاذ قرارات الإنتاج تحت ظروف عدم التيقن</a:t>
            </a:r>
            <a:endParaRPr lang="en-US" sz="3600" dirty="0" smtClean="0"/>
          </a:p>
          <a:p>
            <a:r>
              <a:rPr lang="ar-SA" sz="3600" dirty="0" smtClean="0"/>
              <a:t>3- </a:t>
            </a:r>
            <a:r>
              <a:rPr lang="ar-BH" sz="3600" dirty="0" smtClean="0"/>
              <a:t>ألا يكون للمنشأة خاصية التكاليف المتناقصة، </a:t>
            </a:r>
            <a:r>
              <a:rPr lang="ar-SA" sz="3600" dirty="0" smtClean="0"/>
              <a:t>أي </a:t>
            </a:r>
            <a:r>
              <a:rPr lang="ar-BH" sz="3600" dirty="0" smtClean="0"/>
              <a:t>ألا </a:t>
            </a:r>
            <a:endParaRPr lang="en-US" sz="3600" dirty="0" smtClean="0"/>
          </a:p>
          <a:p>
            <a:r>
              <a:rPr lang="ar-BH" sz="3600" dirty="0" smtClean="0"/>
              <a:t>يتوفر لها أسباب الاحتكار الطبيعي،</a:t>
            </a:r>
            <a:endParaRPr lang="en-US" sz="3600" dirty="0" smtClean="0"/>
          </a:p>
          <a:p>
            <a:r>
              <a:rPr lang="ar-SA" sz="3600" dirty="0" smtClean="0"/>
              <a:t>4- </a:t>
            </a:r>
            <a:r>
              <a:rPr lang="ar-BH" sz="3600" dirty="0" smtClean="0"/>
              <a:t>ألا تكون السلعة المنتجة من السلع العامة</a:t>
            </a:r>
            <a:endParaRPr lang="ar-SA"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3600" dirty="0" smtClean="0"/>
              <a:t>إن </a:t>
            </a:r>
            <a:r>
              <a:rPr lang="ar-BH" sz="3600" dirty="0" smtClean="0"/>
              <a:t>توفر الشروط الأربعة الأول، نجد أن للصناعة الملوثة للبيئة تكاليف خارجية متمثلة في </a:t>
            </a:r>
            <a:r>
              <a:rPr lang="ar-BH" sz="3600" dirty="0" err="1" smtClean="0"/>
              <a:t>الأخط</a:t>
            </a:r>
            <a:r>
              <a:rPr lang="ar-SA" sz="3600" dirty="0" smtClean="0"/>
              <a:t>ــ</a:t>
            </a:r>
            <a:r>
              <a:rPr lang="ar-BH" sz="3600" dirty="0" err="1" smtClean="0"/>
              <a:t>ار</a:t>
            </a:r>
            <a:r>
              <a:rPr lang="ar-BH" sz="3600" dirty="0" smtClean="0"/>
              <a:t> المباشرة وغير المباشرة للتلوث على صحة أفراد المجتمع. ويمكن نظرياً قي</a:t>
            </a:r>
            <a:r>
              <a:rPr lang="ar-SA" sz="3600" dirty="0" smtClean="0"/>
              <a:t>ـــــ</a:t>
            </a:r>
            <a:r>
              <a:rPr lang="ar-BH" sz="3600" dirty="0" err="1" smtClean="0"/>
              <a:t>اس</a:t>
            </a:r>
            <a:r>
              <a:rPr lang="ar-BH" sz="3600" dirty="0" smtClean="0"/>
              <a:t> هذه الأضرار بتكلفة علاج الحالات المرضية المترتب</a:t>
            </a:r>
            <a:r>
              <a:rPr lang="ar-SA" sz="3600" dirty="0" smtClean="0"/>
              <a:t>ـــــــ</a:t>
            </a:r>
            <a:r>
              <a:rPr lang="ar-BH" sz="3600" dirty="0" smtClean="0"/>
              <a:t>ة على التلوث، بالإضافة إلى تكاليف الفقد في الناتج المحلي الإجمالي الناتجة عن التعطل عن العمل بسبب  أمراض التلوث البيئي.</a:t>
            </a:r>
            <a:endParaRPr lang="en-US" sz="3600"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76400"/>
            <a:ext cx="8229600" cy="4449769"/>
          </a:xfrm>
        </p:spPr>
        <p:txBody>
          <a:bodyPr/>
          <a:lstStyle/>
          <a:p>
            <a:r>
              <a:rPr lang="ar-BH" sz="4400" b="1" dirty="0" smtClean="0"/>
              <a:t>الإنتاج الأمثل في صناعة ملوثة للبيئة</a:t>
            </a:r>
            <a:endParaRPr lang="en-US" sz="4400" b="1" dirty="0" smtClean="0"/>
          </a:p>
          <a:p>
            <a:r>
              <a:rPr lang="ar-BH" sz="4400" b="1" dirty="0" smtClean="0"/>
              <a:t>الفقد في الكفاءة ورفاهية المجتمع</a:t>
            </a:r>
            <a:endParaRPr lang="en-US" sz="4400" dirty="0" smtClean="0"/>
          </a:p>
          <a:p>
            <a:r>
              <a:rPr lang="ar-BH" sz="4400" b="1" dirty="0" smtClean="0"/>
              <a:t>الضريبة التصحيحية</a:t>
            </a:r>
            <a:endParaRPr lang="en-US" sz="4400"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5- اقتصاديات الجريمة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sz="3000" dirty="0" smtClean="0"/>
              <a:t>وجهة النظر الاقتصادية، تعتبر الجريمة من الأنشطة الهادفة إلى تحقيق الربح. وقد تعرفنا في الفصول السابقة على دالة الربح، الذي يقاس بالفرق بين الإيراد الكلي والتكاليف الكلية. والإيراد هنا من وجهة نظر مرتكبي الجرائم هو ما يحققه ارتكاب الجريمة من عوائد للقائمين على تنفيذها. أما التكاليف فتشمل تكاليف تنفيذ الجريمة، من عناصر الإنتاج المختلفة، كعمل المحترفين، والأسلحة والأدوات والسيارات، والمواد، والتنظيم، كما تشمل التكاليف تكلفة العقوبات المتوقعة حال فشل التنفيذ والإدانة، سواء كانت العقوبات المتوقعة غرامة مالية أو سجن أو إعدام.</a:t>
            </a:r>
            <a:endParaRPr lang="en-US" sz="3000"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180492"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1290</TotalTime>
  <Words>977</Words>
  <Application>Microsoft Office PowerPoint</Application>
  <PresentationFormat>On-screen Show (4:3)</PresentationFormat>
  <Paragraphs>77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عناصر المحاضرة</vt:lpstr>
      <vt:lpstr>1–  السلع العامة </vt:lpstr>
      <vt:lpstr>السمات المشتركة للسلع العامة:</vt:lpstr>
      <vt:lpstr>ظاهرة المنتفع بالمجان Free-Rider</vt:lpstr>
      <vt:lpstr>فشل السوق في تقديم السلع العامة </vt:lpstr>
      <vt:lpstr>مجانية السلع العامة </vt:lpstr>
      <vt:lpstr>2- التأثيرات الخارجية </vt:lpstr>
      <vt:lpstr>و نتيجة لذلك </vt:lpstr>
      <vt:lpstr>  أنواع التأثيرات الخارجية   </vt:lpstr>
      <vt:lpstr>PowerPoint Presentation</vt:lpstr>
      <vt:lpstr>PowerPoint Presentation</vt:lpstr>
      <vt:lpstr>3 - فقاعة الأسعار</vt:lpstr>
      <vt:lpstr>PowerPoint Presentation</vt:lpstr>
      <vt:lpstr>4- تعظيم الربح وحماية البيئة </vt:lpstr>
      <vt:lpstr>PowerPoint Presentation</vt:lpstr>
      <vt:lpstr>PowerPoint Presentation</vt:lpstr>
      <vt:lpstr>PowerPoint Presentation</vt:lpstr>
      <vt:lpstr>5- اقتصاديات الجريمة </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Farid Bashir Taher</dc:creator>
  <cp:lastModifiedBy>Hassan Refdan Alhajhouj</cp:lastModifiedBy>
  <cp:revision>103</cp:revision>
  <dcterms:created xsi:type="dcterms:W3CDTF">2006-07-19T16:34:04Z</dcterms:created>
  <dcterms:modified xsi:type="dcterms:W3CDTF">2012-02-04T17:32:25Z</dcterms:modified>
</cp:coreProperties>
</file>