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8"/>
  </p:notesMasterIdLst>
  <p:sldIdLst>
    <p:sldId id="303" r:id="rId2"/>
    <p:sldId id="275" r:id="rId3"/>
    <p:sldId id="274" r:id="rId4"/>
    <p:sldId id="277" r:id="rId5"/>
    <p:sldId id="279" r:id="rId6"/>
    <p:sldId id="281" r:id="rId7"/>
    <p:sldId id="283" r:id="rId8"/>
    <p:sldId id="285" r:id="rId9"/>
    <p:sldId id="287" r:id="rId10"/>
    <p:sldId id="289" r:id="rId11"/>
    <p:sldId id="291" r:id="rId12"/>
    <p:sldId id="293" r:id="rId13"/>
    <p:sldId id="295" r:id="rId14"/>
    <p:sldId id="297" r:id="rId15"/>
    <p:sldId id="299" r:id="rId16"/>
    <p:sldId id="301"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49"/>
    <a:srgbClr val="00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2904" y="-10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A1E5455-4ED6-4AB3-A7F0-7ED062DC2D07}" type="slidenum">
              <a:rPr lang="en-US"/>
              <a:pPr>
                <a:defRPr/>
              </a:pPr>
              <a:t>‹#›</a:t>
            </a:fld>
            <a:endParaRPr lang="en-US"/>
          </a:p>
        </p:txBody>
      </p:sp>
    </p:spTree>
    <p:extLst>
      <p:ext uri="{BB962C8B-B14F-4D97-AF65-F5344CB8AC3E}">
        <p14:creationId xmlns:p14="http://schemas.microsoft.com/office/powerpoint/2010/main" val="12546925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3E7551-5EE0-46A8-94A5-575580594CA9}" type="slidenum">
              <a:rPr lang="ar-SA"/>
              <a:pPr/>
              <a:t>2</a:t>
            </a:fld>
            <a:endParaRPr lang="en-US"/>
          </a:p>
        </p:txBody>
      </p:sp>
      <p:sp>
        <p:nvSpPr>
          <p:cNvPr id="5122" name="Rectangle 2"/>
          <p:cNvSpPr>
            <a:spLocks noGrp="1" noRot="1" noChangeAspect="1" noChangeArrowheads="1" noTextEdit="1"/>
          </p:cNvSpPr>
          <p:nvPr>
            <p:ph type="sldImg"/>
          </p:nvPr>
        </p:nvSpPr>
        <p:spPr>
          <a:xfrm>
            <a:off x="1143000" y="685800"/>
            <a:ext cx="4572000" cy="3429000"/>
          </a:xfrm>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6D36B0-4F92-4D17-8399-FD6F3FA1725A}" type="slidenum">
              <a:rPr lang="ar-SA"/>
              <a:pPr/>
              <a:t>4</a:t>
            </a:fld>
            <a:endParaRPr lang="en-US"/>
          </a:p>
        </p:txBody>
      </p:sp>
      <p:sp>
        <p:nvSpPr>
          <p:cNvPr id="7170" name="Rectangle 2"/>
          <p:cNvSpPr>
            <a:spLocks noGrp="1" noRot="1" noChangeAspect="1" noChangeArrowheads="1" noTextEdit="1"/>
          </p:cNvSpPr>
          <p:nvPr>
            <p:ph type="sldImg"/>
          </p:nvPr>
        </p:nvSpPr>
        <p:spPr>
          <a:xfrm>
            <a:off x="1143000" y="685800"/>
            <a:ext cx="4572000" cy="3429000"/>
          </a:xfrm>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92C793-9C10-48D9-8171-8FA27A2EA18B}" type="slidenum">
              <a:rPr lang="ar-SA"/>
              <a:pPr/>
              <a:t>5</a:t>
            </a:fld>
            <a:endParaRPr lang="en-US"/>
          </a:p>
        </p:txBody>
      </p:sp>
      <p:sp>
        <p:nvSpPr>
          <p:cNvPr id="9218" name="Rectangle 2"/>
          <p:cNvSpPr>
            <a:spLocks noGrp="1" noRot="1" noChangeAspect="1" noChangeArrowheads="1" noTextEdit="1"/>
          </p:cNvSpPr>
          <p:nvPr>
            <p:ph type="sldImg"/>
          </p:nvPr>
        </p:nvSpPr>
        <p:spPr>
          <a:xfrm>
            <a:off x="1143000" y="685800"/>
            <a:ext cx="4572000" cy="3429000"/>
          </a:xfrm>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F277C2-D636-4928-98AC-9A13B248C0F5}" type="slidenum">
              <a:rPr lang="ar-SA"/>
              <a:pPr/>
              <a:t>6</a:t>
            </a:fld>
            <a:endParaRPr lang="en-US"/>
          </a:p>
        </p:txBody>
      </p:sp>
      <p:sp>
        <p:nvSpPr>
          <p:cNvPr id="11266" name="Rectangle 2"/>
          <p:cNvSpPr>
            <a:spLocks noGrp="1" noRot="1" noChangeAspect="1" noChangeArrowheads="1" noTextEdit="1"/>
          </p:cNvSpPr>
          <p:nvPr>
            <p:ph type="sldImg"/>
          </p:nvPr>
        </p:nvSpPr>
        <p:spPr>
          <a:xfrm>
            <a:off x="1143000" y="685800"/>
            <a:ext cx="4572000" cy="3429000"/>
          </a:xfrm>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FE2D2-B7CD-4109-B5D0-7B79E93898F3}" type="slidenum">
              <a:rPr lang="ar-SA"/>
              <a:pPr/>
              <a:t>7</a:t>
            </a:fld>
            <a:endParaRPr lang="en-US"/>
          </a:p>
        </p:txBody>
      </p:sp>
      <p:sp>
        <p:nvSpPr>
          <p:cNvPr id="13314" name="Rectangle 2"/>
          <p:cNvSpPr>
            <a:spLocks noGrp="1" noRot="1" noChangeAspect="1" noChangeArrowheads="1" noTextEdit="1"/>
          </p:cNvSpPr>
          <p:nvPr>
            <p:ph type="sldImg"/>
          </p:nvPr>
        </p:nvSpPr>
        <p:spPr>
          <a:xfrm>
            <a:off x="1143000" y="685800"/>
            <a:ext cx="4572000" cy="3429000"/>
          </a:xfrm>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702959-2F73-4F4C-9B21-A9C19987722E}" type="slidenum">
              <a:rPr lang="ar-SA"/>
              <a:pPr/>
              <a:t>8</a:t>
            </a:fld>
            <a:endParaRPr lang="en-US"/>
          </a:p>
        </p:txBody>
      </p:sp>
      <p:sp>
        <p:nvSpPr>
          <p:cNvPr id="15362" name="Rectangle 2"/>
          <p:cNvSpPr>
            <a:spLocks noGrp="1" noRot="1" noChangeAspect="1" noChangeArrowheads="1" noTextEdit="1"/>
          </p:cNvSpPr>
          <p:nvPr>
            <p:ph type="sldImg"/>
          </p:nvPr>
        </p:nvSpPr>
        <p:spPr>
          <a:xfrm>
            <a:off x="1143000" y="685800"/>
            <a:ext cx="4572000" cy="3429000"/>
          </a:xfrm>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8D961F-950D-4324-9DC1-8BF0709FEFBB}" type="slidenum">
              <a:rPr lang="ar-SA"/>
              <a:pPr/>
              <a:t>9</a:t>
            </a:fld>
            <a:endParaRPr lang="en-US"/>
          </a:p>
        </p:txBody>
      </p:sp>
      <p:sp>
        <p:nvSpPr>
          <p:cNvPr id="17410" name="Rectangle 2"/>
          <p:cNvSpPr>
            <a:spLocks noGrp="1" noRot="1" noChangeAspect="1" noChangeArrowheads="1" noTextEdit="1"/>
          </p:cNvSpPr>
          <p:nvPr>
            <p:ph type="sldImg"/>
          </p:nvPr>
        </p:nvSpPr>
        <p:spPr>
          <a:xfrm>
            <a:off x="1143000" y="685800"/>
            <a:ext cx="4572000" cy="3429000"/>
          </a:xfrm>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E19CA4-B047-408A-80E7-C7AC8E4C15CA}" type="slidenum">
              <a:rPr lang="ar-SA"/>
              <a:pPr/>
              <a:t>10</a:t>
            </a:fld>
            <a:endParaRPr lang="en-US"/>
          </a:p>
        </p:txBody>
      </p:sp>
      <p:sp>
        <p:nvSpPr>
          <p:cNvPr id="19458" name="Rectangle 2"/>
          <p:cNvSpPr>
            <a:spLocks noGrp="1" noRot="1" noChangeAspect="1" noChangeArrowheads="1" noTextEdit="1"/>
          </p:cNvSpPr>
          <p:nvPr>
            <p:ph type="sldImg"/>
          </p:nvPr>
        </p:nvSpPr>
        <p:spPr>
          <a:xfrm>
            <a:off x="1143000" y="685800"/>
            <a:ext cx="4572000" cy="3429000"/>
          </a:xfrm>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151D0-3513-484C-8A8B-E38D00FF0513}" type="slidenum">
              <a:rPr lang="ar-SA"/>
              <a:pPr/>
              <a:t>11</a:t>
            </a:fld>
            <a:endParaRPr lang="en-US"/>
          </a:p>
        </p:txBody>
      </p:sp>
      <p:sp>
        <p:nvSpPr>
          <p:cNvPr id="21506" name="Rectangle 2"/>
          <p:cNvSpPr>
            <a:spLocks noGrp="1" noRot="1" noChangeAspect="1" noChangeArrowheads="1" noTextEdit="1"/>
          </p:cNvSpPr>
          <p:nvPr>
            <p:ph type="sldImg"/>
          </p:nvPr>
        </p:nvSpPr>
        <p:spPr>
          <a:xfrm>
            <a:off x="1143000" y="685800"/>
            <a:ext cx="4572000" cy="3429000"/>
          </a:xfrm>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548ED0-950F-4A46-A35E-E7FD3E0AC9BF}" type="slidenum">
              <a:rPr lang="ar-SA"/>
              <a:pPr/>
              <a:t>12</a:t>
            </a:fld>
            <a:endParaRPr lang="en-US"/>
          </a:p>
        </p:txBody>
      </p:sp>
      <p:sp>
        <p:nvSpPr>
          <p:cNvPr id="23554" name="Rectangle 2"/>
          <p:cNvSpPr>
            <a:spLocks noGrp="1" noRot="1" noChangeAspect="1" noChangeArrowheads="1" noTextEdit="1"/>
          </p:cNvSpPr>
          <p:nvPr>
            <p:ph type="sldImg"/>
          </p:nvPr>
        </p:nvSpPr>
        <p:spPr>
          <a:xfrm>
            <a:off x="1143000" y="685800"/>
            <a:ext cx="4572000" cy="3429000"/>
          </a:xfrm>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3F8A6A-16C4-4664-A802-A4928F8DAB16}" type="slidenum">
              <a:rPr lang="ar-SA"/>
              <a:pPr/>
              <a:t>13</a:t>
            </a:fld>
            <a:endParaRPr lang="en-US"/>
          </a:p>
        </p:txBody>
      </p:sp>
      <p:sp>
        <p:nvSpPr>
          <p:cNvPr id="25602" name="Rectangle 2"/>
          <p:cNvSpPr>
            <a:spLocks noGrp="1" noRot="1" noChangeAspect="1" noChangeArrowheads="1" noTextEdit="1"/>
          </p:cNvSpPr>
          <p:nvPr>
            <p:ph type="sldImg"/>
          </p:nvPr>
        </p:nvSpPr>
        <p:spPr>
          <a:xfrm>
            <a:off x="1143000" y="685800"/>
            <a:ext cx="4572000" cy="3429000"/>
          </a:xfrm>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DCA267-5D3E-4A0F-9820-8CAEF462225E}" type="slidenum">
              <a:rPr lang="ar-SA"/>
              <a:pPr/>
              <a:t>14</a:t>
            </a:fld>
            <a:endParaRPr lang="en-US"/>
          </a:p>
        </p:txBody>
      </p:sp>
      <p:sp>
        <p:nvSpPr>
          <p:cNvPr id="27650" name="Rectangle 2"/>
          <p:cNvSpPr>
            <a:spLocks noGrp="1" noRot="1" noChangeAspect="1" noChangeArrowheads="1" noTextEdit="1"/>
          </p:cNvSpPr>
          <p:nvPr>
            <p:ph type="sldImg"/>
          </p:nvPr>
        </p:nvSpPr>
        <p:spPr>
          <a:xfrm>
            <a:off x="1143000" y="685800"/>
            <a:ext cx="4572000" cy="3429000"/>
          </a:xfrm>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D27ED6-3D91-4FEF-AE1A-75B02BA252B0}" type="slidenum">
              <a:rPr lang="ar-SA"/>
              <a:pPr/>
              <a:t>15</a:t>
            </a:fld>
            <a:endParaRPr lang="en-US"/>
          </a:p>
        </p:txBody>
      </p:sp>
      <p:sp>
        <p:nvSpPr>
          <p:cNvPr id="29698" name="Rectangle 2"/>
          <p:cNvSpPr>
            <a:spLocks noGrp="1" noRot="1" noChangeAspect="1" noChangeArrowheads="1" noTextEdit="1"/>
          </p:cNvSpPr>
          <p:nvPr>
            <p:ph type="sldImg"/>
          </p:nvPr>
        </p:nvSpPr>
        <p:spPr>
          <a:xfrm>
            <a:off x="1143000" y="685800"/>
            <a:ext cx="4572000" cy="3429000"/>
          </a:xfrm>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3"/>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017838" y="6356357"/>
            <a:ext cx="445477" cy="365125"/>
          </a:xfrm>
        </p:spPr>
        <p:txBody>
          <a:bodyPr/>
          <a:lstStyle>
            <a:lvl1pPr>
              <a:defRPr/>
            </a:lvl1pPr>
          </a:lstStyle>
          <a:p>
            <a:pPr>
              <a:defRPr/>
            </a:pPr>
            <a:fld id="{B14D382A-0BD0-497F-9BA3-991E907E7F1D}"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E00D9D70-0E56-4D1D-BD1D-DC0C0B6EE83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0592F3E2-2D2C-42C3-B8D2-48D1F30A2E7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4"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F841175-668D-4688-A035-E93966F8228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74E69E7-7777-42A3-AF93-3DB1A27A0D0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3218591D-3D9C-44ED-99F4-40235AF3F78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3727683-6A6A-45CB-B4E5-DE89D073AFF3}"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56A0A31-AA34-41D4-9BCB-CE873586111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901DDB9-E9B5-4B9B-97BA-FBCB7044560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1519A38E-7189-4325-B610-14E316AC93A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6"/>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6"/>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E30CF58-624F-4E50-A560-D2203F557F38}"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9"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5"/>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D23E676E-09B9-48BF-B785-1CB9CFE68CC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slide" Target="slide10.xml"/><Relationship Id="rId4" Type="http://schemas.openxmlformats.org/officeDocument/2006/relationships/slide" Target="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34708" y="4648200"/>
            <a:ext cx="3698631"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ادارة الاعمال-قسم 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95600"/>
            <a:ext cx="4706815"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748346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3276601" y="685802"/>
            <a:ext cx="2573338" cy="995363"/>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العاشر</a:t>
            </a:r>
          </a:p>
          <a:p>
            <a:pPr algn="ctr" rtl="1"/>
            <a:endParaRPr lang="ar-SA" sz="3600" kern="10" dirty="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الحادية عشر</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2209800" y="2743202"/>
            <a:ext cx="4343400" cy="9112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الإحتكار</a:t>
            </a:r>
          </a:p>
        </p:txBody>
      </p:sp>
      <p:sp>
        <p:nvSpPr>
          <p:cNvPr id="3076" name="WordArt 4"/>
          <p:cNvSpPr>
            <a:spLocks noChangeArrowheads="1" noChangeShapeType="1" noTextEdit="1"/>
          </p:cNvSpPr>
          <p:nvPr/>
        </p:nvSpPr>
        <p:spPr bwMode="auto">
          <a:xfrm>
            <a:off x="2057400" y="4343400"/>
            <a:ext cx="5029200" cy="685800"/>
          </a:xfrm>
          <a:prstGeom prst="rect">
            <a:avLst/>
          </a:prstGeom>
        </p:spPr>
        <p:txBody>
          <a:bodyPr wrap="none" fromWordArt="1">
            <a:prstTxWarp prst="textPlain">
              <a:avLst>
                <a:gd name="adj" fmla="val 50000"/>
              </a:avLst>
            </a:prstTxWarp>
          </a:bodyPr>
          <a:lstStyle/>
          <a:p>
            <a:pPr algn="ctr"/>
            <a:r>
              <a:rPr lang="en-US" sz="3600" kern="10">
                <a:ln w="9525">
                  <a:solidFill>
                    <a:srgbClr val="FF6600"/>
                  </a:solidFill>
                  <a:round/>
                  <a:headEnd/>
                  <a:tailEnd/>
                </a:ln>
                <a:solidFill>
                  <a:srgbClr val="FF6600"/>
                </a:solidFill>
                <a:latin typeface="Al-Mujahed Free"/>
              </a:rPr>
              <a:t>Monopoly</a:t>
            </a:r>
            <a:endParaRPr lang="ar-SA" sz="3600" kern="10">
              <a:ln w="9525">
                <a:solidFill>
                  <a:srgbClr val="FF6600"/>
                </a:solidFill>
                <a:round/>
                <a:headEnd/>
                <a:tailEnd/>
              </a:ln>
              <a:solidFill>
                <a:srgbClr val="FF6600"/>
              </a:solidFill>
              <a:latin typeface="Al-Mujahed Fre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457200" y="1600202"/>
            <a:ext cx="8229600" cy="4419599"/>
          </a:xfrm>
        </p:spPr>
        <p:txBody>
          <a:bodyPr/>
          <a:lstStyle/>
          <a:p>
            <a:pPr rtl="1" eaLnBrk="1" hangingPunct="1">
              <a:buFont typeface="Arial" pitchFamily="34" charset="0"/>
              <a:buChar char="•"/>
            </a:pPr>
            <a:r>
              <a:rPr lang="ar-SA" sz="2800" b="1" dirty="0" smtClean="0">
                <a:cs typeface="Arial" pitchFamily="34" charset="0"/>
              </a:rPr>
              <a:t>مقدمة</a:t>
            </a:r>
          </a:p>
          <a:p>
            <a:pPr rtl="1" eaLnBrk="1" hangingPunct="1">
              <a:buFont typeface="Arial" pitchFamily="34" charset="0"/>
              <a:buChar char="•"/>
            </a:pPr>
            <a:r>
              <a:rPr lang="ar-SA" sz="2800" b="1" dirty="0" smtClean="0">
                <a:cs typeface="Arial" pitchFamily="34" charset="0"/>
              </a:rPr>
              <a:t>الاحتكار التام</a:t>
            </a:r>
          </a:p>
          <a:p>
            <a:pPr rtl="1" eaLnBrk="1" hangingPunct="1">
              <a:buFont typeface="Arial" pitchFamily="34" charset="0"/>
              <a:buChar char="•"/>
            </a:pPr>
            <a:r>
              <a:rPr lang="ar-SA" sz="2800" b="1" dirty="0" smtClean="0">
                <a:cs typeface="Arial" pitchFamily="34" charset="0"/>
              </a:rPr>
              <a:t>شروط أساسية للاحتكار التام </a:t>
            </a:r>
          </a:p>
          <a:p>
            <a:pPr rtl="1" eaLnBrk="1" hangingPunct="1">
              <a:buFont typeface="Arial" pitchFamily="34" charset="0"/>
              <a:buChar char="•"/>
            </a:pPr>
            <a:r>
              <a:rPr lang="ar-SA" sz="2800" b="1" dirty="0" smtClean="0">
                <a:cs typeface="Arial" pitchFamily="34" charset="0"/>
              </a:rPr>
              <a:t>عوائق دخول السوق </a:t>
            </a:r>
          </a:p>
          <a:p>
            <a:pPr rtl="1" eaLnBrk="1" hangingPunct="1">
              <a:buFont typeface="Arial" pitchFamily="34" charset="0"/>
              <a:buChar char="•"/>
            </a:pPr>
            <a:r>
              <a:rPr lang="ar-SA" sz="2800" b="1" dirty="0" smtClean="0">
                <a:cs typeface="Arial" pitchFamily="34" charset="0"/>
              </a:rPr>
              <a:t>توازن المحتكر في المدى القصير</a:t>
            </a:r>
          </a:p>
          <a:p>
            <a:pPr rtl="1" eaLnBrk="1" hangingPunct="1">
              <a:buFont typeface="Arial" pitchFamily="34" charset="0"/>
              <a:buChar char="•"/>
            </a:pPr>
            <a:r>
              <a:rPr lang="ar-SA" sz="2800" b="1" dirty="0" smtClean="0">
                <a:cs typeface="Arial" pitchFamily="34" charset="0"/>
              </a:rPr>
              <a:t>توازن المحتكر في المدى البعيد</a:t>
            </a:r>
          </a:p>
          <a:p>
            <a:pPr rtl="1" eaLnBrk="1" hangingPunct="1">
              <a:buFont typeface="Arial" pitchFamily="34" charset="0"/>
              <a:buChar char="•"/>
            </a:pPr>
            <a:r>
              <a:rPr lang="ar-SA" sz="2800" b="1" dirty="0" smtClean="0">
                <a:cs typeface="Arial" pitchFamily="34" charset="0"/>
              </a:rPr>
              <a:t>الأضرار الاقتصادية للاحتكار</a:t>
            </a:r>
          </a:p>
          <a:p>
            <a:pPr rtl="1" eaLnBrk="1" hangingPunct="1">
              <a:buFont typeface="Arial" pitchFamily="34" charset="0"/>
              <a:buChar char="•"/>
            </a:pPr>
            <a:r>
              <a:rPr lang="ar-SA" sz="2800" b="1" dirty="0" smtClean="0">
                <a:cs typeface="Arial" pitchFamily="34" charset="0"/>
              </a:rPr>
              <a:t>الأضرار التوزيعية للاحتكار</a:t>
            </a:r>
          </a:p>
          <a:p>
            <a:pPr rtl="1" eaLnBrk="1" hangingPunct="1">
              <a:buFont typeface="Arial" pitchFamily="34" charset="0"/>
              <a:buChar char="•"/>
            </a:pPr>
            <a:endParaRPr lang="ar-SA" b="1" i="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WordArt 2"/>
          <p:cNvSpPr>
            <a:spLocks noChangeArrowheads="1" noChangeShapeType="1" noTextEdit="1"/>
          </p:cNvSpPr>
          <p:nvPr/>
        </p:nvSpPr>
        <p:spPr bwMode="auto">
          <a:xfrm>
            <a:off x="4932364" y="227013"/>
            <a:ext cx="391318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الإحتكار التام</a:t>
            </a:r>
          </a:p>
        </p:txBody>
      </p:sp>
      <p:sp>
        <p:nvSpPr>
          <p:cNvPr id="6147" name="Text Box 3"/>
          <p:cNvSpPr txBox="1">
            <a:spLocks noChangeArrowheads="1"/>
          </p:cNvSpPr>
          <p:nvPr/>
        </p:nvSpPr>
        <p:spPr bwMode="auto">
          <a:xfrm>
            <a:off x="323851" y="946152"/>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إذا كان هناك منتج أو بائع واحد في سوق سلعة أو خدمة معينة، فإن هذا السوق يسوده الاحتكار التام </a:t>
            </a:r>
            <a:r>
              <a:rPr lang="en-US" sz="2400"/>
              <a:t>(Pure Monopoly)</a:t>
            </a:r>
            <a:r>
              <a:rPr lang="ar-BH" sz="2400"/>
              <a:t>.</a:t>
            </a:r>
            <a:endParaRPr lang="en-US" sz="2400"/>
          </a:p>
        </p:txBody>
      </p:sp>
      <p:sp>
        <p:nvSpPr>
          <p:cNvPr id="6148" name="Text Box 4"/>
          <p:cNvSpPr txBox="1">
            <a:spLocks noChangeArrowheads="1"/>
          </p:cNvSpPr>
          <p:nvPr/>
        </p:nvSpPr>
        <p:spPr bwMode="auto">
          <a:xfrm>
            <a:off x="323851" y="1844677"/>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المحتكر هو صانع للسعر وليس آخذاً للسعر كما هو الحال بالنسبة للمنشأة في ظل المنافسة التامة.</a:t>
            </a:r>
            <a:endParaRPr lang="en-US" sz="2400"/>
          </a:p>
        </p:txBody>
      </p:sp>
      <p:sp>
        <p:nvSpPr>
          <p:cNvPr id="6149" name="WordArt 5"/>
          <p:cNvSpPr>
            <a:spLocks noChangeArrowheads="1" noChangeShapeType="1" noTextEdit="1"/>
          </p:cNvSpPr>
          <p:nvPr/>
        </p:nvSpPr>
        <p:spPr bwMode="auto">
          <a:xfrm>
            <a:off x="2916239" y="2708275"/>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شروط أساسية للإحتكار التام</a:t>
            </a:r>
          </a:p>
        </p:txBody>
      </p:sp>
      <p:sp>
        <p:nvSpPr>
          <p:cNvPr id="6150" name="Text Box 6"/>
          <p:cNvSpPr txBox="1">
            <a:spLocks noChangeArrowheads="1"/>
          </p:cNvSpPr>
          <p:nvPr/>
        </p:nvSpPr>
        <p:spPr bwMode="auto">
          <a:xfrm>
            <a:off x="323851" y="34702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أن تكون المنشأة هي المنتج أو البائع الوحيد في السوق.</a:t>
            </a:r>
            <a:endParaRPr lang="en-US" sz="2400"/>
          </a:p>
        </p:txBody>
      </p:sp>
      <p:sp>
        <p:nvSpPr>
          <p:cNvPr id="6151" name="Text Box 7"/>
          <p:cNvSpPr txBox="1">
            <a:spLocks noChangeArrowheads="1"/>
          </p:cNvSpPr>
          <p:nvPr/>
        </p:nvSpPr>
        <p:spPr bwMode="auto">
          <a:xfrm>
            <a:off x="323851" y="40052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ألا تتوفر البدائل القريبة لمنتجات المنشأة المحتكرة.</a:t>
            </a:r>
            <a:endParaRPr lang="en-US" sz="2400"/>
          </a:p>
        </p:txBody>
      </p:sp>
      <p:sp>
        <p:nvSpPr>
          <p:cNvPr id="6152" name="Text Box 8"/>
          <p:cNvSpPr txBox="1">
            <a:spLocks noChangeArrowheads="1"/>
          </p:cNvSpPr>
          <p:nvPr/>
        </p:nvSpPr>
        <p:spPr bwMode="auto">
          <a:xfrm>
            <a:off x="323851" y="45085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أن تكون هناك موانع لدخول منشآت منافسة.</a:t>
            </a:r>
            <a:endParaRPr lang="en-US" sz="2400"/>
          </a:p>
        </p:txBody>
      </p:sp>
      <p:sp>
        <p:nvSpPr>
          <p:cNvPr id="6153" name="Text Box 9"/>
          <p:cNvSpPr txBox="1">
            <a:spLocks noChangeArrowheads="1"/>
          </p:cNvSpPr>
          <p:nvPr/>
        </p:nvSpPr>
        <p:spPr bwMode="auto">
          <a:xfrm>
            <a:off x="323851" y="501332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ألا تتدخل الدولة لمنع الاحتكار.</a:t>
            </a:r>
            <a:endParaRPr lang="en-US" sz="2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ordArt 2"/>
          <p:cNvSpPr>
            <a:spLocks noChangeArrowheads="1" noChangeShapeType="1" noTextEdit="1"/>
          </p:cNvSpPr>
          <p:nvPr/>
        </p:nvSpPr>
        <p:spPr bwMode="auto">
          <a:xfrm>
            <a:off x="2916239" y="150813"/>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عوائق دخول السوق</a:t>
            </a:r>
          </a:p>
        </p:txBody>
      </p:sp>
      <p:sp>
        <p:nvSpPr>
          <p:cNvPr id="8195" name="Text Box 3"/>
          <p:cNvSpPr txBox="1">
            <a:spLocks noChangeArrowheads="1"/>
          </p:cNvSpPr>
          <p:nvPr/>
        </p:nvSpPr>
        <p:spPr bwMode="auto">
          <a:xfrm>
            <a:off x="323851" y="10033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عوائق قانونية.</a:t>
            </a:r>
            <a:endParaRPr lang="en-US" sz="2400"/>
          </a:p>
        </p:txBody>
      </p:sp>
      <p:sp>
        <p:nvSpPr>
          <p:cNvPr id="8196" name="Text Box 4"/>
          <p:cNvSpPr txBox="1">
            <a:spLocks noChangeArrowheads="1"/>
          </p:cNvSpPr>
          <p:nvPr/>
        </p:nvSpPr>
        <p:spPr bwMode="auto">
          <a:xfrm>
            <a:off x="684214" y="4495800"/>
            <a:ext cx="7240587" cy="1938992"/>
          </a:xfrm>
          <a:prstGeom prst="rect">
            <a:avLst/>
          </a:prstGeom>
          <a:noFill/>
          <a:ln w="9525">
            <a:noFill/>
            <a:miter lim="800000"/>
            <a:headEnd/>
            <a:tailEnd/>
          </a:ln>
          <a:effectLst/>
        </p:spPr>
        <p:txBody>
          <a:bodyPr wrap="square">
            <a:spAutoFit/>
          </a:bodyPr>
          <a:lstStyle/>
          <a:p>
            <a:pPr algn="just" rtl="1">
              <a:spcBef>
                <a:spcPct val="50000"/>
              </a:spcBef>
            </a:pPr>
            <a:r>
              <a:rPr lang="ar-BH" sz="2400" dirty="0"/>
              <a:t>كلما كان حجم المنشأة كبيراً استمرت التكاليف المتوسطة في التناقص على مدى أطول من الإنتاج. فإذا كان للمنشأة الكبيرة نصيب كبير من إجمالي طلب السوق، فسيكون بإمكانها التوسع في الإنتاج مع خفض سعر البيع إلى مستويات تعرض المنشآت المنافسة للخسارة، بل وإجبارها على الخروج من السوق في المدى البعيد.</a:t>
            </a:r>
            <a:endParaRPr lang="en-US" sz="2400" dirty="0"/>
          </a:p>
        </p:txBody>
      </p:sp>
      <p:sp>
        <p:nvSpPr>
          <p:cNvPr id="8197" name="Text Box 5"/>
          <p:cNvSpPr txBox="1">
            <a:spLocks noChangeArrowheads="1"/>
          </p:cNvSpPr>
          <p:nvPr/>
        </p:nvSpPr>
        <p:spPr bwMode="auto">
          <a:xfrm>
            <a:off x="323851" y="14843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براءة الاختراع.</a:t>
            </a:r>
            <a:endParaRPr lang="en-US" sz="2400"/>
          </a:p>
        </p:txBody>
      </p:sp>
      <p:sp>
        <p:nvSpPr>
          <p:cNvPr id="8198" name="Text Box 6"/>
          <p:cNvSpPr txBox="1">
            <a:spLocks noChangeArrowheads="1"/>
          </p:cNvSpPr>
          <p:nvPr/>
        </p:nvSpPr>
        <p:spPr bwMode="auto">
          <a:xfrm>
            <a:off x="323851" y="19415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امتلاك مورد أساسي.</a:t>
            </a:r>
            <a:endParaRPr lang="en-US" sz="2400"/>
          </a:p>
        </p:txBody>
      </p:sp>
      <p:sp>
        <p:nvSpPr>
          <p:cNvPr id="8199" name="Text Box 7"/>
          <p:cNvSpPr txBox="1">
            <a:spLocks noChangeArrowheads="1"/>
          </p:cNvSpPr>
          <p:nvPr/>
        </p:nvSpPr>
        <p:spPr bwMode="auto">
          <a:xfrm>
            <a:off x="323851" y="244475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الدعاية والإعلان.</a:t>
            </a:r>
            <a:endParaRPr lang="en-US" sz="2400"/>
          </a:p>
        </p:txBody>
      </p:sp>
      <p:sp>
        <p:nvSpPr>
          <p:cNvPr id="8200" name="Text Box 8"/>
          <p:cNvSpPr txBox="1">
            <a:spLocks noChangeArrowheads="1"/>
          </p:cNvSpPr>
          <p:nvPr/>
        </p:nvSpPr>
        <p:spPr bwMode="auto">
          <a:xfrm>
            <a:off x="323851" y="29495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ارتفاع تكلفة الاستثمار.</a:t>
            </a:r>
            <a:endParaRPr lang="en-US" sz="2400"/>
          </a:p>
        </p:txBody>
      </p:sp>
      <p:sp>
        <p:nvSpPr>
          <p:cNvPr id="8201" name="Text Box 9"/>
          <p:cNvSpPr txBox="1">
            <a:spLocks noChangeArrowheads="1"/>
          </p:cNvSpPr>
          <p:nvPr/>
        </p:nvSpPr>
        <p:spPr bwMode="auto">
          <a:xfrm>
            <a:off x="323851" y="338455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التفوق التقني.</a:t>
            </a:r>
            <a:endParaRPr lang="en-US" sz="2400"/>
          </a:p>
        </p:txBody>
      </p:sp>
      <p:sp>
        <p:nvSpPr>
          <p:cNvPr id="8202" name="Text Box 10"/>
          <p:cNvSpPr txBox="1">
            <a:spLocks noChangeArrowheads="1"/>
          </p:cNvSpPr>
          <p:nvPr/>
        </p:nvSpPr>
        <p:spPr bwMode="auto">
          <a:xfrm>
            <a:off x="323851" y="38893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اقتصاديات الحجم.</a:t>
            </a:r>
            <a:endParaRPr lang="en-US" sz="2400"/>
          </a:p>
        </p:txBody>
      </p:sp>
      <p:sp>
        <p:nvSpPr>
          <p:cNvPr id="8203" name="Text Box 11"/>
          <p:cNvSpPr txBox="1">
            <a:spLocks noChangeArrowheads="1"/>
          </p:cNvSpPr>
          <p:nvPr/>
        </p:nvSpPr>
        <p:spPr bwMode="auto">
          <a:xfrm>
            <a:off x="323851" y="4267202"/>
            <a:ext cx="8424863" cy="461665"/>
          </a:xfrm>
          <a:prstGeom prst="rect">
            <a:avLst/>
          </a:prstGeom>
          <a:noFill/>
          <a:ln w="9525">
            <a:noFill/>
            <a:miter lim="800000"/>
            <a:headEnd/>
            <a:tailEnd/>
          </a:ln>
          <a:effectLst/>
        </p:spPr>
        <p:txBody>
          <a:bodyPr wrap="square">
            <a:spAutoFit/>
          </a:bodyPr>
          <a:lstStyle/>
          <a:p>
            <a:pPr algn="just" rtl="1">
              <a:spcBef>
                <a:spcPct val="50000"/>
              </a:spcBef>
              <a:buFontTx/>
              <a:buBlip>
                <a:blip r:embed="rId3"/>
              </a:buBlip>
            </a:pPr>
            <a:r>
              <a:rPr lang="ar-BH" sz="2400" dirty="0"/>
              <a:t> الاحتكار الطبيعي.</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WordArt 2"/>
          <p:cNvSpPr>
            <a:spLocks noChangeArrowheads="1" noChangeShapeType="1" noTextEdit="1"/>
          </p:cNvSpPr>
          <p:nvPr/>
        </p:nvSpPr>
        <p:spPr bwMode="auto">
          <a:xfrm>
            <a:off x="2916239" y="150813"/>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المحتكر في المدى القصير</a:t>
            </a:r>
          </a:p>
        </p:txBody>
      </p:sp>
      <p:sp>
        <p:nvSpPr>
          <p:cNvPr id="10243" name="Text Box 3"/>
          <p:cNvSpPr txBox="1">
            <a:spLocks noChangeArrowheads="1"/>
          </p:cNvSpPr>
          <p:nvPr/>
        </p:nvSpPr>
        <p:spPr bwMode="auto">
          <a:xfrm>
            <a:off x="323851" y="1003301"/>
            <a:ext cx="8424863" cy="1200329"/>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3" action="ppaction://hlinksldjump"/>
              </a:rPr>
              <a:t>الشكل (10-1)</a:t>
            </a:r>
            <a:r>
              <a:rPr lang="ar-BH" sz="2400"/>
              <a:t> منحنى الإيراد الكلي </a:t>
            </a:r>
            <a:r>
              <a:rPr lang="en-US" sz="2400"/>
              <a:t>TR</a:t>
            </a:r>
            <a:r>
              <a:rPr lang="ar-BH" sz="2400"/>
              <a:t> ومنحنى التكاليف الكلية </a:t>
            </a:r>
            <a:r>
              <a:rPr lang="en-US" sz="2400"/>
              <a:t>TC</a:t>
            </a:r>
            <a:r>
              <a:rPr lang="ar-BH" sz="2400"/>
              <a:t> للمنشأة المحتكرة وتقيس المسافة الرأسية بين المنحنيين الربح للوحدة عند كل مستوى من الإنتاج.</a:t>
            </a:r>
            <a:endParaRPr lang="en-US" sz="2400"/>
          </a:p>
        </p:txBody>
      </p:sp>
      <p:sp>
        <p:nvSpPr>
          <p:cNvPr id="10244" name="Text Box 4"/>
          <p:cNvSpPr txBox="1">
            <a:spLocks noChangeArrowheads="1"/>
          </p:cNvSpPr>
          <p:nvPr/>
        </p:nvSpPr>
        <p:spPr bwMode="auto">
          <a:xfrm>
            <a:off x="323851" y="2276475"/>
            <a:ext cx="8424863" cy="457200"/>
          </a:xfrm>
          <a:prstGeom prst="rect">
            <a:avLst/>
          </a:prstGeom>
          <a:noFill/>
          <a:ln w="9525">
            <a:noFill/>
            <a:miter lim="800000"/>
            <a:headEnd/>
            <a:tailEnd/>
          </a:ln>
          <a:effectLst/>
        </p:spPr>
        <p:txBody>
          <a:bodyPr>
            <a:spAutoFit/>
          </a:bodyPr>
          <a:lstStyle/>
          <a:p>
            <a:pPr algn="ctr" rtl="1">
              <a:spcBef>
                <a:spcPct val="50000"/>
              </a:spcBef>
            </a:pPr>
            <a:r>
              <a:rPr lang="ar-BH" sz="2400"/>
              <a:t>ميل منحنى الإيراد الكلي = ميل منحنى التكاليف الكلية</a:t>
            </a:r>
            <a:endParaRPr lang="en-US" sz="2400"/>
          </a:p>
        </p:txBody>
      </p:sp>
      <p:sp>
        <p:nvSpPr>
          <p:cNvPr id="10245" name="Text Box 5"/>
          <p:cNvSpPr txBox="1">
            <a:spLocks noChangeArrowheads="1"/>
          </p:cNvSpPr>
          <p:nvPr/>
        </p:nvSpPr>
        <p:spPr bwMode="auto">
          <a:xfrm>
            <a:off x="323851" y="2781300"/>
            <a:ext cx="8424863" cy="1066800"/>
          </a:xfrm>
          <a:prstGeom prst="rect">
            <a:avLst/>
          </a:prstGeom>
          <a:noFill/>
          <a:ln w="9525">
            <a:noFill/>
            <a:miter lim="800000"/>
            <a:headEnd/>
            <a:tailEnd/>
          </a:ln>
          <a:effectLst/>
        </p:spPr>
        <p:txBody>
          <a:bodyPr>
            <a:spAutoFit/>
          </a:bodyPr>
          <a:lstStyle/>
          <a:p>
            <a:pPr algn="ctr" rtl="1"/>
            <a:r>
              <a:rPr lang="ar-BH" sz="3200"/>
              <a:t>(</a:t>
            </a:r>
            <a:r>
              <a:rPr lang="en-US" sz="3200"/>
              <a:t>∆TR</a:t>
            </a:r>
            <a:r>
              <a:rPr lang="ar-SA" sz="3200"/>
              <a:t>\ </a:t>
            </a:r>
            <a:r>
              <a:rPr lang="en-US" sz="3200"/>
              <a:t>∆Q</a:t>
            </a:r>
            <a:r>
              <a:rPr lang="ar-BH" sz="3200"/>
              <a:t>) </a:t>
            </a:r>
          </a:p>
          <a:p>
            <a:pPr algn="ctr" rtl="1"/>
            <a:r>
              <a:rPr lang="ar-BH" sz="3200"/>
              <a:t>( </a:t>
            </a:r>
            <a:r>
              <a:rPr lang="en-US" sz="3200"/>
              <a:t>∆TC </a:t>
            </a:r>
            <a:r>
              <a:rPr lang="ar-SA" sz="3200"/>
              <a:t>\ </a:t>
            </a:r>
            <a:r>
              <a:rPr lang="en-US" sz="3200"/>
              <a:t>∆Q</a:t>
            </a:r>
            <a:r>
              <a:rPr lang="ar-BH" sz="3200"/>
              <a:t>)</a:t>
            </a:r>
            <a:endParaRPr lang="en-US" sz="3200"/>
          </a:p>
        </p:txBody>
      </p:sp>
      <p:sp>
        <p:nvSpPr>
          <p:cNvPr id="10246" name="Text Box 6"/>
          <p:cNvSpPr txBox="1">
            <a:spLocks noChangeArrowheads="1"/>
          </p:cNvSpPr>
          <p:nvPr/>
        </p:nvSpPr>
        <p:spPr bwMode="auto">
          <a:xfrm>
            <a:off x="323851" y="3933825"/>
            <a:ext cx="8424863" cy="1098550"/>
          </a:xfrm>
          <a:prstGeom prst="rect">
            <a:avLst/>
          </a:prstGeom>
          <a:noFill/>
          <a:ln w="9525">
            <a:noFill/>
            <a:miter lim="800000"/>
            <a:headEnd/>
            <a:tailEnd/>
          </a:ln>
          <a:effectLst/>
        </p:spPr>
        <p:txBody>
          <a:bodyPr>
            <a:spAutoFit/>
          </a:bodyPr>
          <a:lstStyle/>
          <a:p>
            <a:pPr algn="ctr" rtl="1">
              <a:spcBef>
                <a:spcPct val="50000"/>
              </a:spcBef>
            </a:pPr>
            <a:r>
              <a:rPr lang="ar-BH" sz="2400"/>
              <a:t>التكلفة الحدية = الإيراد الحدي</a:t>
            </a:r>
          </a:p>
          <a:p>
            <a:pPr algn="ctr" rtl="1">
              <a:spcBef>
                <a:spcPct val="50000"/>
              </a:spcBef>
            </a:pPr>
            <a:r>
              <a:rPr lang="en-US" sz="2800"/>
              <a:t>MR = MC</a:t>
            </a:r>
          </a:p>
        </p:txBody>
      </p:sp>
      <p:sp>
        <p:nvSpPr>
          <p:cNvPr id="10247" name="Text Box 7"/>
          <p:cNvSpPr txBox="1">
            <a:spLocks noChangeArrowheads="1"/>
          </p:cNvSpPr>
          <p:nvPr/>
        </p:nvSpPr>
        <p:spPr bwMode="auto">
          <a:xfrm>
            <a:off x="323851" y="5084765"/>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4" action="ppaction://hlinksldjump"/>
              </a:rPr>
              <a:t>الشكل (10-2)</a:t>
            </a:r>
            <a:r>
              <a:rPr lang="ar-BH" sz="2400"/>
              <a:t> منحنى طلب خطي للسوق </a:t>
            </a:r>
            <a:r>
              <a:rPr lang="en-US" sz="2400"/>
              <a:t>D</a:t>
            </a:r>
            <a:r>
              <a:rPr lang="ar-BH" sz="2400"/>
              <a:t> ومنحنى الإيراد الحدي </a:t>
            </a:r>
            <a:r>
              <a:rPr lang="en-US" sz="2400"/>
              <a:t>MR</a:t>
            </a:r>
            <a:r>
              <a:rPr lang="ar-BH" sz="2400"/>
              <a:t> ويقع أسفل منحنى الطلب ويصف المسافة الأفقية بين منحنى الطلب والمحور الرأسي.</a:t>
            </a:r>
            <a:endParaRPr lang="en-U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4675188" y="2087563"/>
            <a:ext cx="1585912" cy="588962"/>
          </a:xfrm>
          <a:prstGeom prst="rect">
            <a:avLst/>
          </a:prstGeom>
          <a:noFill/>
          <a:ln w="9525">
            <a:noFill/>
            <a:miter lim="800000"/>
            <a:headEnd/>
            <a:tailEnd/>
          </a:ln>
          <a:effectLst/>
        </p:spPr>
        <p:txBody>
          <a:bodyPr/>
          <a:lstStyle/>
          <a:p>
            <a:pPr algn="ctr"/>
            <a:r>
              <a:rPr lang="ar-SA" sz="2400">
                <a:latin typeface="Times New Roman" pitchFamily="18" charset="0"/>
                <a:ea typeface="SimSun" pitchFamily="2" charset="-122"/>
                <a:cs typeface="Times New Roman" pitchFamily="18" charset="0"/>
              </a:rPr>
              <a:t>أقصى ربح</a:t>
            </a:r>
            <a:endParaRPr lang="en-US" sz="4000">
              <a:ea typeface="SimSun" pitchFamily="2" charset="-122"/>
              <a:cs typeface="Times New Roman" pitchFamily="18" charset="0"/>
            </a:endParaRPr>
          </a:p>
        </p:txBody>
      </p:sp>
      <p:sp>
        <p:nvSpPr>
          <p:cNvPr id="12292" name="Line 4"/>
          <p:cNvSpPr>
            <a:spLocks noChangeShapeType="1"/>
          </p:cNvSpPr>
          <p:nvPr/>
        </p:nvSpPr>
        <p:spPr bwMode="auto">
          <a:xfrm>
            <a:off x="2125663" y="4924425"/>
            <a:ext cx="5662612" cy="0"/>
          </a:xfrm>
          <a:prstGeom prst="line">
            <a:avLst/>
          </a:prstGeom>
          <a:noFill/>
          <a:ln w="38100">
            <a:solidFill>
              <a:srgbClr val="000000"/>
            </a:solidFill>
            <a:round/>
            <a:headEnd/>
            <a:tailEnd/>
          </a:ln>
          <a:effectLst/>
        </p:spPr>
        <p:txBody>
          <a:bodyPr/>
          <a:lstStyle/>
          <a:p>
            <a:endParaRPr lang="ar-SA"/>
          </a:p>
        </p:txBody>
      </p:sp>
      <p:sp>
        <p:nvSpPr>
          <p:cNvPr id="12293" name="Line 5"/>
          <p:cNvSpPr>
            <a:spLocks noChangeShapeType="1"/>
          </p:cNvSpPr>
          <p:nvPr/>
        </p:nvSpPr>
        <p:spPr bwMode="auto">
          <a:xfrm>
            <a:off x="6791325" y="1503363"/>
            <a:ext cx="0" cy="3435350"/>
          </a:xfrm>
          <a:prstGeom prst="line">
            <a:avLst/>
          </a:prstGeom>
          <a:noFill/>
          <a:ln w="28575">
            <a:solidFill>
              <a:srgbClr val="000000"/>
            </a:solidFill>
            <a:prstDash val="dashDot"/>
            <a:round/>
            <a:headEnd/>
            <a:tailEnd/>
          </a:ln>
          <a:effectLst/>
        </p:spPr>
        <p:txBody>
          <a:bodyPr/>
          <a:lstStyle/>
          <a:p>
            <a:endParaRPr lang="ar-SA"/>
          </a:p>
        </p:txBody>
      </p:sp>
      <p:sp>
        <p:nvSpPr>
          <p:cNvPr id="12294" name="Text Box 6"/>
          <p:cNvSpPr txBox="1">
            <a:spLocks noChangeArrowheads="1"/>
          </p:cNvSpPr>
          <p:nvPr/>
        </p:nvSpPr>
        <p:spPr bwMode="auto">
          <a:xfrm>
            <a:off x="6394451" y="4891088"/>
            <a:ext cx="787400" cy="469900"/>
          </a:xfrm>
          <a:prstGeom prst="rect">
            <a:avLst/>
          </a:prstGeom>
          <a:noFill/>
          <a:ln w="9525">
            <a:noFill/>
            <a:miter lim="800000"/>
            <a:headEnd/>
            <a:tailEnd/>
          </a:ln>
          <a:effectLst/>
        </p:spPr>
        <p:txBody>
          <a:bodyPr/>
          <a:lstStyle/>
          <a:p>
            <a:pPr algn="ctr"/>
            <a:r>
              <a:rPr lang="en-US" altLang="zh-CN" sz="1200">
                <a:latin typeface="Times New Roman" pitchFamily="18" charset="0"/>
                <a:ea typeface="SimSun" pitchFamily="2" charset="-122"/>
              </a:rPr>
              <a:t>  </a:t>
            </a:r>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B</a:t>
            </a:r>
            <a:endParaRPr lang="en-US" sz="3600"/>
          </a:p>
        </p:txBody>
      </p:sp>
      <p:sp>
        <p:nvSpPr>
          <p:cNvPr id="12295" name="Text Box 7"/>
          <p:cNvSpPr txBox="1">
            <a:spLocks noChangeArrowheads="1"/>
          </p:cNvSpPr>
          <p:nvPr/>
        </p:nvSpPr>
        <p:spPr bwMode="auto">
          <a:xfrm>
            <a:off x="4953000" y="4876800"/>
            <a:ext cx="1103313" cy="469900"/>
          </a:xfrm>
          <a:prstGeom prst="rect">
            <a:avLst/>
          </a:prstGeom>
          <a:noFill/>
          <a:ln w="9525">
            <a:noFill/>
            <a:miter lim="800000"/>
            <a:headEnd/>
            <a:tailEnd/>
          </a:ln>
          <a:effectLst/>
        </p:spPr>
        <p:txBody>
          <a:bodyPr/>
          <a:lstStyle/>
          <a:p>
            <a:pPr algn="ctr"/>
            <a:r>
              <a:rPr lang="en-US" altLang="zh-CN" sz="2400" b="1">
                <a:latin typeface="Times New Roman" pitchFamily="18" charset="0"/>
                <a:ea typeface="SimSun" pitchFamily="2" charset="-122"/>
              </a:rPr>
              <a:t>Q</a:t>
            </a:r>
            <a:r>
              <a:rPr lang="en-US" altLang="zh-CN" sz="2400" b="1" baseline="30000">
                <a:latin typeface="Times New Roman" pitchFamily="18" charset="0"/>
                <a:ea typeface="SimSun" pitchFamily="2" charset="-122"/>
              </a:rPr>
              <a:t>*</a:t>
            </a:r>
            <a:endParaRPr lang="en-US" sz="3600" baseline="30000"/>
          </a:p>
        </p:txBody>
      </p:sp>
      <p:sp>
        <p:nvSpPr>
          <p:cNvPr id="12296" name="Text Box 8"/>
          <p:cNvSpPr txBox="1">
            <a:spLocks noChangeArrowheads="1"/>
          </p:cNvSpPr>
          <p:nvPr/>
        </p:nvSpPr>
        <p:spPr bwMode="auto">
          <a:xfrm>
            <a:off x="2895601" y="4897438"/>
            <a:ext cx="785813" cy="469900"/>
          </a:xfrm>
          <a:prstGeom prst="rect">
            <a:avLst/>
          </a:prstGeom>
          <a:noFill/>
          <a:ln w="9525">
            <a:noFill/>
            <a:miter lim="800000"/>
            <a:headEnd/>
            <a:tailEnd/>
          </a:ln>
          <a:effectLst/>
        </p:spPr>
        <p:txBody>
          <a:bodyPr/>
          <a:lstStyle/>
          <a:p>
            <a:pPr algn="ctr"/>
            <a:r>
              <a:rPr lang="en-US" altLang="zh-CN" sz="2400" b="1">
                <a:latin typeface="Times New Roman" pitchFamily="18" charset="0"/>
                <a:ea typeface="SimSun" pitchFamily="2" charset="-122"/>
              </a:rPr>
              <a:t>A</a:t>
            </a:r>
            <a:endParaRPr lang="en-US" sz="3600"/>
          </a:p>
        </p:txBody>
      </p:sp>
      <p:sp>
        <p:nvSpPr>
          <p:cNvPr id="12297" name="Arc 9"/>
          <p:cNvSpPr>
            <a:spLocks/>
          </p:cNvSpPr>
          <p:nvPr/>
        </p:nvSpPr>
        <p:spPr bwMode="auto">
          <a:xfrm rot="11789864" flipV="1">
            <a:off x="2613025" y="909638"/>
            <a:ext cx="4572000" cy="5576887"/>
          </a:xfrm>
          <a:custGeom>
            <a:avLst/>
            <a:gdLst>
              <a:gd name="G0" fmla="+- 1020 0 0"/>
              <a:gd name="G1" fmla="+- 21600 0 0"/>
              <a:gd name="G2" fmla="+- 21600 0 0"/>
              <a:gd name="T0" fmla="*/ 0 w 22370"/>
              <a:gd name="T1" fmla="*/ 24 h 21600"/>
              <a:gd name="T2" fmla="*/ 22370 w 22370"/>
              <a:gd name="T3" fmla="*/ 18320 h 21600"/>
              <a:gd name="T4" fmla="*/ 1020 w 22370"/>
              <a:gd name="T5" fmla="*/ 21600 h 21600"/>
            </a:gdLst>
            <a:ahLst/>
            <a:cxnLst>
              <a:cxn ang="0">
                <a:pos x="T0" y="T1"/>
              </a:cxn>
              <a:cxn ang="0">
                <a:pos x="T2" y="T3"/>
              </a:cxn>
              <a:cxn ang="0">
                <a:pos x="T4" y="T5"/>
              </a:cxn>
            </a:cxnLst>
            <a:rect l="0" t="0" r="r" b="b"/>
            <a:pathLst>
              <a:path w="22370" h="21600" fill="none" extrusionOk="0">
                <a:moveTo>
                  <a:pt x="0" y="24"/>
                </a:moveTo>
                <a:cubicBezTo>
                  <a:pt x="339" y="8"/>
                  <a:pt x="679" y="-1"/>
                  <a:pt x="1020" y="0"/>
                </a:cubicBezTo>
                <a:cubicBezTo>
                  <a:pt x="11682" y="0"/>
                  <a:pt x="20750" y="7780"/>
                  <a:pt x="22369" y="18320"/>
                </a:cubicBezTo>
              </a:path>
              <a:path w="22370" h="21600" stroke="0" extrusionOk="0">
                <a:moveTo>
                  <a:pt x="0" y="24"/>
                </a:moveTo>
                <a:cubicBezTo>
                  <a:pt x="339" y="8"/>
                  <a:pt x="679" y="-1"/>
                  <a:pt x="1020" y="0"/>
                </a:cubicBezTo>
                <a:cubicBezTo>
                  <a:pt x="11682" y="0"/>
                  <a:pt x="20750" y="7780"/>
                  <a:pt x="22369" y="18320"/>
                </a:cubicBezTo>
                <a:lnTo>
                  <a:pt x="1020" y="21600"/>
                </a:lnTo>
                <a:close/>
              </a:path>
            </a:pathLst>
          </a:custGeom>
          <a:noFill/>
          <a:ln w="28575">
            <a:solidFill>
              <a:srgbClr val="000000"/>
            </a:solidFill>
            <a:round/>
            <a:headEnd/>
            <a:tailEnd/>
          </a:ln>
          <a:effectLst/>
        </p:spPr>
        <p:txBody>
          <a:bodyPr/>
          <a:lstStyle/>
          <a:p>
            <a:endParaRPr lang="ar-SA"/>
          </a:p>
        </p:txBody>
      </p:sp>
      <p:sp>
        <p:nvSpPr>
          <p:cNvPr id="12298" name="Text Box 10"/>
          <p:cNvSpPr txBox="1">
            <a:spLocks noChangeArrowheads="1"/>
          </p:cNvSpPr>
          <p:nvPr/>
        </p:nvSpPr>
        <p:spPr bwMode="auto">
          <a:xfrm>
            <a:off x="7348538" y="255590"/>
            <a:ext cx="785812" cy="473075"/>
          </a:xfrm>
          <a:prstGeom prst="rect">
            <a:avLst/>
          </a:prstGeom>
          <a:noFill/>
          <a:ln w="9525">
            <a:noFill/>
            <a:miter lim="800000"/>
            <a:headEnd/>
            <a:tailEnd/>
          </a:ln>
          <a:effectLst/>
        </p:spPr>
        <p:txBody>
          <a:bodyPr/>
          <a:lstStyle/>
          <a:p>
            <a:r>
              <a:rPr lang="en-US" sz="2400" b="1">
                <a:latin typeface="Times New Roman" pitchFamily="18" charset="0"/>
                <a:ea typeface="SimSun" pitchFamily="2" charset="-122"/>
                <a:cs typeface="Traditional Arabic" pitchFamily="2" charset="-78"/>
              </a:rPr>
              <a:t>TC</a:t>
            </a:r>
            <a:endParaRPr lang="en-US" sz="2400">
              <a:ea typeface="SimSun" pitchFamily="2" charset="-122"/>
              <a:cs typeface="Traditional Arabic" pitchFamily="2" charset="-78"/>
            </a:endParaRPr>
          </a:p>
        </p:txBody>
      </p:sp>
      <p:sp>
        <p:nvSpPr>
          <p:cNvPr id="12299" name="Text Box 11"/>
          <p:cNvSpPr txBox="1">
            <a:spLocks noChangeArrowheads="1"/>
          </p:cNvSpPr>
          <p:nvPr/>
        </p:nvSpPr>
        <p:spPr bwMode="auto">
          <a:xfrm>
            <a:off x="7689851" y="1628777"/>
            <a:ext cx="785813" cy="473075"/>
          </a:xfrm>
          <a:prstGeom prst="rect">
            <a:avLst/>
          </a:prstGeom>
          <a:noFill/>
          <a:ln w="9525">
            <a:noFill/>
            <a:miter lim="800000"/>
            <a:headEnd/>
            <a:tailEnd/>
          </a:ln>
          <a:effectLst/>
        </p:spPr>
        <p:txBody>
          <a:bodyPr/>
          <a:lstStyle/>
          <a:p>
            <a:r>
              <a:rPr lang="en-US" sz="2400" b="1">
                <a:latin typeface="Times New Roman" pitchFamily="18" charset="0"/>
                <a:ea typeface="SimSun" pitchFamily="2" charset="-122"/>
                <a:cs typeface="Traditional Arabic" pitchFamily="2" charset="-78"/>
              </a:rPr>
              <a:t>TR</a:t>
            </a:r>
            <a:endParaRPr lang="en-US" sz="2400">
              <a:ea typeface="SimSun" pitchFamily="2" charset="-122"/>
              <a:cs typeface="Traditional Arabic" pitchFamily="2" charset="-78"/>
            </a:endParaRPr>
          </a:p>
        </p:txBody>
      </p:sp>
      <p:sp>
        <p:nvSpPr>
          <p:cNvPr id="12300" name="Text Box 12"/>
          <p:cNvSpPr txBox="1">
            <a:spLocks noChangeArrowheads="1"/>
          </p:cNvSpPr>
          <p:nvPr/>
        </p:nvSpPr>
        <p:spPr bwMode="auto">
          <a:xfrm>
            <a:off x="8096251" y="4672013"/>
            <a:ext cx="796925" cy="628650"/>
          </a:xfrm>
          <a:prstGeom prst="rect">
            <a:avLst/>
          </a:prstGeom>
          <a:noFill/>
          <a:ln w="9525">
            <a:noFill/>
            <a:miter lim="800000"/>
            <a:headEnd/>
            <a:tailEnd/>
          </a:ln>
          <a:effectLst/>
        </p:spPr>
        <p:txBody>
          <a:bodyPr/>
          <a:lstStyle/>
          <a:p>
            <a:r>
              <a:rPr lang="en-US" altLang="zh-CN" sz="2400" b="1">
                <a:latin typeface="Times New Roman" pitchFamily="18" charset="0"/>
                <a:ea typeface="SimSun" pitchFamily="2" charset="-122"/>
                <a:cs typeface="Arabic Transparent" pitchFamily="2" charset="-78"/>
              </a:rPr>
              <a:t>Q</a:t>
            </a:r>
            <a:endParaRPr lang="en-US" sz="3600">
              <a:ea typeface="SimSun" pitchFamily="2" charset="-122"/>
              <a:cs typeface="Arabic Transparent" pitchFamily="2" charset="-78"/>
            </a:endParaRPr>
          </a:p>
        </p:txBody>
      </p:sp>
      <p:sp>
        <p:nvSpPr>
          <p:cNvPr id="12301" name="Line 13"/>
          <p:cNvSpPr>
            <a:spLocks noChangeShapeType="1"/>
          </p:cNvSpPr>
          <p:nvPr/>
        </p:nvSpPr>
        <p:spPr bwMode="auto">
          <a:xfrm>
            <a:off x="2127250" y="711202"/>
            <a:ext cx="0" cy="4221163"/>
          </a:xfrm>
          <a:prstGeom prst="line">
            <a:avLst/>
          </a:prstGeom>
          <a:noFill/>
          <a:ln w="38100">
            <a:solidFill>
              <a:srgbClr val="000000"/>
            </a:solidFill>
            <a:round/>
            <a:headEnd/>
            <a:tailEnd/>
          </a:ln>
          <a:effectLst/>
        </p:spPr>
        <p:txBody>
          <a:bodyPr/>
          <a:lstStyle/>
          <a:p>
            <a:endParaRPr lang="ar-SA"/>
          </a:p>
        </p:txBody>
      </p:sp>
      <p:sp>
        <p:nvSpPr>
          <p:cNvPr id="12302" name="Text Box 14"/>
          <p:cNvSpPr txBox="1">
            <a:spLocks noChangeArrowheads="1"/>
          </p:cNvSpPr>
          <p:nvPr/>
        </p:nvSpPr>
        <p:spPr bwMode="auto">
          <a:xfrm>
            <a:off x="533401" y="5257800"/>
            <a:ext cx="7416800" cy="1066800"/>
          </a:xfrm>
          <a:prstGeom prst="rect">
            <a:avLst/>
          </a:prstGeom>
          <a:noFill/>
          <a:ln w="28575">
            <a:solidFill>
              <a:srgbClr val="000000"/>
            </a:solidFill>
            <a:miter lim="800000"/>
            <a:headEnd/>
            <a:tailEnd/>
          </a:ln>
          <a:effectLst/>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10</a:t>
            </a:r>
            <a:r>
              <a:rPr lang="ar-SA" altLang="zh-CN" sz="2000" b="1">
                <a:solidFill>
                  <a:srgbClr val="FF6600"/>
                </a:solidFill>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منحنيات التكاليف الكلية والإيراد الكلي والمسافة الرأسية بينهما تقيس الربح. عند إنتاج </a:t>
            </a:r>
            <a:r>
              <a:rPr lang="en-US" altLang="zh-CN" sz="2000">
                <a:latin typeface="Times New Roman" pitchFamily="18" charset="0"/>
                <a:ea typeface="SimSun" pitchFamily="2" charset="-122"/>
                <a:cs typeface="Times New Roman" pitchFamily="18" charset="0"/>
              </a:rPr>
              <a:t>Q</a:t>
            </a:r>
            <a:r>
              <a:rPr lang="ar-BH" altLang="zh-CN" sz="2000" baseline="30000">
                <a:latin typeface="Times New Roman" pitchFamily="18" charset="0"/>
                <a:ea typeface="SimSun" pitchFamily="2" charset="-122"/>
                <a:cs typeface="Times New Roman" pitchFamily="18" charset="0"/>
              </a:rPr>
              <a:t>*</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يحقق المحتكر أقصى ربح، وعندها يتساوى ميل منحنى التكاليف الكلية مع ميل منحنى الإيراد الكلي، أي يكون </a:t>
            </a:r>
            <a:r>
              <a:rPr lang="en-US" altLang="zh-CN" sz="2000">
                <a:latin typeface="Times New Roman" pitchFamily="18" charset="0"/>
                <a:ea typeface="SimSun" pitchFamily="2" charset="-122"/>
              </a:rPr>
              <a:t>MC = MR</a:t>
            </a:r>
            <a:r>
              <a:rPr lang="ar-BH" altLang="zh-CN" sz="2000">
                <a:latin typeface="Times New Roman" pitchFamily="18" charset="0"/>
                <a:ea typeface="SimSun" pitchFamily="2" charset="-122"/>
              </a:rPr>
              <a:t>.</a:t>
            </a:r>
            <a:endParaRPr lang="en-US" sz="3200"/>
          </a:p>
        </p:txBody>
      </p:sp>
      <p:sp>
        <p:nvSpPr>
          <p:cNvPr id="12303" name="Freeform 15"/>
          <p:cNvSpPr>
            <a:spLocks/>
          </p:cNvSpPr>
          <p:nvPr/>
        </p:nvSpPr>
        <p:spPr bwMode="auto">
          <a:xfrm>
            <a:off x="2127250" y="519115"/>
            <a:ext cx="5308600" cy="3540125"/>
          </a:xfrm>
          <a:custGeom>
            <a:avLst/>
            <a:gdLst/>
            <a:ahLst/>
            <a:cxnLst>
              <a:cxn ang="0">
                <a:pos x="0" y="3060"/>
              </a:cxn>
              <a:cxn ang="0">
                <a:pos x="540" y="2160"/>
              </a:cxn>
              <a:cxn ang="0">
                <a:pos x="3060" y="2160"/>
              </a:cxn>
              <a:cxn ang="0">
                <a:pos x="4860" y="0"/>
              </a:cxn>
            </a:cxnLst>
            <a:rect l="0" t="0" r="r" b="b"/>
            <a:pathLst>
              <a:path w="4860" h="3060">
                <a:moveTo>
                  <a:pt x="0" y="3060"/>
                </a:moveTo>
                <a:cubicBezTo>
                  <a:pt x="15" y="2685"/>
                  <a:pt x="30" y="2310"/>
                  <a:pt x="540" y="2160"/>
                </a:cubicBezTo>
                <a:cubicBezTo>
                  <a:pt x="1050" y="2010"/>
                  <a:pt x="2340" y="2520"/>
                  <a:pt x="3060" y="2160"/>
                </a:cubicBezTo>
                <a:cubicBezTo>
                  <a:pt x="3780" y="1800"/>
                  <a:pt x="4320" y="900"/>
                  <a:pt x="4860" y="0"/>
                </a:cubicBezTo>
              </a:path>
            </a:pathLst>
          </a:custGeom>
          <a:noFill/>
          <a:ln w="28575" cap="flat" cmpd="sng">
            <a:solidFill>
              <a:srgbClr val="000000"/>
            </a:solidFill>
            <a:prstDash val="solid"/>
            <a:round/>
            <a:headEnd/>
            <a:tailEnd/>
          </a:ln>
          <a:effectLst/>
        </p:spPr>
        <p:txBody>
          <a:bodyPr/>
          <a:lstStyle/>
          <a:p>
            <a:endParaRPr lang="ar-SA"/>
          </a:p>
        </p:txBody>
      </p:sp>
      <p:sp>
        <p:nvSpPr>
          <p:cNvPr id="12304" name="Line 16"/>
          <p:cNvSpPr>
            <a:spLocks noChangeShapeType="1"/>
          </p:cNvSpPr>
          <p:nvPr/>
        </p:nvSpPr>
        <p:spPr bwMode="auto">
          <a:xfrm>
            <a:off x="5468938" y="1698627"/>
            <a:ext cx="0" cy="1376363"/>
          </a:xfrm>
          <a:prstGeom prst="line">
            <a:avLst/>
          </a:prstGeom>
          <a:noFill/>
          <a:ln w="28575">
            <a:solidFill>
              <a:srgbClr val="000000"/>
            </a:solidFill>
            <a:round/>
            <a:headEnd type="arrow" w="med" len="med"/>
            <a:tailEnd type="arrow" w="med" len="med"/>
          </a:ln>
          <a:effectLst/>
        </p:spPr>
        <p:txBody>
          <a:bodyPr/>
          <a:lstStyle/>
          <a:p>
            <a:endParaRPr lang="ar-SA"/>
          </a:p>
        </p:txBody>
      </p:sp>
      <p:sp>
        <p:nvSpPr>
          <p:cNvPr id="12305" name="Line 17"/>
          <p:cNvSpPr>
            <a:spLocks noChangeShapeType="1"/>
          </p:cNvSpPr>
          <p:nvPr/>
        </p:nvSpPr>
        <p:spPr bwMode="auto">
          <a:xfrm>
            <a:off x="5468938" y="2879727"/>
            <a:ext cx="0" cy="1965325"/>
          </a:xfrm>
          <a:prstGeom prst="line">
            <a:avLst/>
          </a:prstGeom>
          <a:noFill/>
          <a:ln w="28575">
            <a:solidFill>
              <a:srgbClr val="000000"/>
            </a:solidFill>
            <a:prstDash val="dashDot"/>
            <a:round/>
            <a:headEnd/>
            <a:tailEnd/>
          </a:ln>
          <a:effectLst/>
        </p:spPr>
        <p:txBody>
          <a:bodyPr/>
          <a:lstStyle/>
          <a:p>
            <a:endParaRPr lang="ar-SA"/>
          </a:p>
        </p:txBody>
      </p:sp>
      <p:sp>
        <p:nvSpPr>
          <p:cNvPr id="12306" name="Line 18"/>
          <p:cNvSpPr>
            <a:spLocks noChangeShapeType="1"/>
          </p:cNvSpPr>
          <p:nvPr/>
        </p:nvSpPr>
        <p:spPr bwMode="auto">
          <a:xfrm>
            <a:off x="3306763" y="3074988"/>
            <a:ext cx="0" cy="1770062"/>
          </a:xfrm>
          <a:prstGeom prst="line">
            <a:avLst/>
          </a:prstGeom>
          <a:noFill/>
          <a:ln w="28575">
            <a:solidFill>
              <a:srgbClr val="000000"/>
            </a:solidFill>
            <a:prstDash val="dashDot"/>
            <a:round/>
            <a:headEnd/>
            <a:tailEnd/>
          </a:ln>
          <a:effectLst/>
        </p:spPr>
        <p:txBody>
          <a:bodyPr/>
          <a:lstStyle/>
          <a:p>
            <a:endParaRPr lang="ar-SA"/>
          </a:p>
        </p:txBody>
      </p:sp>
      <p:sp>
        <p:nvSpPr>
          <p:cNvPr id="12307" name="Text Box 19"/>
          <p:cNvSpPr txBox="1">
            <a:spLocks noChangeArrowheads="1"/>
          </p:cNvSpPr>
          <p:nvPr/>
        </p:nvSpPr>
        <p:spPr bwMode="auto">
          <a:xfrm>
            <a:off x="1143001" y="276227"/>
            <a:ext cx="1965325" cy="823913"/>
          </a:xfrm>
          <a:prstGeom prst="rect">
            <a:avLst/>
          </a:prstGeom>
          <a:noFill/>
          <a:ln w="9525">
            <a:noFill/>
            <a:miter lim="800000"/>
            <a:headEnd/>
            <a:tailEnd/>
          </a:ln>
          <a:effectLst/>
        </p:spPr>
        <p:txBody>
          <a:bodyPr/>
          <a:lstStyle/>
          <a:p>
            <a:pPr algn="ctr"/>
            <a:r>
              <a:rPr lang="en-US" altLang="zh-CN" sz="2400" b="1">
                <a:latin typeface="Times New Roman" pitchFamily="18" charset="0"/>
                <a:ea typeface="SimSun" pitchFamily="2" charset="-122"/>
              </a:rPr>
              <a:t>TR  &amp;  TC</a:t>
            </a:r>
            <a:endParaRPr lang="en-US" sz="36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p:cNvSpPr txBox="1">
            <a:spLocks noChangeArrowheads="1"/>
          </p:cNvSpPr>
          <p:nvPr/>
        </p:nvSpPr>
        <p:spPr bwMode="auto">
          <a:xfrm>
            <a:off x="3757614" y="2870202"/>
            <a:ext cx="550862" cy="39052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E</a:t>
            </a:r>
            <a:endParaRPr lang="en-US" sz="3600"/>
          </a:p>
        </p:txBody>
      </p:sp>
      <p:sp>
        <p:nvSpPr>
          <p:cNvPr id="14340" name="Text Box 4"/>
          <p:cNvSpPr txBox="1">
            <a:spLocks noChangeArrowheads="1"/>
          </p:cNvSpPr>
          <p:nvPr/>
        </p:nvSpPr>
        <p:spPr bwMode="auto">
          <a:xfrm>
            <a:off x="2360614" y="403225"/>
            <a:ext cx="2016125" cy="4826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P, MC &amp; AC</a:t>
            </a:r>
            <a:endParaRPr lang="en-US" sz="3600"/>
          </a:p>
        </p:txBody>
      </p:sp>
      <p:sp>
        <p:nvSpPr>
          <p:cNvPr id="14341" name="Text Box 5"/>
          <p:cNvSpPr txBox="1">
            <a:spLocks noChangeArrowheads="1"/>
          </p:cNvSpPr>
          <p:nvPr/>
        </p:nvSpPr>
        <p:spPr bwMode="auto">
          <a:xfrm>
            <a:off x="2744789" y="2433640"/>
            <a:ext cx="649287" cy="39052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AC</a:t>
            </a:r>
            <a:endParaRPr lang="en-US" sz="3600"/>
          </a:p>
        </p:txBody>
      </p:sp>
      <p:sp>
        <p:nvSpPr>
          <p:cNvPr id="14342" name="Rectangle 6"/>
          <p:cNvSpPr>
            <a:spLocks noChangeArrowheads="1"/>
          </p:cNvSpPr>
          <p:nvPr/>
        </p:nvSpPr>
        <p:spPr bwMode="auto">
          <a:xfrm>
            <a:off x="3389313" y="1871663"/>
            <a:ext cx="944562" cy="811212"/>
          </a:xfrm>
          <a:prstGeom prst="rect">
            <a:avLst/>
          </a:prstGeom>
          <a:solidFill>
            <a:schemeClr val="bg2">
              <a:lumMod val="20000"/>
              <a:lumOff val="80000"/>
            </a:schemeClr>
          </a:solidFill>
          <a:ln w="9525">
            <a:solidFill>
              <a:srgbClr val="FFFFFF"/>
            </a:solidFill>
            <a:miter lim="800000"/>
            <a:headEnd/>
            <a:tailEnd/>
          </a:ln>
          <a:effectLst/>
        </p:spPr>
        <p:txBody>
          <a:bodyPr/>
          <a:lstStyle/>
          <a:p>
            <a:endParaRPr lang="ar-SA"/>
          </a:p>
        </p:txBody>
      </p:sp>
      <p:sp>
        <p:nvSpPr>
          <p:cNvPr id="14343" name="Line 7"/>
          <p:cNvSpPr>
            <a:spLocks noChangeShapeType="1"/>
          </p:cNvSpPr>
          <p:nvPr/>
        </p:nvSpPr>
        <p:spPr bwMode="auto">
          <a:xfrm>
            <a:off x="3375025" y="836613"/>
            <a:ext cx="0" cy="3956050"/>
          </a:xfrm>
          <a:prstGeom prst="line">
            <a:avLst/>
          </a:prstGeom>
          <a:noFill/>
          <a:ln w="38100">
            <a:solidFill>
              <a:srgbClr val="000000"/>
            </a:solidFill>
            <a:round/>
            <a:headEnd/>
            <a:tailEnd/>
          </a:ln>
        </p:spPr>
        <p:txBody>
          <a:bodyPr/>
          <a:lstStyle/>
          <a:p>
            <a:endParaRPr lang="ar-SA"/>
          </a:p>
        </p:txBody>
      </p:sp>
      <p:sp>
        <p:nvSpPr>
          <p:cNvPr id="14344" name="Line 8"/>
          <p:cNvSpPr>
            <a:spLocks noChangeShapeType="1"/>
          </p:cNvSpPr>
          <p:nvPr/>
        </p:nvSpPr>
        <p:spPr bwMode="auto">
          <a:xfrm>
            <a:off x="3375026" y="4792663"/>
            <a:ext cx="3900488" cy="0"/>
          </a:xfrm>
          <a:prstGeom prst="line">
            <a:avLst/>
          </a:prstGeom>
          <a:noFill/>
          <a:ln w="38100">
            <a:solidFill>
              <a:srgbClr val="000000"/>
            </a:solidFill>
            <a:round/>
            <a:headEnd/>
            <a:tailEnd/>
          </a:ln>
        </p:spPr>
        <p:txBody>
          <a:bodyPr/>
          <a:lstStyle/>
          <a:p>
            <a:endParaRPr lang="ar-SA"/>
          </a:p>
        </p:txBody>
      </p:sp>
      <p:sp>
        <p:nvSpPr>
          <p:cNvPr id="14345" name="Line 9"/>
          <p:cNvSpPr>
            <a:spLocks noChangeShapeType="1"/>
          </p:cNvSpPr>
          <p:nvPr/>
        </p:nvSpPr>
        <p:spPr bwMode="auto">
          <a:xfrm>
            <a:off x="3375026" y="1055688"/>
            <a:ext cx="2924175" cy="2436812"/>
          </a:xfrm>
          <a:prstGeom prst="line">
            <a:avLst/>
          </a:prstGeom>
          <a:noFill/>
          <a:ln w="28575">
            <a:solidFill>
              <a:srgbClr val="000000"/>
            </a:solidFill>
            <a:round/>
            <a:headEnd/>
            <a:tailEnd/>
          </a:ln>
        </p:spPr>
        <p:txBody>
          <a:bodyPr/>
          <a:lstStyle/>
          <a:p>
            <a:endParaRPr lang="ar-SA"/>
          </a:p>
        </p:txBody>
      </p:sp>
      <p:sp>
        <p:nvSpPr>
          <p:cNvPr id="14346" name="Line 10"/>
          <p:cNvSpPr>
            <a:spLocks noChangeShapeType="1"/>
          </p:cNvSpPr>
          <p:nvPr/>
        </p:nvSpPr>
        <p:spPr bwMode="auto">
          <a:xfrm>
            <a:off x="3375026" y="1055688"/>
            <a:ext cx="1462088" cy="3249612"/>
          </a:xfrm>
          <a:prstGeom prst="line">
            <a:avLst/>
          </a:prstGeom>
          <a:noFill/>
          <a:ln w="28575">
            <a:solidFill>
              <a:srgbClr val="000000"/>
            </a:solidFill>
            <a:round/>
            <a:headEnd/>
            <a:tailEnd/>
          </a:ln>
        </p:spPr>
        <p:txBody>
          <a:bodyPr/>
          <a:lstStyle/>
          <a:p>
            <a:endParaRPr lang="ar-SA"/>
          </a:p>
        </p:txBody>
      </p:sp>
      <p:sp>
        <p:nvSpPr>
          <p:cNvPr id="14347" name="Arc 11"/>
          <p:cNvSpPr>
            <a:spLocks/>
          </p:cNvSpPr>
          <p:nvPr/>
        </p:nvSpPr>
        <p:spPr bwMode="auto">
          <a:xfrm flipV="1">
            <a:off x="3830639" y="1381125"/>
            <a:ext cx="1558925" cy="19494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14348" name="Text Box 12"/>
          <p:cNvSpPr txBox="1">
            <a:spLocks noChangeArrowheads="1"/>
          </p:cNvSpPr>
          <p:nvPr/>
        </p:nvSpPr>
        <p:spPr bwMode="auto">
          <a:xfrm>
            <a:off x="5011739" y="979490"/>
            <a:ext cx="738187"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MC</a:t>
            </a:r>
            <a:endParaRPr lang="en-US" sz="3600"/>
          </a:p>
        </p:txBody>
      </p:sp>
      <p:sp>
        <p:nvSpPr>
          <p:cNvPr id="14349" name="Text Box 13"/>
          <p:cNvSpPr txBox="1">
            <a:spLocks noChangeArrowheads="1"/>
          </p:cNvSpPr>
          <p:nvPr/>
        </p:nvSpPr>
        <p:spPr bwMode="auto">
          <a:xfrm>
            <a:off x="6230939" y="3427415"/>
            <a:ext cx="522287" cy="390525"/>
          </a:xfrm>
          <a:prstGeom prst="rect">
            <a:avLst/>
          </a:prstGeom>
          <a:noFill/>
          <a:ln w="9525">
            <a:noFill/>
            <a:miter lim="800000"/>
            <a:headEnd/>
            <a:tailEnd/>
          </a:ln>
          <a:effectLst/>
        </p:spPr>
        <p:txBody>
          <a:bodyPr/>
          <a:lstStyle/>
          <a:p>
            <a:pPr rtl="1"/>
            <a:r>
              <a:rPr lang="en-US" sz="2400" b="1">
                <a:latin typeface="Times New Roman" pitchFamily="18" charset="0"/>
                <a:ea typeface="SimSun" pitchFamily="2" charset="-122"/>
                <a:cs typeface="Times New Roman" pitchFamily="18" charset="0"/>
              </a:rPr>
              <a:t>D</a:t>
            </a:r>
            <a:endParaRPr lang="en-US" sz="3600">
              <a:latin typeface="Times New Roman" pitchFamily="18" charset="0"/>
              <a:ea typeface="SimSun" pitchFamily="2" charset="-122"/>
              <a:cs typeface="Times New Roman" pitchFamily="18" charset="0"/>
            </a:endParaRPr>
          </a:p>
        </p:txBody>
      </p:sp>
      <p:sp>
        <p:nvSpPr>
          <p:cNvPr id="14350" name="Text Box 14"/>
          <p:cNvSpPr txBox="1">
            <a:spLocks noChangeArrowheads="1"/>
          </p:cNvSpPr>
          <p:nvPr/>
        </p:nvSpPr>
        <p:spPr bwMode="auto">
          <a:xfrm>
            <a:off x="4314825" y="4230690"/>
            <a:ext cx="903288" cy="57467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MR</a:t>
            </a:r>
            <a:endParaRPr lang="en-US" sz="3600"/>
          </a:p>
        </p:txBody>
      </p:sp>
      <p:sp>
        <p:nvSpPr>
          <p:cNvPr id="14351" name="Line 15"/>
          <p:cNvSpPr>
            <a:spLocks noChangeShapeType="1"/>
          </p:cNvSpPr>
          <p:nvPr/>
        </p:nvSpPr>
        <p:spPr bwMode="auto">
          <a:xfrm>
            <a:off x="4349750" y="1868490"/>
            <a:ext cx="0" cy="2924175"/>
          </a:xfrm>
          <a:prstGeom prst="line">
            <a:avLst/>
          </a:prstGeom>
          <a:noFill/>
          <a:ln w="28575">
            <a:solidFill>
              <a:srgbClr val="000000"/>
            </a:solidFill>
            <a:prstDash val="dash"/>
            <a:round/>
            <a:headEnd/>
            <a:tailEnd/>
          </a:ln>
          <a:effectLst/>
        </p:spPr>
        <p:txBody>
          <a:bodyPr/>
          <a:lstStyle/>
          <a:p>
            <a:endParaRPr lang="ar-SA"/>
          </a:p>
        </p:txBody>
      </p:sp>
      <p:sp>
        <p:nvSpPr>
          <p:cNvPr id="14352" name="Line 16"/>
          <p:cNvSpPr>
            <a:spLocks noChangeShapeType="1"/>
          </p:cNvSpPr>
          <p:nvPr/>
        </p:nvSpPr>
        <p:spPr bwMode="auto">
          <a:xfrm flipH="1">
            <a:off x="3440114" y="1868488"/>
            <a:ext cx="909637" cy="0"/>
          </a:xfrm>
          <a:prstGeom prst="line">
            <a:avLst/>
          </a:prstGeom>
          <a:noFill/>
          <a:ln w="28575">
            <a:solidFill>
              <a:srgbClr val="000000"/>
            </a:solidFill>
            <a:prstDash val="dash"/>
            <a:round/>
            <a:headEnd/>
            <a:tailEnd/>
          </a:ln>
          <a:effectLst/>
        </p:spPr>
        <p:txBody>
          <a:bodyPr/>
          <a:lstStyle/>
          <a:p>
            <a:endParaRPr lang="ar-SA"/>
          </a:p>
        </p:txBody>
      </p:sp>
      <p:sp>
        <p:nvSpPr>
          <p:cNvPr id="14353" name="Text Box 17"/>
          <p:cNvSpPr txBox="1">
            <a:spLocks noChangeArrowheads="1"/>
          </p:cNvSpPr>
          <p:nvPr/>
        </p:nvSpPr>
        <p:spPr bwMode="auto">
          <a:xfrm>
            <a:off x="7246938" y="4527552"/>
            <a:ext cx="781050" cy="519113"/>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cs typeface="Arabic Transparent" pitchFamily="2" charset="-78"/>
              </a:rPr>
              <a:t>Q</a:t>
            </a:r>
            <a:endParaRPr lang="en-US" sz="3600">
              <a:ea typeface="SimSun" pitchFamily="2" charset="-122"/>
              <a:cs typeface="Arabic Transparent" pitchFamily="2" charset="-78"/>
            </a:endParaRPr>
          </a:p>
        </p:txBody>
      </p:sp>
      <p:sp>
        <p:nvSpPr>
          <p:cNvPr id="14354" name="Text Box 18"/>
          <p:cNvSpPr txBox="1">
            <a:spLocks noChangeArrowheads="1"/>
          </p:cNvSpPr>
          <p:nvPr/>
        </p:nvSpPr>
        <p:spPr bwMode="auto">
          <a:xfrm>
            <a:off x="2811464" y="1614488"/>
            <a:ext cx="585787" cy="520700"/>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endParaRPr lang="en-US" sz="3600"/>
          </a:p>
        </p:txBody>
      </p:sp>
      <p:sp>
        <p:nvSpPr>
          <p:cNvPr id="14355" name="Text Box 19"/>
          <p:cNvSpPr txBox="1">
            <a:spLocks noChangeArrowheads="1"/>
          </p:cNvSpPr>
          <p:nvPr/>
        </p:nvSpPr>
        <p:spPr bwMode="auto">
          <a:xfrm>
            <a:off x="4019551" y="4795840"/>
            <a:ext cx="649288" cy="50482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3600"/>
          </a:p>
        </p:txBody>
      </p:sp>
      <p:sp>
        <p:nvSpPr>
          <p:cNvPr id="14356" name="Arc 20"/>
          <p:cNvSpPr>
            <a:spLocks/>
          </p:cNvSpPr>
          <p:nvPr/>
        </p:nvSpPr>
        <p:spPr bwMode="auto">
          <a:xfrm flipV="1">
            <a:off x="4221164" y="2130427"/>
            <a:ext cx="1819275" cy="874713"/>
          </a:xfrm>
          <a:custGeom>
            <a:avLst/>
            <a:gdLst>
              <a:gd name="G0" fmla="+- 19830 0 0"/>
              <a:gd name="G1" fmla="+- 21600 0 0"/>
              <a:gd name="G2" fmla="+- 21600 0 0"/>
              <a:gd name="T0" fmla="*/ 0 w 40573"/>
              <a:gd name="T1" fmla="*/ 13037 h 21600"/>
              <a:gd name="T2" fmla="*/ 40573 w 40573"/>
              <a:gd name="T3" fmla="*/ 15577 h 21600"/>
              <a:gd name="T4" fmla="*/ 19830 w 40573"/>
              <a:gd name="T5" fmla="*/ 21600 h 21600"/>
            </a:gdLst>
            <a:ahLst/>
            <a:cxnLst>
              <a:cxn ang="0">
                <a:pos x="T0" y="T1"/>
              </a:cxn>
              <a:cxn ang="0">
                <a:pos x="T2" y="T3"/>
              </a:cxn>
              <a:cxn ang="0">
                <a:pos x="T4" y="T5"/>
              </a:cxn>
            </a:cxnLst>
            <a:rect l="0" t="0" r="r" b="b"/>
            <a:pathLst>
              <a:path w="40573" h="21600" fill="none" extrusionOk="0">
                <a:moveTo>
                  <a:pt x="-1" y="13036"/>
                </a:moveTo>
                <a:cubicBezTo>
                  <a:pt x="3416" y="5124"/>
                  <a:pt x="11210" y="-1"/>
                  <a:pt x="19830" y="0"/>
                </a:cubicBezTo>
                <a:cubicBezTo>
                  <a:pt x="29439" y="0"/>
                  <a:pt x="37893" y="6348"/>
                  <a:pt x="40573" y="15576"/>
                </a:cubicBezTo>
              </a:path>
              <a:path w="40573" h="21600" stroke="0" extrusionOk="0">
                <a:moveTo>
                  <a:pt x="-1" y="13036"/>
                </a:moveTo>
                <a:cubicBezTo>
                  <a:pt x="3416" y="5124"/>
                  <a:pt x="11210" y="-1"/>
                  <a:pt x="19830" y="0"/>
                </a:cubicBezTo>
                <a:cubicBezTo>
                  <a:pt x="29439" y="0"/>
                  <a:pt x="37893" y="6348"/>
                  <a:pt x="40573" y="15576"/>
                </a:cubicBezTo>
                <a:lnTo>
                  <a:pt x="19830" y="21600"/>
                </a:lnTo>
                <a:close/>
              </a:path>
            </a:pathLst>
          </a:custGeom>
          <a:noFill/>
          <a:ln w="28575">
            <a:solidFill>
              <a:srgbClr val="000000"/>
            </a:solidFill>
            <a:round/>
            <a:headEnd/>
            <a:tailEnd/>
          </a:ln>
          <a:effectLst/>
        </p:spPr>
        <p:txBody>
          <a:bodyPr rot="10800000"/>
          <a:lstStyle/>
          <a:p>
            <a:pPr algn="r" rtl="1"/>
            <a:endParaRPr lang="ar-SA"/>
          </a:p>
        </p:txBody>
      </p:sp>
      <p:sp>
        <p:nvSpPr>
          <p:cNvPr id="14357" name="Text Box 21"/>
          <p:cNvSpPr txBox="1">
            <a:spLocks noChangeArrowheads="1"/>
          </p:cNvSpPr>
          <p:nvPr/>
        </p:nvSpPr>
        <p:spPr bwMode="auto">
          <a:xfrm>
            <a:off x="5629276" y="1987550"/>
            <a:ext cx="779463" cy="388938"/>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AC</a:t>
            </a:r>
            <a:endParaRPr lang="en-US" sz="3600"/>
          </a:p>
        </p:txBody>
      </p:sp>
      <p:sp>
        <p:nvSpPr>
          <p:cNvPr id="14358" name="Line 22"/>
          <p:cNvSpPr>
            <a:spLocks noChangeShapeType="1"/>
          </p:cNvSpPr>
          <p:nvPr/>
        </p:nvSpPr>
        <p:spPr bwMode="auto">
          <a:xfrm flipH="1">
            <a:off x="3440114" y="2679700"/>
            <a:ext cx="909637" cy="0"/>
          </a:xfrm>
          <a:prstGeom prst="line">
            <a:avLst/>
          </a:prstGeom>
          <a:noFill/>
          <a:ln w="28575">
            <a:solidFill>
              <a:srgbClr val="000000"/>
            </a:solidFill>
            <a:prstDash val="dash"/>
            <a:round/>
            <a:headEnd/>
            <a:tailEnd/>
          </a:ln>
          <a:effectLst/>
        </p:spPr>
        <p:txBody>
          <a:bodyPr/>
          <a:lstStyle/>
          <a:p>
            <a:endParaRPr lang="ar-SA"/>
          </a:p>
        </p:txBody>
      </p:sp>
      <p:sp>
        <p:nvSpPr>
          <p:cNvPr id="14359" name="Text Box 23"/>
          <p:cNvSpPr txBox="1">
            <a:spLocks noChangeArrowheads="1"/>
          </p:cNvSpPr>
          <p:nvPr/>
        </p:nvSpPr>
        <p:spPr bwMode="auto">
          <a:xfrm>
            <a:off x="533400" y="5181600"/>
            <a:ext cx="7418388" cy="1143000"/>
          </a:xfrm>
          <a:prstGeom prst="rect">
            <a:avLst/>
          </a:prstGeom>
          <a:noFill/>
          <a:ln w="28575">
            <a:solidFill>
              <a:srgbClr val="000000"/>
            </a:solidFill>
            <a:miter lim="800000"/>
            <a:headEnd/>
            <a:tailEnd/>
          </a:ln>
          <a:effectLst/>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10</a:t>
            </a:r>
            <a:r>
              <a:rPr lang="ar-SA" altLang="zh-CN" sz="2000" b="1">
                <a:solidFill>
                  <a:srgbClr val="FF6600"/>
                </a:solidFill>
                <a:latin typeface="Times New Roman" pitchFamily="18" charset="0"/>
                <a:ea typeface="SimSun" pitchFamily="2" charset="-122"/>
                <a:cs typeface="Times New Roman" pitchFamily="18" charset="0"/>
              </a:rPr>
              <a:t>-2):</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تحقق المنشأة المحتكرة اقصى ربح في المدى القصير والبعيد عندما تنتج </a:t>
            </a:r>
            <a:r>
              <a:rPr lang="en-US" altLang="zh-CN" sz="2000">
                <a:latin typeface="Times New Roman" pitchFamily="18" charset="0"/>
                <a:ea typeface="SimSun" pitchFamily="2" charset="-122"/>
                <a:cs typeface="Times New Roman" pitchFamily="18" charset="0"/>
              </a:rPr>
              <a:t>Q</a:t>
            </a:r>
            <a:r>
              <a:rPr lang="ar-BH" altLang="zh-CN" sz="2000" baseline="30000">
                <a:latin typeface="Times New Roman" pitchFamily="18" charset="0"/>
                <a:ea typeface="SimSun" pitchFamily="2" charset="-122"/>
                <a:cs typeface="Times New Roman" pitchFamily="18" charset="0"/>
              </a:rPr>
              <a:t>*</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حيث يتعادل عندها الإيراد الحدي مع التكلفة الحدية، وتبيع بسعر</a:t>
            </a:r>
            <a:r>
              <a:rPr lang="en-US" altLang="zh-CN" sz="2000">
                <a:latin typeface="Times New Roman" pitchFamily="18" charset="0"/>
                <a:ea typeface="SimSun" pitchFamily="2" charset="-122"/>
              </a:rPr>
              <a:t>P</a:t>
            </a:r>
            <a:r>
              <a:rPr lang="ar-BH" altLang="zh-CN" sz="2000" baseline="30000">
                <a:latin typeface="Times New Roman" pitchFamily="18" charset="0"/>
                <a:cs typeface="Times New Roman" pitchFamily="18" charset="0"/>
              </a:rPr>
              <a:t>*</a:t>
            </a:r>
            <a:r>
              <a:rPr lang="ar-BH" altLang="zh-CN" sz="2000">
                <a:latin typeface="Times New Roman" pitchFamily="18" charset="0"/>
                <a:cs typeface="Times New Roman" pitchFamily="18" charset="0"/>
              </a:rPr>
              <a:t>. </a:t>
            </a:r>
            <a:r>
              <a:rPr lang="ar-SA" altLang="zh-CN" sz="2000">
                <a:latin typeface="Times New Roman" pitchFamily="18" charset="0"/>
                <a:cs typeface="Times New Roman" pitchFamily="18" charset="0"/>
              </a:rPr>
              <a:t>ويقاس ما تحققه من ربح بالمساحة المظللة </a:t>
            </a:r>
            <a:r>
              <a:rPr lang="ar-SA" altLang="zh-CN" sz="2000">
                <a:latin typeface="Times New Roman" pitchFamily="18" charset="0"/>
                <a:ea typeface="SimSun" pitchFamily="2" charset="-122"/>
              </a:rPr>
              <a:t>{</a:t>
            </a:r>
            <a:r>
              <a:rPr lang="en-US" altLang="zh-CN" sz="2000">
                <a:latin typeface="Times New Roman" pitchFamily="18" charset="0"/>
                <a:ea typeface="SimSun" pitchFamily="2" charset="-122"/>
              </a:rPr>
              <a:t>Q</a:t>
            </a:r>
            <a:r>
              <a:rPr lang="en-US" altLang="zh-CN" sz="2000" baseline="30000">
                <a:latin typeface="Times New Roman" pitchFamily="18" charset="0"/>
                <a:ea typeface="SimSun" pitchFamily="2" charset="-122"/>
              </a:rPr>
              <a:t>*</a:t>
            </a:r>
            <a:r>
              <a:rPr lang="en-US" altLang="zh-CN" sz="2000">
                <a:latin typeface="Times New Roman" pitchFamily="18" charset="0"/>
                <a:ea typeface="SimSun" pitchFamily="2" charset="-122"/>
              </a:rPr>
              <a:t>(P</a:t>
            </a:r>
            <a:r>
              <a:rPr lang="en-US" altLang="zh-CN" sz="2000" baseline="30000">
                <a:latin typeface="Times New Roman" pitchFamily="18" charset="0"/>
                <a:ea typeface="SimSun" pitchFamily="2" charset="-122"/>
              </a:rPr>
              <a:t>*</a:t>
            </a:r>
            <a:r>
              <a:rPr lang="en-US" altLang="zh-CN" sz="2000">
                <a:latin typeface="Times New Roman" pitchFamily="18" charset="0"/>
                <a:ea typeface="SimSun" pitchFamily="2" charset="-122"/>
              </a:rPr>
              <a:t>-AC</a:t>
            </a:r>
            <a:r>
              <a:rPr lang="ar-BH" altLang="zh-CN" sz="2000">
                <a:latin typeface="Times New Roman" pitchFamily="18" charset="0"/>
                <a:ea typeface="SimSun" pitchFamily="2" charset="-122"/>
              </a:rPr>
              <a:t>) }</a:t>
            </a:r>
            <a:r>
              <a:rPr lang="ar-SA" altLang="zh-CN" sz="2000">
                <a:latin typeface="Times New Roman" pitchFamily="18" charset="0"/>
                <a:cs typeface="Times New Roman" pitchFamily="18" charset="0"/>
              </a:rPr>
              <a:t>، وتعادل المساحة المظللة بالشكل.</a:t>
            </a:r>
            <a:endParaRPr lang="en-US" sz="32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3059114" y="2286000"/>
            <a:ext cx="5857875" cy="820738"/>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توازن المحتكر في المدى البعيد</a:t>
            </a:r>
          </a:p>
        </p:txBody>
      </p:sp>
      <p:sp>
        <p:nvSpPr>
          <p:cNvPr id="16387" name="Text Box 3"/>
          <p:cNvSpPr txBox="1">
            <a:spLocks noChangeArrowheads="1"/>
          </p:cNvSpPr>
          <p:nvPr/>
        </p:nvSpPr>
        <p:spPr bwMode="auto">
          <a:xfrm>
            <a:off x="323851" y="333376"/>
            <a:ext cx="8424863" cy="1200329"/>
          </a:xfrm>
          <a:prstGeom prst="rect">
            <a:avLst/>
          </a:prstGeom>
          <a:noFill/>
          <a:ln w="9525">
            <a:noFill/>
            <a:miter lim="800000"/>
            <a:headEnd/>
            <a:tailEnd/>
          </a:ln>
          <a:effectLst/>
        </p:spPr>
        <p:txBody>
          <a:bodyPr>
            <a:spAutoFit/>
          </a:bodyPr>
          <a:lstStyle/>
          <a:p>
            <a:pPr algn="just" rtl="1">
              <a:spcBef>
                <a:spcPct val="50000"/>
              </a:spcBef>
            </a:pPr>
            <a:r>
              <a:rPr lang="ar-BH" sz="2400"/>
              <a:t>زيادة التكاليف (انتقال منحنى </a:t>
            </a:r>
            <a:r>
              <a:rPr lang="en-US" sz="2400"/>
              <a:t>AC</a:t>
            </a:r>
            <a:r>
              <a:rPr lang="ar-BH" sz="2400"/>
              <a:t> إلى أعلى) أو نقصان الطلب (انتقال منحنى الطلب إلى جهة الشمال) يؤدي إلى تقليص أرباح المحتكر، وربما عرضت المحتكر للخسارة إذا ما صار </a:t>
            </a:r>
            <a:r>
              <a:rPr lang="en-US" sz="2400"/>
              <a:t>AC</a:t>
            </a:r>
            <a:r>
              <a:rPr lang="ar-BH" sz="2400"/>
              <a:t> &gt; </a:t>
            </a:r>
            <a:r>
              <a:rPr lang="en-US" sz="2400"/>
              <a:t>P</a:t>
            </a:r>
            <a:r>
              <a:rPr lang="en-US" sz="2400" baseline="30000"/>
              <a:t>*</a:t>
            </a:r>
            <a:r>
              <a:rPr lang="ar-BH" sz="2400"/>
              <a:t> عند </a:t>
            </a:r>
            <a:r>
              <a:rPr lang="en-US" sz="2400"/>
              <a:t>Q</a:t>
            </a:r>
            <a:r>
              <a:rPr lang="en-US" sz="2400" baseline="30000"/>
              <a:t>*</a:t>
            </a:r>
            <a:r>
              <a:rPr lang="ar-BH" sz="2400"/>
              <a:t>.</a:t>
            </a:r>
            <a:endParaRPr lang="en-US" sz="2400"/>
          </a:p>
        </p:txBody>
      </p:sp>
      <p:sp>
        <p:nvSpPr>
          <p:cNvPr id="16388" name="Text Box 4"/>
          <p:cNvSpPr txBox="1">
            <a:spLocks noChangeArrowheads="1"/>
          </p:cNvSpPr>
          <p:nvPr/>
        </p:nvSpPr>
        <p:spPr bwMode="auto">
          <a:xfrm>
            <a:off x="323851" y="1557340"/>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3" action="ppaction://hlinksldjump"/>
              </a:rPr>
              <a:t>الشكل (10-3)</a:t>
            </a:r>
            <a:r>
              <a:rPr lang="ar-BH" sz="2400"/>
              <a:t> حالة المحتكر الذي يتحمل بعض الخسارة في المدى القصير، أما في المدى البعيد فإن استمرار الخسارة تعني ضرورة خروج المحتكر من السوق.</a:t>
            </a:r>
            <a:endParaRPr lang="en-US" sz="2400"/>
          </a:p>
        </p:txBody>
      </p:sp>
      <p:sp>
        <p:nvSpPr>
          <p:cNvPr id="16389" name="Text Box 5"/>
          <p:cNvSpPr txBox="1">
            <a:spLocks noChangeArrowheads="1"/>
          </p:cNvSpPr>
          <p:nvPr/>
        </p:nvSpPr>
        <p:spPr bwMode="auto">
          <a:xfrm>
            <a:off x="323851" y="2971802"/>
            <a:ext cx="8424863" cy="1200329"/>
          </a:xfrm>
          <a:prstGeom prst="rect">
            <a:avLst/>
          </a:prstGeom>
          <a:noFill/>
          <a:ln w="9525">
            <a:noFill/>
            <a:miter lim="800000"/>
            <a:headEnd/>
            <a:tailEnd/>
          </a:ln>
          <a:effectLst/>
        </p:spPr>
        <p:txBody>
          <a:bodyPr wrap="square">
            <a:spAutoFit/>
          </a:bodyPr>
          <a:lstStyle/>
          <a:p>
            <a:pPr algn="just" rtl="1">
              <a:spcBef>
                <a:spcPct val="50000"/>
              </a:spcBef>
            </a:pPr>
            <a:r>
              <a:rPr lang="ar-BH" sz="2400" dirty="0"/>
              <a:t>من أهم شروط الاحتكار التام وجود قيود مانعة لدخول المنافسين. لذا فإن بإمكان المحتكر الذي يحقق أرباحاً اقتصادية موجبة في المدى القصير أن يحتفظ بهذه الأرباح حتى في المدى البعيد. ولمزيد من الإيضاح يمكن متابعة المثال في </a:t>
            </a:r>
            <a:r>
              <a:rPr lang="ar-BH" sz="2400" b="1" dirty="0">
                <a:solidFill>
                  <a:srgbClr val="FD0903"/>
                </a:solidFill>
                <a:hlinkClick r:id="rId4" action="ppaction://hlinksldjump"/>
              </a:rPr>
              <a:t>الجدول (10-1)</a:t>
            </a:r>
            <a:r>
              <a:rPr lang="ar-BH" sz="2400" dirty="0"/>
              <a:t>.</a:t>
            </a:r>
            <a:endParaRPr lang="en-US" sz="2400" dirty="0"/>
          </a:p>
        </p:txBody>
      </p:sp>
      <p:sp>
        <p:nvSpPr>
          <p:cNvPr id="16390" name="WordArt 6"/>
          <p:cNvSpPr>
            <a:spLocks noChangeArrowheads="1" noChangeShapeType="1" noTextEdit="1"/>
          </p:cNvSpPr>
          <p:nvPr/>
        </p:nvSpPr>
        <p:spPr bwMode="auto">
          <a:xfrm>
            <a:off x="3048001" y="3962402"/>
            <a:ext cx="5857875" cy="936625"/>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الأضرار </a:t>
            </a:r>
            <a:r>
              <a:rPr lang="ar-SA" sz="3600" kern="10" dirty="0" err="1">
                <a:ln w="9525">
                  <a:solidFill>
                    <a:srgbClr val="FF6600"/>
                  </a:solidFill>
                  <a:round/>
                  <a:headEnd/>
                  <a:tailEnd/>
                </a:ln>
                <a:solidFill>
                  <a:srgbClr val="FF6600"/>
                </a:solidFill>
                <a:cs typeface="Arabic Transparent"/>
              </a:rPr>
              <a:t>الإقتصادية</a:t>
            </a:r>
            <a:r>
              <a:rPr lang="ar-SA" sz="3600" kern="10" dirty="0">
                <a:ln w="9525">
                  <a:solidFill>
                    <a:srgbClr val="FF6600"/>
                  </a:solidFill>
                  <a:round/>
                  <a:headEnd/>
                  <a:tailEnd/>
                </a:ln>
                <a:solidFill>
                  <a:srgbClr val="FF6600"/>
                </a:solidFill>
                <a:cs typeface="Arabic Transparent"/>
              </a:rPr>
              <a:t> </a:t>
            </a:r>
            <a:r>
              <a:rPr lang="ar-SA" sz="3600" kern="10" dirty="0" err="1">
                <a:ln w="9525">
                  <a:solidFill>
                    <a:srgbClr val="FF6600"/>
                  </a:solidFill>
                  <a:round/>
                  <a:headEnd/>
                  <a:tailEnd/>
                </a:ln>
                <a:solidFill>
                  <a:srgbClr val="FF6600"/>
                </a:solidFill>
                <a:cs typeface="Arabic Transparent"/>
              </a:rPr>
              <a:t>للإحتكار</a:t>
            </a:r>
            <a:endParaRPr lang="ar-SA" sz="3600" kern="10" dirty="0">
              <a:ln w="9525">
                <a:solidFill>
                  <a:srgbClr val="FF6600"/>
                </a:solidFill>
                <a:round/>
                <a:headEnd/>
                <a:tailEnd/>
              </a:ln>
              <a:solidFill>
                <a:srgbClr val="FF6600"/>
              </a:solidFill>
              <a:cs typeface="Arabic Transparent"/>
            </a:endParaRPr>
          </a:p>
        </p:txBody>
      </p:sp>
      <p:sp>
        <p:nvSpPr>
          <p:cNvPr id="16391" name="Text Box 7"/>
          <p:cNvSpPr txBox="1">
            <a:spLocks noChangeArrowheads="1"/>
          </p:cNvSpPr>
          <p:nvPr/>
        </p:nvSpPr>
        <p:spPr bwMode="auto">
          <a:xfrm>
            <a:off x="152401" y="4800600"/>
            <a:ext cx="7772400" cy="1600200"/>
          </a:xfrm>
          <a:prstGeom prst="rect">
            <a:avLst/>
          </a:prstGeom>
          <a:noFill/>
          <a:ln w="9525">
            <a:noFill/>
            <a:miter lim="800000"/>
            <a:headEnd/>
            <a:tailEnd/>
          </a:ln>
          <a:effectLst/>
        </p:spPr>
        <p:txBody>
          <a:bodyPr wrap="square">
            <a:spAutoFit/>
          </a:bodyPr>
          <a:lstStyle/>
          <a:p>
            <a:pPr algn="just" rtl="1">
              <a:spcBef>
                <a:spcPct val="50000"/>
              </a:spcBef>
            </a:pPr>
            <a:r>
              <a:rPr lang="ar-BH" sz="2400" dirty="0"/>
              <a:t>يعمل المحتكر على تقليص الإنتاج ورفع السعر بحيث يحقق أقصى ربح ممكن، ويتضح من </a:t>
            </a:r>
            <a:r>
              <a:rPr lang="ar-BH" sz="2400" b="1" dirty="0">
                <a:solidFill>
                  <a:srgbClr val="FD0903"/>
                </a:solidFill>
                <a:hlinkClick r:id="rId5" action="ppaction://hlinksldjump"/>
              </a:rPr>
              <a:t>الشكل (10-4)</a:t>
            </a:r>
            <a:r>
              <a:rPr lang="ar-BH" sz="2400" dirty="0"/>
              <a:t> أن تعظيم الربح يقتضي أن ينتج المحتكر المستوى </a:t>
            </a:r>
            <a:r>
              <a:rPr lang="en-US" sz="2400" dirty="0" err="1"/>
              <a:t>Q</a:t>
            </a:r>
            <a:r>
              <a:rPr lang="en-US" sz="2400" baseline="-25000" dirty="0" err="1"/>
              <a:t>m</a:t>
            </a:r>
            <a:r>
              <a:rPr lang="ar-BH" sz="2400" dirty="0"/>
              <a:t> الذي يقابل تقاطع منحنى </a:t>
            </a:r>
            <a:r>
              <a:rPr lang="en-US" sz="2400" dirty="0"/>
              <a:t>MC</a:t>
            </a:r>
            <a:r>
              <a:rPr lang="ar-BH" sz="2400" dirty="0"/>
              <a:t> مع منحنى </a:t>
            </a:r>
            <a:r>
              <a:rPr lang="en-US" sz="2400" dirty="0"/>
              <a:t>MR</a:t>
            </a:r>
            <a:r>
              <a:rPr lang="ar-BH" sz="2400" dirty="0"/>
              <a:t> حيث تتساوي التكاليف الحدية والإيراد الحدي، ويبيع بالسعر </a:t>
            </a:r>
            <a:r>
              <a:rPr lang="en-US" sz="2400" dirty="0"/>
              <a:t>P</a:t>
            </a:r>
            <a:r>
              <a:rPr lang="en-US" sz="2400" baseline="-25000" dirty="0"/>
              <a:t>m</a:t>
            </a:r>
            <a:r>
              <a:rPr lang="ar-BH" sz="2400" dirty="0"/>
              <a:t> للوحدة.</a:t>
            </a:r>
            <a:endParaRPr lang="en-US" sz="2400" dirty="0"/>
          </a:p>
        </p:txBody>
      </p:sp>
      <p:sp>
        <p:nvSpPr>
          <p:cNvPr id="10" name="مربع نص 9"/>
          <p:cNvSpPr txBox="1"/>
          <p:nvPr/>
        </p:nvSpPr>
        <p:spPr>
          <a:xfrm>
            <a:off x="2971800" y="6324600"/>
            <a:ext cx="4648200" cy="369332"/>
          </a:xfrm>
          <a:prstGeom prst="rect">
            <a:avLst/>
          </a:prstGeom>
          <a:noFill/>
        </p:spPr>
        <p:txBody>
          <a:bodyPr wrap="square" rtlCol="1">
            <a:spAutoFit/>
          </a:bodyPr>
          <a:lstStyle/>
          <a:p>
            <a:r>
              <a:rPr lang="ar-SA" b="1" dirty="0" smtClean="0"/>
              <a:t>جميع الحقوق محفوظة للدكتور عبد اللطيف موسى بلغرسة </a:t>
            </a:r>
            <a:endParaRPr lang="ar-SA"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3810000" y="5143500"/>
            <a:ext cx="763588" cy="57150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endParaRPr lang="en-US" sz="3600"/>
          </a:p>
        </p:txBody>
      </p:sp>
      <p:sp>
        <p:nvSpPr>
          <p:cNvPr id="18436" name="Text Box 4"/>
          <p:cNvSpPr txBox="1">
            <a:spLocks noChangeArrowheads="1"/>
          </p:cNvSpPr>
          <p:nvPr/>
        </p:nvSpPr>
        <p:spPr bwMode="auto">
          <a:xfrm>
            <a:off x="6227764" y="1512888"/>
            <a:ext cx="917575" cy="45720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AC</a:t>
            </a:r>
            <a:endParaRPr lang="en-US" sz="3600"/>
          </a:p>
        </p:txBody>
      </p:sp>
      <p:sp>
        <p:nvSpPr>
          <p:cNvPr id="18437" name="Line 5"/>
          <p:cNvSpPr>
            <a:spLocks noChangeShapeType="1"/>
          </p:cNvSpPr>
          <p:nvPr/>
        </p:nvSpPr>
        <p:spPr bwMode="auto">
          <a:xfrm>
            <a:off x="3068638" y="561977"/>
            <a:ext cx="0" cy="4645025"/>
          </a:xfrm>
          <a:prstGeom prst="line">
            <a:avLst/>
          </a:prstGeom>
          <a:noFill/>
          <a:ln w="38100">
            <a:solidFill>
              <a:srgbClr val="000000"/>
            </a:solidFill>
            <a:round/>
            <a:headEnd/>
            <a:tailEnd/>
          </a:ln>
        </p:spPr>
        <p:txBody>
          <a:bodyPr/>
          <a:lstStyle/>
          <a:p>
            <a:endParaRPr lang="ar-SA"/>
          </a:p>
        </p:txBody>
      </p:sp>
      <p:sp>
        <p:nvSpPr>
          <p:cNvPr id="18438" name="Line 6"/>
          <p:cNvSpPr>
            <a:spLocks noChangeShapeType="1"/>
          </p:cNvSpPr>
          <p:nvPr/>
        </p:nvSpPr>
        <p:spPr bwMode="auto">
          <a:xfrm>
            <a:off x="3068639" y="1111252"/>
            <a:ext cx="3513137" cy="3509963"/>
          </a:xfrm>
          <a:prstGeom prst="line">
            <a:avLst/>
          </a:prstGeom>
          <a:noFill/>
          <a:ln w="28575">
            <a:solidFill>
              <a:srgbClr val="000000"/>
            </a:solidFill>
            <a:round/>
            <a:headEnd/>
            <a:tailEnd/>
          </a:ln>
        </p:spPr>
        <p:txBody>
          <a:bodyPr/>
          <a:lstStyle/>
          <a:p>
            <a:endParaRPr lang="ar-SA"/>
          </a:p>
        </p:txBody>
      </p:sp>
      <p:sp>
        <p:nvSpPr>
          <p:cNvPr id="18439" name="Line 7"/>
          <p:cNvSpPr>
            <a:spLocks noChangeShapeType="1"/>
          </p:cNvSpPr>
          <p:nvPr/>
        </p:nvSpPr>
        <p:spPr bwMode="auto">
          <a:xfrm>
            <a:off x="3068639" y="1111250"/>
            <a:ext cx="1376362" cy="3817938"/>
          </a:xfrm>
          <a:prstGeom prst="line">
            <a:avLst/>
          </a:prstGeom>
          <a:noFill/>
          <a:ln w="28575">
            <a:solidFill>
              <a:srgbClr val="000000"/>
            </a:solidFill>
            <a:round/>
            <a:headEnd/>
            <a:tailEnd/>
          </a:ln>
        </p:spPr>
        <p:txBody>
          <a:bodyPr/>
          <a:lstStyle/>
          <a:p>
            <a:endParaRPr lang="ar-SA"/>
          </a:p>
        </p:txBody>
      </p:sp>
      <p:sp>
        <p:nvSpPr>
          <p:cNvPr id="18440" name="Arc 8"/>
          <p:cNvSpPr>
            <a:spLocks/>
          </p:cNvSpPr>
          <p:nvPr/>
        </p:nvSpPr>
        <p:spPr bwMode="auto">
          <a:xfrm flipV="1">
            <a:off x="3603626" y="2097088"/>
            <a:ext cx="1565275" cy="22907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18441" name="Text Box 9"/>
          <p:cNvSpPr txBox="1">
            <a:spLocks noChangeArrowheads="1"/>
          </p:cNvSpPr>
          <p:nvPr/>
        </p:nvSpPr>
        <p:spPr bwMode="auto">
          <a:xfrm>
            <a:off x="4714875" y="1698625"/>
            <a:ext cx="763588" cy="4587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MC</a:t>
            </a:r>
            <a:endParaRPr lang="en-US" sz="3600"/>
          </a:p>
        </p:txBody>
      </p:sp>
      <p:sp>
        <p:nvSpPr>
          <p:cNvPr id="18442" name="Text Box 10"/>
          <p:cNvSpPr txBox="1">
            <a:spLocks noChangeArrowheads="1"/>
          </p:cNvSpPr>
          <p:nvPr/>
        </p:nvSpPr>
        <p:spPr bwMode="auto">
          <a:xfrm>
            <a:off x="6502401" y="4541838"/>
            <a:ext cx="612775" cy="457200"/>
          </a:xfrm>
          <a:prstGeom prst="rect">
            <a:avLst/>
          </a:prstGeom>
          <a:noFill/>
          <a:ln w="9525">
            <a:noFill/>
            <a:miter lim="800000"/>
            <a:headEnd/>
            <a:tailEnd/>
          </a:ln>
          <a:effectLst/>
        </p:spPr>
        <p:txBody>
          <a:bodyPr/>
          <a:lstStyle/>
          <a:p>
            <a:pPr rtl="1"/>
            <a:r>
              <a:rPr lang="en-US" sz="2400" b="1">
                <a:latin typeface="Times New Roman" pitchFamily="18" charset="0"/>
                <a:ea typeface="SimSun" pitchFamily="2" charset="-122"/>
                <a:cs typeface="Times New Roman" pitchFamily="18" charset="0"/>
              </a:rPr>
              <a:t>D</a:t>
            </a:r>
            <a:endParaRPr lang="en-US" sz="3600">
              <a:latin typeface="Times New Roman" pitchFamily="18" charset="0"/>
              <a:ea typeface="SimSun" pitchFamily="2" charset="-122"/>
              <a:cs typeface="Times New Roman" pitchFamily="18" charset="0"/>
            </a:endParaRPr>
          </a:p>
        </p:txBody>
      </p:sp>
      <p:sp>
        <p:nvSpPr>
          <p:cNvPr id="18443" name="Text Box 11"/>
          <p:cNvSpPr txBox="1">
            <a:spLocks noChangeArrowheads="1"/>
          </p:cNvSpPr>
          <p:nvPr/>
        </p:nvSpPr>
        <p:spPr bwMode="auto">
          <a:xfrm>
            <a:off x="4267200" y="4646615"/>
            <a:ext cx="763588" cy="458787"/>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MR</a:t>
            </a:r>
            <a:endParaRPr lang="en-US" sz="3600"/>
          </a:p>
        </p:txBody>
      </p:sp>
      <p:sp>
        <p:nvSpPr>
          <p:cNvPr id="18444" name="Line 12"/>
          <p:cNvSpPr>
            <a:spLocks noChangeShapeType="1"/>
          </p:cNvSpPr>
          <p:nvPr/>
        </p:nvSpPr>
        <p:spPr bwMode="auto">
          <a:xfrm>
            <a:off x="4213225" y="1743075"/>
            <a:ext cx="0" cy="3467100"/>
          </a:xfrm>
          <a:prstGeom prst="line">
            <a:avLst/>
          </a:prstGeom>
          <a:noFill/>
          <a:ln w="28575">
            <a:solidFill>
              <a:srgbClr val="000000"/>
            </a:solidFill>
            <a:prstDash val="dashDot"/>
            <a:round/>
            <a:headEnd/>
            <a:tailEnd/>
          </a:ln>
          <a:effectLst/>
        </p:spPr>
        <p:txBody>
          <a:bodyPr/>
          <a:lstStyle/>
          <a:p>
            <a:endParaRPr lang="ar-SA"/>
          </a:p>
        </p:txBody>
      </p:sp>
      <p:sp>
        <p:nvSpPr>
          <p:cNvPr id="18445" name="Line 13"/>
          <p:cNvSpPr>
            <a:spLocks noChangeShapeType="1"/>
          </p:cNvSpPr>
          <p:nvPr/>
        </p:nvSpPr>
        <p:spPr bwMode="auto">
          <a:xfrm flipH="1">
            <a:off x="3068639" y="2155825"/>
            <a:ext cx="1071562" cy="0"/>
          </a:xfrm>
          <a:prstGeom prst="line">
            <a:avLst/>
          </a:prstGeom>
          <a:noFill/>
          <a:ln w="28575">
            <a:solidFill>
              <a:srgbClr val="000000"/>
            </a:solidFill>
            <a:prstDash val="dashDot"/>
            <a:round/>
            <a:headEnd/>
            <a:tailEnd/>
          </a:ln>
          <a:effectLst/>
        </p:spPr>
        <p:txBody>
          <a:bodyPr/>
          <a:lstStyle/>
          <a:p>
            <a:endParaRPr lang="ar-SA"/>
          </a:p>
        </p:txBody>
      </p:sp>
      <p:sp>
        <p:nvSpPr>
          <p:cNvPr id="18446" name="Text Box 14"/>
          <p:cNvSpPr txBox="1">
            <a:spLocks noChangeArrowheads="1"/>
          </p:cNvSpPr>
          <p:nvPr/>
        </p:nvSpPr>
        <p:spPr bwMode="auto">
          <a:xfrm>
            <a:off x="7848600" y="4876802"/>
            <a:ext cx="609601" cy="457199"/>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cs typeface="Arabic Transparent" pitchFamily="2" charset="-78"/>
              </a:rPr>
              <a:t>Q</a:t>
            </a:r>
            <a:endParaRPr lang="en-US" sz="3600">
              <a:ea typeface="SimSun" pitchFamily="2" charset="-122"/>
              <a:cs typeface="Arabic Transparent" pitchFamily="2" charset="-78"/>
            </a:endParaRPr>
          </a:p>
        </p:txBody>
      </p:sp>
      <p:sp>
        <p:nvSpPr>
          <p:cNvPr id="18447" name="Text Box 15"/>
          <p:cNvSpPr txBox="1">
            <a:spLocks noChangeArrowheads="1"/>
          </p:cNvSpPr>
          <p:nvPr/>
        </p:nvSpPr>
        <p:spPr bwMode="auto">
          <a:xfrm>
            <a:off x="2843214" y="333377"/>
            <a:ext cx="2320925" cy="708025"/>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P, MC &amp; AC</a:t>
            </a:r>
            <a:endParaRPr lang="en-US" sz="3600"/>
          </a:p>
        </p:txBody>
      </p:sp>
      <p:sp>
        <p:nvSpPr>
          <p:cNvPr id="18448" name="Text Box 16"/>
          <p:cNvSpPr txBox="1">
            <a:spLocks noChangeArrowheads="1"/>
          </p:cNvSpPr>
          <p:nvPr/>
        </p:nvSpPr>
        <p:spPr bwMode="auto">
          <a:xfrm>
            <a:off x="2509839" y="1882775"/>
            <a:ext cx="611187" cy="609600"/>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endParaRPr lang="en-US" sz="3600"/>
          </a:p>
        </p:txBody>
      </p:sp>
      <p:sp>
        <p:nvSpPr>
          <p:cNvPr id="18449" name="Text Box 17"/>
          <p:cNvSpPr txBox="1">
            <a:spLocks noChangeArrowheads="1"/>
          </p:cNvSpPr>
          <p:nvPr/>
        </p:nvSpPr>
        <p:spPr bwMode="auto">
          <a:xfrm>
            <a:off x="2295525" y="1506538"/>
            <a:ext cx="763588" cy="455612"/>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AC</a:t>
            </a:r>
            <a:endParaRPr lang="en-US" sz="3600"/>
          </a:p>
        </p:txBody>
      </p:sp>
      <p:sp>
        <p:nvSpPr>
          <p:cNvPr id="18450" name="Text Box 18"/>
          <p:cNvSpPr txBox="1">
            <a:spLocks noChangeArrowheads="1"/>
          </p:cNvSpPr>
          <p:nvPr/>
        </p:nvSpPr>
        <p:spPr bwMode="auto">
          <a:xfrm>
            <a:off x="4114800" y="4038600"/>
            <a:ext cx="457200" cy="458788"/>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E</a:t>
            </a:r>
            <a:endParaRPr lang="en-US" sz="3600"/>
          </a:p>
        </p:txBody>
      </p:sp>
      <p:sp>
        <p:nvSpPr>
          <p:cNvPr id="18451" name="Freeform 19"/>
          <p:cNvSpPr>
            <a:spLocks/>
          </p:cNvSpPr>
          <p:nvPr/>
        </p:nvSpPr>
        <p:spPr bwMode="auto">
          <a:xfrm>
            <a:off x="4022725" y="1430339"/>
            <a:ext cx="2673350" cy="1239837"/>
          </a:xfrm>
          <a:custGeom>
            <a:avLst/>
            <a:gdLst/>
            <a:ahLst/>
            <a:cxnLst>
              <a:cxn ang="0">
                <a:pos x="0" y="0"/>
              </a:cxn>
              <a:cxn ang="0">
                <a:pos x="1080" y="1260"/>
              </a:cxn>
              <a:cxn ang="0">
                <a:pos x="2520" y="540"/>
              </a:cxn>
            </a:cxnLst>
            <a:rect l="0" t="0" r="r" b="b"/>
            <a:pathLst>
              <a:path w="2520" h="1350">
                <a:moveTo>
                  <a:pt x="0" y="0"/>
                </a:moveTo>
                <a:cubicBezTo>
                  <a:pt x="330" y="585"/>
                  <a:pt x="660" y="1170"/>
                  <a:pt x="1080" y="1260"/>
                </a:cubicBezTo>
                <a:cubicBezTo>
                  <a:pt x="1500" y="1350"/>
                  <a:pt x="2280" y="660"/>
                  <a:pt x="2520" y="540"/>
                </a:cubicBezTo>
              </a:path>
            </a:pathLst>
          </a:custGeom>
          <a:noFill/>
          <a:ln w="28575" cap="flat" cmpd="sng">
            <a:solidFill>
              <a:srgbClr val="000000"/>
            </a:solidFill>
            <a:prstDash val="solid"/>
            <a:round/>
            <a:headEnd/>
            <a:tailEnd/>
          </a:ln>
          <a:effectLst/>
        </p:spPr>
        <p:txBody>
          <a:bodyPr/>
          <a:lstStyle/>
          <a:p>
            <a:endParaRPr lang="ar-SA"/>
          </a:p>
        </p:txBody>
      </p:sp>
      <p:sp>
        <p:nvSpPr>
          <p:cNvPr id="18452" name="Line 20"/>
          <p:cNvSpPr>
            <a:spLocks noChangeShapeType="1"/>
          </p:cNvSpPr>
          <p:nvPr/>
        </p:nvSpPr>
        <p:spPr bwMode="auto">
          <a:xfrm>
            <a:off x="3068639" y="1743075"/>
            <a:ext cx="1144587" cy="0"/>
          </a:xfrm>
          <a:prstGeom prst="line">
            <a:avLst/>
          </a:prstGeom>
          <a:noFill/>
          <a:ln w="28575">
            <a:solidFill>
              <a:srgbClr val="000000"/>
            </a:solidFill>
            <a:prstDash val="dashDot"/>
            <a:round/>
            <a:headEnd/>
            <a:tailEnd/>
          </a:ln>
          <a:effectLst/>
        </p:spPr>
        <p:txBody>
          <a:bodyPr/>
          <a:lstStyle/>
          <a:p>
            <a:endParaRPr lang="ar-SA"/>
          </a:p>
        </p:txBody>
      </p:sp>
      <p:sp>
        <p:nvSpPr>
          <p:cNvPr id="18453" name="Text Box 21"/>
          <p:cNvSpPr txBox="1">
            <a:spLocks noChangeArrowheads="1"/>
          </p:cNvSpPr>
          <p:nvPr/>
        </p:nvSpPr>
        <p:spPr bwMode="auto">
          <a:xfrm>
            <a:off x="838200" y="5181600"/>
            <a:ext cx="7086600" cy="1143000"/>
          </a:xfrm>
          <a:prstGeom prst="rect">
            <a:avLst/>
          </a:prstGeom>
          <a:noFill/>
          <a:ln w="28575">
            <a:solidFill>
              <a:srgbClr val="000000"/>
            </a:solidFill>
            <a:miter lim="800000"/>
            <a:headEnd/>
            <a:tailEnd/>
          </a:ln>
          <a:effectLst/>
        </p:spPr>
        <p:txBody>
          <a:bodyPr/>
          <a:lstStyle/>
          <a:p>
            <a:pPr algn="just" rtl="1"/>
            <a:r>
              <a:rPr lang="ar-SA" altLang="zh-CN" sz="2400" b="1" dirty="0">
                <a:solidFill>
                  <a:srgbClr val="FF6600"/>
                </a:solidFill>
                <a:latin typeface="Times New Roman" pitchFamily="18" charset="0"/>
                <a:ea typeface="SimSun" pitchFamily="2" charset="-122"/>
                <a:cs typeface="Times New Roman" pitchFamily="18" charset="0"/>
              </a:rPr>
              <a:t>الشكل (9-3):</a:t>
            </a:r>
            <a:r>
              <a:rPr lang="ar-SA" altLang="zh-CN" sz="2400"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تحقق المنشأة </a:t>
            </a:r>
            <a:r>
              <a:rPr lang="ar-SA" altLang="zh-CN" sz="2000" dirty="0" smtClean="0">
                <a:latin typeface="Times New Roman" pitchFamily="18" charset="0"/>
                <a:ea typeface="SimSun" pitchFamily="2" charset="-122"/>
                <a:cs typeface="Times New Roman" pitchFamily="18" charset="0"/>
              </a:rPr>
              <a:t>المحتكرة       </a:t>
            </a:r>
            <a:r>
              <a:rPr lang="ar-SA" altLang="zh-CN" sz="2000" dirty="0">
                <a:latin typeface="Times New Roman" pitchFamily="18" charset="0"/>
                <a:ea typeface="SimSun" pitchFamily="2" charset="-122"/>
                <a:cs typeface="Times New Roman" pitchFamily="18" charset="0"/>
              </a:rPr>
              <a:t>أدنى خسارة في المدى القصير عندما تنتج </a:t>
            </a:r>
            <a:r>
              <a:rPr lang="en-US" altLang="zh-CN" sz="2000" dirty="0">
                <a:latin typeface="Times New Roman" pitchFamily="18" charset="0"/>
                <a:ea typeface="SimSun" pitchFamily="2" charset="-122"/>
                <a:cs typeface="Times New Roman" pitchFamily="18" charset="0"/>
              </a:rPr>
              <a:t>Q</a:t>
            </a:r>
            <a:r>
              <a:rPr lang="ar-BH" altLang="zh-CN" sz="2000" baseline="30000" dirty="0">
                <a:latin typeface="Times New Roman" pitchFamily="18" charset="0"/>
                <a:ea typeface="SimSun" pitchFamily="2" charset="-122"/>
                <a:cs typeface="Times New Roman" pitchFamily="18" charset="0"/>
              </a:rPr>
              <a:t>*</a:t>
            </a:r>
            <a:r>
              <a:rPr lang="ar-BH" altLang="zh-CN" sz="2000"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حيث يتعادل عندها الإيراد الحدي مع التكلفة الحدية، وتبيع بسعر</a:t>
            </a:r>
            <a:r>
              <a:rPr lang="en-US" altLang="zh-CN" sz="2000" dirty="0">
                <a:latin typeface="Times New Roman" pitchFamily="18" charset="0"/>
                <a:ea typeface="SimSun" pitchFamily="2" charset="-122"/>
              </a:rPr>
              <a:t>P</a:t>
            </a:r>
            <a:r>
              <a:rPr lang="ar-BH" altLang="zh-CN" sz="2000" baseline="30000" dirty="0">
                <a:latin typeface="Times New Roman" pitchFamily="18" charset="0"/>
                <a:cs typeface="Times New Roman" pitchFamily="18" charset="0"/>
              </a:rPr>
              <a:t>*</a:t>
            </a:r>
            <a:r>
              <a:rPr lang="ar-BH" altLang="zh-CN" sz="2000" dirty="0">
                <a:latin typeface="Times New Roman" pitchFamily="18" charset="0"/>
                <a:cs typeface="Times New Roman" pitchFamily="18" charset="0"/>
              </a:rPr>
              <a:t>. </a:t>
            </a:r>
            <a:r>
              <a:rPr lang="ar-SA" altLang="zh-CN" sz="2000" dirty="0">
                <a:latin typeface="Times New Roman" pitchFamily="18" charset="0"/>
                <a:cs typeface="Times New Roman" pitchFamily="18" charset="0"/>
              </a:rPr>
              <a:t>وتقاس الخسارة  بالمساحة </a:t>
            </a:r>
            <a:r>
              <a:rPr lang="ar-SA" altLang="zh-CN" sz="2000" dirty="0">
                <a:latin typeface="Times New Roman" pitchFamily="18" charset="0"/>
                <a:ea typeface="SimSun" pitchFamily="2" charset="-122"/>
              </a:rPr>
              <a:t>{</a:t>
            </a:r>
            <a:r>
              <a:rPr lang="en-US" altLang="zh-CN" sz="2000" dirty="0">
                <a:latin typeface="Times New Roman" pitchFamily="18" charset="0"/>
                <a:ea typeface="SimSun" pitchFamily="2" charset="-122"/>
              </a:rPr>
              <a:t>Q</a:t>
            </a:r>
            <a:r>
              <a:rPr lang="en-US" altLang="zh-CN" sz="2000" baseline="30000" dirty="0">
                <a:latin typeface="Times New Roman" pitchFamily="18" charset="0"/>
                <a:ea typeface="SimSun" pitchFamily="2" charset="-122"/>
              </a:rPr>
              <a:t>*</a:t>
            </a:r>
            <a:r>
              <a:rPr lang="en-US" altLang="zh-CN" sz="2000" dirty="0">
                <a:latin typeface="Times New Roman" pitchFamily="18" charset="0"/>
                <a:ea typeface="SimSun" pitchFamily="2" charset="-122"/>
              </a:rPr>
              <a:t>(P</a:t>
            </a:r>
            <a:r>
              <a:rPr lang="en-US" altLang="zh-CN" sz="2000" baseline="30000" dirty="0">
                <a:latin typeface="Times New Roman" pitchFamily="18" charset="0"/>
                <a:ea typeface="SimSun" pitchFamily="2" charset="-122"/>
              </a:rPr>
              <a:t>*</a:t>
            </a:r>
            <a:r>
              <a:rPr lang="en-US" altLang="zh-CN" sz="2000" dirty="0">
                <a:latin typeface="Times New Roman" pitchFamily="18" charset="0"/>
                <a:ea typeface="SimSun" pitchFamily="2" charset="-122"/>
              </a:rPr>
              <a:t>-AC</a:t>
            </a:r>
            <a:r>
              <a:rPr lang="ar-BH" altLang="zh-CN" sz="2000" dirty="0">
                <a:latin typeface="Times New Roman" pitchFamily="18" charset="0"/>
                <a:ea typeface="SimSun" pitchFamily="2" charset="-122"/>
              </a:rPr>
              <a:t>) }.</a:t>
            </a:r>
            <a:endParaRPr lang="en-US" sz="2000" dirty="0"/>
          </a:p>
        </p:txBody>
      </p:sp>
      <p:sp>
        <p:nvSpPr>
          <p:cNvPr id="18454" name="Line 22"/>
          <p:cNvSpPr>
            <a:spLocks noChangeShapeType="1"/>
          </p:cNvSpPr>
          <p:nvPr/>
        </p:nvSpPr>
        <p:spPr bwMode="auto">
          <a:xfrm>
            <a:off x="3059113" y="5195888"/>
            <a:ext cx="4392612" cy="0"/>
          </a:xfrm>
          <a:prstGeom prst="line">
            <a:avLst/>
          </a:prstGeom>
          <a:noFill/>
          <a:ln w="38100">
            <a:solidFill>
              <a:srgbClr val="000000"/>
            </a:solidFill>
            <a:round/>
            <a:headEnd/>
            <a:tailEnd/>
          </a:ln>
          <a:effectLst/>
        </p:spPr>
        <p:txBody>
          <a:bodyP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1236147"/>
            <a:ext cx="184731" cy="369332"/>
          </a:xfrm>
          <a:prstGeom prst="rect">
            <a:avLst/>
          </a:prstGeom>
          <a:solidFill>
            <a:srgbClr val="FFFFFF"/>
          </a:solidFill>
          <a:ln w="9525">
            <a:noFill/>
            <a:miter lim="800000"/>
            <a:headEnd/>
            <a:tailEnd/>
          </a:ln>
          <a:effectLst/>
        </p:spPr>
        <p:txBody>
          <a:bodyPr wrap="none" anchor="ctr">
            <a:spAutoFit/>
          </a:bodyPr>
          <a:lstStyle/>
          <a:p>
            <a:endParaRPr lang="ar-SA"/>
          </a:p>
        </p:txBody>
      </p:sp>
      <p:graphicFrame>
        <p:nvGraphicFramePr>
          <p:cNvPr id="20674" name="Group 194"/>
          <p:cNvGraphicFramePr>
            <a:graphicFrameLocks noGrp="1"/>
          </p:cNvGraphicFramePr>
          <p:nvPr/>
        </p:nvGraphicFramePr>
        <p:xfrm>
          <a:off x="380999" y="260350"/>
          <a:ext cx="8077202" cy="5530848"/>
        </p:xfrm>
        <a:graphic>
          <a:graphicData uri="http://schemas.openxmlformats.org/drawingml/2006/table">
            <a:tbl>
              <a:tblPr rtl="1"/>
              <a:tblGrid>
                <a:gridCol w="1153886"/>
                <a:gridCol w="1153886"/>
                <a:gridCol w="1153886"/>
                <a:gridCol w="1153886"/>
                <a:gridCol w="1153886"/>
                <a:gridCol w="1153886"/>
                <a:gridCol w="1153886"/>
              </a:tblGrid>
              <a:tr h="816624">
                <a:tc gridSpan="7">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جدول (</a:t>
                      </a:r>
                      <a:r>
                        <a:rPr kumimoji="0" lang="ar-BH"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10</a:t>
                      </a: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-1)</a:t>
                      </a:r>
                      <a:r>
                        <a:rPr kumimoji="0" lang="en-US"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a:t>
                      </a: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توازن المحتكر في المدى البعيد</a:t>
                      </a:r>
                      <a:endParaRPr kumimoji="0" lang="en-US" sz="3200" b="1" i="0" u="none" strike="noStrike" cap="none" normalizeH="0" baseline="0" dirty="0" smtClean="0">
                        <a:ln>
                          <a:noFill/>
                        </a:ln>
                        <a:solidFill>
                          <a:srgbClr val="FD0903"/>
                        </a:solidFill>
                        <a:effectLst/>
                        <a:latin typeface="Times New Roman" pitchFamily="18" charset="0"/>
                        <a:ea typeface="SimSun" pitchFamily="2" charset="-122"/>
                        <a:cs typeface="Arabic Transparent" pitchFamily="2" charset="-78"/>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7809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P</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TR= </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P × Q)</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MR =</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(∆TR/∆Q)</a:t>
                      </a:r>
                      <a:endParaRPr kumimoji="0" lang="en-US" sz="3600" b="1"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TC</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20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MC =</a:t>
                      </a:r>
                      <a:endParaRPr kumimoji="0" lang="en-US" sz="20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∆TC/∆Q</a:t>
                      </a: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ar-SA" sz="3600" b="1" i="0" u="none" strike="noStrike" cap="none" normalizeH="0" baseline="0" smtClean="0">
                        <a:ln>
                          <a:noFill/>
                        </a:ln>
                        <a:solidFill>
                          <a:srgbClr val="000000"/>
                        </a:solidFill>
                        <a:effectLst/>
                        <a:latin typeface="Arial" pitchFamily="34" charset="0"/>
                        <a:ea typeface="SimSun" pitchFamily="2" charset="-122"/>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Л  </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ar-SA"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ar-SA"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54</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108</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38</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46</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138</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160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22</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165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150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150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210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- 60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4714876" y="2828925"/>
            <a:ext cx="708025" cy="427038"/>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C</a:t>
            </a:r>
            <a:endParaRPr lang="en-US" sz="3600"/>
          </a:p>
        </p:txBody>
      </p:sp>
      <p:sp>
        <p:nvSpPr>
          <p:cNvPr id="22532" name="Text Box 4"/>
          <p:cNvSpPr txBox="1">
            <a:spLocks noChangeArrowheads="1"/>
          </p:cNvSpPr>
          <p:nvPr/>
        </p:nvSpPr>
        <p:spPr bwMode="auto">
          <a:xfrm>
            <a:off x="3275014" y="3563938"/>
            <a:ext cx="566737" cy="42227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B</a:t>
            </a:r>
            <a:endParaRPr lang="en-US" sz="3600"/>
          </a:p>
        </p:txBody>
      </p:sp>
      <p:sp>
        <p:nvSpPr>
          <p:cNvPr id="22533" name="Text Box 5"/>
          <p:cNvSpPr txBox="1">
            <a:spLocks noChangeArrowheads="1"/>
          </p:cNvSpPr>
          <p:nvPr/>
        </p:nvSpPr>
        <p:spPr bwMode="auto">
          <a:xfrm>
            <a:off x="3857626" y="1847850"/>
            <a:ext cx="530225" cy="4254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A</a:t>
            </a:r>
            <a:endParaRPr lang="en-US" sz="3600"/>
          </a:p>
        </p:txBody>
      </p:sp>
      <p:sp>
        <p:nvSpPr>
          <p:cNvPr id="22534" name="Freeform 6"/>
          <p:cNvSpPr>
            <a:spLocks/>
          </p:cNvSpPr>
          <p:nvPr/>
        </p:nvSpPr>
        <p:spPr bwMode="auto">
          <a:xfrm>
            <a:off x="3932239" y="2338390"/>
            <a:ext cx="855662" cy="1603375"/>
          </a:xfrm>
          <a:custGeom>
            <a:avLst/>
            <a:gdLst/>
            <a:ahLst/>
            <a:cxnLst>
              <a:cxn ang="0">
                <a:pos x="37" y="18"/>
              </a:cxn>
              <a:cxn ang="0">
                <a:pos x="37" y="1608"/>
              </a:cxn>
              <a:cxn ang="0">
                <a:pos x="97" y="1593"/>
              </a:cxn>
              <a:cxn ang="0">
                <a:pos x="142" y="1563"/>
              </a:cxn>
              <a:cxn ang="0">
                <a:pos x="157" y="1518"/>
              </a:cxn>
              <a:cxn ang="0">
                <a:pos x="202" y="1503"/>
              </a:cxn>
              <a:cxn ang="0">
                <a:pos x="292" y="1443"/>
              </a:cxn>
              <a:cxn ang="0">
                <a:pos x="307" y="1398"/>
              </a:cxn>
              <a:cxn ang="0">
                <a:pos x="352" y="1383"/>
              </a:cxn>
              <a:cxn ang="0">
                <a:pos x="442" y="1323"/>
              </a:cxn>
              <a:cxn ang="0">
                <a:pos x="487" y="1293"/>
              </a:cxn>
              <a:cxn ang="0">
                <a:pos x="532" y="1263"/>
              </a:cxn>
              <a:cxn ang="0">
                <a:pos x="562" y="1218"/>
              </a:cxn>
              <a:cxn ang="0">
                <a:pos x="607" y="1203"/>
              </a:cxn>
              <a:cxn ang="0">
                <a:pos x="622" y="1158"/>
              </a:cxn>
              <a:cxn ang="0">
                <a:pos x="742" y="1038"/>
              </a:cxn>
              <a:cxn ang="0">
                <a:pos x="757" y="993"/>
              </a:cxn>
              <a:cxn ang="0">
                <a:pos x="817" y="903"/>
              </a:cxn>
              <a:cxn ang="0">
                <a:pos x="832" y="738"/>
              </a:cxn>
              <a:cxn ang="0">
                <a:pos x="787" y="723"/>
              </a:cxn>
              <a:cxn ang="0">
                <a:pos x="712" y="663"/>
              </a:cxn>
              <a:cxn ang="0">
                <a:pos x="622" y="573"/>
              </a:cxn>
              <a:cxn ang="0">
                <a:pos x="577" y="543"/>
              </a:cxn>
              <a:cxn ang="0">
                <a:pos x="472" y="438"/>
              </a:cxn>
              <a:cxn ang="0">
                <a:pos x="412" y="363"/>
              </a:cxn>
              <a:cxn ang="0">
                <a:pos x="337" y="303"/>
              </a:cxn>
              <a:cxn ang="0">
                <a:pos x="262" y="243"/>
              </a:cxn>
              <a:cxn ang="0">
                <a:pos x="232" y="198"/>
              </a:cxn>
              <a:cxn ang="0">
                <a:pos x="142" y="123"/>
              </a:cxn>
              <a:cxn ang="0">
                <a:pos x="22" y="3"/>
              </a:cxn>
              <a:cxn ang="0">
                <a:pos x="37" y="18"/>
              </a:cxn>
            </a:cxnLst>
            <a:rect l="0" t="0" r="r" b="b"/>
            <a:pathLst>
              <a:path w="868" h="1629">
                <a:moveTo>
                  <a:pt x="37" y="18"/>
                </a:moveTo>
                <a:cubicBezTo>
                  <a:pt x="22" y="541"/>
                  <a:pt x="0" y="1092"/>
                  <a:pt x="37" y="1608"/>
                </a:cubicBezTo>
                <a:cubicBezTo>
                  <a:pt x="38" y="1629"/>
                  <a:pt x="77" y="1598"/>
                  <a:pt x="97" y="1593"/>
                </a:cubicBezTo>
                <a:cubicBezTo>
                  <a:pt x="112" y="1583"/>
                  <a:pt x="131" y="1577"/>
                  <a:pt x="142" y="1563"/>
                </a:cubicBezTo>
                <a:cubicBezTo>
                  <a:pt x="152" y="1551"/>
                  <a:pt x="146" y="1529"/>
                  <a:pt x="157" y="1518"/>
                </a:cubicBezTo>
                <a:cubicBezTo>
                  <a:pt x="168" y="1507"/>
                  <a:pt x="188" y="1511"/>
                  <a:pt x="202" y="1503"/>
                </a:cubicBezTo>
                <a:cubicBezTo>
                  <a:pt x="234" y="1485"/>
                  <a:pt x="292" y="1443"/>
                  <a:pt x="292" y="1443"/>
                </a:cubicBezTo>
                <a:cubicBezTo>
                  <a:pt x="297" y="1428"/>
                  <a:pt x="296" y="1409"/>
                  <a:pt x="307" y="1398"/>
                </a:cubicBezTo>
                <a:cubicBezTo>
                  <a:pt x="318" y="1387"/>
                  <a:pt x="338" y="1391"/>
                  <a:pt x="352" y="1383"/>
                </a:cubicBezTo>
                <a:cubicBezTo>
                  <a:pt x="384" y="1365"/>
                  <a:pt x="412" y="1343"/>
                  <a:pt x="442" y="1323"/>
                </a:cubicBezTo>
                <a:cubicBezTo>
                  <a:pt x="457" y="1313"/>
                  <a:pt x="472" y="1303"/>
                  <a:pt x="487" y="1293"/>
                </a:cubicBezTo>
                <a:cubicBezTo>
                  <a:pt x="502" y="1283"/>
                  <a:pt x="532" y="1263"/>
                  <a:pt x="532" y="1263"/>
                </a:cubicBezTo>
                <a:cubicBezTo>
                  <a:pt x="542" y="1248"/>
                  <a:pt x="548" y="1229"/>
                  <a:pt x="562" y="1218"/>
                </a:cubicBezTo>
                <a:cubicBezTo>
                  <a:pt x="574" y="1208"/>
                  <a:pt x="596" y="1214"/>
                  <a:pt x="607" y="1203"/>
                </a:cubicBezTo>
                <a:cubicBezTo>
                  <a:pt x="618" y="1192"/>
                  <a:pt x="613" y="1171"/>
                  <a:pt x="622" y="1158"/>
                </a:cubicBezTo>
                <a:cubicBezTo>
                  <a:pt x="649" y="1118"/>
                  <a:pt x="702" y="1065"/>
                  <a:pt x="742" y="1038"/>
                </a:cubicBezTo>
                <a:cubicBezTo>
                  <a:pt x="747" y="1023"/>
                  <a:pt x="749" y="1007"/>
                  <a:pt x="757" y="993"/>
                </a:cubicBezTo>
                <a:cubicBezTo>
                  <a:pt x="775" y="961"/>
                  <a:pt x="817" y="903"/>
                  <a:pt x="817" y="903"/>
                </a:cubicBezTo>
                <a:cubicBezTo>
                  <a:pt x="828" y="857"/>
                  <a:pt x="868" y="783"/>
                  <a:pt x="832" y="738"/>
                </a:cubicBezTo>
                <a:cubicBezTo>
                  <a:pt x="822" y="726"/>
                  <a:pt x="802" y="728"/>
                  <a:pt x="787" y="723"/>
                </a:cubicBezTo>
                <a:cubicBezTo>
                  <a:pt x="705" y="599"/>
                  <a:pt x="812" y="741"/>
                  <a:pt x="712" y="663"/>
                </a:cubicBezTo>
                <a:cubicBezTo>
                  <a:pt x="679" y="637"/>
                  <a:pt x="657" y="597"/>
                  <a:pt x="622" y="573"/>
                </a:cubicBezTo>
                <a:cubicBezTo>
                  <a:pt x="607" y="563"/>
                  <a:pt x="592" y="553"/>
                  <a:pt x="577" y="543"/>
                </a:cubicBezTo>
                <a:cubicBezTo>
                  <a:pt x="508" y="440"/>
                  <a:pt x="551" y="464"/>
                  <a:pt x="472" y="438"/>
                </a:cubicBezTo>
                <a:cubicBezTo>
                  <a:pt x="443" y="350"/>
                  <a:pt x="480" y="431"/>
                  <a:pt x="412" y="363"/>
                </a:cubicBezTo>
                <a:cubicBezTo>
                  <a:pt x="344" y="295"/>
                  <a:pt x="425" y="332"/>
                  <a:pt x="337" y="303"/>
                </a:cubicBezTo>
                <a:cubicBezTo>
                  <a:pt x="251" y="174"/>
                  <a:pt x="366" y="326"/>
                  <a:pt x="262" y="243"/>
                </a:cubicBezTo>
                <a:cubicBezTo>
                  <a:pt x="248" y="232"/>
                  <a:pt x="244" y="212"/>
                  <a:pt x="232" y="198"/>
                </a:cubicBezTo>
                <a:cubicBezTo>
                  <a:pt x="196" y="155"/>
                  <a:pt x="186" y="152"/>
                  <a:pt x="142" y="123"/>
                </a:cubicBezTo>
                <a:cubicBezTo>
                  <a:pt x="110" y="75"/>
                  <a:pt x="76" y="30"/>
                  <a:pt x="22" y="3"/>
                </a:cubicBezTo>
                <a:cubicBezTo>
                  <a:pt x="16" y="0"/>
                  <a:pt x="32" y="13"/>
                  <a:pt x="37" y="18"/>
                </a:cubicBezTo>
                <a:close/>
              </a:path>
            </a:pathLst>
          </a:custGeom>
          <a:solidFill>
            <a:srgbClr val="C0C0C0"/>
          </a:solidFill>
          <a:ln w="9525" cap="flat" cmpd="sng">
            <a:solidFill>
              <a:srgbClr val="C0C0C0"/>
            </a:solidFill>
            <a:prstDash val="solid"/>
            <a:round/>
            <a:headEnd/>
            <a:tailEnd/>
          </a:ln>
          <a:effectLst/>
        </p:spPr>
        <p:txBody>
          <a:bodyPr/>
          <a:lstStyle/>
          <a:p>
            <a:endParaRPr lang="ar-SA"/>
          </a:p>
        </p:txBody>
      </p:sp>
      <p:sp>
        <p:nvSpPr>
          <p:cNvPr id="22535" name="Line 7"/>
          <p:cNvSpPr>
            <a:spLocks noChangeShapeType="1"/>
          </p:cNvSpPr>
          <p:nvPr/>
        </p:nvSpPr>
        <p:spPr bwMode="auto">
          <a:xfrm>
            <a:off x="2917825" y="520700"/>
            <a:ext cx="0" cy="4311650"/>
          </a:xfrm>
          <a:prstGeom prst="line">
            <a:avLst/>
          </a:prstGeom>
          <a:noFill/>
          <a:ln w="38100">
            <a:solidFill>
              <a:srgbClr val="000000"/>
            </a:solidFill>
            <a:round/>
            <a:headEnd/>
            <a:tailEnd/>
          </a:ln>
        </p:spPr>
        <p:txBody>
          <a:bodyPr/>
          <a:lstStyle/>
          <a:p>
            <a:endParaRPr lang="ar-SA"/>
          </a:p>
        </p:txBody>
      </p:sp>
      <p:sp>
        <p:nvSpPr>
          <p:cNvPr id="22536" name="Line 8"/>
          <p:cNvSpPr>
            <a:spLocks noChangeShapeType="1"/>
          </p:cNvSpPr>
          <p:nvPr/>
        </p:nvSpPr>
        <p:spPr bwMode="auto">
          <a:xfrm>
            <a:off x="2927351" y="1198563"/>
            <a:ext cx="1273175" cy="3541712"/>
          </a:xfrm>
          <a:prstGeom prst="line">
            <a:avLst/>
          </a:prstGeom>
          <a:noFill/>
          <a:ln w="28575">
            <a:solidFill>
              <a:srgbClr val="000000"/>
            </a:solidFill>
            <a:round/>
            <a:headEnd/>
            <a:tailEnd/>
          </a:ln>
        </p:spPr>
        <p:txBody>
          <a:bodyPr/>
          <a:lstStyle/>
          <a:p>
            <a:endParaRPr lang="ar-SA"/>
          </a:p>
        </p:txBody>
      </p:sp>
      <p:sp>
        <p:nvSpPr>
          <p:cNvPr id="22537" name="Arc 9"/>
          <p:cNvSpPr>
            <a:spLocks/>
          </p:cNvSpPr>
          <p:nvPr/>
        </p:nvSpPr>
        <p:spPr bwMode="auto">
          <a:xfrm flipV="1">
            <a:off x="3421063" y="1808165"/>
            <a:ext cx="1751012" cy="2230437"/>
          </a:xfrm>
          <a:custGeom>
            <a:avLst/>
            <a:gdLst>
              <a:gd name="G0" fmla="+- 0 0 0"/>
              <a:gd name="G1" fmla="+- 21600 0 0"/>
              <a:gd name="G2" fmla="+- 21600 0 0"/>
              <a:gd name="T0" fmla="*/ 0 w 21358"/>
              <a:gd name="T1" fmla="*/ 0 h 21600"/>
              <a:gd name="T2" fmla="*/ 21358 w 21358"/>
              <a:gd name="T3" fmla="*/ 18378 h 21600"/>
              <a:gd name="T4" fmla="*/ 0 w 21358"/>
              <a:gd name="T5" fmla="*/ 21600 h 21600"/>
            </a:gdLst>
            <a:ahLst/>
            <a:cxnLst>
              <a:cxn ang="0">
                <a:pos x="T0" y="T1"/>
              </a:cxn>
              <a:cxn ang="0">
                <a:pos x="T2" y="T3"/>
              </a:cxn>
              <a:cxn ang="0">
                <a:pos x="T4" y="T5"/>
              </a:cxn>
            </a:cxnLst>
            <a:rect l="0" t="0" r="r" b="b"/>
            <a:pathLst>
              <a:path w="21358" h="21600" fill="none" extrusionOk="0">
                <a:moveTo>
                  <a:pt x="-1" y="0"/>
                </a:moveTo>
                <a:cubicBezTo>
                  <a:pt x="10685" y="0"/>
                  <a:pt x="19764" y="7812"/>
                  <a:pt x="21358" y="18377"/>
                </a:cubicBezTo>
              </a:path>
              <a:path w="21358" h="21600" stroke="0" extrusionOk="0">
                <a:moveTo>
                  <a:pt x="-1" y="0"/>
                </a:moveTo>
                <a:cubicBezTo>
                  <a:pt x="10685" y="0"/>
                  <a:pt x="19764" y="7812"/>
                  <a:pt x="21358" y="18377"/>
                </a:cubicBezTo>
                <a:lnTo>
                  <a:pt x="0" y="21600"/>
                </a:lnTo>
                <a:close/>
              </a:path>
            </a:pathLst>
          </a:custGeom>
          <a:noFill/>
          <a:ln w="19050">
            <a:solidFill>
              <a:srgbClr val="000000"/>
            </a:solidFill>
            <a:round/>
            <a:headEnd/>
            <a:tailEnd/>
          </a:ln>
        </p:spPr>
        <p:txBody>
          <a:bodyPr/>
          <a:lstStyle/>
          <a:p>
            <a:endParaRPr lang="ar-SA"/>
          </a:p>
        </p:txBody>
      </p:sp>
      <p:sp>
        <p:nvSpPr>
          <p:cNvPr id="22538" name="Text Box 10"/>
          <p:cNvSpPr txBox="1">
            <a:spLocks noChangeArrowheads="1"/>
          </p:cNvSpPr>
          <p:nvPr/>
        </p:nvSpPr>
        <p:spPr bwMode="auto">
          <a:xfrm>
            <a:off x="4337051" y="1719265"/>
            <a:ext cx="1747838" cy="522287"/>
          </a:xfrm>
          <a:prstGeom prst="rect">
            <a:avLst/>
          </a:prstGeom>
          <a:noFill/>
          <a:ln w="9525">
            <a:noFill/>
            <a:miter lim="800000"/>
            <a:headEnd/>
            <a:tailEnd/>
          </a:ln>
        </p:spPr>
        <p:txBody>
          <a:bodyPr/>
          <a:lstStyle/>
          <a:p>
            <a:pPr algn="ctr"/>
            <a:r>
              <a:rPr lang="en-US" altLang="zh-CN" sz="2400" b="1">
                <a:latin typeface="Times New Roman" pitchFamily="18" charset="0"/>
                <a:ea typeface="SimSun" pitchFamily="2" charset="-122"/>
              </a:rPr>
              <a:t>∑MC</a:t>
            </a:r>
            <a:r>
              <a:rPr lang="en-US" altLang="zh-CN" sz="2400" b="1" baseline="-25000">
                <a:latin typeface="Times New Roman" pitchFamily="18" charset="0"/>
                <a:ea typeface="SimSun" pitchFamily="2" charset="-122"/>
              </a:rPr>
              <a:t>i</a:t>
            </a:r>
            <a:r>
              <a:rPr lang="en-US" altLang="zh-CN" sz="2400" b="1">
                <a:latin typeface="Times New Roman" pitchFamily="18" charset="0"/>
                <a:ea typeface="SimSun" pitchFamily="2" charset="-122"/>
              </a:rPr>
              <a:t> = S</a:t>
            </a:r>
            <a:endParaRPr lang="en-US" sz="3600"/>
          </a:p>
        </p:txBody>
      </p:sp>
      <p:sp>
        <p:nvSpPr>
          <p:cNvPr id="22539" name="Text Box 11"/>
          <p:cNvSpPr txBox="1">
            <a:spLocks noChangeArrowheads="1"/>
          </p:cNvSpPr>
          <p:nvPr/>
        </p:nvSpPr>
        <p:spPr bwMode="auto">
          <a:xfrm>
            <a:off x="6013450" y="4324350"/>
            <a:ext cx="565150" cy="425450"/>
          </a:xfrm>
          <a:prstGeom prst="rect">
            <a:avLst/>
          </a:prstGeom>
          <a:noFill/>
          <a:ln w="9525">
            <a:noFill/>
            <a:miter lim="800000"/>
            <a:headEnd/>
            <a:tailEnd/>
          </a:ln>
          <a:effectLst/>
        </p:spPr>
        <p:txBody>
          <a:bodyPr/>
          <a:lstStyle/>
          <a:p>
            <a:pPr rtl="1"/>
            <a:r>
              <a:rPr lang="en-US" sz="2400" b="1">
                <a:latin typeface="Times New Roman" pitchFamily="18" charset="0"/>
                <a:ea typeface="SimSun" pitchFamily="2" charset="-122"/>
                <a:cs typeface="Times New Roman" pitchFamily="18" charset="0"/>
              </a:rPr>
              <a:t>D</a:t>
            </a:r>
            <a:endParaRPr lang="en-US" sz="4000">
              <a:latin typeface="Times New Roman" pitchFamily="18" charset="0"/>
              <a:ea typeface="SimSun" pitchFamily="2" charset="-122"/>
              <a:cs typeface="Times New Roman" pitchFamily="18" charset="0"/>
            </a:endParaRPr>
          </a:p>
        </p:txBody>
      </p:sp>
      <p:sp>
        <p:nvSpPr>
          <p:cNvPr id="22540" name="Text Box 12"/>
          <p:cNvSpPr txBox="1">
            <a:spLocks noChangeArrowheads="1"/>
          </p:cNvSpPr>
          <p:nvPr/>
        </p:nvSpPr>
        <p:spPr bwMode="auto">
          <a:xfrm>
            <a:off x="4108451" y="4452938"/>
            <a:ext cx="708025" cy="4254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MR</a:t>
            </a:r>
            <a:endParaRPr lang="en-US" sz="3600"/>
          </a:p>
        </p:txBody>
      </p:sp>
      <p:sp>
        <p:nvSpPr>
          <p:cNvPr id="22541" name="Line 13"/>
          <p:cNvSpPr>
            <a:spLocks noChangeShapeType="1"/>
          </p:cNvSpPr>
          <p:nvPr/>
        </p:nvSpPr>
        <p:spPr bwMode="auto">
          <a:xfrm>
            <a:off x="3917951" y="2166939"/>
            <a:ext cx="34925" cy="2581275"/>
          </a:xfrm>
          <a:prstGeom prst="line">
            <a:avLst/>
          </a:prstGeom>
          <a:noFill/>
          <a:ln w="28575">
            <a:solidFill>
              <a:srgbClr val="000000"/>
            </a:solidFill>
            <a:prstDash val="dashDot"/>
            <a:round/>
            <a:headEnd/>
            <a:tailEnd/>
          </a:ln>
          <a:effectLst/>
        </p:spPr>
        <p:txBody>
          <a:bodyPr/>
          <a:lstStyle/>
          <a:p>
            <a:endParaRPr lang="ar-SA"/>
          </a:p>
        </p:txBody>
      </p:sp>
      <p:sp>
        <p:nvSpPr>
          <p:cNvPr id="22542" name="Line 14"/>
          <p:cNvSpPr>
            <a:spLocks noChangeShapeType="1"/>
          </p:cNvSpPr>
          <p:nvPr/>
        </p:nvSpPr>
        <p:spPr bwMode="auto">
          <a:xfrm flipH="1">
            <a:off x="2927350" y="2166938"/>
            <a:ext cx="990600" cy="0"/>
          </a:xfrm>
          <a:prstGeom prst="line">
            <a:avLst/>
          </a:prstGeom>
          <a:noFill/>
          <a:ln w="28575">
            <a:solidFill>
              <a:srgbClr val="000000"/>
            </a:solidFill>
            <a:prstDash val="dashDot"/>
            <a:round/>
            <a:headEnd/>
            <a:tailEnd/>
          </a:ln>
          <a:effectLst/>
        </p:spPr>
        <p:txBody>
          <a:bodyPr/>
          <a:lstStyle/>
          <a:p>
            <a:endParaRPr lang="ar-SA"/>
          </a:p>
        </p:txBody>
      </p:sp>
      <p:sp>
        <p:nvSpPr>
          <p:cNvPr id="22543" name="Text Box 15"/>
          <p:cNvSpPr txBox="1">
            <a:spLocks noChangeArrowheads="1"/>
          </p:cNvSpPr>
          <p:nvPr/>
        </p:nvSpPr>
        <p:spPr bwMode="auto">
          <a:xfrm>
            <a:off x="6489701" y="4595815"/>
            <a:ext cx="708025" cy="568325"/>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Q</a:t>
            </a:r>
            <a:endParaRPr lang="en-US" sz="3600"/>
          </a:p>
        </p:txBody>
      </p:sp>
      <p:sp>
        <p:nvSpPr>
          <p:cNvPr id="22544" name="Text Box 16"/>
          <p:cNvSpPr txBox="1">
            <a:spLocks noChangeArrowheads="1"/>
          </p:cNvSpPr>
          <p:nvPr/>
        </p:nvSpPr>
        <p:spPr bwMode="auto">
          <a:xfrm>
            <a:off x="2530475" y="142875"/>
            <a:ext cx="850900" cy="4254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P</a:t>
            </a:r>
            <a:endParaRPr lang="en-US" sz="3600"/>
          </a:p>
        </p:txBody>
      </p:sp>
      <p:sp>
        <p:nvSpPr>
          <p:cNvPr id="22545" name="Text Box 17"/>
          <p:cNvSpPr txBox="1">
            <a:spLocks noChangeArrowheads="1"/>
          </p:cNvSpPr>
          <p:nvPr/>
        </p:nvSpPr>
        <p:spPr bwMode="auto">
          <a:xfrm>
            <a:off x="2225676" y="1887540"/>
            <a:ext cx="779463" cy="568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m</a:t>
            </a:r>
            <a:endParaRPr lang="en-US" sz="3600"/>
          </a:p>
        </p:txBody>
      </p:sp>
      <p:sp>
        <p:nvSpPr>
          <p:cNvPr id="22546" name="Text Box 18"/>
          <p:cNvSpPr txBox="1">
            <a:spLocks noChangeArrowheads="1"/>
          </p:cNvSpPr>
          <p:nvPr/>
        </p:nvSpPr>
        <p:spPr bwMode="auto">
          <a:xfrm>
            <a:off x="3600451" y="4767263"/>
            <a:ext cx="708025" cy="52070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m</a:t>
            </a:r>
            <a:endParaRPr lang="en-US" sz="3600"/>
          </a:p>
        </p:txBody>
      </p:sp>
      <p:sp>
        <p:nvSpPr>
          <p:cNvPr id="22547" name="Text Box 19"/>
          <p:cNvSpPr txBox="1">
            <a:spLocks noChangeArrowheads="1"/>
          </p:cNvSpPr>
          <p:nvPr/>
        </p:nvSpPr>
        <p:spPr bwMode="auto">
          <a:xfrm>
            <a:off x="5387976" y="2420938"/>
            <a:ext cx="849313" cy="4254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AC</a:t>
            </a:r>
            <a:endParaRPr lang="en-US" sz="3600"/>
          </a:p>
        </p:txBody>
      </p:sp>
      <p:sp>
        <p:nvSpPr>
          <p:cNvPr id="22548" name="Arc 20"/>
          <p:cNvSpPr>
            <a:spLocks/>
          </p:cNvSpPr>
          <p:nvPr/>
        </p:nvSpPr>
        <p:spPr bwMode="auto">
          <a:xfrm rot="8918209">
            <a:off x="3689350" y="1433513"/>
            <a:ext cx="1812925" cy="2163762"/>
          </a:xfrm>
          <a:custGeom>
            <a:avLst/>
            <a:gdLst>
              <a:gd name="G0" fmla="+- 9086 0 0"/>
              <a:gd name="G1" fmla="+- 21600 0 0"/>
              <a:gd name="G2" fmla="+- 21600 0 0"/>
              <a:gd name="T0" fmla="*/ 0 w 30686"/>
              <a:gd name="T1" fmla="*/ 2004 h 21600"/>
              <a:gd name="T2" fmla="*/ 30686 w 30686"/>
              <a:gd name="T3" fmla="*/ 21600 h 21600"/>
              <a:gd name="T4" fmla="*/ 9086 w 30686"/>
              <a:gd name="T5" fmla="*/ 21600 h 21600"/>
            </a:gdLst>
            <a:ahLst/>
            <a:cxnLst>
              <a:cxn ang="0">
                <a:pos x="T0" y="T1"/>
              </a:cxn>
              <a:cxn ang="0">
                <a:pos x="T2" y="T3"/>
              </a:cxn>
              <a:cxn ang="0">
                <a:pos x="T4" y="T5"/>
              </a:cxn>
            </a:cxnLst>
            <a:rect l="0" t="0" r="r" b="b"/>
            <a:pathLst>
              <a:path w="30686" h="21600" fill="none" extrusionOk="0">
                <a:moveTo>
                  <a:pt x="-1" y="2003"/>
                </a:moveTo>
                <a:cubicBezTo>
                  <a:pt x="2847" y="683"/>
                  <a:pt x="5947" y="-1"/>
                  <a:pt x="9086" y="0"/>
                </a:cubicBezTo>
                <a:cubicBezTo>
                  <a:pt x="21015" y="0"/>
                  <a:pt x="30686" y="9670"/>
                  <a:pt x="30686" y="21600"/>
                </a:cubicBezTo>
              </a:path>
              <a:path w="30686" h="21600" stroke="0" extrusionOk="0">
                <a:moveTo>
                  <a:pt x="-1" y="2003"/>
                </a:moveTo>
                <a:cubicBezTo>
                  <a:pt x="2847" y="683"/>
                  <a:pt x="5947" y="-1"/>
                  <a:pt x="9086" y="0"/>
                </a:cubicBezTo>
                <a:cubicBezTo>
                  <a:pt x="21015" y="0"/>
                  <a:pt x="30686" y="9670"/>
                  <a:pt x="30686" y="21600"/>
                </a:cubicBezTo>
                <a:lnTo>
                  <a:pt x="9086" y="21600"/>
                </a:lnTo>
                <a:close/>
              </a:path>
            </a:pathLst>
          </a:custGeom>
          <a:noFill/>
          <a:ln w="28575">
            <a:solidFill>
              <a:srgbClr val="000000"/>
            </a:solidFill>
            <a:round/>
            <a:headEnd/>
            <a:tailEnd/>
          </a:ln>
          <a:effectLst/>
        </p:spPr>
        <p:txBody>
          <a:bodyPr/>
          <a:lstStyle/>
          <a:p>
            <a:endParaRPr lang="ar-SA"/>
          </a:p>
        </p:txBody>
      </p:sp>
      <p:sp>
        <p:nvSpPr>
          <p:cNvPr id="22549" name="Freeform 21"/>
          <p:cNvSpPr>
            <a:spLocks/>
          </p:cNvSpPr>
          <p:nvPr/>
        </p:nvSpPr>
        <p:spPr bwMode="auto">
          <a:xfrm>
            <a:off x="3967164" y="2278065"/>
            <a:ext cx="796925" cy="827087"/>
          </a:xfrm>
          <a:custGeom>
            <a:avLst/>
            <a:gdLst/>
            <a:ahLst/>
            <a:cxnLst>
              <a:cxn ang="0">
                <a:pos x="0" y="31"/>
              </a:cxn>
              <a:cxn ang="0">
                <a:pos x="75" y="121"/>
              </a:cxn>
              <a:cxn ang="0">
                <a:pos x="150" y="226"/>
              </a:cxn>
              <a:cxn ang="0">
                <a:pos x="90" y="151"/>
              </a:cxn>
              <a:cxn ang="0">
                <a:pos x="30" y="61"/>
              </a:cxn>
              <a:cxn ang="0">
                <a:pos x="15" y="16"/>
              </a:cxn>
              <a:cxn ang="0">
                <a:pos x="30" y="91"/>
              </a:cxn>
              <a:cxn ang="0">
                <a:pos x="45" y="151"/>
              </a:cxn>
              <a:cxn ang="0">
                <a:pos x="135" y="211"/>
              </a:cxn>
              <a:cxn ang="0">
                <a:pos x="180" y="241"/>
              </a:cxn>
              <a:cxn ang="0">
                <a:pos x="315" y="406"/>
              </a:cxn>
              <a:cxn ang="0">
                <a:pos x="390" y="466"/>
              </a:cxn>
              <a:cxn ang="0">
                <a:pos x="420" y="511"/>
              </a:cxn>
              <a:cxn ang="0">
                <a:pos x="465" y="541"/>
              </a:cxn>
              <a:cxn ang="0">
                <a:pos x="540" y="631"/>
              </a:cxn>
              <a:cxn ang="0">
                <a:pos x="585" y="661"/>
              </a:cxn>
              <a:cxn ang="0">
                <a:pos x="705" y="766"/>
              </a:cxn>
              <a:cxn ang="0">
                <a:pos x="795" y="826"/>
              </a:cxn>
              <a:cxn ang="0">
                <a:pos x="810" y="781"/>
              </a:cxn>
              <a:cxn ang="0">
                <a:pos x="720" y="721"/>
              </a:cxn>
              <a:cxn ang="0">
                <a:pos x="690" y="676"/>
              </a:cxn>
              <a:cxn ang="0">
                <a:pos x="645" y="646"/>
              </a:cxn>
              <a:cxn ang="0">
                <a:pos x="615" y="601"/>
              </a:cxn>
              <a:cxn ang="0">
                <a:pos x="525" y="541"/>
              </a:cxn>
              <a:cxn ang="0">
                <a:pos x="450" y="466"/>
              </a:cxn>
              <a:cxn ang="0">
                <a:pos x="375" y="406"/>
              </a:cxn>
              <a:cxn ang="0">
                <a:pos x="345" y="361"/>
              </a:cxn>
              <a:cxn ang="0">
                <a:pos x="300" y="346"/>
              </a:cxn>
              <a:cxn ang="0">
                <a:pos x="285" y="301"/>
              </a:cxn>
              <a:cxn ang="0">
                <a:pos x="240" y="271"/>
              </a:cxn>
              <a:cxn ang="0">
                <a:pos x="120" y="151"/>
              </a:cxn>
              <a:cxn ang="0">
                <a:pos x="105" y="106"/>
              </a:cxn>
              <a:cxn ang="0">
                <a:pos x="60" y="91"/>
              </a:cxn>
              <a:cxn ang="0">
                <a:pos x="0" y="31"/>
              </a:cxn>
            </a:cxnLst>
            <a:rect l="0" t="0" r="r" b="b"/>
            <a:pathLst>
              <a:path w="810" h="840">
                <a:moveTo>
                  <a:pt x="0" y="31"/>
                </a:moveTo>
                <a:cubicBezTo>
                  <a:pt x="28" y="59"/>
                  <a:pt x="58" y="83"/>
                  <a:pt x="75" y="121"/>
                </a:cubicBezTo>
                <a:cubicBezTo>
                  <a:pt x="124" y="231"/>
                  <a:pt x="68" y="199"/>
                  <a:pt x="150" y="226"/>
                </a:cubicBezTo>
                <a:cubicBezTo>
                  <a:pt x="112" y="76"/>
                  <a:pt x="169" y="230"/>
                  <a:pt x="90" y="151"/>
                </a:cubicBezTo>
                <a:cubicBezTo>
                  <a:pt x="65" y="126"/>
                  <a:pt x="50" y="91"/>
                  <a:pt x="30" y="61"/>
                </a:cubicBezTo>
                <a:cubicBezTo>
                  <a:pt x="21" y="48"/>
                  <a:pt x="15" y="0"/>
                  <a:pt x="15" y="16"/>
                </a:cubicBezTo>
                <a:cubicBezTo>
                  <a:pt x="15" y="41"/>
                  <a:pt x="24" y="66"/>
                  <a:pt x="30" y="91"/>
                </a:cubicBezTo>
                <a:cubicBezTo>
                  <a:pt x="34" y="111"/>
                  <a:pt x="31" y="135"/>
                  <a:pt x="45" y="151"/>
                </a:cubicBezTo>
                <a:cubicBezTo>
                  <a:pt x="69" y="178"/>
                  <a:pt x="105" y="191"/>
                  <a:pt x="135" y="211"/>
                </a:cubicBezTo>
                <a:cubicBezTo>
                  <a:pt x="150" y="221"/>
                  <a:pt x="180" y="241"/>
                  <a:pt x="180" y="241"/>
                </a:cubicBezTo>
                <a:cubicBezTo>
                  <a:pt x="227" y="311"/>
                  <a:pt x="248" y="362"/>
                  <a:pt x="315" y="406"/>
                </a:cubicBezTo>
                <a:cubicBezTo>
                  <a:pt x="401" y="535"/>
                  <a:pt x="286" y="383"/>
                  <a:pt x="390" y="466"/>
                </a:cubicBezTo>
                <a:cubicBezTo>
                  <a:pt x="404" y="477"/>
                  <a:pt x="407" y="498"/>
                  <a:pt x="420" y="511"/>
                </a:cubicBezTo>
                <a:cubicBezTo>
                  <a:pt x="433" y="524"/>
                  <a:pt x="451" y="529"/>
                  <a:pt x="465" y="541"/>
                </a:cubicBezTo>
                <a:cubicBezTo>
                  <a:pt x="612" y="664"/>
                  <a:pt x="422" y="513"/>
                  <a:pt x="540" y="631"/>
                </a:cubicBezTo>
                <a:cubicBezTo>
                  <a:pt x="553" y="644"/>
                  <a:pt x="571" y="649"/>
                  <a:pt x="585" y="661"/>
                </a:cubicBezTo>
                <a:cubicBezTo>
                  <a:pt x="641" y="708"/>
                  <a:pt x="634" y="742"/>
                  <a:pt x="705" y="766"/>
                </a:cubicBezTo>
                <a:cubicBezTo>
                  <a:pt x="713" y="774"/>
                  <a:pt x="766" y="840"/>
                  <a:pt x="795" y="826"/>
                </a:cubicBezTo>
                <a:cubicBezTo>
                  <a:pt x="809" y="819"/>
                  <a:pt x="805" y="796"/>
                  <a:pt x="810" y="781"/>
                </a:cubicBezTo>
                <a:cubicBezTo>
                  <a:pt x="780" y="761"/>
                  <a:pt x="750" y="741"/>
                  <a:pt x="720" y="721"/>
                </a:cubicBezTo>
                <a:cubicBezTo>
                  <a:pt x="705" y="711"/>
                  <a:pt x="703" y="689"/>
                  <a:pt x="690" y="676"/>
                </a:cubicBezTo>
                <a:cubicBezTo>
                  <a:pt x="677" y="663"/>
                  <a:pt x="660" y="656"/>
                  <a:pt x="645" y="646"/>
                </a:cubicBezTo>
                <a:cubicBezTo>
                  <a:pt x="635" y="631"/>
                  <a:pt x="629" y="613"/>
                  <a:pt x="615" y="601"/>
                </a:cubicBezTo>
                <a:cubicBezTo>
                  <a:pt x="588" y="577"/>
                  <a:pt x="525" y="541"/>
                  <a:pt x="525" y="541"/>
                </a:cubicBezTo>
                <a:cubicBezTo>
                  <a:pt x="445" y="421"/>
                  <a:pt x="550" y="566"/>
                  <a:pt x="450" y="466"/>
                </a:cubicBezTo>
                <a:cubicBezTo>
                  <a:pt x="382" y="398"/>
                  <a:pt x="463" y="435"/>
                  <a:pt x="375" y="406"/>
                </a:cubicBezTo>
                <a:cubicBezTo>
                  <a:pt x="365" y="391"/>
                  <a:pt x="359" y="372"/>
                  <a:pt x="345" y="361"/>
                </a:cubicBezTo>
                <a:cubicBezTo>
                  <a:pt x="333" y="351"/>
                  <a:pt x="311" y="357"/>
                  <a:pt x="300" y="346"/>
                </a:cubicBezTo>
                <a:cubicBezTo>
                  <a:pt x="289" y="335"/>
                  <a:pt x="295" y="313"/>
                  <a:pt x="285" y="301"/>
                </a:cubicBezTo>
                <a:cubicBezTo>
                  <a:pt x="274" y="287"/>
                  <a:pt x="254" y="283"/>
                  <a:pt x="240" y="271"/>
                </a:cubicBezTo>
                <a:cubicBezTo>
                  <a:pt x="192" y="231"/>
                  <a:pt x="172" y="186"/>
                  <a:pt x="120" y="151"/>
                </a:cubicBezTo>
                <a:cubicBezTo>
                  <a:pt x="115" y="136"/>
                  <a:pt x="116" y="117"/>
                  <a:pt x="105" y="106"/>
                </a:cubicBezTo>
                <a:cubicBezTo>
                  <a:pt x="94" y="95"/>
                  <a:pt x="74" y="98"/>
                  <a:pt x="60" y="91"/>
                </a:cubicBezTo>
                <a:cubicBezTo>
                  <a:pt x="12" y="67"/>
                  <a:pt x="19" y="70"/>
                  <a:pt x="0" y="31"/>
                </a:cubicBezTo>
                <a:close/>
              </a:path>
            </a:pathLst>
          </a:custGeom>
          <a:solidFill>
            <a:srgbClr val="C0C0C0"/>
          </a:solidFill>
          <a:ln w="9525" cap="flat" cmpd="sng">
            <a:solidFill>
              <a:srgbClr val="C0C0C0"/>
            </a:solidFill>
            <a:prstDash val="solid"/>
            <a:round/>
            <a:headEnd/>
            <a:tailEnd/>
          </a:ln>
          <a:effectLst/>
        </p:spPr>
        <p:txBody>
          <a:bodyPr/>
          <a:lstStyle/>
          <a:p>
            <a:endParaRPr lang="ar-SA"/>
          </a:p>
        </p:txBody>
      </p:sp>
      <p:sp>
        <p:nvSpPr>
          <p:cNvPr id="22550" name="Line 22"/>
          <p:cNvSpPr>
            <a:spLocks noChangeShapeType="1"/>
          </p:cNvSpPr>
          <p:nvPr/>
        </p:nvSpPr>
        <p:spPr bwMode="auto">
          <a:xfrm>
            <a:off x="2914651" y="1106488"/>
            <a:ext cx="3163888" cy="3287712"/>
          </a:xfrm>
          <a:prstGeom prst="line">
            <a:avLst/>
          </a:prstGeom>
          <a:noFill/>
          <a:ln w="28575">
            <a:solidFill>
              <a:srgbClr val="000000"/>
            </a:solidFill>
            <a:round/>
            <a:headEnd/>
            <a:tailEnd/>
          </a:ln>
          <a:effectLst/>
        </p:spPr>
        <p:txBody>
          <a:bodyPr/>
          <a:lstStyle/>
          <a:p>
            <a:endParaRPr lang="ar-SA"/>
          </a:p>
        </p:txBody>
      </p:sp>
      <p:sp>
        <p:nvSpPr>
          <p:cNvPr id="22551" name="Line 23"/>
          <p:cNvSpPr>
            <a:spLocks noChangeShapeType="1"/>
          </p:cNvSpPr>
          <p:nvPr/>
        </p:nvSpPr>
        <p:spPr bwMode="auto">
          <a:xfrm flipH="1">
            <a:off x="4838700" y="3154363"/>
            <a:ext cx="0" cy="1593850"/>
          </a:xfrm>
          <a:prstGeom prst="line">
            <a:avLst/>
          </a:prstGeom>
          <a:noFill/>
          <a:ln w="28575">
            <a:solidFill>
              <a:srgbClr val="000000"/>
            </a:solidFill>
            <a:prstDash val="dashDot"/>
            <a:round/>
            <a:headEnd/>
            <a:tailEnd/>
          </a:ln>
          <a:effectLst/>
        </p:spPr>
        <p:txBody>
          <a:bodyPr/>
          <a:lstStyle/>
          <a:p>
            <a:endParaRPr lang="ar-SA"/>
          </a:p>
        </p:txBody>
      </p:sp>
      <p:sp>
        <p:nvSpPr>
          <p:cNvPr id="22552" name="Text Box 24"/>
          <p:cNvSpPr txBox="1">
            <a:spLocks noChangeArrowheads="1"/>
          </p:cNvSpPr>
          <p:nvPr/>
        </p:nvSpPr>
        <p:spPr bwMode="auto">
          <a:xfrm>
            <a:off x="4483101" y="4759325"/>
            <a:ext cx="709613" cy="425450"/>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c</a:t>
            </a:r>
            <a:endParaRPr lang="en-US" sz="3600"/>
          </a:p>
        </p:txBody>
      </p:sp>
      <p:sp>
        <p:nvSpPr>
          <p:cNvPr id="22553" name="Text Box 25"/>
          <p:cNvSpPr txBox="1">
            <a:spLocks noChangeArrowheads="1"/>
          </p:cNvSpPr>
          <p:nvPr/>
        </p:nvSpPr>
        <p:spPr bwMode="auto">
          <a:xfrm>
            <a:off x="304800" y="5181600"/>
            <a:ext cx="7634287" cy="1295400"/>
          </a:xfrm>
          <a:prstGeom prst="rect">
            <a:avLst/>
          </a:prstGeom>
          <a:noFill/>
          <a:ln w="28575">
            <a:solidFill>
              <a:srgbClr val="000000"/>
            </a:solidFill>
            <a:miter lim="800000"/>
            <a:headEnd/>
            <a:tailEnd/>
          </a:ln>
          <a:effectLst/>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(9-4):</a:t>
            </a:r>
            <a:r>
              <a:rPr lang="ar-SA" altLang="zh-CN" sz="2000" dirty="0">
                <a:latin typeface="Times New Roman" pitchFamily="18" charset="0"/>
                <a:ea typeface="SimSun" pitchFamily="2" charset="-122"/>
                <a:cs typeface="Times New Roman" pitchFamily="18" charset="0"/>
              </a:rPr>
              <a:t> ينتج المحتكر أقل من إنتاج المنافسة التامة ويبيع بسعر أعلى من سعر المنافسة. ويحقق المحتكر</a:t>
            </a:r>
            <a:r>
              <a:rPr lang="ar-BH" altLang="zh-CN" sz="2000"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غالباً أرباحاً اقتصادية موجبة على حساب المستهلكين. كما يتسبب نتيجة لتقليص الإنتاج في فقد صافي في رفاهية المجتمع يقدر بالمساحة المظللة في الشكل أعلاه، إلى جانب انخفاض في كفاءة تخصيص الموارد. </a:t>
            </a:r>
            <a:endParaRPr lang="en-US" sz="3200" dirty="0">
              <a:ea typeface="SimSun" pitchFamily="2" charset="-122"/>
              <a:cs typeface="Times New Roman" pitchFamily="18" charset="0"/>
            </a:endParaRPr>
          </a:p>
        </p:txBody>
      </p:sp>
      <p:sp>
        <p:nvSpPr>
          <p:cNvPr id="22554" name="Line 26"/>
          <p:cNvSpPr>
            <a:spLocks noChangeShapeType="1"/>
          </p:cNvSpPr>
          <p:nvPr/>
        </p:nvSpPr>
        <p:spPr bwMode="auto">
          <a:xfrm flipH="1">
            <a:off x="2889251" y="2836863"/>
            <a:ext cx="1063625" cy="0"/>
          </a:xfrm>
          <a:prstGeom prst="line">
            <a:avLst/>
          </a:prstGeom>
          <a:noFill/>
          <a:ln w="28575">
            <a:solidFill>
              <a:srgbClr val="000000"/>
            </a:solidFill>
            <a:prstDash val="dashDot"/>
            <a:round/>
            <a:headEnd/>
            <a:tailEnd/>
          </a:ln>
          <a:effectLst/>
        </p:spPr>
        <p:txBody>
          <a:bodyPr/>
          <a:lstStyle/>
          <a:p>
            <a:endParaRPr lang="ar-SA"/>
          </a:p>
        </p:txBody>
      </p:sp>
      <p:sp>
        <p:nvSpPr>
          <p:cNvPr id="22555" name="Line 27"/>
          <p:cNvSpPr>
            <a:spLocks noChangeShapeType="1"/>
          </p:cNvSpPr>
          <p:nvPr/>
        </p:nvSpPr>
        <p:spPr bwMode="auto">
          <a:xfrm>
            <a:off x="2889250" y="3154363"/>
            <a:ext cx="1949450" cy="0"/>
          </a:xfrm>
          <a:prstGeom prst="line">
            <a:avLst/>
          </a:prstGeom>
          <a:noFill/>
          <a:ln w="28575">
            <a:solidFill>
              <a:srgbClr val="000000"/>
            </a:solidFill>
            <a:prstDash val="dashDot"/>
            <a:round/>
            <a:headEnd/>
            <a:tailEnd/>
          </a:ln>
          <a:effectLst/>
        </p:spPr>
        <p:txBody>
          <a:bodyPr/>
          <a:lstStyle/>
          <a:p>
            <a:endParaRPr lang="ar-SA"/>
          </a:p>
        </p:txBody>
      </p:sp>
      <p:sp>
        <p:nvSpPr>
          <p:cNvPr id="22556" name="Line 28"/>
          <p:cNvSpPr>
            <a:spLocks noChangeShapeType="1"/>
          </p:cNvSpPr>
          <p:nvPr/>
        </p:nvSpPr>
        <p:spPr bwMode="auto">
          <a:xfrm>
            <a:off x="2914650" y="4830763"/>
            <a:ext cx="3600450" cy="0"/>
          </a:xfrm>
          <a:prstGeom prst="line">
            <a:avLst/>
          </a:prstGeom>
          <a:noFill/>
          <a:ln w="38100">
            <a:solidFill>
              <a:srgbClr val="000000"/>
            </a:solidFill>
            <a:round/>
            <a:headEnd/>
            <a:tailEnd/>
          </a:ln>
          <a:effectLst/>
        </p:spPr>
        <p:txBody>
          <a:bodyPr/>
          <a:lstStyle/>
          <a:p>
            <a:endParaRPr lang="ar-SA"/>
          </a:p>
        </p:txBody>
      </p:sp>
      <p:sp>
        <p:nvSpPr>
          <p:cNvPr id="22557" name="Text Box 29"/>
          <p:cNvSpPr txBox="1">
            <a:spLocks noChangeArrowheads="1"/>
          </p:cNvSpPr>
          <p:nvPr/>
        </p:nvSpPr>
        <p:spPr bwMode="auto">
          <a:xfrm>
            <a:off x="2224089" y="2593977"/>
            <a:ext cx="779462" cy="568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AC</a:t>
            </a:r>
            <a:endParaRPr lang="en-US" sz="3600"/>
          </a:p>
        </p:txBody>
      </p:sp>
      <p:sp>
        <p:nvSpPr>
          <p:cNvPr id="22558" name="Text Box 30"/>
          <p:cNvSpPr txBox="1">
            <a:spLocks noChangeArrowheads="1"/>
          </p:cNvSpPr>
          <p:nvPr/>
        </p:nvSpPr>
        <p:spPr bwMode="auto">
          <a:xfrm>
            <a:off x="2195514" y="2879727"/>
            <a:ext cx="779462" cy="568325"/>
          </a:xfrm>
          <a:prstGeom prst="rect">
            <a:avLst/>
          </a:prstGeom>
          <a:noFill/>
          <a:ln w="9525">
            <a:noFill/>
            <a:miter lim="800000"/>
            <a:headEnd/>
            <a:tailEnd/>
          </a:ln>
          <a:effectLst/>
        </p:spPr>
        <p:txBody>
          <a:bodyPr/>
          <a:lstStyle/>
          <a:p>
            <a:pPr algn="ct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C</a:t>
            </a:r>
            <a:endParaRPr lang="en-US" sz="3600" baseline="-250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WordArt 2"/>
          <p:cNvSpPr>
            <a:spLocks noChangeArrowheads="1" noChangeShapeType="1" noTextEdit="1"/>
          </p:cNvSpPr>
          <p:nvPr/>
        </p:nvSpPr>
        <p:spPr bwMode="auto">
          <a:xfrm>
            <a:off x="3059114" y="188913"/>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الأضرار التوزيعية للإحتكار</a:t>
            </a:r>
          </a:p>
        </p:txBody>
      </p:sp>
      <p:sp>
        <p:nvSpPr>
          <p:cNvPr id="24579" name="Text Box 3"/>
          <p:cNvSpPr txBox="1">
            <a:spLocks noChangeArrowheads="1"/>
          </p:cNvSpPr>
          <p:nvPr/>
        </p:nvSpPr>
        <p:spPr bwMode="auto">
          <a:xfrm>
            <a:off x="323851" y="981077"/>
            <a:ext cx="8424863" cy="830997"/>
          </a:xfrm>
          <a:prstGeom prst="rect">
            <a:avLst/>
          </a:prstGeom>
          <a:noFill/>
          <a:ln w="9525">
            <a:noFill/>
            <a:miter lim="800000"/>
            <a:headEnd/>
            <a:tailEnd/>
          </a:ln>
          <a:effectLst/>
        </p:spPr>
        <p:txBody>
          <a:bodyPr>
            <a:spAutoFit/>
          </a:bodyPr>
          <a:lstStyle/>
          <a:p>
            <a:pPr algn="just" rtl="1">
              <a:spcBef>
                <a:spcPct val="50000"/>
              </a:spcBef>
            </a:pPr>
            <a:r>
              <a:rPr lang="ar-BH" sz="2400"/>
              <a:t>إن المحتكر يحقق بعض الأرباح على حساب المستهلكين وهو بذلك يخل بعدالة التوزيع.</a:t>
            </a:r>
            <a:endParaRPr lang="en-US" sz="2400"/>
          </a:p>
        </p:txBody>
      </p:sp>
      <p:sp>
        <p:nvSpPr>
          <p:cNvPr id="24580" name="WordArt 4"/>
          <p:cNvSpPr>
            <a:spLocks noChangeArrowheads="1" noChangeShapeType="1" noTextEdit="1"/>
          </p:cNvSpPr>
          <p:nvPr/>
        </p:nvSpPr>
        <p:spPr bwMode="auto">
          <a:xfrm>
            <a:off x="3059114" y="1844675"/>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الفقد في الرفاهية والكفاءة</a:t>
            </a:r>
          </a:p>
        </p:txBody>
      </p:sp>
      <p:sp>
        <p:nvSpPr>
          <p:cNvPr id="24581" name="Text Box 5"/>
          <p:cNvSpPr txBox="1">
            <a:spLocks noChangeArrowheads="1"/>
          </p:cNvSpPr>
          <p:nvPr/>
        </p:nvSpPr>
        <p:spPr bwMode="auto">
          <a:xfrm>
            <a:off x="323851" y="25654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يتسبب الاحتكار كذلك في فقد صافي لا يمكن تعويضه في رفاهية المجتمع.</a:t>
            </a:r>
            <a:endParaRPr lang="en-US" sz="2400"/>
          </a:p>
        </p:txBody>
      </p:sp>
      <p:sp>
        <p:nvSpPr>
          <p:cNvPr id="24582" name="WordArt 6"/>
          <p:cNvSpPr>
            <a:spLocks noChangeArrowheads="1" noChangeShapeType="1" noTextEdit="1"/>
          </p:cNvSpPr>
          <p:nvPr/>
        </p:nvSpPr>
        <p:spPr bwMode="auto">
          <a:xfrm>
            <a:off x="4859338" y="2997200"/>
            <a:ext cx="4033837" cy="6858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التمييز السعري</a:t>
            </a:r>
          </a:p>
        </p:txBody>
      </p:sp>
      <p:sp>
        <p:nvSpPr>
          <p:cNvPr id="24583" name="Text Box 7"/>
          <p:cNvSpPr txBox="1">
            <a:spLocks noChangeArrowheads="1"/>
          </p:cNvSpPr>
          <p:nvPr/>
        </p:nvSpPr>
        <p:spPr bwMode="auto">
          <a:xfrm>
            <a:off x="323851" y="3644900"/>
            <a:ext cx="8424863" cy="1200329"/>
          </a:xfrm>
          <a:prstGeom prst="rect">
            <a:avLst/>
          </a:prstGeom>
          <a:noFill/>
          <a:ln w="9525">
            <a:noFill/>
            <a:miter lim="800000"/>
            <a:headEnd/>
            <a:tailEnd/>
          </a:ln>
          <a:effectLst/>
        </p:spPr>
        <p:txBody>
          <a:bodyPr>
            <a:spAutoFit/>
          </a:bodyPr>
          <a:lstStyle/>
          <a:p>
            <a:pPr algn="just" rtl="1">
              <a:spcBef>
                <a:spcPct val="50000"/>
              </a:spcBef>
            </a:pPr>
            <a:r>
              <a:rPr lang="ar-BH" sz="2400"/>
              <a:t>يوصف سلوك المحتكر بالتمييز السعري إذا ما أقدم على بيع السلعة أو الخدمة الواحدة بأسعار مختلفة بالرغم من عدم وجود أي اختلاف في تكاليف إنتاج وتقديم السلعة للمشترين.</a:t>
            </a:r>
            <a:endParaRPr lang="en-US" sz="2400"/>
          </a:p>
        </p:txBody>
      </p:sp>
      <p:sp>
        <p:nvSpPr>
          <p:cNvPr id="24584" name="Text Box 8"/>
          <p:cNvSpPr txBox="1">
            <a:spLocks noChangeArrowheads="1"/>
          </p:cNvSpPr>
          <p:nvPr/>
        </p:nvSpPr>
        <p:spPr bwMode="auto">
          <a:xfrm>
            <a:off x="323851" y="4797425"/>
            <a:ext cx="8424863" cy="457200"/>
          </a:xfrm>
          <a:prstGeom prst="rect">
            <a:avLst/>
          </a:prstGeom>
          <a:noFill/>
          <a:ln w="9525">
            <a:noFill/>
            <a:miter lim="800000"/>
            <a:headEnd/>
            <a:tailEnd/>
          </a:ln>
          <a:effectLst/>
        </p:spPr>
        <p:txBody>
          <a:bodyPr>
            <a:spAutoFit/>
          </a:bodyPr>
          <a:lstStyle/>
          <a:p>
            <a:pPr algn="just" rtl="1">
              <a:spcBef>
                <a:spcPct val="50000"/>
              </a:spcBef>
            </a:pPr>
            <a:r>
              <a:rPr lang="ar-BH" sz="2400" b="1"/>
              <a:t>ويشترط لنجاح سياسة التمييز السعري شرطان : </a:t>
            </a:r>
            <a:endParaRPr lang="en-US" sz="2400" b="1"/>
          </a:p>
        </p:txBody>
      </p:sp>
      <p:sp>
        <p:nvSpPr>
          <p:cNvPr id="24585" name="Text Box 9"/>
          <p:cNvSpPr txBox="1">
            <a:spLocks noChangeArrowheads="1"/>
          </p:cNvSpPr>
          <p:nvPr/>
        </p:nvSpPr>
        <p:spPr bwMode="auto">
          <a:xfrm>
            <a:off x="323851" y="53006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أن تختلف مرونة الطلب السعرية لمجموعات أو بين الأسواق.</a:t>
            </a:r>
            <a:endParaRPr lang="en-US" sz="2400"/>
          </a:p>
        </p:txBody>
      </p:sp>
      <p:sp>
        <p:nvSpPr>
          <p:cNvPr id="24586" name="Text Box 10"/>
          <p:cNvSpPr txBox="1">
            <a:spLocks noChangeArrowheads="1"/>
          </p:cNvSpPr>
          <p:nvPr/>
        </p:nvSpPr>
        <p:spPr bwMode="auto">
          <a:xfrm>
            <a:off x="323851" y="580548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أن يتعذر تماماً شراء السلعة من السوق الأقل سعراً وبيعها في السوق الأعلى سعراً.</a:t>
            </a:r>
            <a:endParaRPr lang="en-US" sz="2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WordArt 2"/>
          <p:cNvSpPr>
            <a:spLocks noChangeArrowheads="1" noChangeShapeType="1" noTextEdit="1"/>
          </p:cNvSpPr>
          <p:nvPr/>
        </p:nvSpPr>
        <p:spPr bwMode="auto">
          <a:xfrm>
            <a:off x="3035301" y="225425"/>
            <a:ext cx="5857875" cy="6858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شرط تعظيم الربح في حالة التمييز السعري</a:t>
            </a:r>
          </a:p>
        </p:txBody>
      </p:sp>
      <p:sp>
        <p:nvSpPr>
          <p:cNvPr id="26627" name="Text Box 3"/>
          <p:cNvSpPr txBox="1">
            <a:spLocks noChangeArrowheads="1"/>
          </p:cNvSpPr>
          <p:nvPr/>
        </p:nvSpPr>
        <p:spPr bwMode="auto">
          <a:xfrm>
            <a:off x="323851" y="1017588"/>
            <a:ext cx="8424863" cy="1801812"/>
          </a:xfrm>
          <a:prstGeom prst="rect">
            <a:avLst/>
          </a:prstGeom>
          <a:noFill/>
          <a:ln w="9525">
            <a:noFill/>
            <a:miter lim="800000"/>
            <a:headEnd/>
            <a:tailEnd/>
          </a:ln>
          <a:effectLst/>
        </p:spPr>
        <p:txBody>
          <a:bodyPr>
            <a:spAutoFit/>
          </a:bodyPr>
          <a:lstStyle/>
          <a:p>
            <a:pPr algn="ctr" rtl="1">
              <a:spcBef>
                <a:spcPct val="50000"/>
              </a:spcBef>
            </a:pPr>
            <a:r>
              <a:rPr lang="en-US" sz="2800"/>
              <a:t>MC = MR</a:t>
            </a:r>
            <a:r>
              <a:rPr lang="en-US" sz="2800" baseline="-25000"/>
              <a:t>A</a:t>
            </a:r>
          </a:p>
          <a:p>
            <a:pPr algn="ctr" rtl="1">
              <a:spcBef>
                <a:spcPct val="50000"/>
              </a:spcBef>
            </a:pPr>
            <a:r>
              <a:rPr lang="en-US" sz="2800"/>
              <a:t>MC = MR</a:t>
            </a:r>
            <a:r>
              <a:rPr lang="en-US" sz="2800" baseline="-25000"/>
              <a:t>B</a:t>
            </a:r>
          </a:p>
          <a:p>
            <a:pPr algn="ctr" rtl="1">
              <a:spcBef>
                <a:spcPct val="50000"/>
              </a:spcBef>
            </a:pPr>
            <a:r>
              <a:rPr lang="en-US" sz="2800"/>
              <a:t>MR</a:t>
            </a:r>
            <a:r>
              <a:rPr lang="en-US" sz="2800" baseline="-25000"/>
              <a:t>A</a:t>
            </a:r>
            <a:r>
              <a:rPr lang="en-US" sz="2800"/>
              <a:t> = MR</a:t>
            </a:r>
            <a:r>
              <a:rPr lang="en-US" sz="2800" baseline="-25000"/>
              <a:t>B</a:t>
            </a:r>
          </a:p>
        </p:txBody>
      </p:sp>
      <p:sp>
        <p:nvSpPr>
          <p:cNvPr id="26628" name="Text Box 4"/>
          <p:cNvSpPr txBox="1">
            <a:spLocks noChangeArrowheads="1"/>
          </p:cNvSpPr>
          <p:nvPr/>
        </p:nvSpPr>
        <p:spPr bwMode="auto">
          <a:xfrm>
            <a:off x="323851" y="3095626"/>
            <a:ext cx="8424863" cy="2246769"/>
          </a:xfrm>
          <a:prstGeom prst="rect">
            <a:avLst/>
          </a:prstGeom>
          <a:noFill/>
          <a:ln w="9525">
            <a:noFill/>
            <a:miter lim="800000"/>
            <a:headEnd/>
            <a:tailEnd/>
          </a:ln>
          <a:effectLst/>
        </p:spPr>
        <p:txBody>
          <a:bodyPr wrap="square">
            <a:spAutoFit/>
          </a:bodyPr>
          <a:lstStyle/>
          <a:p>
            <a:pPr algn="just" rtl="1">
              <a:spcBef>
                <a:spcPct val="50000"/>
              </a:spcBef>
            </a:pPr>
            <a:r>
              <a:rPr lang="ar-BH" sz="2800" dirty="0"/>
              <a:t>يوضح </a:t>
            </a:r>
            <a:r>
              <a:rPr lang="ar-BH" sz="2800" b="1" dirty="0">
                <a:solidFill>
                  <a:srgbClr val="FD0903"/>
                </a:solidFill>
                <a:hlinkClick r:id="rId3" action="ppaction://hlinksldjump"/>
              </a:rPr>
              <a:t>الشكل (10-5)</a:t>
            </a:r>
            <a:r>
              <a:rPr lang="ar-BH" sz="2800" dirty="0"/>
              <a:t> وضع محتكر يبيع لمجموعتين من عملائه أو في سوقين </a:t>
            </a:r>
            <a:r>
              <a:rPr lang="en-US" sz="2800" dirty="0"/>
              <a:t>A</a:t>
            </a:r>
            <a:r>
              <a:rPr lang="ar-BH" sz="2800" dirty="0"/>
              <a:t> و </a:t>
            </a:r>
            <a:r>
              <a:rPr lang="en-US" sz="2800" dirty="0"/>
              <a:t>B</a:t>
            </a:r>
            <a:r>
              <a:rPr lang="ar-BH" sz="2800" dirty="0"/>
              <a:t>، ونفترض للتبسيط أن المحتكر ينتج من مصنع واحد للسوقين (تكلفة الإنتاج واحدة)، وأن التكلفة الحدية ثابتة (فتكون مساوية للتكاليف المتوسطة) يمثلها الخط </a:t>
            </a:r>
            <a:r>
              <a:rPr lang="ar-BH" sz="2800" dirty="0" smtClean="0"/>
              <a:t>الأفقي</a:t>
            </a:r>
            <a:r>
              <a:rPr lang="en-US" sz="2800" dirty="0" smtClean="0"/>
              <a:t>AC </a:t>
            </a:r>
            <a:r>
              <a:rPr lang="en-US" sz="2800" dirty="0"/>
              <a:t>= MC</a:t>
            </a:r>
            <a:r>
              <a:rPr lang="ar-BH" sz="2800" dirty="0"/>
              <a:t>. كذلك، نفترض أن الطلب في السوق الأول </a:t>
            </a:r>
            <a:r>
              <a:rPr lang="en-US" sz="2800" dirty="0"/>
              <a:t>A</a:t>
            </a:r>
            <a:r>
              <a:rPr lang="ar-BH" sz="2800" dirty="0"/>
              <a:t> أكثر مرونة.</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5892800" y="4865690"/>
            <a:ext cx="947738" cy="473075"/>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B</a:t>
            </a:r>
            <a:r>
              <a:rPr lang="en-US" altLang="zh-CN" sz="1200" b="1" baseline="-25000">
                <a:latin typeface="Times New Roman" pitchFamily="18" charset="0"/>
                <a:ea typeface="SimSun" pitchFamily="2" charset="-122"/>
              </a:rPr>
              <a:t> </a:t>
            </a:r>
            <a:endParaRPr lang="en-US"/>
          </a:p>
        </p:txBody>
      </p:sp>
      <p:sp>
        <p:nvSpPr>
          <p:cNvPr id="28676" name="Text Box 4"/>
          <p:cNvSpPr txBox="1">
            <a:spLocks noChangeArrowheads="1"/>
          </p:cNvSpPr>
          <p:nvPr/>
        </p:nvSpPr>
        <p:spPr bwMode="auto">
          <a:xfrm>
            <a:off x="2749550" y="4856163"/>
            <a:ext cx="947738" cy="569912"/>
          </a:xfrm>
          <a:prstGeom prst="rect">
            <a:avLst/>
          </a:prstGeom>
          <a:noFill/>
          <a:ln w="9525">
            <a:noFill/>
            <a:miter lim="800000"/>
            <a:headEnd/>
            <a:tailEnd/>
          </a:ln>
          <a:effectLst/>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A</a:t>
            </a:r>
            <a:endParaRPr lang="en-US" sz="3600"/>
          </a:p>
        </p:txBody>
      </p:sp>
      <p:sp>
        <p:nvSpPr>
          <p:cNvPr id="28677" name="Rectangle 5"/>
          <p:cNvSpPr>
            <a:spLocks noChangeArrowheads="1"/>
          </p:cNvSpPr>
          <p:nvPr/>
        </p:nvSpPr>
        <p:spPr bwMode="auto">
          <a:xfrm>
            <a:off x="5791201" y="1962152"/>
            <a:ext cx="473075" cy="1465263"/>
          </a:xfrm>
          <a:prstGeom prst="rect">
            <a:avLst/>
          </a:prstGeom>
          <a:solidFill>
            <a:srgbClr val="C0C0C0"/>
          </a:solidFill>
          <a:ln w="9525">
            <a:solidFill>
              <a:srgbClr val="000000"/>
            </a:solidFill>
            <a:miter lim="800000"/>
            <a:headEnd/>
            <a:tailEnd/>
          </a:ln>
          <a:effectLst/>
        </p:spPr>
        <p:txBody>
          <a:bodyPr/>
          <a:lstStyle/>
          <a:p>
            <a:endParaRPr lang="ar-SA"/>
          </a:p>
        </p:txBody>
      </p:sp>
      <p:sp>
        <p:nvSpPr>
          <p:cNvPr id="28678" name="Rectangle 6"/>
          <p:cNvSpPr>
            <a:spLocks noChangeArrowheads="1"/>
          </p:cNvSpPr>
          <p:nvPr/>
        </p:nvSpPr>
        <p:spPr bwMode="auto">
          <a:xfrm>
            <a:off x="2266950" y="2565400"/>
            <a:ext cx="946150" cy="863600"/>
          </a:xfrm>
          <a:prstGeom prst="rect">
            <a:avLst/>
          </a:prstGeom>
          <a:solidFill>
            <a:srgbClr val="C0C0C0"/>
          </a:solidFill>
          <a:ln w="9525">
            <a:solidFill>
              <a:srgbClr val="000000"/>
            </a:solidFill>
            <a:miter lim="800000"/>
            <a:headEnd/>
            <a:tailEnd/>
          </a:ln>
          <a:effectLst/>
        </p:spPr>
        <p:txBody>
          <a:bodyPr/>
          <a:lstStyle/>
          <a:p>
            <a:endParaRPr lang="ar-SA"/>
          </a:p>
        </p:txBody>
      </p:sp>
      <p:sp>
        <p:nvSpPr>
          <p:cNvPr id="28679" name="Line 7"/>
          <p:cNvSpPr>
            <a:spLocks noChangeShapeType="1"/>
          </p:cNvSpPr>
          <p:nvPr/>
        </p:nvSpPr>
        <p:spPr bwMode="auto">
          <a:xfrm>
            <a:off x="2244725" y="952502"/>
            <a:ext cx="0" cy="3941763"/>
          </a:xfrm>
          <a:prstGeom prst="line">
            <a:avLst/>
          </a:prstGeom>
          <a:noFill/>
          <a:ln w="38100">
            <a:solidFill>
              <a:srgbClr val="000000"/>
            </a:solidFill>
            <a:round/>
            <a:headEnd/>
            <a:tailEnd/>
          </a:ln>
          <a:effectLst/>
        </p:spPr>
        <p:txBody>
          <a:bodyPr/>
          <a:lstStyle/>
          <a:p>
            <a:endParaRPr lang="ar-SA"/>
          </a:p>
        </p:txBody>
      </p:sp>
      <p:sp>
        <p:nvSpPr>
          <p:cNvPr id="28680" name="Line 8"/>
          <p:cNvSpPr>
            <a:spLocks noChangeShapeType="1"/>
          </p:cNvSpPr>
          <p:nvPr/>
        </p:nvSpPr>
        <p:spPr bwMode="auto">
          <a:xfrm>
            <a:off x="2244725" y="4894263"/>
            <a:ext cx="2836863" cy="0"/>
          </a:xfrm>
          <a:prstGeom prst="line">
            <a:avLst/>
          </a:prstGeom>
          <a:noFill/>
          <a:ln w="38100">
            <a:solidFill>
              <a:srgbClr val="000000"/>
            </a:solidFill>
            <a:round/>
            <a:headEnd/>
            <a:tailEnd/>
          </a:ln>
          <a:effectLst/>
        </p:spPr>
        <p:txBody>
          <a:bodyPr/>
          <a:lstStyle/>
          <a:p>
            <a:endParaRPr lang="ar-SA"/>
          </a:p>
        </p:txBody>
      </p:sp>
      <p:sp>
        <p:nvSpPr>
          <p:cNvPr id="28681" name="Line 9"/>
          <p:cNvSpPr>
            <a:spLocks noChangeShapeType="1"/>
          </p:cNvSpPr>
          <p:nvPr/>
        </p:nvSpPr>
        <p:spPr bwMode="auto">
          <a:xfrm>
            <a:off x="5791200" y="971552"/>
            <a:ext cx="0" cy="3941763"/>
          </a:xfrm>
          <a:prstGeom prst="line">
            <a:avLst/>
          </a:prstGeom>
          <a:noFill/>
          <a:ln w="38100">
            <a:solidFill>
              <a:srgbClr val="000000"/>
            </a:solidFill>
            <a:round/>
            <a:headEnd/>
            <a:tailEnd/>
          </a:ln>
          <a:effectLst/>
        </p:spPr>
        <p:txBody>
          <a:bodyPr/>
          <a:lstStyle/>
          <a:p>
            <a:endParaRPr lang="ar-SA"/>
          </a:p>
        </p:txBody>
      </p:sp>
      <p:sp>
        <p:nvSpPr>
          <p:cNvPr id="28682" name="Line 10"/>
          <p:cNvSpPr>
            <a:spLocks noChangeShapeType="1"/>
          </p:cNvSpPr>
          <p:nvPr/>
        </p:nvSpPr>
        <p:spPr bwMode="auto">
          <a:xfrm>
            <a:off x="5791200" y="1316038"/>
            <a:ext cx="2236788" cy="3192462"/>
          </a:xfrm>
          <a:prstGeom prst="line">
            <a:avLst/>
          </a:prstGeom>
          <a:noFill/>
          <a:ln w="28575">
            <a:solidFill>
              <a:srgbClr val="000000"/>
            </a:solidFill>
            <a:round/>
            <a:headEnd/>
            <a:tailEnd/>
          </a:ln>
          <a:effectLst/>
        </p:spPr>
        <p:txBody>
          <a:bodyPr/>
          <a:lstStyle/>
          <a:p>
            <a:endParaRPr lang="ar-SA"/>
          </a:p>
        </p:txBody>
      </p:sp>
      <p:sp>
        <p:nvSpPr>
          <p:cNvPr id="28683" name="Line 11"/>
          <p:cNvSpPr>
            <a:spLocks noChangeShapeType="1"/>
          </p:cNvSpPr>
          <p:nvPr/>
        </p:nvSpPr>
        <p:spPr bwMode="auto">
          <a:xfrm>
            <a:off x="5791200" y="1316038"/>
            <a:ext cx="788988" cy="3422650"/>
          </a:xfrm>
          <a:prstGeom prst="line">
            <a:avLst/>
          </a:prstGeom>
          <a:noFill/>
          <a:ln w="28575">
            <a:solidFill>
              <a:srgbClr val="000000"/>
            </a:solidFill>
            <a:round/>
            <a:headEnd/>
            <a:tailEnd/>
          </a:ln>
          <a:effectLst/>
        </p:spPr>
        <p:txBody>
          <a:bodyPr/>
          <a:lstStyle/>
          <a:p>
            <a:endParaRPr lang="ar-SA"/>
          </a:p>
        </p:txBody>
      </p:sp>
      <p:sp>
        <p:nvSpPr>
          <p:cNvPr id="28684" name="Line 12"/>
          <p:cNvSpPr>
            <a:spLocks noChangeShapeType="1"/>
          </p:cNvSpPr>
          <p:nvPr/>
        </p:nvSpPr>
        <p:spPr bwMode="auto">
          <a:xfrm>
            <a:off x="2244725" y="1776415"/>
            <a:ext cx="2681288" cy="2206625"/>
          </a:xfrm>
          <a:prstGeom prst="line">
            <a:avLst/>
          </a:prstGeom>
          <a:noFill/>
          <a:ln w="28575">
            <a:solidFill>
              <a:srgbClr val="000000"/>
            </a:solidFill>
            <a:round/>
            <a:headEnd/>
            <a:tailEnd/>
          </a:ln>
          <a:effectLst/>
        </p:spPr>
        <p:txBody>
          <a:bodyPr/>
          <a:lstStyle/>
          <a:p>
            <a:endParaRPr lang="ar-SA"/>
          </a:p>
        </p:txBody>
      </p:sp>
      <p:sp>
        <p:nvSpPr>
          <p:cNvPr id="28685" name="Line 13"/>
          <p:cNvSpPr>
            <a:spLocks noChangeShapeType="1"/>
          </p:cNvSpPr>
          <p:nvPr/>
        </p:nvSpPr>
        <p:spPr bwMode="auto">
          <a:xfrm>
            <a:off x="2244725" y="1776413"/>
            <a:ext cx="1576388" cy="2838450"/>
          </a:xfrm>
          <a:prstGeom prst="line">
            <a:avLst/>
          </a:prstGeom>
          <a:noFill/>
          <a:ln w="28575">
            <a:solidFill>
              <a:srgbClr val="000000"/>
            </a:solidFill>
            <a:round/>
            <a:headEnd/>
            <a:tailEnd/>
          </a:ln>
          <a:effectLst/>
        </p:spPr>
        <p:txBody>
          <a:bodyPr/>
          <a:lstStyle/>
          <a:p>
            <a:endParaRPr lang="ar-SA"/>
          </a:p>
        </p:txBody>
      </p:sp>
      <p:sp>
        <p:nvSpPr>
          <p:cNvPr id="28686" name="Line 14"/>
          <p:cNvSpPr>
            <a:spLocks noChangeShapeType="1"/>
          </p:cNvSpPr>
          <p:nvPr/>
        </p:nvSpPr>
        <p:spPr bwMode="auto">
          <a:xfrm>
            <a:off x="6270626" y="2060577"/>
            <a:ext cx="28575" cy="2881313"/>
          </a:xfrm>
          <a:prstGeom prst="line">
            <a:avLst/>
          </a:prstGeom>
          <a:noFill/>
          <a:ln w="28575">
            <a:solidFill>
              <a:srgbClr val="000000"/>
            </a:solidFill>
            <a:prstDash val="dash"/>
            <a:round/>
            <a:headEnd/>
            <a:tailEnd/>
          </a:ln>
          <a:effectLst/>
        </p:spPr>
        <p:txBody>
          <a:bodyPr/>
          <a:lstStyle/>
          <a:p>
            <a:endParaRPr lang="ar-SA"/>
          </a:p>
        </p:txBody>
      </p:sp>
      <p:sp>
        <p:nvSpPr>
          <p:cNvPr id="28687" name="Line 15"/>
          <p:cNvSpPr>
            <a:spLocks noChangeShapeType="1"/>
          </p:cNvSpPr>
          <p:nvPr/>
        </p:nvSpPr>
        <p:spPr bwMode="auto">
          <a:xfrm>
            <a:off x="3228975" y="2554290"/>
            <a:ext cx="0" cy="2363787"/>
          </a:xfrm>
          <a:prstGeom prst="line">
            <a:avLst/>
          </a:prstGeom>
          <a:noFill/>
          <a:ln w="28575">
            <a:solidFill>
              <a:srgbClr val="000000"/>
            </a:solidFill>
            <a:prstDash val="dash"/>
            <a:round/>
            <a:headEnd/>
            <a:tailEnd/>
          </a:ln>
          <a:effectLst/>
        </p:spPr>
        <p:txBody>
          <a:bodyPr/>
          <a:lstStyle/>
          <a:p>
            <a:endParaRPr lang="ar-SA"/>
          </a:p>
        </p:txBody>
      </p:sp>
      <p:sp>
        <p:nvSpPr>
          <p:cNvPr id="28688" name="Line 16"/>
          <p:cNvSpPr>
            <a:spLocks noChangeShapeType="1"/>
          </p:cNvSpPr>
          <p:nvPr/>
        </p:nvSpPr>
        <p:spPr bwMode="auto">
          <a:xfrm flipH="1">
            <a:off x="2244725" y="2554288"/>
            <a:ext cx="946150" cy="0"/>
          </a:xfrm>
          <a:prstGeom prst="line">
            <a:avLst/>
          </a:prstGeom>
          <a:noFill/>
          <a:ln w="28575">
            <a:solidFill>
              <a:srgbClr val="000000"/>
            </a:solidFill>
            <a:prstDash val="dash"/>
            <a:round/>
            <a:headEnd/>
            <a:tailEnd/>
          </a:ln>
          <a:effectLst/>
        </p:spPr>
        <p:txBody>
          <a:bodyPr/>
          <a:lstStyle/>
          <a:p>
            <a:endParaRPr lang="ar-SA"/>
          </a:p>
        </p:txBody>
      </p:sp>
      <p:sp>
        <p:nvSpPr>
          <p:cNvPr id="28689" name="Line 17"/>
          <p:cNvSpPr>
            <a:spLocks noChangeShapeType="1"/>
          </p:cNvSpPr>
          <p:nvPr/>
        </p:nvSpPr>
        <p:spPr bwMode="auto">
          <a:xfrm flipH="1">
            <a:off x="5791201" y="1962150"/>
            <a:ext cx="473075" cy="0"/>
          </a:xfrm>
          <a:prstGeom prst="line">
            <a:avLst/>
          </a:prstGeom>
          <a:noFill/>
          <a:ln w="28575">
            <a:solidFill>
              <a:srgbClr val="000000"/>
            </a:solidFill>
            <a:prstDash val="dash"/>
            <a:round/>
            <a:headEnd/>
            <a:tailEnd/>
          </a:ln>
          <a:effectLst/>
        </p:spPr>
        <p:txBody>
          <a:bodyPr/>
          <a:lstStyle/>
          <a:p>
            <a:endParaRPr lang="ar-SA"/>
          </a:p>
        </p:txBody>
      </p:sp>
      <p:sp>
        <p:nvSpPr>
          <p:cNvPr id="28690" name="Text Box 18"/>
          <p:cNvSpPr txBox="1">
            <a:spLocks noChangeArrowheads="1"/>
          </p:cNvSpPr>
          <p:nvPr/>
        </p:nvSpPr>
        <p:spPr bwMode="auto">
          <a:xfrm>
            <a:off x="7162801" y="2997200"/>
            <a:ext cx="1387475" cy="630238"/>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MC=AC</a:t>
            </a:r>
            <a:endParaRPr lang="en-US" sz="3600"/>
          </a:p>
        </p:txBody>
      </p:sp>
      <p:sp>
        <p:nvSpPr>
          <p:cNvPr id="28691" name="Text Box 19"/>
          <p:cNvSpPr txBox="1">
            <a:spLocks noChangeArrowheads="1"/>
          </p:cNvSpPr>
          <p:nvPr/>
        </p:nvSpPr>
        <p:spPr bwMode="auto">
          <a:xfrm>
            <a:off x="4862514" y="3884614"/>
            <a:ext cx="788987" cy="561975"/>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A</a:t>
            </a:r>
            <a:endParaRPr lang="en-US" sz="3600"/>
          </a:p>
        </p:txBody>
      </p:sp>
      <p:sp>
        <p:nvSpPr>
          <p:cNvPr id="28692" name="Text Box 20"/>
          <p:cNvSpPr txBox="1">
            <a:spLocks noChangeArrowheads="1"/>
          </p:cNvSpPr>
          <p:nvPr/>
        </p:nvSpPr>
        <p:spPr bwMode="auto">
          <a:xfrm>
            <a:off x="3759200" y="4408488"/>
            <a:ext cx="946150" cy="533400"/>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MR</a:t>
            </a:r>
            <a:r>
              <a:rPr lang="en-US" altLang="zh-CN" sz="2400" b="1" baseline="-25000">
                <a:latin typeface="Times New Roman" pitchFamily="18" charset="0"/>
                <a:ea typeface="SimSun" pitchFamily="2" charset="-122"/>
              </a:rPr>
              <a:t>A</a:t>
            </a:r>
            <a:endParaRPr lang="en-US" sz="3600"/>
          </a:p>
        </p:txBody>
      </p:sp>
      <p:sp>
        <p:nvSpPr>
          <p:cNvPr id="28693" name="Text Box 21"/>
          <p:cNvSpPr txBox="1">
            <a:spLocks noChangeArrowheads="1"/>
          </p:cNvSpPr>
          <p:nvPr/>
        </p:nvSpPr>
        <p:spPr bwMode="auto">
          <a:xfrm>
            <a:off x="7781926" y="4468815"/>
            <a:ext cx="788988" cy="473075"/>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B</a:t>
            </a:r>
            <a:endParaRPr lang="en-US" sz="3600"/>
          </a:p>
        </p:txBody>
      </p:sp>
      <p:sp>
        <p:nvSpPr>
          <p:cNvPr id="28694" name="Text Box 22"/>
          <p:cNvSpPr txBox="1">
            <a:spLocks noChangeArrowheads="1"/>
          </p:cNvSpPr>
          <p:nvPr/>
        </p:nvSpPr>
        <p:spPr bwMode="auto">
          <a:xfrm>
            <a:off x="6515101" y="4494213"/>
            <a:ext cx="1014413" cy="519112"/>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rPr>
              <a:t>MR</a:t>
            </a:r>
            <a:r>
              <a:rPr lang="en-US" altLang="zh-CN" sz="2400" b="1" baseline="-25000">
                <a:latin typeface="Times New Roman" pitchFamily="18" charset="0"/>
                <a:ea typeface="SimSun" pitchFamily="2" charset="-122"/>
              </a:rPr>
              <a:t>B</a:t>
            </a:r>
            <a:endParaRPr lang="en-US" sz="3600"/>
          </a:p>
        </p:txBody>
      </p:sp>
      <p:sp>
        <p:nvSpPr>
          <p:cNvPr id="28695" name="Text Box 23"/>
          <p:cNvSpPr txBox="1">
            <a:spLocks noChangeArrowheads="1"/>
          </p:cNvSpPr>
          <p:nvPr/>
        </p:nvSpPr>
        <p:spPr bwMode="auto">
          <a:xfrm>
            <a:off x="1635126" y="2284413"/>
            <a:ext cx="631825" cy="539750"/>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A</a:t>
            </a:r>
            <a:endParaRPr lang="en-US" sz="3600"/>
          </a:p>
        </p:txBody>
      </p:sp>
      <p:sp>
        <p:nvSpPr>
          <p:cNvPr id="28696" name="Text Box 24"/>
          <p:cNvSpPr txBox="1">
            <a:spLocks noChangeArrowheads="1"/>
          </p:cNvSpPr>
          <p:nvPr/>
        </p:nvSpPr>
        <p:spPr bwMode="auto">
          <a:xfrm>
            <a:off x="5038725" y="1698626"/>
            <a:ext cx="750888" cy="549275"/>
          </a:xfrm>
          <a:prstGeom prst="rect">
            <a:avLst/>
          </a:prstGeom>
          <a:noFill/>
          <a:ln w="9525">
            <a:noFill/>
            <a:miter lim="800000"/>
            <a:headEnd/>
            <a:tailEnd/>
          </a:ln>
          <a:effectLst/>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B</a:t>
            </a:r>
            <a:endParaRPr lang="en-US" sz="3600"/>
          </a:p>
        </p:txBody>
      </p:sp>
      <p:sp>
        <p:nvSpPr>
          <p:cNvPr id="28697" name="Text Box 25"/>
          <p:cNvSpPr txBox="1">
            <a:spLocks noChangeArrowheads="1"/>
          </p:cNvSpPr>
          <p:nvPr/>
        </p:nvSpPr>
        <p:spPr bwMode="auto">
          <a:xfrm>
            <a:off x="5040314" y="4648202"/>
            <a:ext cx="947737" cy="633413"/>
          </a:xfrm>
          <a:prstGeom prst="rect">
            <a:avLst/>
          </a:prstGeom>
          <a:noFill/>
          <a:ln w="9525">
            <a:noFill/>
            <a:miter lim="800000"/>
            <a:headEnd/>
            <a:tailEnd/>
          </a:ln>
          <a:effectLst/>
        </p:spPr>
        <p:txBody>
          <a:bodyPr/>
          <a:lstStyle/>
          <a:p>
            <a:pPr rtl="1"/>
            <a:r>
              <a:rPr lang="en-US" altLang="zh-CN" sz="2400" b="1">
                <a:latin typeface="Times New Roman" pitchFamily="18" charset="0"/>
                <a:ea typeface="SimSun" pitchFamily="2" charset="-122"/>
                <a:cs typeface="Arabic Transparent" pitchFamily="2" charset="-78"/>
              </a:rPr>
              <a:t>Q</a:t>
            </a:r>
            <a:r>
              <a:rPr lang="en-US" altLang="zh-CN" sz="1200" b="1" baseline="-25000">
                <a:latin typeface="Times New Roman" pitchFamily="18" charset="0"/>
                <a:ea typeface="SimSun" pitchFamily="2" charset="-122"/>
                <a:cs typeface="Arabic Transparent" pitchFamily="2" charset="-78"/>
              </a:rPr>
              <a:t> </a:t>
            </a:r>
            <a:endParaRPr lang="en-US">
              <a:ea typeface="SimSun" pitchFamily="2" charset="-122"/>
              <a:cs typeface="Arabic Transparent" pitchFamily="2" charset="-78"/>
            </a:endParaRPr>
          </a:p>
        </p:txBody>
      </p:sp>
      <p:sp>
        <p:nvSpPr>
          <p:cNvPr id="28698" name="Text Box 26"/>
          <p:cNvSpPr txBox="1">
            <a:spLocks noChangeArrowheads="1"/>
          </p:cNvSpPr>
          <p:nvPr/>
        </p:nvSpPr>
        <p:spPr bwMode="auto">
          <a:xfrm>
            <a:off x="4738688" y="92077"/>
            <a:ext cx="2084387" cy="1069975"/>
          </a:xfrm>
          <a:prstGeom prst="rect">
            <a:avLst/>
          </a:prstGeom>
          <a:noFill/>
          <a:ln w="9525">
            <a:noFill/>
            <a:miter lim="800000"/>
            <a:headEnd/>
            <a:tailEnd/>
          </a:ln>
          <a:effectLst/>
        </p:spPr>
        <p:txBody>
          <a:bodyPr/>
          <a:lstStyle/>
          <a:p>
            <a:pPr algn="ctr" rtl="1"/>
            <a:r>
              <a:rPr lang="en-US" altLang="zh-CN" sz="2800" b="1">
                <a:latin typeface="Times New Roman" pitchFamily="18" charset="0"/>
                <a:ea typeface="SimSun" pitchFamily="2" charset="-122"/>
                <a:cs typeface="Arabic Transparent" pitchFamily="2" charset="-78"/>
              </a:rPr>
              <a:t>B</a:t>
            </a:r>
          </a:p>
          <a:p>
            <a:pPr algn="ctr" rtl="1"/>
            <a:r>
              <a:rPr lang="en-US" altLang="zh-CN" sz="2400" b="1">
                <a:latin typeface="Times New Roman" pitchFamily="18" charset="0"/>
                <a:ea typeface="SimSun" pitchFamily="2" charset="-122"/>
                <a:cs typeface="Arabic Transparent" pitchFamily="2" charset="-78"/>
              </a:rPr>
              <a:t>P, MR,  MC</a:t>
            </a:r>
            <a:r>
              <a:rPr lang="en-US" altLang="zh-CN" sz="2400" b="1" baseline="-25000">
                <a:latin typeface="Times New Roman" pitchFamily="18" charset="0"/>
                <a:ea typeface="SimSun" pitchFamily="2" charset="-122"/>
                <a:cs typeface="Arabic Transparent" pitchFamily="2" charset="-78"/>
              </a:rPr>
              <a:t> </a:t>
            </a:r>
            <a:endParaRPr lang="en-US" sz="3600">
              <a:ea typeface="SimSun" pitchFamily="2" charset="-122"/>
              <a:cs typeface="Arabic Transparent" pitchFamily="2" charset="-78"/>
            </a:endParaRPr>
          </a:p>
        </p:txBody>
      </p:sp>
      <p:sp>
        <p:nvSpPr>
          <p:cNvPr id="28699" name="Text Box 27"/>
          <p:cNvSpPr txBox="1">
            <a:spLocks noChangeArrowheads="1"/>
          </p:cNvSpPr>
          <p:nvPr/>
        </p:nvSpPr>
        <p:spPr bwMode="auto">
          <a:xfrm>
            <a:off x="1258888" y="115888"/>
            <a:ext cx="1962150" cy="1141412"/>
          </a:xfrm>
          <a:prstGeom prst="rect">
            <a:avLst/>
          </a:prstGeom>
          <a:noFill/>
          <a:ln w="9525">
            <a:noFill/>
            <a:miter lim="800000"/>
            <a:headEnd/>
            <a:tailEnd/>
          </a:ln>
          <a:effectLst/>
        </p:spPr>
        <p:txBody>
          <a:bodyPr/>
          <a:lstStyle/>
          <a:p>
            <a:pPr algn="ctr" rtl="1"/>
            <a:r>
              <a:rPr lang="en-US" altLang="zh-CN" sz="2800" b="1">
                <a:latin typeface="Times New Roman" pitchFamily="18" charset="0"/>
                <a:ea typeface="SimSun" pitchFamily="2" charset="-122"/>
                <a:cs typeface="Arabic Transparent" pitchFamily="2" charset="-78"/>
              </a:rPr>
              <a:t>A</a:t>
            </a:r>
          </a:p>
          <a:p>
            <a:pPr algn="ctr" rtl="1"/>
            <a:r>
              <a:rPr lang="en-US" altLang="zh-CN" sz="2400" b="1">
                <a:latin typeface="Times New Roman" pitchFamily="18" charset="0"/>
                <a:ea typeface="SimSun" pitchFamily="2" charset="-122"/>
                <a:cs typeface="Arabic Transparent" pitchFamily="2" charset="-78"/>
              </a:rPr>
              <a:t>P, MR,  MC</a:t>
            </a:r>
            <a:r>
              <a:rPr lang="en-US" altLang="zh-CN" sz="2400" b="1" baseline="-25000">
                <a:latin typeface="Times New Roman" pitchFamily="18" charset="0"/>
                <a:ea typeface="SimSun" pitchFamily="2" charset="-122"/>
                <a:cs typeface="Arabic Transparent" pitchFamily="2" charset="-78"/>
              </a:rPr>
              <a:t> </a:t>
            </a:r>
            <a:endParaRPr lang="en-US" sz="3600">
              <a:ea typeface="SimSun" pitchFamily="2" charset="-122"/>
              <a:cs typeface="Arabic Transparent" pitchFamily="2" charset="-78"/>
            </a:endParaRPr>
          </a:p>
        </p:txBody>
      </p:sp>
      <p:sp>
        <p:nvSpPr>
          <p:cNvPr id="28700" name="Text Box 28"/>
          <p:cNvSpPr txBox="1">
            <a:spLocks noChangeArrowheads="1"/>
          </p:cNvSpPr>
          <p:nvPr/>
        </p:nvSpPr>
        <p:spPr bwMode="auto">
          <a:xfrm>
            <a:off x="838201" y="5257801"/>
            <a:ext cx="7488237" cy="1066800"/>
          </a:xfrm>
          <a:prstGeom prst="rect">
            <a:avLst/>
          </a:prstGeom>
          <a:noFill/>
          <a:ln w="28575">
            <a:solidFill>
              <a:srgbClr val="000000"/>
            </a:solidFill>
            <a:miter lim="800000"/>
            <a:headEnd/>
            <a:tailEnd/>
          </a:ln>
          <a:effectLst/>
        </p:spPr>
        <p:txBody>
          <a:bodyPr/>
          <a:lstStyle/>
          <a:p>
            <a:pPr algn="just" rtl="1"/>
            <a:r>
              <a:rPr lang="ar-SA" altLang="zh-CN" sz="2400" b="1" dirty="0">
                <a:solidFill>
                  <a:srgbClr val="FF6600"/>
                </a:solidFill>
                <a:latin typeface="Times New Roman" pitchFamily="18" charset="0"/>
                <a:ea typeface="SimSun" pitchFamily="2" charset="-122"/>
                <a:cs typeface="Times New Roman" pitchFamily="18" charset="0"/>
              </a:rPr>
              <a:t>الشكل (</a:t>
            </a:r>
            <a:r>
              <a:rPr lang="ar-BH" altLang="zh-CN" sz="2400" b="1" dirty="0">
                <a:solidFill>
                  <a:srgbClr val="FF6600"/>
                </a:solidFill>
                <a:latin typeface="Times New Roman" pitchFamily="18" charset="0"/>
                <a:ea typeface="SimSun" pitchFamily="2" charset="-122"/>
                <a:cs typeface="Times New Roman" pitchFamily="18" charset="0"/>
              </a:rPr>
              <a:t>10</a:t>
            </a:r>
            <a:r>
              <a:rPr lang="ar-SA" altLang="zh-CN" sz="2400" b="1" dirty="0">
                <a:solidFill>
                  <a:srgbClr val="FF6600"/>
                </a:solidFill>
                <a:latin typeface="Times New Roman" pitchFamily="18" charset="0"/>
                <a:ea typeface="SimSun" pitchFamily="2" charset="-122"/>
                <a:cs typeface="Times New Roman" pitchFamily="18" charset="0"/>
              </a:rPr>
              <a:t>-5)</a:t>
            </a:r>
            <a:r>
              <a:rPr lang="ar-SA" altLang="zh-CN" sz="2400" dirty="0">
                <a:solidFill>
                  <a:srgbClr val="FF6600"/>
                </a:solidFill>
                <a:latin typeface="Times New Roman" pitchFamily="18" charset="0"/>
                <a:ea typeface="SimSun" pitchFamily="2" charset="-122"/>
                <a:cs typeface="Times New Roman" pitchFamily="18" charset="0"/>
              </a:rPr>
              <a:t>:</a:t>
            </a:r>
            <a:r>
              <a:rPr lang="ar-SA" altLang="zh-CN" sz="2400" dirty="0">
                <a:latin typeface="Times New Roman" pitchFamily="18" charset="0"/>
                <a:ea typeface="SimSun" pitchFamily="2" charset="-122"/>
                <a:cs typeface="Times New Roman" pitchFamily="18" charset="0"/>
              </a:rPr>
              <a:t> يعظم المحتكر أرباحه الكلية عن طريق التمييز السعري بين السوقين حيث يبيع بسعر أعلى في السوق </a:t>
            </a:r>
            <a:r>
              <a:rPr lang="en-US" altLang="zh-CN" sz="2400" dirty="0">
                <a:latin typeface="Times New Roman" pitchFamily="18" charset="0"/>
                <a:ea typeface="SimSun" pitchFamily="2" charset="-122"/>
                <a:cs typeface="Times New Roman" pitchFamily="18" charset="0"/>
              </a:rPr>
              <a:t>B</a:t>
            </a:r>
            <a:r>
              <a:rPr lang="ar-SA" altLang="zh-CN" sz="2400" dirty="0">
                <a:latin typeface="Times New Roman" pitchFamily="18" charset="0"/>
                <a:ea typeface="SimSun" pitchFamily="2" charset="-122"/>
                <a:cs typeface="Times New Roman" pitchFamily="18" charset="0"/>
              </a:rPr>
              <a:t> ذي الطلب الأقل مرونة نسبياً، وبسعر أقل في السوق </a:t>
            </a:r>
            <a:r>
              <a:rPr lang="en-US" altLang="zh-CN" sz="2400" dirty="0">
                <a:latin typeface="Times New Roman" pitchFamily="18" charset="0"/>
                <a:ea typeface="SimSun" pitchFamily="2" charset="-122"/>
                <a:cs typeface="Times New Roman" pitchFamily="18" charset="0"/>
              </a:rPr>
              <a:t>A</a:t>
            </a:r>
            <a:r>
              <a:rPr lang="ar-SA" altLang="zh-CN" sz="2400" dirty="0">
                <a:latin typeface="Times New Roman" pitchFamily="18" charset="0"/>
                <a:ea typeface="SimSun" pitchFamily="2" charset="-122"/>
                <a:cs typeface="Times New Roman" pitchFamily="18" charset="0"/>
              </a:rPr>
              <a:t> ذي الطلب الأكثر مرونة نسبياً. </a:t>
            </a:r>
            <a:endParaRPr lang="en-US" sz="3600" dirty="0">
              <a:ea typeface="SimSun" pitchFamily="2" charset="-122"/>
            </a:endParaRPr>
          </a:p>
        </p:txBody>
      </p:sp>
      <p:sp>
        <p:nvSpPr>
          <p:cNvPr id="28701" name="Line 29"/>
          <p:cNvSpPr>
            <a:spLocks noChangeShapeType="1"/>
          </p:cNvSpPr>
          <p:nvPr/>
        </p:nvSpPr>
        <p:spPr bwMode="auto">
          <a:xfrm>
            <a:off x="5794375" y="4906963"/>
            <a:ext cx="2836863" cy="0"/>
          </a:xfrm>
          <a:prstGeom prst="line">
            <a:avLst/>
          </a:prstGeom>
          <a:noFill/>
          <a:ln w="38100">
            <a:solidFill>
              <a:srgbClr val="000000"/>
            </a:solidFill>
            <a:round/>
            <a:headEnd/>
            <a:tailEnd/>
          </a:ln>
          <a:effectLst/>
        </p:spPr>
        <p:txBody>
          <a:bodyPr/>
          <a:lstStyle/>
          <a:p>
            <a:endParaRPr lang="ar-SA"/>
          </a:p>
        </p:txBody>
      </p:sp>
      <p:sp>
        <p:nvSpPr>
          <p:cNvPr id="28702" name="Line 30"/>
          <p:cNvSpPr>
            <a:spLocks noChangeShapeType="1"/>
          </p:cNvSpPr>
          <p:nvPr/>
        </p:nvSpPr>
        <p:spPr bwMode="auto">
          <a:xfrm>
            <a:off x="2266950" y="3429000"/>
            <a:ext cx="6192838" cy="0"/>
          </a:xfrm>
          <a:prstGeom prst="line">
            <a:avLst/>
          </a:prstGeom>
          <a:noFill/>
          <a:ln w="28575">
            <a:solidFill>
              <a:srgbClr val="000000"/>
            </a:solidFill>
            <a:round/>
            <a:headEnd/>
            <a:tailEnd/>
          </a:ln>
          <a:effectLst/>
        </p:spPr>
        <p:txBody>
          <a:bodyPr/>
          <a:lstStyle/>
          <a:p>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180492"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TotalTime>
  <Words>1116</Words>
  <Application>Microsoft Office PowerPoint</Application>
  <PresentationFormat>On-screen Show (4:3)</PresentationFormat>
  <Paragraphs>214</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Farid Bashir Taher</dc:creator>
  <cp:lastModifiedBy>Hassan Refdan Alhajhouj</cp:lastModifiedBy>
  <cp:revision>55</cp:revision>
  <dcterms:created xsi:type="dcterms:W3CDTF">2006-07-19T16:34:04Z</dcterms:created>
  <dcterms:modified xsi:type="dcterms:W3CDTF">2012-02-04T17:25:18Z</dcterms:modified>
</cp:coreProperties>
</file>