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1" r:id="rId3"/>
    <p:sldId id="262" r:id="rId4"/>
    <p:sldId id="266" r:id="rId5"/>
    <p:sldId id="264" r:id="rId6"/>
    <p:sldId id="265" r:id="rId7"/>
    <p:sldId id="263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812" autoAdjust="0"/>
    <p:restoredTop sz="94660"/>
  </p:normalViewPr>
  <p:slideViewPr>
    <p:cSldViewPr>
      <p:cViewPr>
        <p:scale>
          <a:sx n="75" d="100"/>
          <a:sy n="75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89FDB-ADF3-45BE-959C-18449E10D2FB}" type="datetimeFigureOut">
              <a:rPr lang="ar-SA" smtClean="0"/>
              <a:t>25/11/1433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11016" y="116632"/>
            <a:ext cx="8721969" cy="6131768"/>
          </a:xfrm>
        </p:spPr>
        <p:txBody>
          <a:bodyPr>
            <a:noAutofit/>
          </a:bodyPr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تعريف القانون لغة </a:t>
            </a:r>
            <a:r>
              <a:rPr lang="ar-SA" sz="2400" dirty="0" smtClean="0">
                <a:cs typeface="Arial" pitchFamily="34" charset="0"/>
              </a:rPr>
              <a:t>: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SA" sz="2400" dirty="0">
                <a:ln>
                  <a:solidFill>
                    <a:sysClr val="windowText" lastClr="000000"/>
                  </a:solidFill>
                </a:ln>
              </a:rPr>
              <a:t>الاطراد والاستمرار وفقا لنظام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</a:rPr>
              <a:t>ثابت</a:t>
            </a:r>
          </a:p>
          <a:p>
            <a:pPr rtl="1" eaLnBrk="1" hangingPunct="1">
              <a:buFont typeface="Arial" pitchFamily="34" charset="0"/>
              <a:buChar char="•"/>
            </a:pPr>
            <a:endParaRPr lang="en-GB" sz="2400" dirty="0"/>
          </a:p>
          <a:p>
            <a:pPr marL="0" lvl="0" indent="0">
              <a:buNone/>
            </a:pPr>
            <a:r>
              <a:rPr lang="ar-SA" sz="2400" b="1" dirty="0" smtClean="0"/>
              <a:t>المعنى العام </a:t>
            </a:r>
            <a:r>
              <a:rPr lang="ar-SA" sz="2400" dirty="0"/>
              <a:t>: مجموعة القواعد التي تنظم سلوك الافراد في المجتمع والمقترنة بجزاء توقعه السلطة العامة على من يخالف </a:t>
            </a:r>
            <a:r>
              <a:rPr lang="ar-SA" sz="2400" dirty="0" smtClean="0"/>
              <a:t>احكامها (إلزامية)</a:t>
            </a:r>
          </a:p>
          <a:p>
            <a:pPr marL="0" indent="0">
              <a:buNone/>
            </a:pPr>
            <a:r>
              <a:rPr lang="ar-SA" sz="2400" dirty="0"/>
              <a:t>تسهم القاعدة القانونية مع مجموعة اخرى من القواعد الاجتماعية في تنظيم سلوك الأفراد داخل المجتمع ويتعين معرفة خصائصها لتمييزها عن غيرها</a:t>
            </a:r>
            <a:endParaRPr lang="en-US" sz="2800" dirty="0"/>
          </a:p>
          <a:p>
            <a:pPr marL="0" lvl="0" indent="0">
              <a:buNone/>
            </a:pPr>
            <a:endParaRPr lang="ar-SA" sz="2400" dirty="0">
              <a:cs typeface="Arial" pitchFamily="34" charset="0"/>
            </a:endParaRPr>
          </a:p>
          <a:p>
            <a:pPr marL="0" lvl="0" indent="0">
              <a:buNone/>
            </a:pPr>
            <a:r>
              <a:rPr lang="ar-SA" sz="2400" b="1" dirty="0" smtClean="0">
                <a:cs typeface="Arial" pitchFamily="34" charset="0"/>
              </a:rPr>
              <a:t>القاعدة </a:t>
            </a:r>
            <a:r>
              <a:rPr lang="ar-SA" sz="2400" b="1" dirty="0" smtClean="0">
                <a:cs typeface="Arial" pitchFamily="34" charset="0"/>
              </a:rPr>
              <a:t>القانونية مجردة وعامة	</a:t>
            </a:r>
            <a:endParaRPr lang="ar-SA" sz="2400" b="1" dirty="0">
              <a:cs typeface="Arial" pitchFamily="34" charset="0"/>
            </a:endParaRPr>
          </a:p>
          <a:p>
            <a:pPr marL="0" lvl="0" indent="0">
              <a:buNone/>
            </a:pPr>
            <a:r>
              <a:rPr lang="ar-SA" sz="2400" b="1" dirty="0" smtClean="0">
                <a:cs typeface="Arial" pitchFamily="34" charset="0"/>
              </a:rPr>
              <a:t>القاعدة القانونية عبارة عن 	الوحدة التي يتكون منها القانون</a:t>
            </a:r>
          </a:p>
          <a:p>
            <a:pPr marL="0" lvl="0" indent="0">
              <a:buNone/>
            </a:pPr>
            <a:r>
              <a:rPr lang="ar-SA" sz="2400" b="1" dirty="0" smtClean="0">
                <a:cs typeface="Arial" pitchFamily="34" charset="0"/>
              </a:rPr>
              <a:t>وكل قانون يتكون من مجموعة قواعد </a:t>
            </a:r>
            <a:r>
              <a:rPr lang="ar-SA" sz="2400" b="1" dirty="0" smtClean="0">
                <a:cs typeface="Arial" pitchFamily="34" charset="0"/>
              </a:rPr>
              <a:t>قانونية</a:t>
            </a:r>
          </a:p>
          <a:p>
            <a:pPr marL="0" lvl="0" indent="0">
              <a:buNone/>
            </a:pPr>
            <a:endParaRPr lang="ar-SA" sz="2400" b="1" dirty="0"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ar-SA" sz="2400" b="1" dirty="0"/>
              <a:t>أهم ما يميز </a:t>
            </a:r>
            <a:r>
              <a:rPr lang="ar-SA" sz="2400" b="1" dirty="0"/>
              <a:t>القاعدة القانونية :</a:t>
            </a:r>
          </a:p>
          <a:p>
            <a:pPr>
              <a:buFontTx/>
              <a:buChar char="-"/>
            </a:pPr>
            <a:r>
              <a:rPr lang="ar-SA" sz="2400" b="1" dirty="0"/>
              <a:t>1- أنها توجه الى الافراد في صورة أمر  يجب الانصياع له</a:t>
            </a:r>
          </a:p>
          <a:p>
            <a:pPr>
              <a:buFontTx/>
              <a:buChar char="-"/>
            </a:pPr>
            <a:r>
              <a:rPr lang="ar-SA" sz="2400" b="1" dirty="0"/>
              <a:t>2- ليست قوانين نصح وارشاد بل هي قوانين قهر واجبار</a:t>
            </a:r>
            <a:endParaRPr lang="en-US" sz="2400" b="1" dirty="0"/>
          </a:p>
          <a:p>
            <a:pPr marL="0" lvl="0" indent="0">
              <a:buNone/>
            </a:pPr>
            <a:endParaRPr lang="ar-SA" sz="2400" b="1" dirty="0" smtClean="0">
              <a:cs typeface="Arial" pitchFamily="34" charset="0"/>
            </a:endParaRPr>
          </a:p>
          <a:p>
            <a:pPr marL="0" lvl="0" indent="0">
              <a:buNone/>
            </a:pPr>
            <a:endParaRPr lang="ar-SA" sz="2400" b="1" dirty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cs typeface="+mj-cs"/>
              </a:rPr>
              <a:t>خصائص القاعدة القانونية</a:t>
            </a:r>
            <a:endParaRPr lang="en-US" sz="3600" b="1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1371600"/>
            <a:ext cx="8651631" cy="4953000"/>
          </a:xfrm>
        </p:spPr>
        <p:txBody>
          <a:bodyPr/>
          <a:lstStyle/>
          <a:p>
            <a:pPr lvl="0" rtl="1"/>
            <a:r>
              <a:rPr lang="ar-SA" sz="2800" b="1" dirty="0" smtClean="0"/>
              <a:t>اولاً: القاعدة القانونية تحكم سلوك ونشاط الأفراد :</a:t>
            </a:r>
          </a:p>
          <a:p>
            <a:pPr lvl="0" rtl="1"/>
            <a:r>
              <a:rPr lang="ar-SA" sz="1800" b="1" dirty="0"/>
              <a:t>القاعدة القانونية تنظم سلوك الفرد الخارجي .</a:t>
            </a:r>
          </a:p>
          <a:p>
            <a:pPr lvl="0" rtl="1"/>
            <a:r>
              <a:rPr lang="ar-SA" sz="1800" b="1" dirty="0"/>
              <a:t>أما ما  يجيش في داخله ويكمن في النفس فلا تنظمه</a:t>
            </a:r>
            <a:r>
              <a:rPr lang="ar-SA" sz="1800" b="1" dirty="0" smtClean="0"/>
              <a:t>. (ماعدا قواعد الدين)</a:t>
            </a:r>
            <a:endParaRPr lang="ar-SA" sz="1800" b="1" dirty="0"/>
          </a:p>
          <a:p>
            <a:pPr lvl="0" rtl="1"/>
            <a:r>
              <a:rPr lang="ar-SA" sz="1800" b="1" dirty="0"/>
              <a:t>القانون يعتد بالنوايا أحيانا إذا ما ارتبطت بسلوك خارجي</a:t>
            </a:r>
            <a:r>
              <a:rPr lang="ar-SA" sz="1800" b="1" dirty="0" smtClean="0"/>
              <a:t>. (نية الشخص محل اعتبار عند الحساب) مثل شروع في قتل عمد</a:t>
            </a:r>
            <a:endParaRPr lang="ar-SA" sz="1800" b="1" dirty="0"/>
          </a:p>
          <a:p>
            <a:pPr lvl="0" rtl="1"/>
            <a:r>
              <a:rPr lang="ar-SA" sz="1800" b="1" dirty="0"/>
              <a:t>القاعدة القانونية لا تنظم سلوك الفرد تجاه نفسه إلا في الحدود التي يؤثر فيها هذا السلوك تأثيرا </a:t>
            </a:r>
            <a:r>
              <a:rPr lang="ar-SA" sz="1800" b="1" dirty="0" smtClean="0"/>
              <a:t>ملموسا (مثل الانتحار و المخدرات)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476672"/>
            <a:ext cx="8651631" cy="5847928"/>
          </a:xfrm>
        </p:spPr>
        <p:txBody>
          <a:bodyPr>
            <a:noAutofit/>
          </a:bodyPr>
          <a:lstStyle/>
          <a:p>
            <a:pPr rtl="1"/>
            <a:r>
              <a:rPr lang="ar-SA" sz="1600" b="1" dirty="0">
                <a:cs typeface="+mj-cs"/>
              </a:rPr>
              <a:t>ثانياً</a:t>
            </a:r>
            <a:r>
              <a:rPr lang="ar-SA" sz="1600" b="1" dirty="0" smtClean="0">
                <a:cs typeface="+mj-cs"/>
              </a:rPr>
              <a:t>: القاعدة </a:t>
            </a:r>
            <a:r>
              <a:rPr lang="ar-SA" sz="1600" b="1" dirty="0">
                <a:cs typeface="+mj-cs"/>
              </a:rPr>
              <a:t>القانونية عامة ومجردة :</a:t>
            </a:r>
          </a:p>
          <a:p>
            <a:pPr rtl="1"/>
            <a:r>
              <a:rPr lang="ar-SA" sz="1600" b="1" dirty="0">
                <a:cs typeface="+mj-cs"/>
              </a:rPr>
              <a:t>القاعدة القانونية </a:t>
            </a:r>
            <a:r>
              <a:rPr lang="ar-SA" sz="1600" b="1" u="sng" dirty="0">
                <a:cs typeface="+mj-cs"/>
              </a:rPr>
              <a:t>مجردة</a:t>
            </a:r>
            <a:r>
              <a:rPr lang="ar-SA" sz="1600" b="1" dirty="0">
                <a:cs typeface="+mj-cs"/>
              </a:rPr>
              <a:t> لأنها لا توجه الخطاب إلى شخص أو أكثر معينين بالذات ولا إلى حالة أو حالات محددة بذاتها </a:t>
            </a:r>
            <a:endParaRPr lang="ar-SA" sz="1600" b="1" dirty="0" smtClean="0">
              <a:cs typeface="+mj-cs"/>
            </a:endParaRPr>
          </a:p>
          <a:p>
            <a:r>
              <a:rPr lang="ar-SA" sz="1600" b="1" dirty="0"/>
              <a:t>القاعدة القانونية </a:t>
            </a:r>
            <a:r>
              <a:rPr lang="ar-SA" sz="1600" b="1" u="sng" dirty="0"/>
              <a:t>عامة</a:t>
            </a:r>
            <a:r>
              <a:rPr lang="ar-SA" sz="1600" b="1" dirty="0"/>
              <a:t> لأنها تطبق على جميع الأشخاص , وعلى جميع الأماكن  بالدولة التي تتوافر فيهم صفات معينة .</a:t>
            </a:r>
          </a:p>
          <a:p>
            <a:r>
              <a:rPr lang="ar-SA" sz="1600" b="1" dirty="0" smtClean="0">
                <a:cs typeface="+mj-cs"/>
              </a:rPr>
              <a:t>القاعدة </a:t>
            </a:r>
            <a:r>
              <a:rPr lang="ar-SA" sz="1600" b="1" dirty="0">
                <a:cs typeface="+mj-cs"/>
              </a:rPr>
              <a:t>القانونية تضع شروطا وصفات إذا وجدت انطبقت القاعدة. </a:t>
            </a:r>
          </a:p>
          <a:p>
            <a:r>
              <a:rPr lang="ar-SA" sz="1600" b="1" dirty="0" smtClean="0">
                <a:cs typeface="+mj-cs"/>
              </a:rPr>
              <a:t>عمومية القاعدة هي </a:t>
            </a:r>
            <a:r>
              <a:rPr lang="ar-SA" sz="1600" b="1" dirty="0">
                <a:cs typeface="+mj-cs"/>
              </a:rPr>
              <a:t>عمومية نسبية </a:t>
            </a:r>
            <a:r>
              <a:rPr lang="ar-SA" sz="1600" b="1" dirty="0" smtClean="0">
                <a:cs typeface="+mj-cs"/>
              </a:rPr>
              <a:t>(لا يخل بعمومية القاعدة وتجريدها أن تطبق على طائفة معينة من أفراد المجتمع طالما تنطبق على هذه الطائفة بشروط وصفات مثل قانون تنظيم مهنة معينة)</a:t>
            </a:r>
          </a:p>
          <a:p>
            <a:r>
              <a:rPr lang="ar-SA" sz="1600" b="1" dirty="0" smtClean="0">
                <a:cs typeface="+mj-cs"/>
              </a:rPr>
              <a:t>لا يتعارض مع القاعدة القانونية وتجريدها </a:t>
            </a:r>
            <a:r>
              <a:rPr lang="ar-SA" sz="1600" b="1" dirty="0" smtClean="0">
                <a:cs typeface="+mj-cs"/>
              </a:rPr>
              <a:t>أن </a:t>
            </a:r>
            <a:r>
              <a:rPr lang="ar-SA" sz="1600" b="1" dirty="0" smtClean="0">
                <a:cs typeface="+mj-cs"/>
              </a:rPr>
              <a:t>تطبق على شخص واحد (اذا انطبقت عليه الشروط والصفات </a:t>
            </a:r>
            <a:r>
              <a:rPr lang="ar-SA" sz="1600" b="1" dirty="0" smtClean="0">
                <a:cs typeface="+mj-cs"/>
              </a:rPr>
              <a:t>, مثل </a:t>
            </a:r>
            <a:r>
              <a:rPr lang="ar-SA" sz="1600" b="1" dirty="0" smtClean="0">
                <a:cs typeface="+mj-cs"/>
              </a:rPr>
              <a:t>قانون تنظيم مهام ومسؤوليات رئيس مجلس الشورى أو رئيس الدولة)</a:t>
            </a:r>
            <a:endParaRPr lang="ar-SA" sz="1600" b="1" dirty="0">
              <a:cs typeface="+mj-cs"/>
            </a:endParaRPr>
          </a:p>
          <a:p>
            <a:pPr rtl="1">
              <a:buFontTx/>
              <a:buChar char="-"/>
            </a:pPr>
            <a:r>
              <a:rPr lang="ar-SA" sz="1600" b="1" dirty="0" smtClean="0">
                <a:cs typeface="+mj-cs"/>
              </a:rPr>
              <a:t>عمومية </a:t>
            </a:r>
            <a:r>
              <a:rPr lang="ar-SA" sz="1600" b="1" dirty="0">
                <a:cs typeface="+mj-cs"/>
              </a:rPr>
              <a:t>القاعدة القانونية وتجريدها يهدفان  إلى تحقيق المساواة بين الأفراد في المجتمع </a:t>
            </a:r>
            <a:r>
              <a:rPr lang="ar-SA" sz="1600" b="1" dirty="0" smtClean="0">
                <a:cs typeface="+mj-cs"/>
              </a:rPr>
              <a:t>.</a:t>
            </a:r>
          </a:p>
          <a:p>
            <a:pPr>
              <a:buFontTx/>
              <a:buChar char="-"/>
            </a:pPr>
            <a:r>
              <a:rPr lang="ar-SA" sz="1600" b="1" dirty="0" smtClean="0">
                <a:cs typeface="+mj-cs"/>
              </a:rPr>
              <a:t>العبرة من </a:t>
            </a:r>
            <a:r>
              <a:rPr lang="ar-SA" sz="1600" b="1" dirty="0"/>
              <a:t>عمومية القاعدة القانونية وتجريدها </a:t>
            </a:r>
            <a:r>
              <a:rPr lang="ar-SA" sz="1600" b="1" dirty="0" smtClean="0"/>
              <a:t>ليس بعدد الأشخاص الذين يخضعون للقاعدة ولكن العبرة بالشروط والصفات الثابتة في القاعدة</a:t>
            </a:r>
          </a:p>
          <a:p>
            <a:pPr>
              <a:buFontTx/>
              <a:buChar char="-"/>
            </a:pPr>
            <a:r>
              <a:rPr lang="ar-SA" sz="1600" b="1" dirty="0"/>
              <a:t>عمومية القاعدة القانونية </a:t>
            </a:r>
            <a:r>
              <a:rPr lang="ar-SA" sz="1600" b="1" dirty="0" smtClean="0"/>
              <a:t>وتجريدها تميزها عن القرار الاداري الفردي (مثل قرار تعيين موظف)</a:t>
            </a:r>
          </a:p>
          <a:p>
            <a:pPr>
              <a:buFontTx/>
              <a:buChar char="-"/>
            </a:pPr>
            <a:r>
              <a:rPr lang="ar-SA" sz="1600" b="1" dirty="0"/>
              <a:t>عمومية القاعدة القانونية وتجريدها تميزها </a:t>
            </a:r>
            <a:r>
              <a:rPr lang="ar-SA" sz="1600" b="1" dirty="0" smtClean="0"/>
              <a:t>عن أحكام </a:t>
            </a:r>
            <a:r>
              <a:rPr lang="ar-SA" sz="1600" b="1" dirty="0" smtClean="0"/>
              <a:t>المحاكم </a:t>
            </a:r>
            <a:endParaRPr lang="ar-SA" sz="1600" b="1" dirty="0" smtClean="0"/>
          </a:p>
          <a:p>
            <a:pPr>
              <a:buFontTx/>
              <a:buChar char="-"/>
            </a:pPr>
            <a:r>
              <a:rPr lang="ar-SA" sz="1600" b="1" dirty="0" smtClean="0"/>
              <a:t>القاعدة </a:t>
            </a:r>
            <a:r>
              <a:rPr lang="ar-SA" sz="1600" b="1" dirty="0"/>
              <a:t>القانونية </a:t>
            </a:r>
            <a:r>
              <a:rPr lang="ar-SA" sz="1600" b="1" dirty="0" smtClean="0"/>
              <a:t>تخاطب الأشخاص بصفاتهم وشروطهم</a:t>
            </a:r>
          </a:p>
          <a:p>
            <a:pPr>
              <a:buFontTx/>
              <a:buChar char="-"/>
            </a:pPr>
            <a:r>
              <a:rPr lang="ar-SA" sz="1600" b="1" dirty="0"/>
              <a:t>عمومية القاعدة القانونية وتجريدها </a:t>
            </a:r>
            <a:r>
              <a:rPr lang="ar-SA" sz="1600" b="1" dirty="0" smtClean="0"/>
              <a:t>لا تقتصر على الأشخاص الخاضعين لها ولكن تشمل الموضوعات التي تنظمها القاعدة مثل قاعدة تنظيم </a:t>
            </a:r>
            <a:r>
              <a:rPr lang="ar-SA" sz="1600" b="1" dirty="0" smtClean="0"/>
              <a:t>عقود </a:t>
            </a:r>
            <a:r>
              <a:rPr lang="ar-SA" sz="1600" b="1" dirty="0" smtClean="0"/>
              <a:t>البيع و </a:t>
            </a:r>
            <a:r>
              <a:rPr lang="ar-SA" sz="1600" b="1" dirty="0" smtClean="0"/>
              <a:t>الايجار</a:t>
            </a:r>
          </a:p>
          <a:p>
            <a:pPr>
              <a:buFontTx/>
              <a:buChar char="-"/>
            </a:pPr>
            <a:endParaRPr lang="ar-SA" sz="1600" b="1" dirty="0"/>
          </a:p>
          <a:p>
            <a:pPr>
              <a:buFontTx/>
              <a:buChar char="-"/>
            </a:pPr>
            <a:endParaRPr lang="ar-SA" sz="1600" b="1" dirty="0" smtClean="0"/>
          </a:p>
          <a:p>
            <a:pPr>
              <a:buFontTx/>
              <a:buChar char="-"/>
            </a:pPr>
            <a:endParaRPr lang="ar-SA" sz="1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476672"/>
            <a:ext cx="8651631" cy="5847928"/>
          </a:xfrm>
        </p:spPr>
        <p:txBody>
          <a:bodyPr>
            <a:noAutofit/>
          </a:bodyPr>
          <a:lstStyle/>
          <a:p>
            <a:pPr lvl="0" rtl="1"/>
            <a:r>
              <a:rPr lang="ar-SA" sz="1600" b="1" dirty="0" smtClean="0">
                <a:cs typeface="+mj-cs"/>
              </a:rPr>
              <a:t>ثالثاً</a:t>
            </a:r>
            <a:r>
              <a:rPr lang="ar-SA" sz="1600" b="1" dirty="0">
                <a:cs typeface="+mj-cs"/>
              </a:rPr>
              <a:t>: القاعدة القانونية ملزمة تقترن بجزاء مادي :</a:t>
            </a:r>
          </a:p>
          <a:p>
            <a:pPr lvl="0" rtl="1">
              <a:buFontTx/>
              <a:buChar char="-"/>
            </a:pPr>
            <a:r>
              <a:rPr lang="ar-SA" sz="1600" b="1" dirty="0">
                <a:cs typeface="+mj-cs"/>
              </a:rPr>
              <a:t>خصائص الجزاء</a:t>
            </a:r>
          </a:p>
          <a:p>
            <a:pPr marL="0" lvl="0" indent="0" rtl="1">
              <a:buNone/>
            </a:pPr>
            <a:r>
              <a:rPr lang="ar-SA" sz="1600" b="1" dirty="0">
                <a:cs typeface="+mj-cs"/>
              </a:rPr>
              <a:t>1- جزاء دنيوي وحال</a:t>
            </a:r>
          </a:p>
          <a:p>
            <a:pPr marL="0" lvl="0" indent="0" rtl="1">
              <a:buNone/>
            </a:pPr>
            <a:r>
              <a:rPr lang="ar-SA" sz="1600" b="1" dirty="0" smtClean="0">
                <a:cs typeface="+mj-cs"/>
              </a:rPr>
              <a:t>2- جزاء توقعه السلطة العامة في الدوالة</a:t>
            </a:r>
          </a:p>
          <a:p>
            <a:pPr marL="0" lvl="0" indent="0" rtl="1">
              <a:buNone/>
            </a:pPr>
            <a:endParaRPr lang="ar-SA" sz="1600" b="1" dirty="0">
              <a:cs typeface="+mj-cs"/>
            </a:endParaRPr>
          </a:p>
          <a:p>
            <a:pPr marL="0" lvl="0" indent="0" rtl="1">
              <a:buNone/>
            </a:pPr>
            <a:r>
              <a:rPr lang="ar-SA" sz="1600" b="1" dirty="0" smtClean="0">
                <a:cs typeface="+mj-cs"/>
              </a:rPr>
              <a:t>-     حالات </a:t>
            </a:r>
            <a:r>
              <a:rPr lang="ar-SA" sz="1600" b="1" dirty="0" smtClean="0">
                <a:cs typeface="+mj-cs"/>
              </a:rPr>
              <a:t>توقيع الجزاء</a:t>
            </a:r>
          </a:p>
          <a:p>
            <a:pPr marL="0" lvl="0" indent="0" rtl="1">
              <a:buNone/>
            </a:pPr>
            <a:r>
              <a:rPr lang="ar-SA" sz="1600" b="1" dirty="0" smtClean="0">
                <a:cs typeface="+mj-cs"/>
              </a:rPr>
              <a:t>1- اذا خالف الشخص قاعدة قانونية تستهدف حماية النظام  القانوني في الدولة (حماية المصالح العامة في الدولة)</a:t>
            </a:r>
          </a:p>
          <a:p>
            <a:pPr marL="0" indent="0">
              <a:buNone/>
            </a:pPr>
            <a:r>
              <a:rPr lang="ar-SA" sz="1600" b="1" dirty="0" smtClean="0">
                <a:cs typeface="+mj-cs"/>
              </a:rPr>
              <a:t>2- </a:t>
            </a:r>
            <a:r>
              <a:rPr lang="ar-SA" sz="1600" b="1" dirty="0">
                <a:cs typeface="+mj-cs"/>
              </a:rPr>
              <a:t>اذا خالف الشخص قاعدة </a:t>
            </a:r>
            <a:r>
              <a:rPr lang="ar-SA" sz="1600" b="1" dirty="0" smtClean="0">
                <a:cs typeface="+mj-cs"/>
              </a:rPr>
              <a:t>قانونية تستهدف </a:t>
            </a:r>
            <a:r>
              <a:rPr lang="ar-SA" sz="1600" b="1" dirty="0">
                <a:cs typeface="+mj-cs"/>
              </a:rPr>
              <a:t>حماية </a:t>
            </a:r>
            <a:r>
              <a:rPr lang="ar-SA" sz="1600" b="1" dirty="0" smtClean="0">
                <a:cs typeface="+mj-cs"/>
              </a:rPr>
              <a:t>الحق الخاص للأفراد (حماية </a:t>
            </a:r>
            <a:r>
              <a:rPr lang="ar-SA" sz="1600" b="1" dirty="0">
                <a:cs typeface="+mj-cs"/>
              </a:rPr>
              <a:t>المصالح العامة في الدولة)</a:t>
            </a:r>
          </a:p>
          <a:p>
            <a:pPr marL="0" lvl="0" indent="0" rtl="1">
              <a:buNone/>
            </a:pPr>
            <a:endParaRPr lang="ar-SA" sz="1600" b="1" dirty="0" smtClean="0">
              <a:cs typeface="+mj-cs"/>
            </a:endParaRPr>
          </a:p>
          <a:p>
            <a:pPr marL="0" lvl="0" indent="0" rtl="1">
              <a:buNone/>
            </a:pPr>
            <a:endParaRPr lang="ar-SA" sz="1600" b="1" dirty="0" smtClean="0">
              <a:cs typeface="+mj-cs"/>
            </a:endParaRPr>
          </a:p>
          <a:p>
            <a:pPr rtl="1"/>
            <a:endParaRPr lang="en-US" sz="1600" b="1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2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lnSpcReduction="10000"/>
          </a:bodyPr>
          <a:lstStyle/>
          <a:p>
            <a:pPr lvl="0"/>
            <a:r>
              <a:rPr lang="ar-SA" sz="2000" b="1" dirty="0" smtClean="0"/>
              <a:t>صور الجزاء وأنواعه </a:t>
            </a:r>
            <a:r>
              <a:rPr lang="ar-SA" sz="2000" b="1" dirty="0"/>
              <a:t>” جزاء جنائي ، جزاء مدني ، جزاء إداري ”</a:t>
            </a:r>
          </a:p>
          <a:p>
            <a:r>
              <a:rPr lang="ar-SA" sz="2000" dirty="0" smtClean="0"/>
              <a:t>الجزاء </a:t>
            </a:r>
            <a:r>
              <a:rPr lang="ar-SA" sz="2000" dirty="0" smtClean="0"/>
              <a:t>الجنائي : يوقع عند مخالفة الشخص لقاعدة من قواعد القانون الجنائي (قانون العقوبات)</a:t>
            </a:r>
          </a:p>
          <a:p>
            <a:r>
              <a:rPr lang="ar-SA" sz="2000" dirty="0"/>
              <a:t> </a:t>
            </a:r>
            <a:r>
              <a:rPr lang="ar-SA" sz="2000" dirty="0" smtClean="0"/>
              <a:t>القانون </a:t>
            </a:r>
            <a:r>
              <a:rPr lang="ar-SA" sz="2000" dirty="0" smtClean="0"/>
              <a:t>الجزائي يحدد جرائم وعقوبات</a:t>
            </a:r>
          </a:p>
          <a:p>
            <a:r>
              <a:rPr lang="ar-SA" sz="2000" dirty="0" smtClean="0"/>
              <a:t>لا جريمة ولا عقوبة الا بنص شرعي او نص تشريعي (الجرائم والعقوبات محددة على سبيل الحصر)</a:t>
            </a:r>
          </a:p>
          <a:p>
            <a:r>
              <a:rPr lang="ar-SA" sz="2000" dirty="0" smtClean="0"/>
              <a:t>اهم ما يميز الجزاء الجنائي أنه محدد على سبيل الحصر</a:t>
            </a:r>
          </a:p>
          <a:p>
            <a:r>
              <a:rPr lang="ar-SA" sz="2000" dirty="0" smtClean="0"/>
              <a:t>الجزاء يختلف باختلاف القاعدة القانونية التي يتم مخالفتها وباختلاف الحق المعتدى عليه ووفقا لجسامة المخالفة </a:t>
            </a:r>
            <a:r>
              <a:rPr lang="ar-SA" sz="2000" dirty="0"/>
              <a:t>المرتكبة </a:t>
            </a:r>
            <a:endParaRPr lang="ar-SA" sz="2000" dirty="0" smtClean="0"/>
          </a:p>
          <a:p>
            <a:r>
              <a:rPr lang="ar-SA" sz="2000" dirty="0" smtClean="0"/>
              <a:t>للدولة </a:t>
            </a:r>
            <a:r>
              <a:rPr lang="ar-SA" sz="2000" dirty="0"/>
              <a:t>الحق في توقيع الجزاء الجنائي , وتسمح للمتضرر برفع الدعوى للتقاضي من </a:t>
            </a:r>
            <a:r>
              <a:rPr lang="ar-SA" sz="2000" dirty="0" smtClean="0"/>
              <a:t>الجاني</a:t>
            </a:r>
          </a:p>
          <a:p>
            <a:r>
              <a:rPr lang="ar-SA" sz="2000" dirty="0" smtClean="0"/>
              <a:t>الهدف من </a:t>
            </a:r>
            <a:r>
              <a:rPr lang="ar-SA" sz="2000" u="sng" dirty="0" smtClean="0"/>
              <a:t>القانون الجنائي </a:t>
            </a:r>
            <a:r>
              <a:rPr lang="ar-SA" sz="2000" dirty="0" smtClean="0"/>
              <a:t>(حماية المصلحة العامة للمجتمع) وكل قواعده (قواعد  آمرة)</a:t>
            </a:r>
          </a:p>
          <a:p>
            <a:r>
              <a:rPr lang="ar-SA" sz="2000" dirty="0" smtClean="0"/>
              <a:t>الهدف من </a:t>
            </a:r>
            <a:r>
              <a:rPr lang="ar-SA" sz="2000" u="sng" dirty="0" smtClean="0"/>
              <a:t>الجزاء الجنائي </a:t>
            </a:r>
            <a:r>
              <a:rPr lang="ar-SA" sz="2000" dirty="0" smtClean="0"/>
              <a:t>( تحقيق الردع العام والردع الخاص)</a:t>
            </a:r>
          </a:p>
          <a:p>
            <a:r>
              <a:rPr lang="ar-SA" sz="2000" dirty="0" smtClean="0"/>
              <a:t>الردع العام :  منع بقية افراد المجتمع عن الاقدام على هذا الفعل</a:t>
            </a:r>
          </a:p>
          <a:p>
            <a:r>
              <a:rPr lang="ar-SA" sz="2000" dirty="0" smtClean="0"/>
              <a:t>الردع الخاص :منع المجرم من </a:t>
            </a:r>
            <a:r>
              <a:rPr lang="ar-SA" sz="2000" dirty="0" smtClean="0"/>
              <a:t>معاودة </a:t>
            </a:r>
            <a:r>
              <a:rPr lang="ar-SA" sz="2000" dirty="0" smtClean="0"/>
              <a:t>ارتكاب هذا الفعل في المستقبل</a:t>
            </a:r>
          </a:p>
          <a:p>
            <a:pPr marL="0" indent="0">
              <a:buNone/>
            </a:pPr>
            <a:r>
              <a:rPr lang="ar-SA" sz="2000" u="sng" dirty="0" smtClean="0"/>
              <a:t>صور الجزاء الجنائي :</a:t>
            </a:r>
          </a:p>
          <a:p>
            <a:r>
              <a:rPr lang="ar-SA" sz="2000" dirty="0" smtClean="0"/>
              <a:t>جزاء بدني (القاتل يقتل – السارق تقطع يده)</a:t>
            </a:r>
          </a:p>
          <a:p>
            <a:r>
              <a:rPr lang="ar-SA" sz="2000" dirty="0" smtClean="0"/>
              <a:t>جزاء في الحرية (السجن)</a:t>
            </a:r>
          </a:p>
          <a:p>
            <a:r>
              <a:rPr lang="ar-SA" sz="2000" dirty="0" smtClean="0"/>
              <a:t>جزاء مالي ( غرامة)</a:t>
            </a:r>
          </a:p>
          <a:p>
            <a:r>
              <a:rPr lang="ar-SA" sz="2000" dirty="0" smtClean="0"/>
              <a:t>عقوبات تبعية ( مصادرة الاموال)</a:t>
            </a:r>
          </a:p>
          <a:p>
            <a:endParaRPr lang="ar-SA" sz="2000" dirty="0" smtClean="0"/>
          </a:p>
          <a:p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99644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2000" dirty="0" smtClean="0"/>
              <a:t> </a:t>
            </a:r>
            <a:r>
              <a:rPr lang="ar-SA" sz="2000" u="sng" dirty="0" smtClean="0"/>
              <a:t>الجزاء </a:t>
            </a:r>
            <a:r>
              <a:rPr lang="ar-SA" sz="2000" u="sng" dirty="0" smtClean="0"/>
              <a:t>المدني</a:t>
            </a:r>
          </a:p>
          <a:p>
            <a:r>
              <a:rPr lang="ar-SA" sz="2000" dirty="0" smtClean="0"/>
              <a:t>يوقع عند مخالفة قواعد القانون الخاص</a:t>
            </a:r>
          </a:p>
          <a:p>
            <a:r>
              <a:rPr lang="ar-SA" sz="2000" dirty="0"/>
              <a:t>الهدف من </a:t>
            </a:r>
            <a:r>
              <a:rPr lang="ar-SA" sz="2000" dirty="0" smtClean="0"/>
              <a:t>الجزاء المدني (حماية المصالح الخاصة لأفراد المجتمع وحث الأفراد على الوفاء بالتزاماتهم)</a:t>
            </a:r>
          </a:p>
          <a:p>
            <a:r>
              <a:rPr lang="ar-SA" sz="2000" dirty="0" smtClean="0"/>
              <a:t>أهم صوره : التعويض – إلغاء العقد – بطلان العقد</a:t>
            </a:r>
          </a:p>
          <a:p>
            <a:r>
              <a:rPr lang="ar-SA" sz="2000" dirty="0" smtClean="0"/>
              <a:t>الجزاء المدني يقتصر على التعويض المادي</a:t>
            </a:r>
          </a:p>
          <a:p>
            <a:endParaRPr lang="ar-SA" sz="2000" dirty="0"/>
          </a:p>
          <a:p>
            <a:pPr marL="0" indent="0">
              <a:buNone/>
            </a:pPr>
            <a:r>
              <a:rPr lang="ar-SA" sz="2000" dirty="0" smtClean="0"/>
              <a:t> </a:t>
            </a:r>
            <a:r>
              <a:rPr lang="ar-SA" sz="2000" u="sng" dirty="0" smtClean="0"/>
              <a:t>الجزاء </a:t>
            </a:r>
            <a:r>
              <a:rPr lang="ar-SA" sz="2000" u="sng" dirty="0" smtClean="0"/>
              <a:t>الإداري </a:t>
            </a:r>
          </a:p>
          <a:p>
            <a:r>
              <a:rPr lang="ar-SA" sz="2000" dirty="0"/>
              <a:t>يوقع عند مخالفة </a:t>
            </a:r>
            <a:r>
              <a:rPr lang="ar-SA" sz="2000" dirty="0" smtClean="0"/>
              <a:t>قاعدة من قواعد القانون الإداري</a:t>
            </a:r>
          </a:p>
          <a:p>
            <a:r>
              <a:rPr lang="ar-SA" sz="2000" dirty="0" smtClean="0"/>
              <a:t>ينظم الوظائف العامة في الدولة</a:t>
            </a:r>
          </a:p>
          <a:p>
            <a:r>
              <a:rPr lang="ar-SA" sz="2000" dirty="0" smtClean="0"/>
              <a:t>إذا أخل الموظف في تأدية عمله يوقع عليه جزاء إداري (تأديبي) ويكون متناسب مع المخالفة المرتكبة</a:t>
            </a:r>
          </a:p>
          <a:p>
            <a:r>
              <a:rPr lang="ar-SA" sz="2000" dirty="0" smtClean="0"/>
              <a:t>القضايا التي تكون الدولة طرف فيها يكون لها نظام قضائي خاص يسمى (قضاء إداري)</a:t>
            </a:r>
          </a:p>
          <a:p>
            <a:endParaRPr lang="ar-SA" sz="2000" dirty="0"/>
          </a:p>
          <a:p>
            <a:r>
              <a:rPr lang="ar-SA" sz="2000" dirty="0" smtClean="0"/>
              <a:t>ديوان المظالم هو جهة القضاء الاداري في المملكة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4000015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cs typeface="+mj-cs"/>
              </a:rPr>
              <a:t>خصائص القاعدة القانونية</a:t>
            </a:r>
            <a:endParaRPr lang="en-US" sz="3600" b="1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1371600"/>
            <a:ext cx="8651631" cy="4953000"/>
          </a:xfrm>
        </p:spPr>
        <p:txBody>
          <a:bodyPr>
            <a:normAutofit/>
          </a:bodyPr>
          <a:lstStyle/>
          <a:p>
            <a:r>
              <a:rPr lang="ar-SA" sz="2400" dirty="0" smtClean="0">
                <a:cs typeface="+mj-cs"/>
              </a:rPr>
              <a:t>رابعاً: القاعدة القانونية تنظم الروابط الاجتماعية:</a:t>
            </a:r>
          </a:p>
          <a:p>
            <a:r>
              <a:rPr lang="ar-SA" sz="2400" dirty="0">
                <a:cs typeface="+mj-cs"/>
              </a:rPr>
              <a:t>القانون يوجد مع </a:t>
            </a:r>
            <a:r>
              <a:rPr lang="ar-SA" sz="2400" dirty="0" smtClean="0">
                <a:cs typeface="+mj-cs"/>
              </a:rPr>
              <a:t>الجماعة </a:t>
            </a:r>
            <a:r>
              <a:rPr lang="ar-SA" sz="2400" dirty="0">
                <a:cs typeface="+mj-cs"/>
              </a:rPr>
              <a:t>سواء في ابسط صورها أو أعقدها</a:t>
            </a:r>
            <a:endParaRPr lang="en-US" sz="2400" dirty="0">
              <a:cs typeface="+mj-cs"/>
            </a:endParaRPr>
          </a:p>
          <a:p>
            <a:r>
              <a:rPr lang="ar-SA" sz="2400" dirty="0">
                <a:cs typeface="+mj-cs"/>
              </a:rPr>
              <a:t>القاعدة القانونية قاعدة اجتماعية لذا تختلف القاعدة من زمان إلي زمان ومن مكان إلى </a:t>
            </a:r>
            <a:r>
              <a:rPr lang="ar-SA" sz="2400" dirty="0" smtClean="0">
                <a:cs typeface="+mj-cs"/>
              </a:rPr>
              <a:t>مكان</a:t>
            </a:r>
          </a:p>
          <a:p>
            <a:r>
              <a:rPr lang="ar-SA" sz="2400" dirty="0" smtClean="0">
                <a:cs typeface="+mj-cs"/>
              </a:rPr>
              <a:t>القواعد التي لا تختلف من مكان </a:t>
            </a:r>
            <a:r>
              <a:rPr lang="ar-SA" sz="2400" dirty="0" smtClean="0">
                <a:cs typeface="+mj-cs"/>
              </a:rPr>
              <a:t>الى مكان </a:t>
            </a:r>
            <a:r>
              <a:rPr lang="ar-SA" sz="2400" dirty="0" smtClean="0">
                <a:cs typeface="+mj-cs"/>
              </a:rPr>
              <a:t>مثل قواعد تنظيم التجارة الخرجية</a:t>
            </a:r>
          </a:p>
          <a:p>
            <a:endParaRPr lang="en-US" sz="2400" dirty="0">
              <a:cs typeface="+mj-cs"/>
            </a:endParaRPr>
          </a:p>
          <a:p>
            <a:endParaRPr lang="en-US" sz="2400" b="1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732</Words>
  <Application>Microsoft Office PowerPoint</Application>
  <PresentationFormat>On-screen Show (4:3)</PresentationFormat>
  <Paragraphs>79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سمة Office</vt:lpstr>
      <vt:lpstr>PowerPoint Presentation</vt:lpstr>
      <vt:lpstr>خصائص القاعدة القانونية</vt:lpstr>
      <vt:lpstr>PowerPoint Presentation</vt:lpstr>
      <vt:lpstr>PowerPoint Presentation</vt:lpstr>
      <vt:lpstr>PowerPoint Presentation</vt:lpstr>
      <vt:lpstr>PowerPoint Presentation</vt:lpstr>
      <vt:lpstr>خصائص القاعدة القانونية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adminuser</dc:creator>
  <cp:lastModifiedBy>IBM</cp:lastModifiedBy>
  <cp:revision>19</cp:revision>
  <dcterms:created xsi:type="dcterms:W3CDTF">2012-09-05T10:53:50Z</dcterms:created>
  <dcterms:modified xsi:type="dcterms:W3CDTF">2012-10-10T17:06:51Z</dcterms:modified>
</cp:coreProperties>
</file>