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303" r:id="rId2"/>
    <p:sldId id="257" r:id="rId3"/>
    <p:sldId id="304" r:id="rId4"/>
    <p:sldId id="309" r:id="rId5"/>
    <p:sldId id="306" r:id="rId6"/>
    <p:sldId id="310" r:id="rId7"/>
    <p:sldId id="307" r:id="rId8"/>
    <p:sldId id="308" r:id="rId9"/>
    <p:sldId id="31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11/11/1433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الخامسة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800" b="1" dirty="0" smtClean="0">
                <a:solidFill>
                  <a:schemeClr val="tx1"/>
                </a:solidFill>
                <a:cs typeface="+mj-cs"/>
              </a:rPr>
              <a:t>الباب الثاني</a:t>
            </a:r>
            <a:r>
              <a:rPr lang="en-GB" sz="4800" b="1" dirty="0" smtClean="0">
                <a:solidFill>
                  <a:schemeClr val="tx1"/>
                </a:solidFill>
                <a:cs typeface="+mj-cs"/>
              </a:rPr>
              <a:t/>
            </a:r>
            <a:br>
              <a:rPr lang="en-GB" sz="4800" b="1" dirty="0" smtClean="0">
                <a:solidFill>
                  <a:schemeClr val="tx1"/>
                </a:solidFill>
                <a:cs typeface="+mj-cs"/>
              </a:rPr>
            </a:br>
            <a:r>
              <a:rPr lang="ar-SA" sz="4800" b="1" dirty="0" smtClean="0">
                <a:solidFill>
                  <a:schemeClr val="tx1"/>
                </a:solidFill>
                <a:cs typeface="+mj-cs"/>
              </a:rPr>
              <a:t>  مصادر القاعدة القانونية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مصادر القاعدة القانونية</a:t>
            </a:r>
            <a:endParaRPr lang="en-US" sz="4000" dirty="0"/>
          </a:p>
        </p:txBody>
      </p:sp>
      <p:sp>
        <p:nvSpPr>
          <p:cNvPr id="3" name="Content Placeholder 2"/>
          <p:cNvSpPr>
            <a:spLocks noGrp="1"/>
          </p:cNvSpPr>
          <p:nvPr>
            <p:ph idx="1"/>
          </p:nvPr>
        </p:nvSpPr>
        <p:spPr>
          <a:xfrm>
            <a:off x="228600" y="1371600"/>
            <a:ext cx="9525000" cy="4953000"/>
          </a:xfrm>
        </p:spPr>
        <p:txBody>
          <a:bodyPr/>
          <a:lstStyle/>
          <a:p>
            <a:pPr rtl="1">
              <a:buFont typeface="Wingdings" pitchFamily="2" charset="2"/>
              <a:buChar char="v"/>
            </a:pPr>
            <a:r>
              <a:rPr lang="ar-SA" sz="2400" dirty="0" smtClean="0">
                <a:cs typeface="Simplified Arabic" pitchFamily="2" charset="-78"/>
              </a:rPr>
              <a:t>مصدر القواعد القانونية الأصل الذي تستمد منه هذه القواعد </a:t>
            </a:r>
            <a:r>
              <a:rPr lang="ar-SA" sz="2400" dirty="0" smtClean="0">
                <a:cs typeface="Simplified Arabic" pitchFamily="2" charset="-78"/>
              </a:rPr>
              <a:t>مادتها </a:t>
            </a:r>
            <a:r>
              <a:rPr lang="ar-SA" sz="2400" smtClean="0">
                <a:cs typeface="Simplified Arabic" pitchFamily="2" charset="-78"/>
              </a:rPr>
              <a:t>وقوتها الملزمة.</a:t>
            </a:r>
            <a:endParaRPr lang="ar-SA" sz="2400" dirty="0" smtClean="0">
              <a:cs typeface="Simplified Arabic" pitchFamily="2" charset="-78"/>
            </a:endParaRPr>
          </a:p>
          <a:p>
            <a:pPr rtl="1">
              <a:buFont typeface="Wingdings" pitchFamily="2" charset="2"/>
              <a:buChar char="v"/>
            </a:pPr>
            <a:r>
              <a:rPr lang="ar-SA" sz="2400" b="1" dirty="0" smtClean="0"/>
              <a:t>تقسيم مصادر القاعدة القانونية:</a:t>
            </a:r>
          </a:p>
          <a:p>
            <a:pPr rtl="1"/>
            <a:r>
              <a:rPr lang="ar-SA" sz="2400" b="1" dirty="0" smtClean="0"/>
              <a:t>أولا : المصادر المادية</a:t>
            </a:r>
          </a:p>
          <a:p>
            <a:pPr rtl="1"/>
            <a:r>
              <a:rPr lang="ar-SA" sz="2400" b="1" dirty="0" smtClean="0"/>
              <a:t>ثانيا: المصادر الرسمية ( المصادر الاصلية – المصادر الاحتياطية)</a:t>
            </a:r>
          </a:p>
          <a:p>
            <a:pPr rtl="1"/>
            <a:r>
              <a:rPr lang="ar-SA" sz="2400" b="1" dirty="0" smtClean="0"/>
              <a:t>ثالثا: المصادر الغير رسمية ( القضاء -الفقه)</a:t>
            </a:r>
          </a:p>
          <a:p>
            <a:pPr rtl="1">
              <a:buFont typeface="Wingdings" pitchFamily="2" charset="2"/>
              <a:buChar char="v"/>
            </a:pPr>
            <a:r>
              <a:rPr lang="ar-SA" sz="2400" b="1" u="sng" dirty="0" smtClean="0"/>
              <a:t>المصادر الرسمية: </a:t>
            </a:r>
            <a:r>
              <a:rPr lang="ar-SA" sz="2400" dirty="0" smtClean="0"/>
              <a:t>هي </a:t>
            </a:r>
            <a:r>
              <a:rPr lang="ar-SA" sz="2400" dirty="0" smtClean="0">
                <a:cs typeface="Simplified Arabic" pitchFamily="2" charset="-78"/>
              </a:rPr>
              <a:t>التي </a:t>
            </a:r>
            <a:r>
              <a:rPr lang="ar-EG" sz="2400" dirty="0" smtClean="0">
                <a:cs typeface="Simplified Arabic" pitchFamily="2" charset="-78"/>
              </a:rPr>
              <a:t>يتم الرجوع إليها لحسم المنازعات أمام القضاء</a:t>
            </a:r>
            <a:r>
              <a:rPr lang="ar-SA" sz="2400" dirty="0" smtClean="0">
                <a:cs typeface="Simplified Arabic" pitchFamily="2" charset="-78"/>
              </a:rPr>
              <a:t> وهي:</a:t>
            </a:r>
            <a:endParaRPr lang="ar-SA" sz="2400" b="1" dirty="0" smtClean="0"/>
          </a:p>
          <a:p>
            <a:pPr rtl="1"/>
            <a:r>
              <a:rPr lang="ar-SA" sz="2400" b="1" dirty="0" err="1" smtClean="0"/>
              <a:t>اولاً</a:t>
            </a:r>
            <a:r>
              <a:rPr lang="ar-SA" sz="2400" b="1" dirty="0" smtClean="0"/>
              <a:t>: المصادر الأصلية</a:t>
            </a:r>
          </a:p>
          <a:p>
            <a:pPr marL="514350" indent="-514350" rtl="1">
              <a:buFont typeface="+mj-lt"/>
              <a:buAutoNum type="arabicParenR"/>
            </a:pPr>
            <a:r>
              <a:rPr lang="ar-SA" sz="2400" dirty="0" smtClean="0"/>
              <a:t>أحكام الشريعة الإسلامية الغراء وتتمثل مصادرها في القران والسنة والإجماع والقياس </a:t>
            </a:r>
            <a:endParaRPr lang="en-US" sz="2400" dirty="0" smtClean="0"/>
          </a:p>
          <a:p>
            <a:pPr marL="514350" indent="-514350" rtl="1">
              <a:buFont typeface="+mj-lt"/>
              <a:buAutoNum type="arabicParenR"/>
            </a:pPr>
            <a:r>
              <a:rPr lang="ar-SA" sz="2400" dirty="0" smtClean="0"/>
              <a:t>التشريعات والأنظمة</a:t>
            </a:r>
            <a:endParaRPr lang="en-US" sz="2400" dirty="0" smtClean="0"/>
          </a:p>
          <a:p>
            <a:pPr algn="just" rtl="1"/>
            <a:endParaRPr lang="ar-SA" sz="24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المصادر الرسمية الأصلية </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 أحكام الشريعة الإسلامية</a:t>
            </a:r>
          </a:p>
          <a:p>
            <a:pPr marL="0" lvl="0" indent="0" algn="just" rtl="1" eaLnBrk="1" hangingPunct="1">
              <a:spcBef>
                <a:spcPct val="0"/>
              </a:spcBef>
            </a:pPr>
            <a:r>
              <a:rPr lang="ar-SA" sz="2800" b="1" dirty="0" smtClean="0">
                <a:solidFill>
                  <a:prstClr val="black"/>
                </a:solidFill>
                <a:latin typeface="Constantia"/>
                <a:cs typeface="AL-Mohanad Bold" pitchFamily="2" charset="-78"/>
              </a:rPr>
              <a:t>يقصد بمصطلح الشريعة الإسلامية الأحكام التي شرعها الله لعباده على لسان رسوله صلى الله عليه وسلم .</a:t>
            </a:r>
          </a:p>
          <a:p>
            <a:pPr marL="0" lvl="0" indent="0" algn="ctr" rtl="1" eaLnBrk="1" hangingPunct="1">
              <a:spcBef>
                <a:spcPct val="0"/>
              </a:spcBef>
            </a:pPr>
            <a:r>
              <a:rPr lang="ar-SA" sz="2800" b="1" dirty="0" smtClean="0">
                <a:solidFill>
                  <a:srgbClr val="FF0000"/>
                </a:solidFill>
                <a:latin typeface="Constantia"/>
                <a:cs typeface="AL-Mohanad Bold" pitchFamily="2" charset="-78"/>
              </a:rPr>
              <a:t>مصادر الأحكام الشرعية</a:t>
            </a:r>
          </a:p>
          <a:p>
            <a:pPr marL="0" indent="0" rtl="1" eaLnBrk="1" hangingPunct="1">
              <a:spcBef>
                <a:spcPct val="0"/>
              </a:spcBef>
            </a:pPr>
            <a:r>
              <a:rPr lang="ar-SA" sz="2400" b="1" dirty="0" smtClean="0">
                <a:solidFill>
                  <a:sysClr val="windowText" lastClr="000000"/>
                </a:solidFill>
                <a:cs typeface="AL-Mohanad Bold" pitchFamily="2" charset="-78"/>
              </a:rPr>
              <a:t>يطلق رجال الفقه الإسلامي على مصادر القواعد الشرعية تعبير "الأدلة الشرعية" أو" أصول الأحكام " والدليل الشرعي هو ما يستدل بالنظر الصحيح فيه على حكم شرعي على سبيل القطع أو الظن .</a:t>
            </a:r>
            <a:endParaRPr lang="en-US" sz="2400" b="1" dirty="0" smtClean="0">
              <a:solidFill>
                <a:sysClr val="windowText" lastClr="000000"/>
              </a:solidFill>
              <a:cs typeface="AL-Mohanad Bold" pitchFamily="2" charset="-78"/>
            </a:endParaRPr>
          </a:p>
          <a:p>
            <a:pPr marL="0" indent="0" rtl="1" eaLnBrk="1" hangingPunct="1">
              <a:spcBef>
                <a:spcPct val="0"/>
              </a:spcBef>
            </a:pPr>
            <a:r>
              <a:rPr lang="ar-SA" sz="2400" b="1" dirty="0" smtClean="0">
                <a:solidFill>
                  <a:sysClr val="windowText" lastClr="000000"/>
                </a:solidFill>
                <a:cs typeface="AL-Mohanad Bold" pitchFamily="2" charset="-78"/>
              </a:rPr>
              <a:t>وقد قام الفقهاء بتقسيم هذه المصادر إلى عدة تقسيمات ،أهمها إلى مصادر متفق عليها ومصادر مختلف فيها .</a:t>
            </a:r>
          </a:p>
          <a:p>
            <a:pPr marL="0" indent="0" rtl="1" eaLnBrk="1" hangingPunct="1">
              <a:spcBef>
                <a:spcPct val="0"/>
              </a:spcBef>
            </a:pPr>
            <a:r>
              <a:rPr lang="ar-SA" sz="2400" b="1" dirty="0" smtClean="0">
                <a:solidFill>
                  <a:sysClr val="windowText" lastClr="000000"/>
                </a:solidFill>
                <a:cs typeface="AL-Mohanad Bold" pitchFamily="2" charset="-78"/>
              </a:rPr>
              <a:t>-والمصادر المتفق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أربعة هي القرآن الكريم والسنة النبوية والإجماع والقياس . أما المصادر الأخرى فهي مختلف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على الأحكام .</a:t>
            </a:r>
            <a:endParaRPr lang="en-US" sz="2400" b="1" dirty="0" smtClean="0">
              <a:solidFill>
                <a:sysClr val="windowText" lastClr="000000"/>
              </a:solidFill>
              <a:cs typeface="AL-Mohanad Bold" pitchFamily="2" charset="-78"/>
            </a:endParaRPr>
          </a:p>
          <a:p>
            <a:pPr marL="0" indent="0" rtl="1" eaLnBrk="1" hangingPunct="1">
              <a:spcBef>
                <a:spcPct val="0"/>
              </a:spcBef>
            </a:pPr>
            <a:r>
              <a:rPr lang="ar-SA" sz="2400" b="1" dirty="0" smtClean="0">
                <a:solidFill>
                  <a:sysClr val="windowText" lastClr="000000"/>
                </a:solidFill>
                <a:cs typeface="AL-Mohanad Bold" pitchFamily="2" charset="-78"/>
              </a:rPr>
              <a:t>والمصادر الأربعة المتفق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،متفق أيضا على أن يكون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على وجه الترتيب.</a:t>
            </a:r>
            <a:endParaRPr lang="en-GB" sz="2400" dirty="0" smtClean="0">
              <a:solidFill>
                <a:srgbClr val="FF0000"/>
              </a:solidFill>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المصادر الرسمية الأصلية </a:t>
            </a:r>
            <a:r>
              <a:rPr lang="ar-SA" sz="3600" dirty="0" err="1" smtClean="0"/>
              <a:t>ت</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أولا : القرآن الكريم</a:t>
            </a:r>
          </a:p>
          <a:p>
            <a:pPr rtl="1"/>
            <a:r>
              <a:rPr lang="ar-SA" sz="2800" b="1" dirty="0" smtClean="0">
                <a:solidFill>
                  <a:sysClr val="windowText" lastClr="000000"/>
                </a:solidFill>
                <a:cs typeface="AL-Mohanad Bold" pitchFamily="2" charset="-78"/>
              </a:rPr>
              <a:t>هو المصدر الأول للتشريع فإذا نص علي حكم وجب العمل به والأخذ بمقتضاه .</a:t>
            </a:r>
            <a:endParaRPr lang="ar-SA" sz="2800" b="1" dirty="0" smtClean="0">
              <a:solidFill>
                <a:srgbClr val="FF0000"/>
              </a:solidFill>
            </a:endParaRPr>
          </a:p>
          <a:p>
            <a:pPr rtl="1"/>
            <a:endParaRPr lang="en-US" sz="2800" b="1" dirty="0" smtClean="0">
              <a:solidFill>
                <a:srgbClr val="FF0000"/>
              </a:solidFill>
              <a:latin typeface="Constantia"/>
              <a:cs typeface="AL-Mohanad Bold" pitchFamily="2" charset="-78"/>
            </a:endParaRPr>
          </a:p>
          <a:p>
            <a:pPr algn="just" rtl="1"/>
            <a:r>
              <a:rPr lang="ar-SA" sz="2800" b="1" dirty="0" smtClean="0">
                <a:solidFill>
                  <a:sysClr val="windowText" lastClr="000000"/>
                </a:solidFill>
                <a:cs typeface="AL-Mohanad Bold" pitchFamily="2" charset="-78"/>
              </a:rPr>
              <a:t>دلالة القرآن على الأحكام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دلالة القرآن على الأحكام أما أن تكون قطعية،وذلك إذا كان النص دالا على المعنى المراد ولا يحتمل أي معنى آخر، وقد تكون دلالة النص القرآني علي الحكم دلالة ظنية  إذا كان لا يدل علي المعني المراد بطريق القطع </a:t>
            </a:r>
            <a:r>
              <a:rPr lang="ar-SA" sz="2800" b="1" dirty="0" err="1" smtClean="0">
                <a:solidFill>
                  <a:sysClr val="windowText" lastClr="000000"/>
                </a:solidFill>
                <a:cs typeface="AL-Mohanad Bold" pitchFamily="2" charset="-78"/>
              </a:rPr>
              <a:t>أى</a:t>
            </a:r>
            <a:r>
              <a:rPr lang="ar-SA" sz="2800" b="1" dirty="0" smtClean="0">
                <a:solidFill>
                  <a:sysClr val="windowText" lastClr="000000"/>
                </a:solidFill>
                <a:cs typeface="AL-Mohanad Bold" pitchFamily="2" charset="-78"/>
              </a:rPr>
              <a:t> يحتمل أكثر من معنى.</a:t>
            </a:r>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المصادر الرسمية الأصلية </a:t>
            </a:r>
            <a:r>
              <a:rPr lang="ar-SA" sz="3600" dirty="0" err="1" smtClean="0"/>
              <a:t>ت</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2- السنة النبوية</a:t>
            </a:r>
          </a:p>
          <a:p>
            <a:pPr rtl="1"/>
            <a:r>
              <a:rPr lang="ar-SA" sz="2800" b="1" dirty="0" smtClean="0"/>
              <a:t>السنة لغة </a:t>
            </a:r>
            <a:r>
              <a:rPr lang="ar-SA" sz="2800" b="1" dirty="0" err="1" smtClean="0"/>
              <a:t>هى</a:t>
            </a:r>
            <a:r>
              <a:rPr lang="ar-SA" sz="2800" b="1" dirty="0" smtClean="0"/>
              <a:t> الطريقة ، واصطلاحا هى ما ورد عن رسول الله صلى الله عليه وسلم من قول أوفعل أو تقرير.</a:t>
            </a:r>
          </a:p>
          <a:p>
            <a:r>
              <a:rPr lang="ar-SA" sz="2800" b="1" dirty="0" smtClean="0">
                <a:solidFill>
                  <a:sysClr val="windowText" lastClr="000000"/>
                </a:solidFill>
                <a:cs typeface="AL-Mohanad Bold" pitchFamily="2" charset="-78"/>
              </a:rPr>
              <a:t>حجية السنة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أكد القرآن أهمية السنة في نصوص كثيرة قاطعة مثل قوله تعالى"وما آتاكم الرسول فخذوه وما نهاكم عنه فانتهوا"،"ومن يطع الرسول فقد أطاع الله ",وقد اتفق العلماء علي أن ما صدر عن الرسول وكان مقصودا به التشريع والإقتداء ونقل إلينا بسند صحيح يفيد القطع أو الظن الراجح  يكون حجة ويجب العمل به.</a:t>
            </a:r>
            <a:endParaRPr lang="en-US" sz="2800" b="1" dirty="0" smtClean="0">
              <a:solidFill>
                <a:sysClr val="windowText" lastClr="000000"/>
              </a:solidFill>
              <a:cs typeface="AL-Mohanad Bold" pitchFamily="2" charset="-78"/>
            </a:endParaRPr>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دلالة السنة على الأحكام :</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مقررة ومؤكدة للأحكام</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جاءت بيانا لما أريد بالكتاب </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فيما ليس فيه نص كتاب</a:t>
            </a:r>
            <a:endParaRPr lang="en-US" sz="2800" b="1" dirty="0" smtClean="0">
              <a:solidFill>
                <a:prstClr val="black"/>
              </a:solidFill>
              <a:latin typeface="Constantia"/>
              <a:cs typeface="AL-Mohanad Bold" pitchFamily="2" charset="-78"/>
            </a:endParaRPr>
          </a:p>
          <a:p>
            <a:pPr rtl="1"/>
            <a:endParaRPr lang="en-US" sz="2400" dirty="0" smtClean="0"/>
          </a:p>
          <a:p>
            <a:pPr rtl="1"/>
            <a:r>
              <a:rPr lang="ar-SA" sz="2800" b="1" dirty="0" smtClean="0">
                <a:solidFill>
                  <a:srgbClr val="FF0000"/>
                </a:solidFill>
                <a:cs typeface="AL-Mohanad Bold"/>
              </a:rPr>
              <a:t>3- الإجماع :</a:t>
            </a:r>
          </a:p>
          <a:p>
            <a:pPr algn="just" rtl="1"/>
            <a:r>
              <a:rPr lang="ar-SA" sz="2800" b="1" dirty="0" smtClean="0">
                <a:solidFill>
                  <a:sysClr val="windowText" lastClr="000000"/>
                </a:solidFill>
                <a:cs typeface="AL-Mohanad Bold" pitchFamily="2" charset="-78"/>
              </a:rPr>
              <a:t>يعرف الإجماع بأنه اتفاق المجتهدين من علماء المسلمين على حكم شرعي في واقعة بعد وفاة الرسول صلي الله عليه .وجمهور الفقهاء يشترطون لتحقيق الإجماع  أن  يتفق جميع المجتهدين علي هذا الحكم</a:t>
            </a:r>
            <a:r>
              <a:rPr lang="ar-SA" sz="2800" b="1" dirty="0" smtClean="0">
                <a:cs typeface="AL-Mohanad Bold"/>
              </a:rPr>
              <a:t> </a:t>
            </a:r>
            <a:endParaRPr lang="en-US" sz="2800" b="1" dirty="0">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447800"/>
            <a:ext cx="8915400" cy="4724400"/>
          </a:xfrm>
        </p:spPr>
        <p:txBody>
          <a:bodyPr/>
          <a:lstStyle/>
          <a:p>
            <a:r>
              <a:rPr lang="ar-SA" sz="2800" b="1" dirty="0" smtClean="0">
                <a:solidFill>
                  <a:sysClr val="windowText" lastClr="000000"/>
                </a:solidFill>
                <a:cs typeface="AL-Mohanad Bold" pitchFamily="2" charset="-78"/>
              </a:rPr>
              <a:t>حجية الإجماع</a:t>
            </a:r>
            <a:r>
              <a:rPr lang="ar-SA" sz="2800" dirty="0" smtClean="0">
                <a:solidFill>
                  <a:sysClr val="windowText" lastClr="000000"/>
                </a:solidFill>
                <a:cs typeface="AL-Mohanad Bold" pitchFamily="2" charset="-78"/>
              </a:rPr>
              <a:t>:</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الإجماع مصدر شرعي يجب العمل به،فإذا أجمع المجتهدون من الأمة علي حكم شرعي تعين علي جميع المسلمين الأخذ بهذا الحكم ولا يجوز لعلماء القرون التالية نقض هذا الإجماع.</a:t>
            </a:r>
          </a:p>
          <a:p>
            <a:pPr rtl="1"/>
            <a:r>
              <a:rPr lang="ar-SA" sz="2800" b="1" dirty="0" smtClean="0">
                <a:solidFill>
                  <a:srgbClr val="FF0000"/>
                </a:solidFill>
              </a:rPr>
              <a:t> </a:t>
            </a:r>
            <a:r>
              <a:rPr lang="ar-SA" sz="2800" b="1" dirty="0" smtClean="0">
                <a:solidFill>
                  <a:srgbClr val="FF0000"/>
                </a:solidFill>
                <a:cs typeface="AL-Mohanad Bold" pitchFamily="2" charset="-78"/>
              </a:rPr>
              <a:t>4- القياس:</a:t>
            </a:r>
            <a:endParaRPr lang="en-US" sz="2800" dirty="0" smtClean="0">
              <a:solidFill>
                <a:srgbClr val="FF0000"/>
              </a:solidFill>
              <a:cs typeface="AL-Mohanad Bold" pitchFamily="2" charset="-78"/>
            </a:endParaRPr>
          </a:p>
          <a:p>
            <a:pPr rtl="1"/>
            <a:r>
              <a:rPr lang="ar-SA" sz="2800" b="1" dirty="0" smtClean="0">
                <a:solidFill>
                  <a:sysClr val="windowText" lastClr="000000"/>
                </a:solidFill>
                <a:cs typeface="AL-Mohanad Bold" pitchFamily="2" charset="-78"/>
              </a:rPr>
              <a:t>القياس في اللغة هو التقدير ،ويمكن تعريفه في الاصطلاح بأنه إلحاق واقعة لم يرد نص بحكمها بواقعة أخري ورد النص بحكمها ،في الحكم الذي ورد به النص لتساوى الواقعتين في علة الحكم.</a:t>
            </a:r>
            <a:endParaRPr lang="en-US" sz="2800" b="1"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حجية القياس</a:t>
            </a:r>
            <a:r>
              <a:rPr lang="ar-SA" sz="2800" dirty="0" smtClean="0">
                <a:solidFill>
                  <a:sysClr val="windowText" lastClr="000000"/>
                </a:solidFill>
                <a:cs typeface="AL-Mohanad Bold" pitchFamily="2" charset="-78"/>
              </a:rPr>
              <a:t>: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يذهب جمهور العلماء إلي أن القياس حجة شرعية يأتي في المرتبة بعد الكتاب والسنة والإجماع. </a:t>
            </a:r>
            <a:r>
              <a:rPr lang="ar-SA" sz="2800" dirty="0" smtClean="0">
                <a:solidFill>
                  <a:sysClr val="windowText" lastClr="000000"/>
                </a:solidFill>
              </a:rPr>
              <a:t>.</a:t>
            </a:r>
            <a:endParaRPr lang="en-US" sz="2800" b="1" dirty="0" smtClean="0">
              <a:solidFill>
                <a:sysClr val="windowText" lastClr="000000"/>
              </a:solidFill>
              <a:cs typeface="AL-Mohanad Bold" pitchFamily="2" charset="-78"/>
            </a:endParaRPr>
          </a:p>
          <a:p>
            <a:pPr mar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447800"/>
            <a:ext cx="8915400" cy="4724400"/>
          </a:xfrm>
        </p:spPr>
        <p:txBody>
          <a:bodyPr/>
          <a:lstStyle/>
          <a:p>
            <a:pPr algn="just" rtl="1"/>
            <a:r>
              <a:rPr lang="ar-SA" sz="2800" b="1" dirty="0" smtClean="0">
                <a:solidFill>
                  <a:srgbClr val="FF0000"/>
                </a:solidFill>
                <a:cs typeface="AL-Mohanad Bold" pitchFamily="2" charset="-78"/>
              </a:rPr>
              <a:t>المصلحة المرسلة:</a:t>
            </a:r>
            <a:endParaRPr lang="en-US" sz="2800" dirty="0" smtClean="0">
              <a:solidFill>
                <a:srgbClr val="FF0000"/>
              </a:solidFill>
              <a:cs typeface="AL-Mohanad Bold" pitchFamily="2" charset="-78"/>
            </a:endParaRPr>
          </a:p>
          <a:p>
            <a:pPr algn="just" rtl="1"/>
            <a:r>
              <a:rPr lang="ar-SA" sz="2800" b="1" dirty="0" smtClean="0">
                <a:solidFill>
                  <a:sysClr val="windowText" lastClr="000000"/>
                </a:solidFill>
                <a:cs typeface="AL-Mohanad Bold" pitchFamily="2" charset="-78"/>
              </a:rPr>
              <a:t>المقصود بالمصلحة هو جلب منفعة أو دفع مضرة ،وكلمة مرسلة تعني أن الشارع أطلقها ولم يقيدها باعتبار ولا بإلغاء.</a:t>
            </a:r>
            <a:endParaRPr lang="en-US" sz="2800" b="1" dirty="0" smtClean="0">
              <a:solidFill>
                <a:sysClr val="windowText" lastClr="000000"/>
              </a:solidFill>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r>
              <a:rPr lang="en-US" sz="2800" b="1" dirty="0" smtClean="0">
                <a:solidFill>
                  <a:sysClr val="windowText" lastClr="000000"/>
                </a:solidFill>
              </a:rPr>
              <a:t>: </a:t>
            </a:r>
            <a:r>
              <a:rPr lang="ar-SA" sz="2800" b="1" dirty="0" smtClean="0">
                <a:solidFill>
                  <a:sysClr val="windowText" lastClr="000000"/>
                </a:solidFill>
              </a:rPr>
              <a:t>شروط المصلحة المرسلة</a:t>
            </a:r>
            <a:endParaRPr lang="en-US" sz="2800" b="1" dirty="0" smtClean="0">
              <a:solidFill>
                <a:sysClr val="windowText" lastClr="000000"/>
              </a:solidFill>
              <a:cs typeface="AL-Mohanad Bold" pitchFamily="2" charset="-78"/>
            </a:endParaRPr>
          </a:p>
          <a:p>
            <a:r>
              <a:rPr lang="ar-SA" sz="2800" b="1" dirty="0" smtClean="0">
                <a:solidFill>
                  <a:sysClr val="windowText" lastClr="000000"/>
                </a:solidFill>
                <a:cs typeface="AL-Mohanad Bold"/>
              </a:rPr>
              <a:t>1-أن تكون المصلحة معقولة.</a:t>
            </a:r>
          </a:p>
          <a:p>
            <a:r>
              <a:rPr lang="ar-SA" sz="2800" b="1" dirty="0" smtClean="0">
                <a:solidFill>
                  <a:sysClr val="windowText" lastClr="000000"/>
                </a:solidFill>
                <a:cs typeface="AL-Mohanad Bold" pitchFamily="2" charset="-78"/>
              </a:rPr>
              <a:t>2-أن يكون الأخذ بالمصلحة ضروري.</a:t>
            </a:r>
          </a:p>
          <a:p>
            <a:r>
              <a:rPr lang="ar-SA" sz="2800" b="1" dirty="0" smtClean="0">
                <a:solidFill>
                  <a:sysClr val="windowText" lastClr="000000"/>
                </a:solidFill>
                <a:cs typeface="AL-Mohanad Bold" pitchFamily="2" charset="-78"/>
              </a:rPr>
              <a:t>3-أن تكون المصلحة اجتماعية</a:t>
            </a: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1588</TotalTime>
  <Words>598</Words>
  <Application>Microsoft Office PowerPoint</Application>
  <PresentationFormat>A4 Paper (210x297 mm)‎</PresentationFormat>
  <Paragraphs>72</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الشريحة 2</vt:lpstr>
      <vt:lpstr>مصادر القاعدة القانونية</vt:lpstr>
      <vt:lpstr>المصادر الرسمية الأصلية </vt:lpstr>
      <vt:lpstr>المصادر الرسمية الأصلية ت</vt:lpstr>
      <vt:lpstr>المصادر الرسمية الأصلية ت</vt:lpstr>
      <vt:lpstr>المصادر الرسمية الأصلية ت</vt:lpstr>
      <vt:lpstr>المصادر الرسمية الأصلية ت</vt:lpstr>
      <vt:lpstr>المصادر الرسمية الأصلية ت</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kahmed</cp:lastModifiedBy>
  <cp:revision>127</cp:revision>
  <dcterms:created xsi:type="dcterms:W3CDTF">2009-10-14T19:14:34Z</dcterms:created>
  <dcterms:modified xsi:type="dcterms:W3CDTF">2012-09-26T10:10:03Z</dcterms:modified>
</cp:coreProperties>
</file>