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40"/>
  </p:notesMasterIdLst>
  <p:sldIdLst>
    <p:sldId id="277" r:id="rId2"/>
    <p:sldId id="276" r:id="rId3"/>
    <p:sldId id="306" r:id="rId4"/>
    <p:sldId id="273" r:id="rId5"/>
    <p:sldId id="274" r:id="rId6"/>
    <p:sldId id="275" r:id="rId7"/>
    <p:sldId id="279" r:id="rId8"/>
    <p:sldId id="280" r:id="rId9"/>
    <p:sldId id="281" r:id="rId10"/>
    <p:sldId id="282" r:id="rId11"/>
    <p:sldId id="283" r:id="rId12"/>
    <p:sldId id="286" r:id="rId13"/>
    <p:sldId id="287" r:id="rId14"/>
    <p:sldId id="288" r:id="rId15"/>
    <p:sldId id="289" r:id="rId16"/>
    <p:sldId id="290" r:id="rId17"/>
    <p:sldId id="291" r:id="rId18"/>
    <p:sldId id="292" r:id="rId19"/>
    <p:sldId id="293" r:id="rId20"/>
    <p:sldId id="294" r:id="rId21"/>
    <p:sldId id="295" r:id="rId22"/>
    <p:sldId id="305" r:id="rId23"/>
    <p:sldId id="266" r:id="rId24"/>
    <p:sldId id="307" r:id="rId25"/>
    <p:sldId id="257" r:id="rId26"/>
    <p:sldId id="258" r:id="rId27"/>
    <p:sldId id="259" r:id="rId28"/>
    <p:sldId id="260" r:id="rId29"/>
    <p:sldId id="261" r:id="rId30"/>
    <p:sldId id="262" r:id="rId31"/>
    <p:sldId id="263" r:id="rId32"/>
    <p:sldId id="264" r:id="rId33"/>
    <p:sldId id="268" r:id="rId34"/>
    <p:sldId id="269" r:id="rId35"/>
    <p:sldId id="270" r:id="rId36"/>
    <p:sldId id="271" r:id="rId37"/>
    <p:sldId id="272" r:id="rId38"/>
    <p:sldId id="308" r:id="rId3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51" d="100"/>
          <a:sy n="51" d="100"/>
        </p:scale>
        <p:origin x="-1056" y="-8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469171BB-6C21-4897-A6CD-544C7CB7B5BC}" type="datetimeFigureOut">
              <a:rPr lang="ar-SA" smtClean="0"/>
              <a:t>26/06/31</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FCBBF3E5-1745-4C30-81EE-B36860A5F762}" type="slidenum">
              <a:rPr lang="ar-SA" smtClean="0"/>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7D0CFC-C108-4CA2-B2CF-C0F345D11D61}" type="slidenum">
              <a:rPr lang="en-US"/>
              <a:pPr/>
              <a:t>4</a:t>
            </a:fld>
            <a:endParaRPr lang="en-US"/>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ar-SA"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22AD0F-D5AB-46ED-B2FD-7C266F54F4DB}" type="slidenum">
              <a:rPr lang="en-US"/>
              <a:pPr/>
              <a:t>5</a:t>
            </a:fld>
            <a:endParaRPr 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BB7AC6-0C81-4EAA-818B-7DCD262E658D}" type="slidenum">
              <a:rPr lang="en-US"/>
              <a:pPr/>
              <a:t>6</a:t>
            </a:fld>
            <a:endParaRPr lang="en-US"/>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F9A44A-5C0D-455F-8E04-8648C651DA66}" type="slidenum">
              <a:rPr lang="en-US"/>
              <a:pPr/>
              <a:t>12</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1D4649-D444-4E8A-96F2-5D80AAD8D28E}" type="slidenum">
              <a:rPr lang="en-US"/>
              <a:pPr/>
              <a:t>13</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CB8E5C-A745-4506-8697-F2BADC0183B2}" type="slidenum">
              <a:rPr lang="en-US"/>
              <a:pPr/>
              <a:t>14</a:t>
            </a:fld>
            <a:endParaRPr 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1821F2-353A-4122-A1E1-D1A57211AA26}" type="slidenum">
              <a:rPr lang="en-US"/>
              <a:pPr/>
              <a:t>15</a:t>
            </a:fld>
            <a:endParaRPr 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7E98C5-65E7-47B2-9257-FB1ED31E3A5E}" type="slidenum">
              <a:rPr lang="en-US"/>
              <a:pPr/>
              <a:t>16</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FC8872-F947-42A6-8907-E7CC68E5B259}" type="slidenum">
              <a:rPr lang="en-US"/>
              <a:pPr/>
              <a:t>17</a:t>
            </a:fld>
            <a:endParaRPr 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BCC7B8-9DA5-4712-ACE4-8F6EA302CCAF}" type="slidenum">
              <a:rPr lang="en-US"/>
              <a:pPr/>
              <a:t>18</a:t>
            </a:fld>
            <a:endParaRPr lang="en-US"/>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4EBC2B-810B-4F7A-A60E-CC2453626345}" type="slidenum">
              <a:rPr lang="en-US"/>
              <a:pPr/>
              <a:t>19</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1B530C-EE10-451C-91C9-49BAA9E9AB9F}" type="slidenum">
              <a:rPr lang="en-US"/>
              <a:pPr/>
              <a:t>20</a:t>
            </a:fld>
            <a:endParaRPr lang="en-US"/>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A76A3E-8706-4416-86A0-F6908A40EF68}" type="slidenum">
              <a:rPr lang="en-US"/>
              <a:pPr/>
              <a:t>21</a:t>
            </a:fld>
            <a:endParaRPr lang="en-US"/>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5501C3-1B0A-4B4C-83A5-DDA112B0C850}" type="slidenum">
              <a:rPr lang="en-US"/>
              <a:pPr/>
              <a:t>22</a:t>
            </a:fld>
            <a:endParaRPr 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E102F7-4381-4DDB-B02E-3A06D01614D9}" type="slidenum">
              <a:rPr lang="en-US"/>
              <a:pPr/>
              <a:t>34</a:t>
            </a:fld>
            <a:endParaRPr lang="en-US"/>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638235-C765-4809-8541-E75EE10731B7}" type="slidenum">
              <a:rPr lang="en-US"/>
              <a:pPr/>
              <a:t>35</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4F019F-F6F4-4852-9F80-DABFE1C6C1C5}" type="slidenum">
              <a:rPr lang="en-US"/>
              <a:pPr/>
              <a:t>36</a:t>
            </a:fld>
            <a:endParaRPr 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E656EA-8486-4164-8F28-DC6CE18D189D}" type="slidenum">
              <a:rPr lang="en-US"/>
              <a:pPr/>
              <a:t>37</a:t>
            </a:fld>
            <a:endParaRPr 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831D12BF-127A-4135-8052-55164A2EF048}" type="datetimeFigureOut">
              <a:rPr lang="ar-SA" smtClean="0"/>
              <a:t>26/06/31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9B0409C-CB5F-41BE-9E06-9057C109C85F}"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831D12BF-127A-4135-8052-55164A2EF048}" type="datetimeFigureOut">
              <a:rPr lang="ar-SA" smtClean="0"/>
              <a:t>26/06/31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9B0409C-CB5F-41BE-9E06-9057C109C85F}"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831D12BF-127A-4135-8052-55164A2EF048}" type="datetimeFigureOut">
              <a:rPr lang="ar-SA" smtClean="0"/>
              <a:t>26/06/31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9B0409C-CB5F-41BE-9E06-9057C109C85F}"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831D12BF-127A-4135-8052-55164A2EF048}" type="datetimeFigureOut">
              <a:rPr lang="ar-SA" smtClean="0"/>
              <a:t>26/06/31</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9B0409C-CB5F-41BE-9E06-9057C109C85F}"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831D12BF-127A-4135-8052-55164A2EF048}" type="datetimeFigureOut">
              <a:rPr lang="ar-SA" smtClean="0"/>
              <a:t>26/06/31</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99B0409C-CB5F-41BE-9E06-9057C109C85F}"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831D12BF-127A-4135-8052-55164A2EF048}" type="datetimeFigureOut">
              <a:rPr lang="ar-SA" smtClean="0"/>
              <a:t>26/06/31</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99B0409C-CB5F-41BE-9E06-9057C109C85F}"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831D12BF-127A-4135-8052-55164A2EF048}" type="datetimeFigureOut">
              <a:rPr lang="ar-SA" smtClean="0"/>
              <a:t>26/06/31</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99B0409C-CB5F-41BE-9E06-9057C109C85F}"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831D12BF-127A-4135-8052-55164A2EF048}" type="datetimeFigureOut">
              <a:rPr lang="ar-SA" smtClean="0"/>
              <a:t>26/06/31</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9B0409C-CB5F-41BE-9E06-9057C109C85F}"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831D12BF-127A-4135-8052-55164A2EF048}" type="datetimeFigureOut">
              <a:rPr lang="ar-SA" smtClean="0"/>
              <a:t>26/06/31</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9B0409C-CB5F-41BE-9E06-9057C109C85F}"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831D12BF-127A-4135-8052-55164A2EF048}" type="datetimeFigureOut">
              <a:rPr lang="ar-SA" smtClean="0"/>
              <a:t>26/06/31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9B0409C-CB5F-41BE-9E06-9057C109C85F}"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831D12BF-127A-4135-8052-55164A2EF048}" type="datetimeFigureOut">
              <a:rPr lang="ar-SA" smtClean="0"/>
              <a:t>26/06/31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9B0409C-CB5F-41BE-9E06-9057C109C85F}"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831D12BF-127A-4135-8052-55164A2EF048}" type="datetimeFigureOut">
              <a:rPr lang="ar-SA" smtClean="0"/>
              <a:t>26/06/31</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9B0409C-CB5F-41BE-9E06-9057C109C85F}"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71472" y="642918"/>
            <a:ext cx="8229600" cy="5726130"/>
          </a:xfrm>
        </p:spPr>
        <p:txBody>
          <a:bodyPr>
            <a:normAutofit fontScale="90000"/>
          </a:bodyPr>
          <a:lstStyle/>
          <a:p>
            <a:r>
              <a:rPr lang="ar-SA" sz="5400" dirty="0" smtClean="0"/>
              <a:t>بسم الله الرحمن الرحيم</a:t>
            </a:r>
            <a:br>
              <a:rPr lang="ar-SA" sz="5400" dirty="0" smtClean="0"/>
            </a:br>
            <a:r>
              <a:rPr lang="ar-SA" sz="5400" dirty="0" smtClean="0"/>
              <a:t/>
            </a:r>
            <a:br>
              <a:rPr lang="ar-SA" sz="5400" dirty="0" smtClean="0"/>
            </a:br>
            <a:r>
              <a:rPr lang="ar-SA" sz="5400" dirty="0" smtClean="0"/>
              <a:t>هذه جميع منحنيات مادة الاقتصاد</a:t>
            </a:r>
            <a:br>
              <a:rPr lang="ar-SA" sz="5400" dirty="0" smtClean="0"/>
            </a:br>
            <a:r>
              <a:rPr lang="ar-SA" sz="5400" dirty="0" smtClean="0"/>
              <a:t>أتمنى لكم ولي التوفيق والنجاح</a:t>
            </a:r>
            <a:br>
              <a:rPr lang="ar-SA" sz="5400" dirty="0" smtClean="0"/>
            </a:br>
            <a:r>
              <a:rPr lang="ar-SA" sz="5400" dirty="0" smtClean="0"/>
              <a:t>ولا تنسوني من دعواتكم </a:t>
            </a:r>
            <a:br>
              <a:rPr lang="ar-SA" sz="5400" dirty="0" smtClean="0"/>
            </a:br>
            <a:r>
              <a:rPr lang="ar-SA" sz="5400" dirty="0" smtClean="0"/>
              <a:t/>
            </a:r>
            <a:br>
              <a:rPr lang="ar-SA" sz="5400" dirty="0" smtClean="0"/>
            </a:br>
            <a:r>
              <a:rPr lang="ar-SA" sz="5400" dirty="0" smtClean="0"/>
              <a:t>سبحان الله وبحمده سبحان الله العظيم</a:t>
            </a:r>
            <a:br>
              <a:rPr lang="ar-SA" sz="5400" dirty="0" smtClean="0"/>
            </a:br>
            <a:endParaRPr lang="ar-SA" sz="5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2571744"/>
            <a:ext cx="8229600" cy="1143000"/>
          </a:xfrm>
        </p:spPr>
        <p:txBody>
          <a:bodyPr>
            <a:noAutofit/>
          </a:bodyPr>
          <a:lstStyle/>
          <a:p>
            <a:r>
              <a:rPr lang="ar-SA" sz="11500" dirty="0" smtClean="0"/>
              <a:t>الفصل </a:t>
            </a:r>
            <a:r>
              <a:rPr lang="ar-SA" sz="11500" dirty="0" err="1" smtClean="0"/>
              <a:t>الاول</a:t>
            </a:r>
            <a:r>
              <a:rPr lang="ar-SA" sz="11500" dirty="0" smtClean="0"/>
              <a:t/>
            </a:r>
            <a:br>
              <a:rPr lang="ar-SA" sz="11500" dirty="0" smtClean="0"/>
            </a:br>
            <a:r>
              <a:rPr lang="ar-SA" sz="9600" dirty="0" smtClean="0"/>
              <a:t>لا توجد </a:t>
            </a:r>
            <a:r>
              <a:rPr lang="ar-SA" sz="9600" dirty="0" err="1" smtClean="0"/>
              <a:t>به</a:t>
            </a:r>
            <a:r>
              <a:rPr lang="ar-SA" sz="9600" dirty="0" smtClean="0"/>
              <a:t> منحنيات</a:t>
            </a:r>
            <a:endParaRPr lang="ar-SA" sz="1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2571744"/>
            <a:ext cx="8229600" cy="1143000"/>
          </a:xfrm>
        </p:spPr>
        <p:txBody>
          <a:bodyPr>
            <a:noAutofit/>
          </a:bodyPr>
          <a:lstStyle/>
          <a:p>
            <a:r>
              <a:rPr lang="ar-SA" sz="11500" dirty="0" smtClean="0"/>
              <a:t>الفصل الثاني</a:t>
            </a:r>
            <a:endParaRPr lang="ar-SA" sz="1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5003801" y="4062415"/>
            <a:ext cx="601663" cy="446087"/>
          </a:xfrm>
          <a:prstGeom prst="rect">
            <a:avLst/>
          </a:prstGeom>
          <a:noFill/>
          <a:ln w="9525">
            <a:noFill/>
            <a:miter lim="800000"/>
            <a:headEnd/>
            <a:tailEnd/>
          </a:ln>
          <a:effectLst/>
        </p:spPr>
        <p:txBody>
          <a:bodyPr lIns="89611" tIns="44806" rIns="89611" bIns="44806"/>
          <a:lstStyle/>
          <a:p>
            <a:pPr rtl="1"/>
            <a:r>
              <a:rPr lang="en-US" altLang="zh-CN" sz="2400" b="1">
                <a:latin typeface="Times New Roman" pitchFamily="18" charset="0"/>
                <a:ea typeface="SimSun" pitchFamily="2" charset="-122"/>
              </a:rPr>
              <a:t>A</a:t>
            </a:r>
          </a:p>
          <a:p>
            <a:pPr algn="r" rtl="1"/>
            <a:endParaRPr lang="en-US"/>
          </a:p>
        </p:txBody>
      </p:sp>
      <p:sp>
        <p:nvSpPr>
          <p:cNvPr id="9219" name="Line 3"/>
          <p:cNvSpPr>
            <a:spLocks noChangeShapeType="1"/>
          </p:cNvSpPr>
          <p:nvPr/>
        </p:nvSpPr>
        <p:spPr bwMode="auto">
          <a:xfrm flipH="1">
            <a:off x="3160713" y="4484688"/>
            <a:ext cx="2987675" cy="0"/>
          </a:xfrm>
          <a:prstGeom prst="line">
            <a:avLst/>
          </a:prstGeom>
          <a:noFill/>
          <a:ln w="28575">
            <a:solidFill>
              <a:srgbClr val="000000"/>
            </a:solidFill>
            <a:round/>
            <a:headEnd/>
            <a:tailEnd/>
          </a:ln>
          <a:effectLst/>
        </p:spPr>
        <p:txBody>
          <a:bodyPr/>
          <a:lstStyle/>
          <a:p>
            <a:endParaRPr lang="ar-SA"/>
          </a:p>
        </p:txBody>
      </p:sp>
      <p:sp>
        <p:nvSpPr>
          <p:cNvPr id="9220" name="Line 4"/>
          <p:cNvSpPr>
            <a:spLocks noChangeShapeType="1"/>
          </p:cNvSpPr>
          <p:nvPr/>
        </p:nvSpPr>
        <p:spPr bwMode="auto">
          <a:xfrm flipV="1">
            <a:off x="3160713" y="704850"/>
            <a:ext cx="0" cy="3779838"/>
          </a:xfrm>
          <a:prstGeom prst="line">
            <a:avLst/>
          </a:prstGeom>
          <a:noFill/>
          <a:ln w="28575">
            <a:solidFill>
              <a:srgbClr val="000000"/>
            </a:solidFill>
            <a:round/>
            <a:headEnd/>
            <a:tailEnd/>
          </a:ln>
          <a:effectLst/>
        </p:spPr>
        <p:txBody>
          <a:bodyPr/>
          <a:lstStyle/>
          <a:p>
            <a:endParaRPr lang="ar-SA"/>
          </a:p>
        </p:txBody>
      </p:sp>
      <p:sp>
        <p:nvSpPr>
          <p:cNvPr id="9221" name="Arc 5"/>
          <p:cNvSpPr>
            <a:spLocks/>
          </p:cNvSpPr>
          <p:nvPr/>
        </p:nvSpPr>
        <p:spPr bwMode="auto">
          <a:xfrm>
            <a:off x="3160713" y="1371600"/>
            <a:ext cx="1844675" cy="311308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a:solidFill>
              <a:srgbClr val="000000"/>
            </a:solidFill>
            <a:round/>
            <a:headEnd type="oval" w="med" len="med"/>
            <a:tailEnd type="oval" w="med" len="med"/>
          </a:ln>
          <a:effectLst/>
        </p:spPr>
        <p:txBody>
          <a:bodyPr/>
          <a:lstStyle/>
          <a:p>
            <a:endParaRPr lang="ar-SA"/>
          </a:p>
        </p:txBody>
      </p:sp>
      <p:sp>
        <p:nvSpPr>
          <p:cNvPr id="9222" name="Line 6"/>
          <p:cNvSpPr>
            <a:spLocks noChangeShapeType="1"/>
          </p:cNvSpPr>
          <p:nvPr/>
        </p:nvSpPr>
        <p:spPr bwMode="auto">
          <a:xfrm>
            <a:off x="3160713" y="2928938"/>
            <a:ext cx="1582737" cy="0"/>
          </a:xfrm>
          <a:prstGeom prst="line">
            <a:avLst/>
          </a:prstGeom>
          <a:noFill/>
          <a:ln w="19050" cap="rnd">
            <a:solidFill>
              <a:srgbClr val="000000"/>
            </a:solidFill>
            <a:prstDash val="sysDot"/>
            <a:round/>
            <a:headEnd/>
            <a:tailEnd type="oval" w="med" len="med"/>
          </a:ln>
          <a:effectLst/>
        </p:spPr>
        <p:txBody>
          <a:bodyPr/>
          <a:lstStyle/>
          <a:p>
            <a:endParaRPr lang="ar-SA"/>
          </a:p>
        </p:txBody>
      </p:sp>
      <p:sp>
        <p:nvSpPr>
          <p:cNvPr id="9223" name="Line 7"/>
          <p:cNvSpPr>
            <a:spLocks noChangeShapeType="1"/>
          </p:cNvSpPr>
          <p:nvPr/>
        </p:nvSpPr>
        <p:spPr bwMode="auto">
          <a:xfrm>
            <a:off x="4743450" y="2928938"/>
            <a:ext cx="0" cy="1555750"/>
          </a:xfrm>
          <a:prstGeom prst="line">
            <a:avLst/>
          </a:prstGeom>
          <a:noFill/>
          <a:ln w="19050" cap="rnd">
            <a:solidFill>
              <a:srgbClr val="000000"/>
            </a:solidFill>
            <a:prstDash val="sysDot"/>
            <a:round/>
            <a:headEnd/>
            <a:tailEnd/>
          </a:ln>
          <a:effectLst/>
        </p:spPr>
        <p:txBody>
          <a:bodyPr/>
          <a:lstStyle/>
          <a:p>
            <a:endParaRPr lang="ar-SA"/>
          </a:p>
        </p:txBody>
      </p:sp>
      <p:sp>
        <p:nvSpPr>
          <p:cNvPr id="9224" name="Text Box 8"/>
          <p:cNvSpPr txBox="1">
            <a:spLocks noChangeArrowheads="1"/>
          </p:cNvSpPr>
          <p:nvPr/>
        </p:nvSpPr>
        <p:spPr bwMode="auto">
          <a:xfrm>
            <a:off x="2727325" y="260350"/>
            <a:ext cx="876300" cy="666750"/>
          </a:xfrm>
          <a:prstGeom prst="rect">
            <a:avLst/>
          </a:prstGeom>
          <a:noFill/>
          <a:ln w="9525">
            <a:noFill/>
            <a:miter lim="800000"/>
            <a:headEnd/>
            <a:tailEnd/>
          </a:ln>
          <a:effectLst/>
        </p:spPr>
        <p:txBody>
          <a:bodyPr lIns="89611" tIns="44806" rIns="89611" bIns="44806"/>
          <a:lstStyle/>
          <a:p>
            <a:pPr algn="ctr" rtl="1"/>
            <a:r>
              <a:rPr lang="en-US" altLang="zh-CN" sz="2400" b="1">
                <a:latin typeface="Times New Roman" pitchFamily="18" charset="0"/>
                <a:ea typeface="SimSun" pitchFamily="2" charset="-122"/>
              </a:rPr>
              <a:t>C</a:t>
            </a:r>
            <a:endParaRPr lang="en-US" sz="3600"/>
          </a:p>
        </p:txBody>
      </p:sp>
      <p:sp>
        <p:nvSpPr>
          <p:cNvPr id="9225" name="Text Box 9"/>
          <p:cNvSpPr txBox="1">
            <a:spLocks noChangeArrowheads="1"/>
          </p:cNvSpPr>
          <p:nvPr/>
        </p:nvSpPr>
        <p:spPr bwMode="auto">
          <a:xfrm>
            <a:off x="2206626" y="2781300"/>
            <a:ext cx="965200" cy="668338"/>
          </a:xfrm>
          <a:prstGeom prst="rect">
            <a:avLst/>
          </a:prstGeom>
          <a:noFill/>
          <a:ln w="9525">
            <a:noFill/>
            <a:miter lim="800000"/>
            <a:headEnd/>
            <a:tailEnd/>
          </a:ln>
          <a:effectLst/>
        </p:spPr>
        <p:txBody>
          <a:bodyPr lIns="89611" tIns="44806" rIns="89611" bIns="44806"/>
          <a:lstStyle/>
          <a:p>
            <a:pPr algn="r" rtl="1"/>
            <a:r>
              <a:rPr lang="en-US" altLang="zh-CN" sz="2400" b="1">
                <a:latin typeface="Times New Roman" pitchFamily="18" charset="0"/>
                <a:ea typeface="SimSun" pitchFamily="2" charset="-122"/>
              </a:rPr>
              <a:t>1500</a:t>
            </a:r>
            <a:endParaRPr lang="en-US" sz="3600"/>
          </a:p>
        </p:txBody>
      </p:sp>
      <p:sp>
        <p:nvSpPr>
          <p:cNvPr id="9226" name="Text Box 10"/>
          <p:cNvSpPr txBox="1">
            <a:spLocks noChangeArrowheads="1"/>
          </p:cNvSpPr>
          <p:nvPr/>
        </p:nvSpPr>
        <p:spPr bwMode="auto">
          <a:xfrm>
            <a:off x="3792539" y="4456113"/>
            <a:ext cx="2408237" cy="666750"/>
          </a:xfrm>
          <a:prstGeom prst="rect">
            <a:avLst/>
          </a:prstGeom>
          <a:noFill/>
          <a:ln w="9525">
            <a:noFill/>
            <a:miter lim="800000"/>
            <a:headEnd/>
            <a:tailEnd/>
          </a:ln>
          <a:effectLst/>
        </p:spPr>
        <p:txBody>
          <a:bodyPr lIns="89611" tIns="44806" rIns="89611" bIns="44806"/>
          <a:lstStyle/>
          <a:p>
            <a:r>
              <a:rPr lang="en-US" altLang="zh-CN" sz="2400" b="1">
                <a:latin typeface="Times New Roman" pitchFamily="18" charset="0"/>
                <a:ea typeface="SimSun" pitchFamily="2" charset="-122"/>
              </a:rPr>
              <a:t>     1800  2000</a:t>
            </a:r>
          </a:p>
        </p:txBody>
      </p:sp>
      <p:sp>
        <p:nvSpPr>
          <p:cNvPr id="9227" name="Text Box 11"/>
          <p:cNvSpPr txBox="1">
            <a:spLocks noChangeArrowheads="1"/>
          </p:cNvSpPr>
          <p:nvPr/>
        </p:nvSpPr>
        <p:spPr bwMode="auto">
          <a:xfrm>
            <a:off x="4875213" y="4484688"/>
            <a:ext cx="1082675" cy="666750"/>
          </a:xfrm>
          <a:prstGeom prst="rect">
            <a:avLst/>
          </a:prstGeom>
          <a:noFill/>
          <a:ln w="9525">
            <a:noFill/>
            <a:miter lim="800000"/>
            <a:headEnd/>
            <a:tailEnd/>
          </a:ln>
          <a:effectLst/>
        </p:spPr>
        <p:txBody>
          <a:bodyPr lIns="89611" tIns="44806" rIns="89611" bIns="44806"/>
          <a:lstStyle/>
          <a:p>
            <a:pPr algn="r" rtl="1"/>
            <a:endParaRPr lang="ar-SA"/>
          </a:p>
        </p:txBody>
      </p:sp>
      <p:sp>
        <p:nvSpPr>
          <p:cNvPr id="9228" name="Text Box 12"/>
          <p:cNvSpPr txBox="1">
            <a:spLocks noChangeArrowheads="1"/>
          </p:cNvSpPr>
          <p:nvPr/>
        </p:nvSpPr>
        <p:spPr bwMode="auto">
          <a:xfrm>
            <a:off x="2336800" y="1227138"/>
            <a:ext cx="814388" cy="666750"/>
          </a:xfrm>
          <a:prstGeom prst="rect">
            <a:avLst/>
          </a:prstGeom>
          <a:noFill/>
          <a:ln w="9525">
            <a:noFill/>
            <a:miter lim="800000"/>
            <a:headEnd/>
            <a:tailEnd/>
          </a:ln>
          <a:effectLst/>
        </p:spPr>
        <p:txBody>
          <a:bodyPr lIns="89611" tIns="44806" rIns="89611" bIns="44806"/>
          <a:lstStyle/>
          <a:p>
            <a:pPr algn="r" rtl="1"/>
            <a:r>
              <a:rPr lang="en-US" altLang="zh-CN" sz="2400" b="1">
                <a:latin typeface="Times New Roman" pitchFamily="18" charset="0"/>
                <a:ea typeface="SimSun" pitchFamily="2" charset="-122"/>
              </a:rPr>
              <a:t>3000</a:t>
            </a:r>
            <a:endParaRPr lang="en-US" sz="3600"/>
          </a:p>
        </p:txBody>
      </p:sp>
      <p:sp>
        <p:nvSpPr>
          <p:cNvPr id="9229" name="Text Box 13"/>
          <p:cNvSpPr txBox="1">
            <a:spLocks noChangeArrowheads="1"/>
          </p:cNvSpPr>
          <p:nvPr/>
        </p:nvSpPr>
        <p:spPr bwMode="auto">
          <a:xfrm>
            <a:off x="3011488" y="927100"/>
            <a:ext cx="608012" cy="666750"/>
          </a:xfrm>
          <a:prstGeom prst="rect">
            <a:avLst/>
          </a:prstGeom>
          <a:noFill/>
          <a:ln w="9525">
            <a:noFill/>
            <a:miter lim="800000"/>
            <a:headEnd/>
            <a:tailEnd/>
          </a:ln>
          <a:effectLst/>
        </p:spPr>
        <p:txBody>
          <a:bodyPr lIns="89611" tIns="44806" rIns="89611" bIns="44806"/>
          <a:lstStyle/>
          <a:p>
            <a:pPr algn="r" rtl="1"/>
            <a:r>
              <a:rPr lang="en-US" altLang="zh-CN" sz="2400" b="1">
                <a:latin typeface="Times New Roman" pitchFamily="18" charset="0"/>
                <a:ea typeface="SimSun" pitchFamily="2" charset="-122"/>
              </a:rPr>
              <a:t>B</a:t>
            </a:r>
            <a:endParaRPr lang="en-US" sz="3600"/>
          </a:p>
        </p:txBody>
      </p:sp>
      <p:sp>
        <p:nvSpPr>
          <p:cNvPr id="9230" name="Text Box 14"/>
          <p:cNvSpPr txBox="1">
            <a:spLocks noChangeArrowheads="1"/>
          </p:cNvSpPr>
          <p:nvPr/>
        </p:nvSpPr>
        <p:spPr bwMode="auto">
          <a:xfrm>
            <a:off x="4572001" y="2689227"/>
            <a:ext cx="614363" cy="669925"/>
          </a:xfrm>
          <a:prstGeom prst="rect">
            <a:avLst/>
          </a:prstGeom>
          <a:noFill/>
          <a:ln w="9525">
            <a:noFill/>
            <a:miter lim="800000"/>
            <a:headEnd/>
            <a:tailEnd/>
          </a:ln>
          <a:effectLst/>
        </p:spPr>
        <p:txBody>
          <a:bodyPr lIns="89611" tIns="44806" rIns="89611" bIns="44806"/>
          <a:lstStyle/>
          <a:p>
            <a:pPr algn="r" rtl="1"/>
            <a:r>
              <a:rPr lang="en-US" altLang="zh-CN" sz="2400" b="1">
                <a:latin typeface="Times New Roman" pitchFamily="18" charset="0"/>
                <a:ea typeface="SimSun" pitchFamily="2" charset="-122"/>
              </a:rPr>
              <a:t>C</a:t>
            </a:r>
            <a:endParaRPr lang="en-US" sz="3600"/>
          </a:p>
        </p:txBody>
      </p:sp>
      <p:sp>
        <p:nvSpPr>
          <p:cNvPr id="9231" name="Text Box 15"/>
          <p:cNvSpPr txBox="1">
            <a:spLocks noChangeArrowheads="1"/>
          </p:cNvSpPr>
          <p:nvPr/>
        </p:nvSpPr>
        <p:spPr bwMode="auto">
          <a:xfrm>
            <a:off x="3486151" y="3595688"/>
            <a:ext cx="817563" cy="665162"/>
          </a:xfrm>
          <a:prstGeom prst="rect">
            <a:avLst/>
          </a:prstGeom>
          <a:noFill/>
          <a:ln w="9525">
            <a:noFill/>
            <a:miter lim="800000"/>
            <a:headEnd/>
            <a:tailEnd/>
          </a:ln>
          <a:effectLst/>
        </p:spPr>
        <p:txBody>
          <a:bodyPr lIns="89611" tIns="44806" rIns="89611" bIns="44806"/>
          <a:lstStyle/>
          <a:p>
            <a:pPr algn="r" rtl="1"/>
            <a:r>
              <a:rPr lang="en-US" altLang="zh-CN" b="1">
                <a:ea typeface="SimSun" pitchFamily="2" charset="-122"/>
              </a:rPr>
              <a:t>D</a:t>
            </a:r>
            <a:r>
              <a:rPr lang="en-US" altLang="zh-CN">
                <a:ea typeface="SimSun" pitchFamily="2" charset="-122"/>
              </a:rPr>
              <a:t> </a:t>
            </a:r>
            <a:r>
              <a:rPr lang="en-US" altLang="zh-CN" sz="1200">
                <a:latin typeface="Times New Roman" pitchFamily="18" charset="0"/>
                <a:ea typeface="SimSun" pitchFamily="2" charset="-122"/>
              </a:rPr>
              <a:t>●</a:t>
            </a:r>
            <a:endParaRPr lang="en-US" sz="1200">
              <a:latin typeface="Times New Roman" pitchFamily="18" charset="0"/>
              <a:ea typeface="SimSun" pitchFamily="2" charset="-122"/>
            </a:endParaRPr>
          </a:p>
        </p:txBody>
      </p:sp>
      <p:sp>
        <p:nvSpPr>
          <p:cNvPr id="9232" name="Text Box 16"/>
          <p:cNvSpPr txBox="1">
            <a:spLocks noChangeArrowheads="1"/>
          </p:cNvSpPr>
          <p:nvPr/>
        </p:nvSpPr>
        <p:spPr bwMode="auto">
          <a:xfrm>
            <a:off x="3941764" y="1057275"/>
            <a:ext cx="1049337" cy="666750"/>
          </a:xfrm>
          <a:prstGeom prst="rect">
            <a:avLst/>
          </a:prstGeom>
          <a:noFill/>
          <a:ln w="9525">
            <a:noFill/>
            <a:miter lim="800000"/>
            <a:headEnd/>
            <a:tailEnd/>
          </a:ln>
          <a:effectLst/>
        </p:spPr>
        <p:txBody>
          <a:bodyPr lIns="89611" tIns="44806" rIns="89611" bIns="44806"/>
          <a:lstStyle/>
          <a:p>
            <a:pPr algn="r" rtl="1"/>
            <a:r>
              <a:rPr lang="en-US" altLang="zh-CN" sz="2400" b="1">
                <a:latin typeface="Times New Roman" pitchFamily="18" charset="0"/>
                <a:ea typeface="SimSun" pitchFamily="2" charset="-122"/>
              </a:rPr>
              <a:t>E</a:t>
            </a:r>
            <a:r>
              <a:rPr lang="en-US" altLang="zh-CN" sz="1200" b="1">
                <a:latin typeface="Times New Roman" pitchFamily="18" charset="0"/>
                <a:ea typeface="SimSun" pitchFamily="2" charset="-122"/>
              </a:rPr>
              <a:t> </a:t>
            </a:r>
            <a:r>
              <a:rPr lang="en-US" altLang="zh-CN" b="1">
                <a:ea typeface="SimSun" pitchFamily="2" charset="-122"/>
              </a:rPr>
              <a:t>●</a:t>
            </a:r>
            <a:endParaRPr lang="en-US" b="1"/>
          </a:p>
        </p:txBody>
      </p:sp>
      <p:sp>
        <p:nvSpPr>
          <p:cNvPr id="9233" name="Text Box 17"/>
          <p:cNvSpPr txBox="1">
            <a:spLocks noChangeArrowheads="1"/>
          </p:cNvSpPr>
          <p:nvPr/>
        </p:nvSpPr>
        <p:spPr bwMode="auto">
          <a:xfrm>
            <a:off x="6062663" y="4346577"/>
            <a:ext cx="476250" cy="669925"/>
          </a:xfrm>
          <a:prstGeom prst="rect">
            <a:avLst/>
          </a:prstGeom>
          <a:noFill/>
          <a:ln w="9525">
            <a:noFill/>
            <a:miter lim="800000"/>
            <a:headEnd/>
            <a:tailEnd/>
          </a:ln>
          <a:effectLst/>
        </p:spPr>
        <p:txBody>
          <a:bodyPr lIns="89611" tIns="44806" rIns="89611" bIns="44806"/>
          <a:lstStyle/>
          <a:p>
            <a:pPr algn="ctr" rtl="1"/>
            <a:r>
              <a:rPr lang="en-US" altLang="zh-CN" sz="2400" b="1">
                <a:latin typeface="Times New Roman" pitchFamily="18" charset="0"/>
                <a:ea typeface="SimSun" pitchFamily="2" charset="-122"/>
              </a:rPr>
              <a:t>F</a:t>
            </a:r>
            <a:endParaRPr lang="en-US" sz="3600"/>
          </a:p>
        </p:txBody>
      </p:sp>
      <p:sp>
        <p:nvSpPr>
          <p:cNvPr id="9234" name="AutoShape 18">
            <a:hlinkClick r:id="" action="ppaction://hlinkshowjump?jump=firstslide" highlightClick="1"/>
          </p:cNvPr>
          <p:cNvSpPr>
            <a:spLocks noChangeArrowheads="1"/>
          </p:cNvSpPr>
          <p:nvPr/>
        </p:nvSpPr>
        <p:spPr bwMode="auto">
          <a:xfrm>
            <a:off x="179388" y="6237288"/>
            <a:ext cx="431800"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9235" name="AutoShape 19">
            <a:hlinkClick r:id="" action="ppaction://noaction"/>
          </p:cNvPr>
          <p:cNvSpPr>
            <a:spLocks noChangeArrowheads="1"/>
          </p:cNvSpPr>
          <p:nvPr/>
        </p:nvSpPr>
        <p:spPr bwMode="auto">
          <a:xfrm>
            <a:off x="684213" y="6237288"/>
            <a:ext cx="323850"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
        <p:nvSpPr>
          <p:cNvPr id="9236" name="Text Box 20"/>
          <p:cNvSpPr txBox="1">
            <a:spLocks noChangeArrowheads="1"/>
          </p:cNvSpPr>
          <p:nvPr/>
        </p:nvSpPr>
        <p:spPr bwMode="auto">
          <a:xfrm>
            <a:off x="562708" y="4800601"/>
            <a:ext cx="7385538" cy="1223963"/>
          </a:xfrm>
          <a:prstGeom prst="rect">
            <a:avLst/>
          </a:prstGeom>
          <a:noFill/>
          <a:ln w="28575">
            <a:solidFill>
              <a:srgbClr val="000000"/>
            </a:solidFill>
            <a:miter lim="800000"/>
            <a:headEnd/>
            <a:tailEnd/>
          </a:ln>
          <a:effectLst/>
        </p:spPr>
        <p:txBody>
          <a:bodyPr/>
          <a:lstStyle/>
          <a:p>
            <a:pPr algn="just" rtl="1"/>
            <a:r>
              <a:rPr lang="ar-SA" altLang="zh-CN" sz="2400" b="1">
                <a:solidFill>
                  <a:srgbClr val="FF6600"/>
                </a:solidFill>
                <a:latin typeface="Times New Roman" pitchFamily="18" charset="0"/>
                <a:ea typeface="SimSun" pitchFamily="2" charset="-122"/>
                <a:cs typeface="Times New Roman" pitchFamily="18" charset="0"/>
              </a:rPr>
              <a:t>الشكل (2-1):</a:t>
            </a:r>
            <a:r>
              <a:rPr lang="ar-SA" altLang="zh-CN" sz="2400" b="1">
                <a:latin typeface="Times New Roman" pitchFamily="18" charset="0"/>
                <a:ea typeface="SimSun" pitchFamily="2" charset="-122"/>
                <a:cs typeface="Times New Roman" pitchFamily="18" charset="0"/>
              </a:rPr>
              <a:t> </a:t>
            </a:r>
            <a:r>
              <a:rPr lang="ar-SA" altLang="zh-CN" sz="2400">
                <a:latin typeface="Times New Roman" pitchFamily="18" charset="0"/>
                <a:ea typeface="SimSun" pitchFamily="2" charset="-122"/>
                <a:cs typeface="Times New Roman" pitchFamily="18" charset="0"/>
              </a:rPr>
              <a:t>منحنى إمكانيات الإنتاج </a:t>
            </a:r>
            <a:r>
              <a:rPr lang="ar-BH" altLang="zh-CN" sz="2400">
                <a:latin typeface="Times New Roman" pitchFamily="18" charset="0"/>
                <a:ea typeface="SimSun" pitchFamily="2" charset="-122"/>
                <a:cs typeface="Times New Roman" pitchFamily="18" charset="0"/>
              </a:rPr>
              <a:t>يوضح </a:t>
            </a:r>
            <a:r>
              <a:rPr lang="ar-SA" altLang="zh-CN" sz="2400">
                <a:latin typeface="Times New Roman" pitchFamily="18" charset="0"/>
                <a:ea typeface="SimSun" pitchFamily="2" charset="-122"/>
                <a:cs typeface="Times New Roman" pitchFamily="18" charset="0"/>
              </a:rPr>
              <a:t>مستويات الإنتاج الممكن والكفء مثل </a:t>
            </a:r>
            <a:r>
              <a:rPr lang="en-US" altLang="zh-CN" sz="2400">
                <a:latin typeface="Times New Roman" pitchFamily="18" charset="0"/>
                <a:ea typeface="SimSun" pitchFamily="2" charset="-122"/>
                <a:cs typeface="Times New Roman" pitchFamily="18" charset="0"/>
              </a:rPr>
              <a:t>C</a:t>
            </a:r>
            <a:r>
              <a:rPr lang="ar-SA" altLang="zh-CN" sz="2400">
                <a:latin typeface="Times New Roman" pitchFamily="18" charset="0"/>
                <a:ea typeface="SimSun" pitchFamily="2" charset="-122"/>
                <a:cs typeface="Times New Roman" pitchFamily="18" charset="0"/>
              </a:rPr>
              <a:t> والإنتاج الممكن وغير الكف</a:t>
            </a:r>
            <a:r>
              <a:rPr lang="ar-BH" altLang="zh-CN" sz="2400">
                <a:latin typeface="Times New Roman" pitchFamily="18" charset="0"/>
                <a:ea typeface="SimSun" pitchFamily="2" charset="-122"/>
                <a:cs typeface="Times New Roman" pitchFamily="18" charset="0"/>
              </a:rPr>
              <a:t>ؤ</a:t>
            </a:r>
            <a:r>
              <a:rPr lang="ar-SA" altLang="zh-CN" sz="2400">
                <a:latin typeface="Times New Roman" pitchFamily="18" charset="0"/>
                <a:ea typeface="SimSun" pitchFamily="2" charset="-122"/>
                <a:cs typeface="Times New Roman" pitchFamily="18" charset="0"/>
              </a:rPr>
              <a:t>  مثل </a:t>
            </a:r>
            <a:r>
              <a:rPr lang="en-US" altLang="zh-CN" sz="2400">
                <a:latin typeface="Times New Roman" pitchFamily="18" charset="0"/>
                <a:ea typeface="SimSun" pitchFamily="2" charset="-122"/>
                <a:cs typeface="Times New Roman" pitchFamily="18" charset="0"/>
              </a:rPr>
              <a:t>D</a:t>
            </a:r>
            <a:r>
              <a:rPr lang="ar-SA" altLang="zh-CN" sz="2400">
                <a:latin typeface="Times New Roman" pitchFamily="18" charset="0"/>
                <a:ea typeface="SimSun" pitchFamily="2" charset="-122"/>
                <a:cs typeface="Times New Roman" pitchFamily="18" charset="0"/>
              </a:rPr>
              <a:t> ومستوى الإنتاج غير الممكن مثل النقطة </a:t>
            </a:r>
            <a:r>
              <a:rPr lang="en-US" altLang="zh-CN" sz="2400">
                <a:latin typeface="Times New Roman" pitchFamily="18" charset="0"/>
                <a:ea typeface="SimSun" pitchFamily="2" charset="-122"/>
                <a:cs typeface="Times New Roman" pitchFamily="18" charset="0"/>
              </a:rPr>
              <a:t>E</a:t>
            </a:r>
            <a:r>
              <a:rPr lang="ar-BH" altLang="zh-CN" sz="2400">
                <a:latin typeface="Times New Roman" pitchFamily="18" charset="0"/>
                <a:ea typeface="SimSun" pitchFamily="2" charset="-122"/>
                <a:cs typeface="Times New Roman" pitchFamily="18" charset="0"/>
              </a:rPr>
              <a:t>.</a:t>
            </a:r>
            <a:endParaRPr lang="en-US" sz="3600">
              <a:ea typeface="SimSun" pitchFamily="2"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2287589" y="1846263"/>
            <a:ext cx="4276725" cy="4017962"/>
          </a:xfrm>
          <a:prstGeom prst="rect">
            <a:avLst/>
          </a:prstGeom>
          <a:noFill/>
          <a:ln w="9525">
            <a:noFill/>
            <a:miter lim="800000"/>
            <a:headEnd/>
            <a:tailEnd/>
          </a:ln>
        </p:spPr>
        <p:txBody>
          <a:bodyPr/>
          <a:lstStyle/>
          <a:p>
            <a:endParaRPr lang="ar-SA"/>
          </a:p>
        </p:txBody>
      </p:sp>
      <p:sp>
        <p:nvSpPr>
          <p:cNvPr id="17411" name="Text Box 3"/>
          <p:cNvSpPr txBox="1">
            <a:spLocks noChangeArrowheads="1"/>
          </p:cNvSpPr>
          <p:nvPr/>
        </p:nvSpPr>
        <p:spPr bwMode="auto">
          <a:xfrm>
            <a:off x="844062" y="4800600"/>
            <a:ext cx="7129463" cy="1219200"/>
          </a:xfrm>
          <a:prstGeom prst="rect">
            <a:avLst/>
          </a:prstGeom>
          <a:noFill/>
          <a:ln w="28575">
            <a:solidFill>
              <a:srgbClr val="000000"/>
            </a:solidFill>
            <a:miter lim="800000"/>
            <a:headEnd/>
            <a:tailEnd/>
          </a:ln>
        </p:spPr>
        <p:txBody>
          <a:bodyPr lIns="94183" tIns="47092" rIns="94183" bIns="47092"/>
          <a:lstStyle/>
          <a:p>
            <a:pPr algn="just" rtl="1"/>
            <a:r>
              <a:rPr lang="ar-SA" sz="2400" b="1" dirty="0">
                <a:solidFill>
                  <a:srgbClr val="FF6600"/>
                </a:solidFill>
                <a:latin typeface="Times New Roman" pitchFamily="18" charset="0"/>
                <a:ea typeface="SimSun" pitchFamily="2" charset="-122"/>
                <a:cs typeface="Times New Roman" pitchFamily="18" charset="0"/>
              </a:rPr>
              <a:t>الشكل(</a:t>
            </a:r>
            <a:r>
              <a:rPr lang="ar-SA" sz="2400" b="1" dirty="0">
                <a:solidFill>
                  <a:srgbClr val="FF6600"/>
                </a:solidFill>
                <a:latin typeface="Times New Roman" pitchFamily="18" charset="0"/>
                <a:ea typeface="SimSun" pitchFamily="2" charset="-122"/>
                <a:cs typeface="Arabic Transparent" pitchFamily="2" charset="-78"/>
              </a:rPr>
              <a:t>2-2):</a:t>
            </a:r>
            <a:r>
              <a:rPr lang="ar-SA" sz="2400" b="1" dirty="0">
                <a:latin typeface="Times New Roman" pitchFamily="18" charset="0"/>
                <a:ea typeface="SimSun" pitchFamily="2" charset="-122"/>
                <a:cs typeface="Arabic Transparent" pitchFamily="2" charset="-78"/>
              </a:rPr>
              <a:t> </a:t>
            </a:r>
            <a:r>
              <a:rPr lang="ar-SA" sz="2400" dirty="0">
                <a:latin typeface="Times New Roman" pitchFamily="18" charset="0"/>
                <a:ea typeface="SimSun" pitchFamily="2" charset="-122"/>
                <a:cs typeface="Times New Roman" pitchFamily="18" charset="0"/>
              </a:rPr>
              <a:t>ينتقل منحنى إمكانيات الإنتاج إلى الخارج  في حالة النمو الاقتصادي الذي ينتج عن زيادة رصيد الاقتصاد من الموارد خاصة الرأسمالية أو بالتقدم التقني.</a:t>
            </a:r>
            <a:endParaRPr lang="en-US" sz="2400" dirty="0"/>
          </a:p>
        </p:txBody>
      </p:sp>
      <p:sp>
        <p:nvSpPr>
          <p:cNvPr id="17412" name="Line 4"/>
          <p:cNvSpPr>
            <a:spLocks noChangeShapeType="1"/>
          </p:cNvSpPr>
          <p:nvPr/>
        </p:nvSpPr>
        <p:spPr bwMode="auto">
          <a:xfrm flipH="1">
            <a:off x="3276601" y="4518025"/>
            <a:ext cx="2143125" cy="1588"/>
          </a:xfrm>
          <a:prstGeom prst="line">
            <a:avLst/>
          </a:prstGeom>
          <a:noFill/>
          <a:ln w="28575">
            <a:solidFill>
              <a:srgbClr val="000000"/>
            </a:solidFill>
            <a:round/>
            <a:headEnd/>
            <a:tailEnd/>
          </a:ln>
          <a:effectLst/>
        </p:spPr>
        <p:txBody>
          <a:bodyPr/>
          <a:lstStyle/>
          <a:p>
            <a:endParaRPr lang="ar-SA"/>
          </a:p>
        </p:txBody>
      </p:sp>
      <p:sp>
        <p:nvSpPr>
          <p:cNvPr id="17413" name="Line 5"/>
          <p:cNvSpPr>
            <a:spLocks noChangeShapeType="1"/>
          </p:cNvSpPr>
          <p:nvPr/>
        </p:nvSpPr>
        <p:spPr bwMode="auto">
          <a:xfrm flipV="1">
            <a:off x="3276600" y="725490"/>
            <a:ext cx="0" cy="3792537"/>
          </a:xfrm>
          <a:prstGeom prst="line">
            <a:avLst/>
          </a:prstGeom>
          <a:noFill/>
          <a:ln w="28575">
            <a:solidFill>
              <a:srgbClr val="000000"/>
            </a:solidFill>
            <a:round/>
            <a:headEnd/>
            <a:tailEnd/>
          </a:ln>
          <a:effectLst/>
        </p:spPr>
        <p:txBody>
          <a:bodyPr/>
          <a:lstStyle/>
          <a:p>
            <a:endParaRPr lang="ar-SA"/>
          </a:p>
        </p:txBody>
      </p:sp>
      <p:sp>
        <p:nvSpPr>
          <p:cNvPr id="17414" name="Arc 6"/>
          <p:cNvSpPr>
            <a:spLocks/>
          </p:cNvSpPr>
          <p:nvPr/>
        </p:nvSpPr>
        <p:spPr bwMode="auto">
          <a:xfrm>
            <a:off x="3276601" y="1395413"/>
            <a:ext cx="1323975" cy="31226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a:solidFill>
              <a:srgbClr val="000000"/>
            </a:solidFill>
            <a:round/>
            <a:headEnd type="oval" w="med" len="med"/>
            <a:tailEnd type="oval" w="med" len="med"/>
          </a:ln>
          <a:effectLst/>
        </p:spPr>
        <p:txBody>
          <a:bodyPr/>
          <a:lstStyle/>
          <a:p>
            <a:endParaRPr lang="ar-SA"/>
          </a:p>
        </p:txBody>
      </p:sp>
      <p:sp>
        <p:nvSpPr>
          <p:cNvPr id="17415" name="Line 7"/>
          <p:cNvSpPr>
            <a:spLocks noChangeShapeType="1"/>
          </p:cNvSpPr>
          <p:nvPr/>
        </p:nvSpPr>
        <p:spPr bwMode="auto">
          <a:xfrm>
            <a:off x="3276601" y="2957513"/>
            <a:ext cx="1133475" cy="0"/>
          </a:xfrm>
          <a:prstGeom prst="line">
            <a:avLst/>
          </a:prstGeom>
          <a:noFill/>
          <a:ln w="19050" cap="rnd">
            <a:solidFill>
              <a:srgbClr val="000000"/>
            </a:solidFill>
            <a:prstDash val="sysDot"/>
            <a:round/>
            <a:headEnd/>
            <a:tailEnd type="oval" w="med" len="med"/>
          </a:ln>
          <a:effectLst/>
        </p:spPr>
        <p:txBody>
          <a:bodyPr/>
          <a:lstStyle/>
          <a:p>
            <a:endParaRPr lang="ar-SA"/>
          </a:p>
        </p:txBody>
      </p:sp>
      <p:sp>
        <p:nvSpPr>
          <p:cNvPr id="17416" name="Line 8"/>
          <p:cNvSpPr>
            <a:spLocks noChangeShapeType="1"/>
          </p:cNvSpPr>
          <p:nvPr/>
        </p:nvSpPr>
        <p:spPr bwMode="auto">
          <a:xfrm>
            <a:off x="4410075" y="2957513"/>
            <a:ext cx="0" cy="1560512"/>
          </a:xfrm>
          <a:prstGeom prst="line">
            <a:avLst/>
          </a:prstGeom>
          <a:noFill/>
          <a:ln w="19050" cap="rnd">
            <a:solidFill>
              <a:srgbClr val="000000"/>
            </a:solidFill>
            <a:prstDash val="sysDot"/>
            <a:round/>
            <a:headEnd/>
            <a:tailEnd/>
          </a:ln>
          <a:effectLst/>
        </p:spPr>
        <p:txBody>
          <a:bodyPr/>
          <a:lstStyle/>
          <a:p>
            <a:endParaRPr lang="ar-SA"/>
          </a:p>
        </p:txBody>
      </p:sp>
      <p:sp>
        <p:nvSpPr>
          <p:cNvPr id="17417" name="Text Box 9"/>
          <p:cNvSpPr txBox="1">
            <a:spLocks noChangeArrowheads="1"/>
          </p:cNvSpPr>
          <p:nvPr/>
        </p:nvSpPr>
        <p:spPr bwMode="auto">
          <a:xfrm>
            <a:off x="3054350" y="257175"/>
            <a:ext cx="439738" cy="503238"/>
          </a:xfrm>
          <a:prstGeom prst="rect">
            <a:avLst/>
          </a:prstGeom>
          <a:noFill/>
          <a:ln w="9525">
            <a:noFill/>
            <a:miter lim="800000"/>
            <a:headEnd/>
            <a:tailEnd/>
          </a:ln>
          <a:effectLst/>
        </p:spPr>
        <p:txBody>
          <a:bodyPr lIns="94183" tIns="47092" rIns="94183" bIns="47092"/>
          <a:lstStyle/>
          <a:p>
            <a:pPr algn="r" rtl="1"/>
            <a:r>
              <a:rPr lang="en-US" altLang="zh-CN" sz="2400" b="1">
                <a:latin typeface="Times New Roman" pitchFamily="18" charset="0"/>
                <a:ea typeface="SimSun" pitchFamily="2" charset="-122"/>
              </a:rPr>
              <a:t>C</a:t>
            </a:r>
            <a:endParaRPr lang="en-US" sz="3600"/>
          </a:p>
        </p:txBody>
      </p:sp>
      <p:sp>
        <p:nvSpPr>
          <p:cNvPr id="17418" name="Text Box 10"/>
          <p:cNvSpPr txBox="1">
            <a:spLocks noChangeArrowheads="1"/>
          </p:cNvSpPr>
          <p:nvPr/>
        </p:nvSpPr>
        <p:spPr bwMode="auto">
          <a:xfrm>
            <a:off x="5316539" y="4292600"/>
            <a:ext cx="550862" cy="444500"/>
          </a:xfrm>
          <a:prstGeom prst="rect">
            <a:avLst/>
          </a:prstGeom>
          <a:noFill/>
          <a:ln w="9525">
            <a:noFill/>
            <a:miter lim="800000"/>
            <a:headEnd/>
            <a:tailEnd/>
          </a:ln>
          <a:effectLst/>
        </p:spPr>
        <p:txBody>
          <a:bodyPr lIns="94183" tIns="47092" rIns="94183" bIns="47092"/>
          <a:lstStyle/>
          <a:p>
            <a:pPr algn="ctr" rtl="1"/>
            <a:r>
              <a:rPr lang="en-US" altLang="zh-CN" sz="2400" b="1" dirty="0" smtClean="0">
                <a:latin typeface="Times New Roman" pitchFamily="18" charset="0"/>
                <a:ea typeface="SimSun" pitchFamily="2" charset="-122"/>
              </a:rPr>
              <a:t>F  </a:t>
            </a:r>
            <a:endParaRPr lang="en-US" sz="3600" dirty="0"/>
          </a:p>
        </p:txBody>
      </p:sp>
      <p:sp>
        <p:nvSpPr>
          <p:cNvPr id="17419" name="Text Box 11"/>
          <p:cNvSpPr txBox="1">
            <a:spLocks noChangeArrowheads="1"/>
          </p:cNvSpPr>
          <p:nvPr/>
        </p:nvSpPr>
        <p:spPr bwMode="auto">
          <a:xfrm>
            <a:off x="2602523" y="762000"/>
            <a:ext cx="681281" cy="2209800"/>
          </a:xfrm>
          <a:prstGeom prst="rect">
            <a:avLst/>
          </a:prstGeom>
          <a:noFill/>
          <a:ln w="9525">
            <a:noFill/>
            <a:miter lim="800000"/>
            <a:headEnd/>
            <a:tailEnd/>
          </a:ln>
          <a:effectLst/>
        </p:spPr>
        <p:txBody>
          <a:bodyPr lIns="94183" tIns="47092" rIns="94183" bIns="47092"/>
          <a:lstStyle/>
          <a:p>
            <a:r>
              <a:rPr lang="en-US" altLang="zh-CN" sz="2000" b="1" dirty="0">
                <a:latin typeface="Times New Roman" pitchFamily="18" charset="0"/>
                <a:ea typeface="SimSun" pitchFamily="2" charset="-122"/>
              </a:rPr>
              <a:t>4000</a:t>
            </a:r>
          </a:p>
          <a:p>
            <a:r>
              <a:rPr lang="en-US" altLang="zh-CN" sz="2000" b="1" dirty="0">
                <a:latin typeface="Times New Roman" pitchFamily="18" charset="0"/>
                <a:ea typeface="SimSun" pitchFamily="2" charset="-122"/>
              </a:rPr>
              <a:t>3000</a:t>
            </a:r>
          </a:p>
          <a:p>
            <a:endParaRPr lang="en-US" altLang="zh-CN" sz="2000" b="1" dirty="0">
              <a:latin typeface="Times New Roman" pitchFamily="18" charset="0"/>
              <a:ea typeface="SimSun" pitchFamily="2" charset="-122"/>
            </a:endParaRPr>
          </a:p>
          <a:p>
            <a:endParaRPr lang="en-US" altLang="zh-CN" sz="2000" b="1" dirty="0">
              <a:latin typeface="Times New Roman" pitchFamily="18" charset="0"/>
              <a:ea typeface="SimSun" pitchFamily="2" charset="-122"/>
            </a:endParaRPr>
          </a:p>
          <a:p>
            <a:endParaRPr lang="en-US" altLang="zh-CN" sz="2000" b="1" dirty="0">
              <a:latin typeface="Times New Roman" pitchFamily="18" charset="0"/>
              <a:ea typeface="SimSun" pitchFamily="2" charset="-122"/>
            </a:endParaRPr>
          </a:p>
          <a:p>
            <a:endParaRPr lang="en-US" altLang="zh-CN" sz="2000" b="1" dirty="0">
              <a:latin typeface="Times New Roman" pitchFamily="18" charset="0"/>
              <a:ea typeface="SimSun" pitchFamily="2" charset="-122"/>
            </a:endParaRPr>
          </a:p>
          <a:p>
            <a:r>
              <a:rPr lang="en-US" altLang="zh-CN" sz="2000" b="1" dirty="0" smtClean="0">
                <a:latin typeface="Times New Roman" pitchFamily="18" charset="0"/>
                <a:ea typeface="SimSun" pitchFamily="2" charset="-122"/>
              </a:rPr>
              <a:t>1500</a:t>
            </a:r>
            <a:endParaRPr lang="en-US" sz="2000" dirty="0"/>
          </a:p>
        </p:txBody>
      </p:sp>
      <p:sp>
        <p:nvSpPr>
          <p:cNvPr id="17420" name="Text Box 12"/>
          <p:cNvSpPr txBox="1">
            <a:spLocks noChangeArrowheads="1"/>
          </p:cNvSpPr>
          <p:nvPr/>
        </p:nvSpPr>
        <p:spPr bwMode="auto">
          <a:xfrm>
            <a:off x="3656013" y="4518025"/>
            <a:ext cx="881062" cy="444500"/>
          </a:xfrm>
          <a:prstGeom prst="rect">
            <a:avLst/>
          </a:prstGeom>
          <a:noFill/>
          <a:ln w="9525">
            <a:noFill/>
            <a:miter lim="800000"/>
            <a:headEnd/>
            <a:tailEnd/>
          </a:ln>
          <a:effectLst/>
        </p:spPr>
        <p:txBody>
          <a:bodyPr lIns="94183" tIns="47092" rIns="94183" bIns="47092"/>
          <a:lstStyle/>
          <a:p>
            <a:pPr algn="r" rtl="1"/>
            <a:endParaRPr lang="ar-SA"/>
          </a:p>
        </p:txBody>
      </p:sp>
      <p:sp>
        <p:nvSpPr>
          <p:cNvPr id="17421" name="Text Box 13"/>
          <p:cNvSpPr txBox="1">
            <a:spLocks noChangeArrowheads="1"/>
          </p:cNvSpPr>
          <p:nvPr/>
        </p:nvSpPr>
        <p:spPr bwMode="auto">
          <a:xfrm>
            <a:off x="4221164" y="4518025"/>
            <a:ext cx="630237" cy="444500"/>
          </a:xfrm>
          <a:prstGeom prst="rect">
            <a:avLst/>
          </a:prstGeom>
          <a:noFill/>
          <a:ln w="9525">
            <a:noFill/>
            <a:miter lim="800000"/>
            <a:headEnd/>
            <a:tailEnd/>
          </a:ln>
          <a:effectLst/>
        </p:spPr>
        <p:txBody>
          <a:bodyPr lIns="94183" tIns="47092" rIns="94183" bIns="47092"/>
          <a:lstStyle/>
          <a:p>
            <a:pPr algn="r" rtl="1"/>
            <a:endParaRPr lang="ar-SA"/>
          </a:p>
        </p:txBody>
      </p:sp>
      <p:sp>
        <p:nvSpPr>
          <p:cNvPr id="17422" name="Text Box 14"/>
          <p:cNvSpPr txBox="1">
            <a:spLocks noChangeArrowheads="1"/>
          </p:cNvSpPr>
          <p:nvPr/>
        </p:nvSpPr>
        <p:spPr bwMode="auto">
          <a:xfrm>
            <a:off x="2638425" y="914401"/>
            <a:ext cx="638175" cy="762000"/>
          </a:xfrm>
          <a:prstGeom prst="rect">
            <a:avLst/>
          </a:prstGeom>
          <a:noFill/>
          <a:ln w="9525">
            <a:noFill/>
            <a:miter lim="800000"/>
            <a:headEnd/>
            <a:tailEnd/>
          </a:ln>
          <a:effectLst/>
        </p:spPr>
        <p:txBody>
          <a:bodyPr lIns="94183" tIns="47092" rIns="94183" bIns="47092"/>
          <a:lstStyle/>
          <a:p>
            <a:pPr algn="r" rtl="1"/>
            <a:endParaRPr lang="ar-SA"/>
          </a:p>
        </p:txBody>
      </p:sp>
      <p:sp>
        <p:nvSpPr>
          <p:cNvPr id="17423" name="Text Box 15"/>
          <p:cNvSpPr txBox="1">
            <a:spLocks noChangeArrowheads="1"/>
          </p:cNvSpPr>
          <p:nvPr/>
        </p:nvSpPr>
        <p:spPr bwMode="auto">
          <a:xfrm>
            <a:off x="3276601" y="949325"/>
            <a:ext cx="385763" cy="446088"/>
          </a:xfrm>
          <a:prstGeom prst="rect">
            <a:avLst/>
          </a:prstGeom>
          <a:noFill/>
          <a:ln w="9525">
            <a:noFill/>
            <a:miter lim="800000"/>
            <a:headEnd/>
            <a:tailEnd/>
          </a:ln>
          <a:effectLst/>
        </p:spPr>
        <p:txBody>
          <a:bodyPr lIns="94183" tIns="47092" rIns="94183" bIns="47092"/>
          <a:lstStyle/>
          <a:p>
            <a:pPr algn="r" rtl="1"/>
            <a:r>
              <a:rPr lang="en-US" altLang="zh-CN" sz="2400" b="1">
                <a:latin typeface="Times New Roman" pitchFamily="18" charset="0"/>
                <a:ea typeface="SimSun" pitchFamily="2" charset="-122"/>
              </a:rPr>
              <a:t>B</a:t>
            </a:r>
            <a:endParaRPr lang="en-US" sz="3600"/>
          </a:p>
        </p:txBody>
      </p:sp>
      <p:sp>
        <p:nvSpPr>
          <p:cNvPr id="17424" name="Text Box 16"/>
          <p:cNvSpPr txBox="1">
            <a:spLocks noChangeArrowheads="1"/>
          </p:cNvSpPr>
          <p:nvPr/>
        </p:nvSpPr>
        <p:spPr bwMode="auto">
          <a:xfrm>
            <a:off x="3779839" y="4484690"/>
            <a:ext cx="2016125" cy="452437"/>
          </a:xfrm>
          <a:prstGeom prst="rect">
            <a:avLst/>
          </a:prstGeom>
          <a:noFill/>
          <a:ln w="9525">
            <a:noFill/>
            <a:miter lim="800000"/>
            <a:headEnd/>
            <a:tailEnd/>
          </a:ln>
          <a:effectLst/>
        </p:spPr>
        <p:txBody>
          <a:bodyPr lIns="94183" tIns="47092" rIns="94183" bIns="47092"/>
          <a:lstStyle/>
          <a:p>
            <a:r>
              <a:rPr lang="en-US" altLang="zh-CN" sz="1400" b="1">
                <a:latin typeface="Times New Roman" pitchFamily="18" charset="0"/>
                <a:ea typeface="SimSun" pitchFamily="2" charset="-122"/>
              </a:rPr>
              <a:t>      1800  2000     3500 </a:t>
            </a:r>
            <a:endParaRPr lang="en-US" sz="2000"/>
          </a:p>
        </p:txBody>
      </p:sp>
      <p:sp>
        <p:nvSpPr>
          <p:cNvPr id="17425" name="Arc 17"/>
          <p:cNvSpPr>
            <a:spLocks/>
          </p:cNvSpPr>
          <p:nvPr/>
        </p:nvSpPr>
        <p:spPr bwMode="auto">
          <a:xfrm>
            <a:off x="3276601" y="950915"/>
            <a:ext cx="1882775" cy="3609975"/>
          </a:xfrm>
          <a:custGeom>
            <a:avLst/>
            <a:gdLst>
              <a:gd name="G0" fmla="+- 0 0 0"/>
              <a:gd name="G1" fmla="+- 21600 0 0"/>
              <a:gd name="G2" fmla="+- 21600 0 0"/>
              <a:gd name="T0" fmla="*/ 0 w 21600"/>
              <a:gd name="T1" fmla="*/ 0 h 22679"/>
              <a:gd name="T2" fmla="*/ 21573 w 21600"/>
              <a:gd name="T3" fmla="*/ 22679 h 22679"/>
              <a:gd name="T4" fmla="*/ 0 w 21600"/>
              <a:gd name="T5" fmla="*/ 21600 h 22679"/>
            </a:gdLst>
            <a:ahLst/>
            <a:cxnLst>
              <a:cxn ang="0">
                <a:pos x="T0" y="T1"/>
              </a:cxn>
              <a:cxn ang="0">
                <a:pos x="T2" y="T3"/>
              </a:cxn>
              <a:cxn ang="0">
                <a:pos x="T4" y="T5"/>
              </a:cxn>
            </a:cxnLst>
            <a:rect l="0" t="0" r="r" b="b"/>
            <a:pathLst>
              <a:path w="21600" h="22679" fill="none" extrusionOk="0">
                <a:moveTo>
                  <a:pt x="-1" y="0"/>
                </a:moveTo>
                <a:cubicBezTo>
                  <a:pt x="11929" y="0"/>
                  <a:pt x="21600" y="9670"/>
                  <a:pt x="21600" y="21600"/>
                </a:cubicBezTo>
                <a:cubicBezTo>
                  <a:pt x="21600" y="21959"/>
                  <a:pt x="21591" y="22319"/>
                  <a:pt x="21573" y="22679"/>
                </a:cubicBezTo>
              </a:path>
              <a:path w="21600" h="22679" stroke="0" extrusionOk="0">
                <a:moveTo>
                  <a:pt x="-1" y="0"/>
                </a:moveTo>
                <a:cubicBezTo>
                  <a:pt x="11929" y="0"/>
                  <a:pt x="21600" y="9670"/>
                  <a:pt x="21600" y="21600"/>
                </a:cubicBezTo>
                <a:cubicBezTo>
                  <a:pt x="21600" y="21959"/>
                  <a:pt x="21591" y="22319"/>
                  <a:pt x="21573" y="22679"/>
                </a:cubicBezTo>
                <a:lnTo>
                  <a:pt x="0" y="21600"/>
                </a:lnTo>
                <a:close/>
              </a:path>
            </a:pathLst>
          </a:custGeom>
          <a:noFill/>
          <a:ln w="19050">
            <a:solidFill>
              <a:srgbClr val="000000"/>
            </a:solidFill>
            <a:round/>
            <a:headEnd/>
            <a:tailEnd/>
          </a:ln>
          <a:effectLst/>
        </p:spPr>
        <p:txBody>
          <a:bodyPr/>
          <a:lstStyle/>
          <a:p>
            <a:endParaRPr lang="ar-SA"/>
          </a:p>
        </p:txBody>
      </p:sp>
      <p:sp>
        <p:nvSpPr>
          <p:cNvPr id="17426" name="Text Box 18"/>
          <p:cNvSpPr txBox="1">
            <a:spLocks noChangeArrowheads="1"/>
          </p:cNvSpPr>
          <p:nvPr/>
        </p:nvSpPr>
        <p:spPr bwMode="auto">
          <a:xfrm>
            <a:off x="4576764" y="4073525"/>
            <a:ext cx="385762" cy="446088"/>
          </a:xfrm>
          <a:prstGeom prst="rect">
            <a:avLst/>
          </a:prstGeom>
          <a:noFill/>
          <a:ln w="9525">
            <a:noFill/>
            <a:miter lim="800000"/>
            <a:headEnd/>
            <a:tailEnd/>
          </a:ln>
          <a:effectLst/>
        </p:spPr>
        <p:txBody>
          <a:bodyPr lIns="94183" tIns="47092" rIns="94183" bIns="47092"/>
          <a:lstStyle/>
          <a:p>
            <a:pPr algn="r" rtl="1"/>
            <a:r>
              <a:rPr lang="en-US" altLang="zh-CN" sz="2400" b="1">
                <a:latin typeface="Times New Roman" pitchFamily="18" charset="0"/>
                <a:ea typeface="SimSun" pitchFamily="2" charset="-122"/>
              </a:rPr>
              <a:t>A</a:t>
            </a:r>
            <a:endParaRPr lang="en-US" sz="3600"/>
          </a:p>
        </p:txBody>
      </p:sp>
      <p:sp>
        <p:nvSpPr>
          <p:cNvPr id="17427" name="Line 19"/>
          <p:cNvSpPr>
            <a:spLocks noChangeShapeType="1"/>
          </p:cNvSpPr>
          <p:nvPr/>
        </p:nvSpPr>
        <p:spPr bwMode="auto">
          <a:xfrm flipV="1">
            <a:off x="4529138" y="3422652"/>
            <a:ext cx="550862" cy="161925"/>
          </a:xfrm>
          <a:prstGeom prst="line">
            <a:avLst/>
          </a:prstGeom>
          <a:noFill/>
          <a:ln w="19050">
            <a:solidFill>
              <a:srgbClr val="000000"/>
            </a:solidFill>
            <a:round/>
            <a:headEnd/>
            <a:tailEnd type="triangle" w="med" len="med"/>
          </a:ln>
          <a:effectLst/>
        </p:spPr>
        <p:txBody>
          <a:bodyPr/>
          <a:lstStyle/>
          <a:p>
            <a:endParaRPr lang="ar-SA"/>
          </a:p>
        </p:txBody>
      </p:sp>
      <p:sp>
        <p:nvSpPr>
          <p:cNvPr id="17428" name="Line 20"/>
          <p:cNvSpPr>
            <a:spLocks noChangeShapeType="1"/>
          </p:cNvSpPr>
          <p:nvPr/>
        </p:nvSpPr>
        <p:spPr bwMode="auto">
          <a:xfrm flipV="1">
            <a:off x="4135438" y="1795465"/>
            <a:ext cx="393700" cy="325437"/>
          </a:xfrm>
          <a:prstGeom prst="line">
            <a:avLst/>
          </a:prstGeom>
          <a:noFill/>
          <a:ln w="19050">
            <a:solidFill>
              <a:srgbClr val="000000"/>
            </a:solidFill>
            <a:round/>
            <a:headEnd/>
            <a:tailEnd type="triangle" w="med" len="med"/>
          </a:ln>
          <a:effectLst/>
        </p:spPr>
        <p:txBody>
          <a:bodyPr/>
          <a:lstStyle/>
          <a:p>
            <a:endParaRPr lang="ar-SA"/>
          </a:p>
        </p:txBody>
      </p:sp>
      <p:sp>
        <p:nvSpPr>
          <p:cNvPr id="17429" name="AutoShape 21">
            <a:hlinkClick r:id="" action="ppaction://hlinkshowjump?jump=firstslide" highlightClick="1"/>
          </p:cNvPr>
          <p:cNvSpPr>
            <a:spLocks noChangeArrowheads="1"/>
          </p:cNvSpPr>
          <p:nvPr/>
        </p:nvSpPr>
        <p:spPr bwMode="auto">
          <a:xfrm>
            <a:off x="179388" y="6237288"/>
            <a:ext cx="431800"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3567114" y="660402"/>
            <a:ext cx="1758950" cy="1166813"/>
          </a:xfrm>
          <a:prstGeom prst="rect">
            <a:avLst/>
          </a:prstGeom>
          <a:noFill/>
          <a:ln w="19050">
            <a:noFill/>
            <a:miter lim="800000"/>
            <a:headEnd/>
            <a:tailEnd/>
          </a:ln>
        </p:spPr>
        <p:txBody>
          <a:bodyPr lIns="90303" tIns="45152" rIns="90303" bIns="45152"/>
          <a:lstStyle/>
          <a:p>
            <a:pPr algn="ctr" rtl="1"/>
            <a:r>
              <a:rPr lang="ar-SA" altLang="zh-CN" sz="1600" b="1">
                <a:latin typeface="Times New Roman" pitchFamily="18" charset="0"/>
                <a:ea typeface="SimSun" pitchFamily="2" charset="-122"/>
                <a:cs typeface="Times New Roman" pitchFamily="18" charset="0"/>
              </a:rPr>
              <a:t>سوق الموارد</a:t>
            </a:r>
          </a:p>
          <a:p>
            <a:pPr algn="ctr" rtl="1"/>
            <a:r>
              <a:rPr lang="en-US" sz="1600" b="1">
                <a:latin typeface="Times New Roman" pitchFamily="18" charset="0"/>
                <a:ea typeface="SimSun" pitchFamily="2" charset="-122"/>
                <a:cs typeface="Arabic Transparent" pitchFamily="2" charset="-78"/>
              </a:rPr>
              <a:t>Resource Market</a:t>
            </a:r>
            <a:endParaRPr lang="en-US" sz="1600"/>
          </a:p>
        </p:txBody>
      </p:sp>
      <p:sp>
        <p:nvSpPr>
          <p:cNvPr id="21507" name="Text Box 3"/>
          <p:cNvSpPr txBox="1">
            <a:spLocks noChangeArrowheads="1"/>
          </p:cNvSpPr>
          <p:nvPr/>
        </p:nvSpPr>
        <p:spPr bwMode="auto">
          <a:xfrm>
            <a:off x="3554414" y="4071940"/>
            <a:ext cx="1781175" cy="796925"/>
          </a:xfrm>
          <a:prstGeom prst="rect">
            <a:avLst/>
          </a:prstGeom>
          <a:noFill/>
          <a:ln w="19050">
            <a:noFill/>
            <a:miter lim="800000"/>
            <a:headEnd/>
            <a:tailEnd/>
          </a:ln>
        </p:spPr>
        <p:txBody>
          <a:bodyPr lIns="90303" tIns="45152" rIns="90303" bIns="45152"/>
          <a:lstStyle/>
          <a:p>
            <a:pPr algn="ctr" rtl="1"/>
            <a:r>
              <a:rPr lang="ar-SA" altLang="zh-CN" sz="1600" b="1">
                <a:latin typeface="Times New Roman" pitchFamily="18" charset="0"/>
                <a:ea typeface="SimSun" pitchFamily="2" charset="-122"/>
                <a:cs typeface="Times New Roman" pitchFamily="18" charset="0"/>
              </a:rPr>
              <a:t>سوق المنتجات</a:t>
            </a:r>
          </a:p>
          <a:p>
            <a:pPr algn="ctr" rtl="1"/>
            <a:r>
              <a:rPr lang="en-US" sz="1600" b="1">
                <a:latin typeface="Times New Roman" pitchFamily="18" charset="0"/>
                <a:ea typeface="SimSun" pitchFamily="2" charset="-122"/>
                <a:cs typeface="Arabic Transparent" pitchFamily="2" charset="-78"/>
              </a:rPr>
              <a:t>Product Market</a:t>
            </a:r>
            <a:endParaRPr lang="en-US" sz="2800"/>
          </a:p>
        </p:txBody>
      </p:sp>
      <p:sp>
        <p:nvSpPr>
          <p:cNvPr id="21508" name="Text Box 4"/>
          <p:cNvSpPr txBox="1">
            <a:spLocks noChangeArrowheads="1"/>
          </p:cNvSpPr>
          <p:nvPr/>
        </p:nvSpPr>
        <p:spPr bwMode="auto">
          <a:xfrm>
            <a:off x="6415088" y="2254250"/>
            <a:ext cx="1747837" cy="1168400"/>
          </a:xfrm>
          <a:prstGeom prst="rect">
            <a:avLst/>
          </a:prstGeom>
          <a:noFill/>
          <a:ln w="19050">
            <a:noFill/>
            <a:miter lim="800000"/>
            <a:headEnd/>
            <a:tailEnd/>
          </a:ln>
        </p:spPr>
        <p:txBody>
          <a:bodyPr lIns="90303" tIns="45152" rIns="90303" bIns="45152"/>
          <a:lstStyle/>
          <a:p>
            <a:pPr algn="ctr" rtl="1"/>
            <a:r>
              <a:rPr lang="ar-SA" altLang="zh-CN" sz="1600" b="1">
                <a:latin typeface="Times New Roman" pitchFamily="18" charset="0"/>
                <a:ea typeface="SimSun" pitchFamily="2" charset="-122"/>
                <a:cs typeface="Times New Roman" pitchFamily="18" charset="0"/>
              </a:rPr>
              <a:t>قطاع المستهلكين</a:t>
            </a:r>
          </a:p>
          <a:p>
            <a:pPr algn="ctr" rtl="1"/>
            <a:r>
              <a:rPr lang="en-US" altLang="zh-CN" sz="1600" b="1">
                <a:latin typeface="Times New Roman" pitchFamily="18" charset="0"/>
                <a:ea typeface="SimSun" pitchFamily="2" charset="-122"/>
                <a:cs typeface="Times New Roman" pitchFamily="18" charset="0"/>
              </a:rPr>
              <a:t>Customers Sector</a:t>
            </a:r>
            <a:endParaRPr lang="en-US" sz="1600">
              <a:ea typeface="SimSun" pitchFamily="2" charset="-122"/>
            </a:endParaRPr>
          </a:p>
        </p:txBody>
      </p:sp>
      <p:sp>
        <p:nvSpPr>
          <p:cNvPr id="21509" name="Text Box 5"/>
          <p:cNvSpPr txBox="1">
            <a:spLocks noChangeArrowheads="1"/>
          </p:cNvSpPr>
          <p:nvPr/>
        </p:nvSpPr>
        <p:spPr bwMode="auto">
          <a:xfrm>
            <a:off x="950913" y="2271713"/>
            <a:ext cx="1600200" cy="1168400"/>
          </a:xfrm>
          <a:prstGeom prst="rect">
            <a:avLst/>
          </a:prstGeom>
          <a:noFill/>
          <a:ln w="19050">
            <a:noFill/>
            <a:miter lim="800000"/>
            <a:headEnd/>
            <a:tailEnd/>
          </a:ln>
        </p:spPr>
        <p:txBody>
          <a:bodyPr lIns="90303" tIns="45152" rIns="90303" bIns="45152"/>
          <a:lstStyle/>
          <a:p>
            <a:pPr algn="ctr" rtl="1"/>
            <a:r>
              <a:rPr lang="ar-SA" altLang="zh-CN" sz="1600" b="1">
                <a:latin typeface="Times New Roman" pitchFamily="18" charset="0"/>
                <a:ea typeface="SimSun" pitchFamily="2" charset="-122"/>
                <a:cs typeface="Times New Roman" pitchFamily="18" charset="0"/>
              </a:rPr>
              <a:t>قطاع المنتجين</a:t>
            </a:r>
          </a:p>
          <a:p>
            <a:pPr algn="ctr" rtl="1"/>
            <a:r>
              <a:rPr lang="en-US" altLang="zh-CN" sz="1600" b="1">
                <a:latin typeface="Times New Roman" pitchFamily="18" charset="0"/>
                <a:ea typeface="SimSun" pitchFamily="2" charset="-122"/>
                <a:cs typeface="Times New Roman" pitchFamily="18" charset="0"/>
              </a:rPr>
              <a:t>Producer Sector</a:t>
            </a:r>
            <a:endParaRPr lang="en-US" sz="1600">
              <a:ea typeface="SimSun" pitchFamily="2" charset="-122"/>
            </a:endParaRPr>
          </a:p>
        </p:txBody>
      </p:sp>
      <p:sp>
        <p:nvSpPr>
          <p:cNvPr id="21510" name="Arc 6"/>
          <p:cNvSpPr>
            <a:spLocks/>
          </p:cNvSpPr>
          <p:nvPr/>
        </p:nvSpPr>
        <p:spPr bwMode="auto">
          <a:xfrm>
            <a:off x="1474789" y="884240"/>
            <a:ext cx="3028950" cy="1760537"/>
          </a:xfrm>
          <a:custGeom>
            <a:avLst/>
            <a:gdLst>
              <a:gd name="G0" fmla="+- 20055 0 0"/>
              <a:gd name="G1" fmla="+- 20606 0 0"/>
              <a:gd name="G2" fmla="+- 21600 0 0"/>
              <a:gd name="T0" fmla="*/ 0 w 20055"/>
              <a:gd name="T1" fmla="*/ 12583 h 20606"/>
              <a:gd name="T2" fmla="*/ 13578 w 20055"/>
              <a:gd name="T3" fmla="*/ 0 h 20606"/>
              <a:gd name="T4" fmla="*/ 20055 w 20055"/>
              <a:gd name="T5" fmla="*/ 20606 h 20606"/>
            </a:gdLst>
            <a:ahLst/>
            <a:cxnLst>
              <a:cxn ang="0">
                <a:pos x="T0" y="T1"/>
              </a:cxn>
              <a:cxn ang="0">
                <a:pos x="T2" y="T3"/>
              </a:cxn>
              <a:cxn ang="0">
                <a:pos x="T4" y="T5"/>
              </a:cxn>
            </a:cxnLst>
            <a:rect l="0" t="0" r="r" b="b"/>
            <a:pathLst>
              <a:path w="20055" h="20606" fill="none" extrusionOk="0">
                <a:moveTo>
                  <a:pt x="0" y="12583"/>
                </a:moveTo>
                <a:cubicBezTo>
                  <a:pt x="2408" y="6563"/>
                  <a:pt x="7392" y="1944"/>
                  <a:pt x="13577" y="-1"/>
                </a:cubicBezTo>
              </a:path>
              <a:path w="20055" h="20606" stroke="0" extrusionOk="0">
                <a:moveTo>
                  <a:pt x="0" y="12583"/>
                </a:moveTo>
                <a:cubicBezTo>
                  <a:pt x="2408" y="6563"/>
                  <a:pt x="7392" y="1944"/>
                  <a:pt x="13577" y="-1"/>
                </a:cubicBezTo>
                <a:lnTo>
                  <a:pt x="20055" y="20606"/>
                </a:lnTo>
                <a:close/>
              </a:path>
            </a:pathLst>
          </a:custGeom>
          <a:noFill/>
          <a:ln w="19050">
            <a:solidFill>
              <a:srgbClr val="000000"/>
            </a:solidFill>
            <a:round/>
            <a:headEnd/>
            <a:tailEnd type="arrow" w="sm" len="sm"/>
          </a:ln>
        </p:spPr>
        <p:txBody>
          <a:bodyPr/>
          <a:lstStyle/>
          <a:p>
            <a:endParaRPr lang="ar-SA"/>
          </a:p>
        </p:txBody>
      </p:sp>
      <p:sp>
        <p:nvSpPr>
          <p:cNvPr id="21511" name="Arc 7"/>
          <p:cNvSpPr>
            <a:spLocks/>
          </p:cNvSpPr>
          <p:nvPr/>
        </p:nvSpPr>
        <p:spPr bwMode="auto">
          <a:xfrm>
            <a:off x="4500564" y="862013"/>
            <a:ext cx="3013075" cy="1782762"/>
          </a:xfrm>
          <a:custGeom>
            <a:avLst/>
            <a:gdLst>
              <a:gd name="G0" fmla="+- 0 0 0"/>
              <a:gd name="G1" fmla="+- 20855 0 0"/>
              <a:gd name="G2" fmla="+- 21600 0 0"/>
              <a:gd name="T0" fmla="*/ 5625 w 19944"/>
              <a:gd name="T1" fmla="*/ 0 h 20855"/>
              <a:gd name="T2" fmla="*/ 19944 w 19944"/>
              <a:gd name="T3" fmla="*/ 12561 h 20855"/>
              <a:gd name="T4" fmla="*/ 0 w 19944"/>
              <a:gd name="T5" fmla="*/ 20855 h 20855"/>
            </a:gdLst>
            <a:ahLst/>
            <a:cxnLst>
              <a:cxn ang="0">
                <a:pos x="T0" y="T1"/>
              </a:cxn>
              <a:cxn ang="0">
                <a:pos x="T2" y="T3"/>
              </a:cxn>
              <a:cxn ang="0">
                <a:pos x="T4" y="T5"/>
              </a:cxn>
            </a:cxnLst>
            <a:rect l="0" t="0" r="r" b="b"/>
            <a:pathLst>
              <a:path w="19944" h="20855" fill="none" extrusionOk="0">
                <a:moveTo>
                  <a:pt x="5624" y="0"/>
                </a:moveTo>
                <a:cubicBezTo>
                  <a:pt x="12086" y="1742"/>
                  <a:pt x="17374" y="6381"/>
                  <a:pt x="19944" y="12560"/>
                </a:cubicBezTo>
              </a:path>
              <a:path w="19944" h="20855" stroke="0" extrusionOk="0">
                <a:moveTo>
                  <a:pt x="5624" y="0"/>
                </a:moveTo>
                <a:cubicBezTo>
                  <a:pt x="12086" y="1742"/>
                  <a:pt x="17374" y="6381"/>
                  <a:pt x="19944" y="12560"/>
                </a:cubicBezTo>
                <a:lnTo>
                  <a:pt x="0" y="20855"/>
                </a:lnTo>
                <a:close/>
              </a:path>
            </a:pathLst>
          </a:custGeom>
          <a:noFill/>
          <a:ln w="19050">
            <a:solidFill>
              <a:srgbClr val="000000"/>
            </a:solidFill>
            <a:round/>
            <a:headEnd/>
            <a:tailEnd type="arrow" w="sm" len="sm"/>
          </a:ln>
        </p:spPr>
        <p:txBody>
          <a:bodyPr/>
          <a:lstStyle/>
          <a:p>
            <a:endParaRPr lang="ar-SA"/>
          </a:p>
        </p:txBody>
      </p:sp>
      <p:sp>
        <p:nvSpPr>
          <p:cNvPr id="21512" name="Arc 8"/>
          <p:cNvSpPr>
            <a:spLocks/>
          </p:cNvSpPr>
          <p:nvPr/>
        </p:nvSpPr>
        <p:spPr bwMode="auto">
          <a:xfrm>
            <a:off x="4498976" y="2638425"/>
            <a:ext cx="2982913" cy="1754188"/>
          </a:xfrm>
          <a:custGeom>
            <a:avLst/>
            <a:gdLst>
              <a:gd name="G0" fmla="+- 0 0 0"/>
              <a:gd name="G1" fmla="+- 0 0 0"/>
              <a:gd name="G2" fmla="+- 21600 0 0"/>
              <a:gd name="T0" fmla="*/ 19750 w 19750"/>
              <a:gd name="T1" fmla="*/ 8747 h 20514"/>
              <a:gd name="T2" fmla="*/ 6763 w 19750"/>
              <a:gd name="T3" fmla="*/ 20514 h 20514"/>
              <a:gd name="T4" fmla="*/ 0 w 19750"/>
              <a:gd name="T5" fmla="*/ 0 h 20514"/>
            </a:gdLst>
            <a:ahLst/>
            <a:cxnLst>
              <a:cxn ang="0">
                <a:pos x="T0" y="T1"/>
              </a:cxn>
              <a:cxn ang="0">
                <a:pos x="T2" y="T3"/>
              </a:cxn>
              <a:cxn ang="0">
                <a:pos x="T4" y="T5"/>
              </a:cxn>
            </a:cxnLst>
            <a:rect l="0" t="0" r="r" b="b"/>
            <a:pathLst>
              <a:path w="19750" h="20514" fill="none" extrusionOk="0">
                <a:moveTo>
                  <a:pt x="19749" y="8746"/>
                </a:moveTo>
                <a:cubicBezTo>
                  <a:pt x="17277" y="14328"/>
                  <a:pt x="12560" y="18602"/>
                  <a:pt x="6762" y="20513"/>
                </a:cubicBezTo>
              </a:path>
              <a:path w="19750" h="20514" stroke="0" extrusionOk="0">
                <a:moveTo>
                  <a:pt x="19749" y="8746"/>
                </a:moveTo>
                <a:cubicBezTo>
                  <a:pt x="17277" y="14328"/>
                  <a:pt x="12560" y="18602"/>
                  <a:pt x="6762" y="20513"/>
                </a:cubicBezTo>
                <a:lnTo>
                  <a:pt x="0" y="0"/>
                </a:lnTo>
                <a:close/>
              </a:path>
            </a:pathLst>
          </a:custGeom>
          <a:noFill/>
          <a:ln w="19050">
            <a:solidFill>
              <a:srgbClr val="000000"/>
            </a:solidFill>
            <a:round/>
            <a:headEnd/>
            <a:tailEnd type="arrow" w="sm" len="sm"/>
          </a:ln>
        </p:spPr>
        <p:txBody>
          <a:bodyPr/>
          <a:lstStyle/>
          <a:p>
            <a:endParaRPr lang="ar-SA"/>
          </a:p>
        </p:txBody>
      </p:sp>
      <p:sp>
        <p:nvSpPr>
          <p:cNvPr id="21513" name="Arc 9"/>
          <p:cNvSpPr>
            <a:spLocks/>
          </p:cNvSpPr>
          <p:nvPr/>
        </p:nvSpPr>
        <p:spPr bwMode="auto">
          <a:xfrm>
            <a:off x="1516063" y="2640013"/>
            <a:ext cx="2987675" cy="1752600"/>
          </a:xfrm>
          <a:custGeom>
            <a:avLst/>
            <a:gdLst>
              <a:gd name="G0" fmla="+- 19773 0 0"/>
              <a:gd name="G1" fmla="+- 0 0 0"/>
              <a:gd name="G2" fmla="+- 21600 0 0"/>
              <a:gd name="T0" fmla="*/ 12914 w 19773"/>
              <a:gd name="T1" fmla="*/ 20482 h 20482"/>
              <a:gd name="T2" fmla="*/ 0 w 19773"/>
              <a:gd name="T3" fmla="*/ 8693 h 20482"/>
              <a:gd name="T4" fmla="*/ 19773 w 19773"/>
              <a:gd name="T5" fmla="*/ 0 h 20482"/>
            </a:gdLst>
            <a:ahLst/>
            <a:cxnLst>
              <a:cxn ang="0">
                <a:pos x="T0" y="T1"/>
              </a:cxn>
              <a:cxn ang="0">
                <a:pos x="T2" y="T3"/>
              </a:cxn>
              <a:cxn ang="0">
                <a:pos x="T4" y="T5"/>
              </a:cxn>
            </a:cxnLst>
            <a:rect l="0" t="0" r="r" b="b"/>
            <a:pathLst>
              <a:path w="19773" h="20482" fill="none" extrusionOk="0">
                <a:moveTo>
                  <a:pt x="12913" y="20482"/>
                </a:moveTo>
                <a:cubicBezTo>
                  <a:pt x="7139" y="18548"/>
                  <a:pt x="2450" y="14267"/>
                  <a:pt x="-1" y="8693"/>
                </a:cubicBezTo>
              </a:path>
              <a:path w="19773" h="20482" stroke="0" extrusionOk="0">
                <a:moveTo>
                  <a:pt x="12913" y="20482"/>
                </a:moveTo>
                <a:cubicBezTo>
                  <a:pt x="7139" y="18548"/>
                  <a:pt x="2450" y="14267"/>
                  <a:pt x="-1" y="8693"/>
                </a:cubicBezTo>
                <a:lnTo>
                  <a:pt x="19773" y="0"/>
                </a:lnTo>
                <a:close/>
              </a:path>
            </a:pathLst>
          </a:custGeom>
          <a:noFill/>
          <a:ln w="19050">
            <a:solidFill>
              <a:srgbClr val="000000"/>
            </a:solidFill>
            <a:round/>
            <a:headEnd/>
            <a:tailEnd type="arrow" w="sm" len="sm"/>
          </a:ln>
        </p:spPr>
        <p:txBody>
          <a:bodyPr/>
          <a:lstStyle/>
          <a:p>
            <a:endParaRPr lang="ar-SA"/>
          </a:p>
        </p:txBody>
      </p:sp>
      <p:sp>
        <p:nvSpPr>
          <p:cNvPr id="21514" name="Arc 10"/>
          <p:cNvSpPr>
            <a:spLocks/>
          </p:cNvSpPr>
          <p:nvPr/>
        </p:nvSpPr>
        <p:spPr bwMode="auto">
          <a:xfrm flipV="1">
            <a:off x="2243139" y="2673350"/>
            <a:ext cx="2255837" cy="1441450"/>
          </a:xfrm>
          <a:custGeom>
            <a:avLst/>
            <a:gdLst>
              <a:gd name="G0" fmla="+- 19893 0 0"/>
              <a:gd name="G1" fmla="+- 19843 0 0"/>
              <a:gd name="G2" fmla="+- 21600 0 0"/>
              <a:gd name="T0" fmla="*/ 0 w 19893"/>
              <a:gd name="T1" fmla="*/ 11427 h 19843"/>
              <a:gd name="T2" fmla="*/ 11360 w 19893"/>
              <a:gd name="T3" fmla="*/ 0 h 19843"/>
              <a:gd name="T4" fmla="*/ 19893 w 19893"/>
              <a:gd name="T5" fmla="*/ 19843 h 19843"/>
            </a:gdLst>
            <a:ahLst/>
            <a:cxnLst>
              <a:cxn ang="0">
                <a:pos x="T0" y="T1"/>
              </a:cxn>
              <a:cxn ang="0">
                <a:pos x="T2" y="T3"/>
              </a:cxn>
              <a:cxn ang="0">
                <a:pos x="T4" y="T5"/>
              </a:cxn>
            </a:cxnLst>
            <a:rect l="0" t="0" r="r" b="b"/>
            <a:pathLst>
              <a:path w="19893" h="19843" fill="none" extrusionOk="0">
                <a:moveTo>
                  <a:pt x="0" y="11427"/>
                </a:moveTo>
                <a:cubicBezTo>
                  <a:pt x="2171" y="6295"/>
                  <a:pt x="6241" y="2201"/>
                  <a:pt x="11359" y="-1"/>
                </a:cubicBezTo>
              </a:path>
              <a:path w="19893" h="19843" stroke="0" extrusionOk="0">
                <a:moveTo>
                  <a:pt x="0" y="11427"/>
                </a:moveTo>
                <a:cubicBezTo>
                  <a:pt x="2171" y="6295"/>
                  <a:pt x="6241" y="2201"/>
                  <a:pt x="11359" y="-1"/>
                </a:cubicBezTo>
                <a:lnTo>
                  <a:pt x="19893" y="19843"/>
                </a:lnTo>
                <a:close/>
              </a:path>
            </a:pathLst>
          </a:custGeom>
          <a:noFill/>
          <a:ln w="19050">
            <a:solidFill>
              <a:srgbClr val="000000"/>
            </a:solidFill>
            <a:round/>
            <a:headEnd/>
            <a:tailEnd type="arrow" w="sm" len="sm"/>
          </a:ln>
        </p:spPr>
        <p:txBody>
          <a:bodyPr/>
          <a:lstStyle/>
          <a:p>
            <a:endParaRPr lang="ar-SA"/>
          </a:p>
        </p:txBody>
      </p:sp>
      <p:sp>
        <p:nvSpPr>
          <p:cNvPr id="21515" name="Arc 11"/>
          <p:cNvSpPr>
            <a:spLocks/>
          </p:cNvSpPr>
          <p:nvPr/>
        </p:nvSpPr>
        <p:spPr bwMode="auto">
          <a:xfrm flipV="1">
            <a:off x="4495801" y="2673350"/>
            <a:ext cx="2300288" cy="1455738"/>
          </a:xfrm>
          <a:custGeom>
            <a:avLst/>
            <a:gdLst>
              <a:gd name="G0" fmla="+- 0 0 0"/>
              <a:gd name="G1" fmla="+- 20024 0 0"/>
              <a:gd name="G2" fmla="+- 21600 0 0"/>
              <a:gd name="T0" fmla="*/ 8100 w 20302"/>
              <a:gd name="T1" fmla="*/ 0 h 20024"/>
              <a:gd name="T2" fmla="*/ 20302 w 20302"/>
              <a:gd name="T3" fmla="*/ 12649 h 20024"/>
              <a:gd name="T4" fmla="*/ 0 w 20302"/>
              <a:gd name="T5" fmla="*/ 20024 h 20024"/>
            </a:gdLst>
            <a:ahLst/>
            <a:cxnLst>
              <a:cxn ang="0">
                <a:pos x="T0" y="T1"/>
              </a:cxn>
              <a:cxn ang="0">
                <a:pos x="T2" y="T3"/>
              </a:cxn>
              <a:cxn ang="0">
                <a:pos x="T4" y="T5"/>
              </a:cxn>
            </a:cxnLst>
            <a:rect l="0" t="0" r="r" b="b"/>
            <a:pathLst>
              <a:path w="20302" h="20024" fill="none" extrusionOk="0">
                <a:moveTo>
                  <a:pt x="8099" y="0"/>
                </a:moveTo>
                <a:cubicBezTo>
                  <a:pt x="13776" y="2296"/>
                  <a:pt x="18211" y="6893"/>
                  <a:pt x="20301" y="12649"/>
                </a:cubicBezTo>
              </a:path>
              <a:path w="20302" h="20024" stroke="0" extrusionOk="0">
                <a:moveTo>
                  <a:pt x="8099" y="0"/>
                </a:moveTo>
                <a:cubicBezTo>
                  <a:pt x="13776" y="2296"/>
                  <a:pt x="18211" y="6893"/>
                  <a:pt x="20301" y="12649"/>
                </a:cubicBezTo>
                <a:lnTo>
                  <a:pt x="0" y="20024"/>
                </a:lnTo>
                <a:close/>
              </a:path>
            </a:pathLst>
          </a:custGeom>
          <a:noFill/>
          <a:ln w="19050">
            <a:solidFill>
              <a:srgbClr val="000000"/>
            </a:solidFill>
            <a:round/>
            <a:headEnd/>
            <a:tailEnd type="arrow" w="sm" len="sm"/>
          </a:ln>
        </p:spPr>
        <p:txBody>
          <a:bodyPr/>
          <a:lstStyle/>
          <a:p>
            <a:endParaRPr lang="ar-SA"/>
          </a:p>
        </p:txBody>
      </p:sp>
      <p:sp>
        <p:nvSpPr>
          <p:cNvPr id="21516" name="Arc 12"/>
          <p:cNvSpPr>
            <a:spLocks/>
          </p:cNvSpPr>
          <p:nvPr/>
        </p:nvSpPr>
        <p:spPr bwMode="auto">
          <a:xfrm flipV="1">
            <a:off x="4495801" y="1214438"/>
            <a:ext cx="2232025" cy="1462087"/>
          </a:xfrm>
          <a:custGeom>
            <a:avLst/>
            <a:gdLst>
              <a:gd name="G0" fmla="+- 0 0 0"/>
              <a:gd name="G1" fmla="+- 0 0 0"/>
              <a:gd name="G2" fmla="+- 21600 0 0"/>
              <a:gd name="T0" fmla="*/ 19701 w 19701"/>
              <a:gd name="T1" fmla="*/ 8856 h 20111"/>
              <a:gd name="T2" fmla="*/ 7881 w 19701"/>
              <a:gd name="T3" fmla="*/ 20111 h 20111"/>
              <a:gd name="T4" fmla="*/ 0 w 19701"/>
              <a:gd name="T5" fmla="*/ 0 h 20111"/>
            </a:gdLst>
            <a:ahLst/>
            <a:cxnLst>
              <a:cxn ang="0">
                <a:pos x="T0" y="T1"/>
              </a:cxn>
              <a:cxn ang="0">
                <a:pos x="T2" y="T3"/>
              </a:cxn>
              <a:cxn ang="0">
                <a:pos x="T4" y="T5"/>
              </a:cxn>
            </a:cxnLst>
            <a:rect l="0" t="0" r="r" b="b"/>
            <a:pathLst>
              <a:path w="19701" h="20111" fill="none" extrusionOk="0">
                <a:moveTo>
                  <a:pt x="19701" y="8856"/>
                </a:moveTo>
                <a:cubicBezTo>
                  <a:pt x="17384" y="14009"/>
                  <a:pt x="13141" y="18049"/>
                  <a:pt x="7880" y="20110"/>
                </a:cubicBezTo>
              </a:path>
              <a:path w="19701" h="20111" stroke="0" extrusionOk="0">
                <a:moveTo>
                  <a:pt x="19701" y="8856"/>
                </a:moveTo>
                <a:cubicBezTo>
                  <a:pt x="17384" y="14009"/>
                  <a:pt x="13141" y="18049"/>
                  <a:pt x="7880" y="20110"/>
                </a:cubicBezTo>
                <a:lnTo>
                  <a:pt x="0" y="0"/>
                </a:lnTo>
                <a:close/>
              </a:path>
            </a:pathLst>
          </a:custGeom>
          <a:noFill/>
          <a:ln w="19050">
            <a:solidFill>
              <a:srgbClr val="000000"/>
            </a:solidFill>
            <a:round/>
            <a:headEnd/>
            <a:tailEnd type="arrow" w="sm" len="sm"/>
          </a:ln>
        </p:spPr>
        <p:txBody>
          <a:bodyPr/>
          <a:lstStyle/>
          <a:p>
            <a:endParaRPr lang="ar-SA"/>
          </a:p>
        </p:txBody>
      </p:sp>
      <p:sp>
        <p:nvSpPr>
          <p:cNvPr id="21517" name="Arc 13"/>
          <p:cNvSpPr>
            <a:spLocks/>
          </p:cNvSpPr>
          <p:nvPr/>
        </p:nvSpPr>
        <p:spPr bwMode="auto">
          <a:xfrm flipV="1">
            <a:off x="2268539" y="1220788"/>
            <a:ext cx="2230437" cy="1454150"/>
          </a:xfrm>
          <a:custGeom>
            <a:avLst/>
            <a:gdLst>
              <a:gd name="G0" fmla="+- 19678 0 0"/>
              <a:gd name="G1" fmla="+- 0 0 0"/>
              <a:gd name="G2" fmla="+- 21600 0 0"/>
              <a:gd name="T0" fmla="*/ 11505 w 19678"/>
              <a:gd name="T1" fmla="*/ 19994 h 19994"/>
              <a:gd name="T2" fmla="*/ 0 w 19678"/>
              <a:gd name="T3" fmla="*/ 8906 h 19994"/>
              <a:gd name="T4" fmla="*/ 19678 w 19678"/>
              <a:gd name="T5" fmla="*/ 0 h 19994"/>
            </a:gdLst>
            <a:ahLst/>
            <a:cxnLst>
              <a:cxn ang="0">
                <a:pos x="T0" y="T1"/>
              </a:cxn>
              <a:cxn ang="0">
                <a:pos x="T2" y="T3"/>
              </a:cxn>
              <a:cxn ang="0">
                <a:pos x="T4" y="T5"/>
              </a:cxn>
            </a:cxnLst>
            <a:rect l="0" t="0" r="r" b="b"/>
            <a:pathLst>
              <a:path w="19678" h="19994" fill="none" extrusionOk="0">
                <a:moveTo>
                  <a:pt x="11504" y="19994"/>
                </a:moveTo>
                <a:cubicBezTo>
                  <a:pt x="6393" y="17904"/>
                  <a:pt x="2276" y="13936"/>
                  <a:pt x="-1" y="8906"/>
                </a:cubicBezTo>
              </a:path>
              <a:path w="19678" h="19994" stroke="0" extrusionOk="0">
                <a:moveTo>
                  <a:pt x="11504" y="19994"/>
                </a:moveTo>
                <a:cubicBezTo>
                  <a:pt x="6393" y="17904"/>
                  <a:pt x="2276" y="13936"/>
                  <a:pt x="-1" y="8906"/>
                </a:cubicBezTo>
                <a:lnTo>
                  <a:pt x="19678" y="0"/>
                </a:lnTo>
                <a:close/>
              </a:path>
            </a:pathLst>
          </a:custGeom>
          <a:noFill/>
          <a:ln w="19050">
            <a:solidFill>
              <a:srgbClr val="000000"/>
            </a:solidFill>
            <a:round/>
            <a:headEnd/>
            <a:tailEnd type="arrow" w="sm" len="sm"/>
          </a:ln>
        </p:spPr>
        <p:txBody>
          <a:bodyPr/>
          <a:lstStyle/>
          <a:p>
            <a:endParaRPr lang="ar-SA"/>
          </a:p>
        </p:txBody>
      </p:sp>
      <p:sp>
        <p:nvSpPr>
          <p:cNvPr id="21518" name="WordArt 14"/>
          <p:cNvSpPr>
            <a:spLocks noChangeArrowheads="1" noChangeShapeType="1" noTextEdit="1"/>
          </p:cNvSpPr>
          <p:nvPr/>
        </p:nvSpPr>
        <p:spPr bwMode="auto">
          <a:xfrm rot="1808473">
            <a:off x="5827714" y="1047750"/>
            <a:ext cx="1576387" cy="260350"/>
          </a:xfrm>
          <a:prstGeom prst="rect">
            <a:avLst/>
          </a:prstGeom>
        </p:spPr>
        <p:txBody>
          <a:bodyPr spcFirstLastPara="1" wrap="none" fromWordArt="1">
            <a:prstTxWarp prst="textArchUp">
              <a:avLst>
                <a:gd name="adj" fmla="val 10800000"/>
              </a:avLst>
            </a:prstTxWarp>
          </a:bodyPr>
          <a:lstStyle/>
          <a:p>
            <a:pPr algn="ctr" rtl="1"/>
            <a:r>
              <a:rPr lang="ar-SA" sz="1400" b="1" kern="10">
                <a:ln w="9525">
                  <a:noFill/>
                  <a:round/>
                  <a:headEnd/>
                  <a:tailEnd/>
                </a:ln>
                <a:solidFill>
                  <a:srgbClr val="000000"/>
                </a:solidFill>
                <a:cs typeface="Arabic Transparent"/>
              </a:rPr>
              <a:t>عوائد عوامل الانتاج</a:t>
            </a:r>
          </a:p>
        </p:txBody>
      </p:sp>
      <p:sp>
        <p:nvSpPr>
          <p:cNvPr id="21519" name="WordArt 15"/>
          <p:cNvSpPr>
            <a:spLocks noChangeArrowheads="1" noChangeShapeType="1" noTextEdit="1"/>
          </p:cNvSpPr>
          <p:nvPr/>
        </p:nvSpPr>
        <p:spPr bwMode="auto">
          <a:xfrm rot="-2335974">
            <a:off x="5567364" y="3417888"/>
            <a:ext cx="1000125" cy="260350"/>
          </a:xfrm>
          <a:prstGeom prst="rect">
            <a:avLst/>
          </a:prstGeom>
        </p:spPr>
        <p:txBody>
          <a:bodyPr spcFirstLastPara="1" wrap="none" fromWordArt="1">
            <a:prstTxWarp prst="textArchDown">
              <a:avLst>
                <a:gd name="adj" fmla="val 0"/>
              </a:avLst>
            </a:prstTxWarp>
          </a:bodyPr>
          <a:lstStyle/>
          <a:p>
            <a:pPr algn="ctr" rtl="1"/>
            <a:r>
              <a:rPr lang="ar-SA" sz="1400" b="1" kern="10">
                <a:ln w="9525">
                  <a:noFill/>
                  <a:round/>
                  <a:headEnd/>
                  <a:tailEnd/>
                </a:ln>
                <a:solidFill>
                  <a:srgbClr val="000000"/>
                </a:solidFill>
                <a:cs typeface="Arabic Transparent"/>
              </a:rPr>
              <a:t>سلع الخدمات</a:t>
            </a:r>
          </a:p>
        </p:txBody>
      </p:sp>
      <p:sp>
        <p:nvSpPr>
          <p:cNvPr id="21520" name="WordArt 16"/>
          <p:cNvSpPr>
            <a:spLocks noChangeArrowheads="1" noChangeShapeType="1" noTextEdit="1"/>
          </p:cNvSpPr>
          <p:nvPr/>
        </p:nvSpPr>
        <p:spPr bwMode="auto">
          <a:xfrm rot="-2527024">
            <a:off x="2740026" y="1595438"/>
            <a:ext cx="436563" cy="260350"/>
          </a:xfrm>
          <a:prstGeom prst="rect">
            <a:avLst/>
          </a:prstGeom>
        </p:spPr>
        <p:txBody>
          <a:bodyPr wrap="none" fromWordArt="1">
            <a:prstTxWarp prst="textPlain">
              <a:avLst>
                <a:gd name="adj" fmla="val 50000"/>
              </a:avLst>
            </a:prstTxWarp>
          </a:bodyPr>
          <a:lstStyle/>
          <a:p>
            <a:pPr algn="ctr" rtl="1"/>
            <a:r>
              <a:rPr lang="ar-SA" sz="1400" b="1" kern="10">
                <a:ln w="9525">
                  <a:noFill/>
                  <a:round/>
                  <a:headEnd/>
                  <a:tailEnd/>
                </a:ln>
                <a:solidFill>
                  <a:srgbClr val="000000"/>
                </a:solidFill>
                <a:cs typeface="Arabic Transparent"/>
              </a:rPr>
              <a:t>موارد</a:t>
            </a:r>
          </a:p>
        </p:txBody>
      </p:sp>
      <p:sp>
        <p:nvSpPr>
          <p:cNvPr id="21521" name="WordArt 17"/>
          <p:cNvSpPr>
            <a:spLocks noChangeArrowheads="1" noChangeShapeType="1" noTextEdit="1"/>
          </p:cNvSpPr>
          <p:nvPr/>
        </p:nvSpPr>
        <p:spPr bwMode="auto">
          <a:xfrm rot="2165819">
            <a:off x="5507039" y="1697038"/>
            <a:ext cx="1076325" cy="258762"/>
          </a:xfrm>
          <a:prstGeom prst="rect">
            <a:avLst/>
          </a:prstGeom>
        </p:spPr>
        <p:txBody>
          <a:bodyPr spcFirstLastPara="1" wrap="none" fromWordArt="1">
            <a:prstTxWarp prst="textArchUp">
              <a:avLst>
                <a:gd name="adj" fmla="val 10800000"/>
              </a:avLst>
            </a:prstTxWarp>
          </a:bodyPr>
          <a:lstStyle/>
          <a:p>
            <a:pPr algn="ctr" rtl="1"/>
            <a:r>
              <a:rPr lang="ar-SA" sz="1400" b="1" kern="10">
                <a:ln w="9525">
                  <a:noFill/>
                  <a:round/>
                  <a:headEnd/>
                  <a:tailEnd/>
                </a:ln>
                <a:solidFill>
                  <a:srgbClr val="000000"/>
                </a:solidFill>
                <a:cs typeface="Arabic Transparent"/>
              </a:rPr>
              <a:t>عوامل الانتاج</a:t>
            </a:r>
          </a:p>
        </p:txBody>
      </p:sp>
      <p:sp>
        <p:nvSpPr>
          <p:cNvPr id="21522" name="WordArt 18"/>
          <p:cNvSpPr>
            <a:spLocks noChangeArrowheads="1" noChangeShapeType="1" noTextEdit="1"/>
          </p:cNvSpPr>
          <p:nvPr/>
        </p:nvSpPr>
        <p:spPr bwMode="auto">
          <a:xfrm rot="-1979459">
            <a:off x="6186489" y="4005263"/>
            <a:ext cx="1257300" cy="260350"/>
          </a:xfrm>
          <a:prstGeom prst="rect">
            <a:avLst/>
          </a:prstGeom>
        </p:spPr>
        <p:txBody>
          <a:bodyPr spcFirstLastPara="1" wrap="none" fromWordArt="1">
            <a:prstTxWarp prst="textArchDown">
              <a:avLst>
                <a:gd name="adj" fmla="val 0"/>
              </a:avLst>
            </a:prstTxWarp>
          </a:bodyPr>
          <a:lstStyle/>
          <a:p>
            <a:pPr algn="ctr" rtl="1"/>
            <a:r>
              <a:rPr lang="ar-SA" sz="1400" b="1" kern="10">
                <a:ln w="9525">
                  <a:noFill/>
                  <a:round/>
                  <a:headEnd/>
                  <a:tailEnd/>
                </a:ln>
                <a:solidFill>
                  <a:srgbClr val="000000"/>
                </a:solidFill>
                <a:cs typeface="Arabic Transparent"/>
              </a:rPr>
              <a:t>انفاق المستهلكين</a:t>
            </a:r>
          </a:p>
        </p:txBody>
      </p:sp>
      <p:sp>
        <p:nvSpPr>
          <p:cNvPr id="21523" name="WordArt 19"/>
          <p:cNvSpPr>
            <a:spLocks noChangeArrowheads="1" noChangeShapeType="1" noTextEdit="1"/>
          </p:cNvSpPr>
          <p:nvPr/>
        </p:nvSpPr>
        <p:spPr bwMode="auto">
          <a:xfrm rot="-2109613">
            <a:off x="1806575" y="1047750"/>
            <a:ext cx="615950" cy="260350"/>
          </a:xfrm>
          <a:prstGeom prst="rect">
            <a:avLst/>
          </a:prstGeom>
        </p:spPr>
        <p:txBody>
          <a:bodyPr wrap="none" fromWordArt="1">
            <a:prstTxWarp prst="textPlain">
              <a:avLst>
                <a:gd name="adj" fmla="val 50000"/>
              </a:avLst>
            </a:prstTxWarp>
          </a:bodyPr>
          <a:lstStyle/>
          <a:p>
            <a:pPr algn="ctr" rtl="1"/>
            <a:r>
              <a:rPr lang="ar-SA" sz="1400" b="1" kern="10">
                <a:ln w="9525">
                  <a:noFill/>
                  <a:round/>
                  <a:headEnd/>
                  <a:tailEnd/>
                </a:ln>
                <a:solidFill>
                  <a:srgbClr val="000000"/>
                </a:solidFill>
                <a:cs typeface="Arabic Transparent"/>
              </a:rPr>
              <a:t>التكاليف</a:t>
            </a:r>
          </a:p>
        </p:txBody>
      </p:sp>
      <p:sp>
        <p:nvSpPr>
          <p:cNvPr id="21524" name="WordArt 20"/>
          <p:cNvSpPr>
            <a:spLocks noChangeArrowheads="1" noChangeShapeType="1" noTextEdit="1"/>
          </p:cNvSpPr>
          <p:nvPr/>
        </p:nvSpPr>
        <p:spPr bwMode="auto">
          <a:xfrm rot="2220869">
            <a:off x="2392364" y="3392488"/>
            <a:ext cx="1000125" cy="260350"/>
          </a:xfrm>
          <a:prstGeom prst="rect">
            <a:avLst/>
          </a:prstGeom>
        </p:spPr>
        <p:txBody>
          <a:bodyPr spcFirstLastPara="1" wrap="none" fromWordArt="1">
            <a:prstTxWarp prst="textArchDown">
              <a:avLst>
                <a:gd name="adj" fmla="val 0"/>
              </a:avLst>
            </a:prstTxWarp>
          </a:bodyPr>
          <a:lstStyle/>
          <a:p>
            <a:pPr algn="ctr" rtl="1"/>
            <a:r>
              <a:rPr lang="ar-SA" sz="1400" b="1" kern="10">
                <a:ln w="9525">
                  <a:noFill/>
                  <a:round/>
                  <a:headEnd/>
                  <a:tailEnd/>
                </a:ln>
                <a:solidFill>
                  <a:srgbClr val="000000"/>
                </a:solidFill>
                <a:cs typeface="Arabic Transparent"/>
              </a:rPr>
              <a:t>سلع الخدمات</a:t>
            </a:r>
          </a:p>
        </p:txBody>
      </p:sp>
      <p:sp>
        <p:nvSpPr>
          <p:cNvPr id="21525" name="WordArt 21"/>
          <p:cNvSpPr>
            <a:spLocks noChangeArrowheads="1" noChangeShapeType="1" noTextEdit="1"/>
          </p:cNvSpPr>
          <p:nvPr/>
        </p:nvSpPr>
        <p:spPr bwMode="auto">
          <a:xfrm rot="2042920">
            <a:off x="1787526" y="3992563"/>
            <a:ext cx="588963" cy="258762"/>
          </a:xfrm>
          <a:prstGeom prst="rect">
            <a:avLst/>
          </a:prstGeom>
        </p:spPr>
        <p:txBody>
          <a:bodyPr wrap="none" fromWordArt="1">
            <a:prstTxWarp prst="textPlain">
              <a:avLst>
                <a:gd name="adj" fmla="val 50000"/>
              </a:avLst>
            </a:prstTxWarp>
          </a:bodyPr>
          <a:lstStyle/>
          <a:p>
            <a:pPr algn="ctr" rtl="1"/>
            <a:r>
              <a:rPr lang="ar-SA" sz="1400" b="1" kern="10">
                <a:ln w="9525">
                  <a:noFill/>
                  <a:round/>
                  <a:headEnd/>
                  <a:tailEnd/>
                </a:ln>
                <a:solidFill>
                  <a:srgbClr val="000000"/>
                </a:solidFill>
                <a:cs typeface="Arabic Transparent"/>
              </a:rPr>
              <a:t>إيرادات</a:t>
            </a:r>
          </a:p>
        </p:txBody>
      </p:sp>
      <p:sp>
        <p:nvSpPr>
          <p:cNvPr id="21526" name="Oval 22"/>
          <p:cNvSpPr>
            <a:spLocks noChangeArrowheads="1"/>
          </p:cNvSpPr>
          <p:nvPr/>
        </p:nvSpPr>
        <p:spPr bwMode="auto">
          <a:xfrm>
            <a:off x="6505576" y="1997075"/>
            <a:ext cx="1598613" cy="1276350"/>
          </a:xfrm>
          <a:prstGeom prst="ellipse">
            <a:avLst/>
          </a:prstGeom>
          <a:noFill/>
          <a:ln w="19050">
            <a:solidFill>
              <a:srgbClr val="000000"/>
            </a:solidFill>
            <a:round/>
            <a:headEnd/>
            <a:tailEnd/>
          </a:ln>
        </p:spPr>
        <p:txBody>
          <a:bodyPr/>
          <a:lstStyle/>
          <a:p>
            <a:endParaRPr lang="ar-SA"/>
          </a:p>
        </p:txBody>
      </p:sp>
      <p:sp>
        <p:nvSpPr>
          <p:cNvPr id="21527" name="Oval 23"/>
          <p:cNvSpPr>
            <a:spLocks noChangeArrowheads="1"/>
          </p:cNvSpPr>
          <p:nvPr/>
        </p:nvSpPr>
        <p:spPr bwMode="auto">
          <a:xfrm>
            <a:off x="3656013" y="428625"/>
            <a:ext cx="1598612" cy="1276350"/>
          </a:xfrm>
          <a:prstGeom prst="ellipse">
            <a:avLst/>
          </a:prstGeom>
          <a:noFill/>
          <a:ln w="19050">
            <a:solidFill>
              <a:srgbClr val="000000"/>
            </a:solidFill>
            <a:round/>
            <a:headEnd/>
            <a:tailEnd/>
          </a:ln>
        </p:spPr>
        <p:txBody>
          <a:bodyPr/>
          <a:lstStyle/>
          <a:p>
            <a:endParaRPr lang="ar-SA"/>
          </a:p>
        </p:txBody>
      </p:sp>
      <p:sp>
        <p:nvSpPr>
          <p:cNvPr id="21528" name="Oval 24"/>
          <p:cNvSpPr>
            <a:spLocks noChangeArrowheads="1"/>
          </p:cNvSpPr>
          <p:nvPr/>
        </p:nvSpPr>
        <p:spPr bwMode="auto">
          <a:xfrm>
            <a:off x="966788" y="2028825"/>
            <a:ext cx="1598612" cy="1276350"/>
          </a:xfrm>
          <a:prstGeom prst="ellipse">
            <a:avLst/>
          </a:prstGeom>
          <a:noFill/>
          <a:ln w="19050">
            <a:solidFill>
              <a:srgbClr val="000000"/>
            </a:solidFill>
            <a:round/>
            <a:headEnd/>
            <a:tailEnd/>
          </a:ln>
        </p:spPr>
        <p:txBody>
          <a:bodyPr/>
          <a:lstStyle/>
          <a:p>
            <a:endParaRPr lang="ar-SA"/>
          </a:p>
        </p:txBody>
      </p:sp>
      <p:sp>
        <p:nvSpPr>
          <p:cNvPr id="21529" name="Oval 25"/>
          <p:cNvSpPr>
            <a:spLocks noChangeArrowheads="1"/>
          </p:cNvSpPr>
          <p:nvPr/>
        </p:nvSpPr>
        <p:spPr bwMode="auto">
          <a:xfrm>
            <a:off x="3657600" y="3657600"/>
            <a:ext cx="1598612" cy="1276350"/>
          </a:xfrm>
          <a:prstGeom prst="ellipse">
            <a:avLst/>
          </a:prstGeom>
          <a:noFill/>
          <a:ln w="19050">
            <a:solidFill>
              <a:srgbClr val="000000"/>
            </a:solidFill>
            <a:round/>
            <a:headEnd/>
            <a:tailEnd/>
          </a:ln>
        </p:spPr>
        <p:txBody>
          <a:bodyPr/>
          <a:lstStyle/>
          <a:p>
            <a:endParaRPr lang="ar-SA"/>
          </a:p>
        </p:txBody>
      </p:sp>
      <p:sp>
        <p:nvSpPr>
          <p:cNvPr id="21530" name="Text Box 26"/>
          <p:cNvSpPr txBox="1">
            <a:spLocks noChangeArrowheads="1"/>
          </p:cNvSpPr>
          <p:nvPr/>
        </p:nvSpPr>
        <p:spPr bwMode="auto">
          <a:xfrm>
            <a:off x="562708" y="5029201"/>
            <a:ext cx="7442200" cy="1328757"/>
          </a:xfrm>
          <a:prstGeom prst="rect">
            <a:avLst/>
          </a:prstGeom>
          <a:noFill/>
          <a:ln w="28575">
            <a:solidFill>
              <a:srgbClr val="000000"/>
            </a:solidFill>
            <a:miter lim="800000"/>
            <a:headEnd/>
            <a:tailEnd/>
          </a:ln>
          <a:effectLst/>
        </p:spPr>
        <p:txBody>
          <a:bodyPr/>
          <a:lstStyle/>
          <a:p>
            <a:pPr algn="just" rtl="1"/>
            <a:r>
              <a:rPr lang="ar-SA" sz="2400" b="1" dirty="0">
                <a:solidFill>
                  <a:srgbClr val="FD0903"/>
                </a:solidFill>
                <a:latin typeface="Times New Roman" pitchFamily="18" charset="0"/>
                <a:ea typeface="SimSun" pitchFamily="2" charset="-122"/>
                <a:cs typeface="Times New Roman" pitchFamily="18" charset="0"/>
              </a:rPr>
              <a:t>الشكل (</a:t>
            </a:r>
            <a:r>
              <a:rPr lang="ar-SA" sz="2400" b="1" dirty="0">
                <a:solidFill>
                  <a:srgbClr val="FD0903"/>
                </a:solidFill>
                <a:latin typeface="Times New Roman" pitchFamily="18" charset="0"/>
                <a:ea typeface="SimSun" pitchFamily="2" charset="-122"/>
                <a:cs typeface="Arabic Transparent" pitchFamily="2" charset="-78"/>
              </a:rPr>
              <a:t>2-3):</a:t>
            </a:r>
            <a:r>
              <a:rPr lang="ar-SA" sz="2400" b="1" dirty="0">
                <a:latin typeface="Times New Roman" pitchFamily="18" charset="0"/>
                <a:ea typeface="SimSun" pitchFamily="2" charset="-122"/>
                <a:cs typeface="Arabic Transparent" pitchFamily="2" charset="-78"/>
              </a:rPr>
              <a:t> </a:t>
            </a:r>
            <a:r>
              <a:rPr lang="ar-SA" sz="2400" dirty="0">
                <a:latin typeface="Times New Roman" pitchFamily="18" charset="0"/>
                <a:ea typeface="SimSun" pitchFamily="2" charset="-122"/>
                <a:cs typeface="Times New Roman" pitchFamily="18" charset="0"/>
              </a:rPr>
              <a:t>التدفق الدائري ل</a:t>
            </a:r>
            <a:r>
              <a:rPr lang="ar-BH" sz="2400" dirty="0" err="1">
                <a:latin typeface="Times New Roman" pitchFamily="18" charset="0"/>
                <a:ea typeface="SimSun" pitchFamily="2" charset="-122"/>
                <a:cs typeface="Times New Roman" pitchFamily="18" charset="0"/>
              </a:rPr>
              <a:t>لإ</a:t>
            </a:r>
            <a:r>
              <a:rPr lang="ar-SA" sz="2400" dirty="0">
                <a:latin typeface="Times New Roman" pitchFamily="18" charset="0"/>
                <a:ea typeface="SimSun" pitchFamily="2" charset="-122"/>
                <a:cs typeface="Times New Roman" pitchFamily="18" charset="0"/>
              </a:rPr>
              <a:t>نتاج والدخل، حيث يلاحظ  تعادل الإنفاق الكلي مع الدخل الكلي</a:t>
            </a:r>
            <a:r>
              <a:rPr lang="ar-BH" sz="2400" dirty="0">
                <a:latin typeface="Times New Roman" pitchFamily="18" charset="0"/>
                <a:ea typeface="SimSun" pitchFamily="2" charset="-122"/>
                <a:cs typeface="Times New Roman" pitchFamily="18" charset="0"/>
              </a:rPr>
              <a:t> أو عوائد عوامل الإنتاج</a:t>
            </a:r>
            <a:r>
              <a:rPr lang="ar-SA" sz="2400" dirty="0">
                <a:latin typeface="Times New Roman" pitchFamily="18" charset="0"/>
                <a:ea typeface="SimSun" pitchFamily="2" charset="-122"/>
                <a:cs typeface="Times New Roman" pitchFamily="18" charset="0"/>
              </a:rPr>
              <a:t> (</a:t>
            </a:r>
            <a:r>
              <a:rPr lang="ar-BH" sz="2400" dirty="0">
                <a:latin typeface="Times New Roman" pitchFamily="18" charset="0"/>
                <a:ea typeface="SimSun" pitchFamily="2" charset="-122"/>
                <a:cs typeface="Times New Roman" pitchFamily="18" charset="0"/>
              </a:rPr>
              <a:t>لافتراض عدم الادخار</a:t>
            </a:r>
            <a:r>
              <a:rPr lang="ar-SA" sz="2400" dirty="0">
                <a:latin typeface="Times New Roman" pitchFamily="18" charset="0"/>
                <a:ea typeface="SimSun" pitchFamily="2" charset="-122"/>
                <a:cs typeface="Times New Roman" pitchFamily="18" charset="0"/>
              </a:rPr>
              <a:t>) مع قيمة الناتج المحلي الإجمالي ممثلة بإيرادات قطاع المنتجين</a:t>
            </a:r>
            <a:r>
              <a:rPr lang="ar-SA" sz="2400" b="1" dirty="0">
                <a:latin typeface="Times New Roman" pitchFamily="18" charset="0"/>
                <a:ea typeface="SimSun" pitchFamily="2" charset="-122"/>
                <a:cs typeface="Arabic Transparent" pitchFamily="2" charset="-78"/>
              </a:rPr>
              <a:t>.</a:t>
            </a:r>
            <a:endParaRPr lang="en-US" sz="3600" dirty="0"/>
          </a:p>
        </p:txBody>
      </p:sp>
      <p:sp>
        <p:nvSpPr>
          <p:cNvPr id="21531" name="AutoShape 27">
            <a:hlinkClick r:id="" action="ppaction://hlinkshowjump?jump=firstslide" highlightClick="1"/>
          </p:cNvPr>
          <p:cNvSpPr>
            <a:spLocks noChangeArrowheads="1"/>
          </p:cNvSpPr>
          <p:nvPr/>
        </p:nvSpPr>
        <p:spPr bwMode="auto">
          <a:xfrm>
            <a:off x="179388" y="6237288"/>
            <a:ext cx="431800"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2428868"/>
            <a:ext cx="8229600" cy="1143000"/>
          </a:xfrm>
        </p:spPr>
        <p:txBody>
          <a:bodyPr>
            <a:noAutofit/>
          </a:bodyPr>
          <a:lstStyle/>
          <a:p>
            <a:r>
              <a:rPr lang="ar-SA" sz="8800" dirty="0" smtClean="0"/>
              <a:t>الفصل الثالث</a:t>
            </a:r>
            <a:endParaRPr lang="ar-SA" sz="8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white">
          <a:xfrm>
            <a:off x="773723" y="304801"/>
            <a:ext cx="7345362" cy="5457823"/>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endParaRPr lang="ar-SA"/>
          </a:p>
        </p:txBody>
      </p:sp>
      <p:sp>
        <p:nvSpPr>
          <p:cNvPr id="8195" name="Text Box 3"/>
          <p:cNvSpPr txBox="1">
            <a:spLocks noChangeArrowheads="1"/>
          </p:cNvSpPr>
          <p:nvPr/>
        </p:nvSpPr>
        <p:spPr bwMode="auto">
          <a:xfrm>
            <a:off x="2509838" y="5240338"/>
            <a:ext cx="5529262" cy="614362"/>
          </a:xfrm>
          <a:prstGeom prst="rect">
            <a:avLst/>
          </a:prstGeom>
          <a:noFill/>
          <a:ln w="9525">
            <a:noFill/>
            <a:miter lim="800000"/>
            <a:headEnd/>
            <a:tailEnd/>
          </a:ln>
        </p:spPr>
        <p:txBody>
          <a:bodyPr lIns="89611" tIns="44806" rIns="89611" bIns="44806"/>
          <a:lstStyle/>
          <a:p>
            <a:r>
              <a:rPr lang="en-US" altLang="zh-CN" sz="2100" dirty="0">
                <a:latin typeface="Times New Roman" pitchFamily="18" charset="0"/>
                <a:ea typeface="SimSun" pitchFamily="2" charset="-122"/>
              </a:rPr>
              <a:t>0         1            2        3          4       </a:t>
            </a:r>
            <a:r>
              <a:rPr lang="en-US" altLang="zh-CN" sz="2100" dirty="0" smtClean="0">
                <a:latin typeface="Times New Roman" pitchFamily="18" charset="0"/>
                <a:ea typeface="SimSun" pitchFamily="2" charset="-122"/>
              </a:rPr>
              <a:t>        </a:t>
            </a:r>
            <a:r>
              <a:rPr lang="en-US" altLang="zh-CN" sz="2100" dirty="0">
                <a:latin typeface="Times New Roman" pitchFamily="18" charset="0"/>
                <a:ea typeface="SimSun" pitchFamily="2" charset="-122"/>
              </a:rPr>
              <a:t>5   </a:t>
            </a:r>
            <a:r>
              <a:rPr lang="en-US" altLang="zh-CN" sz="2100" b="1" dirty="0">
                <a:latin typeface="Times New Roman" pitchFamily="18" charset="0"/>
                <a:ea typeface="SimSun" pitchFamily="2" charset="-122"/>
              </a:rPr>
              <a:t>B</a:t>
            </a:r>
            <a:endParaRPr lang="en-US" sz="2100" dirty="0"/>
          </a:p>
        </p:txBody>
      </p:sp>
      <p:sp>
        <p:nvSpPr>
          <p:cNvPr id="8196" name="Line 4"/>
          <p:cNvSpPr>
            <a:spLocks noChangeShapeType="1"/>
          </p:cNvSpPr>
          <p:nvPr/>
        </p:nvSpPr>
        <p:spPr bwMode="auto">
          <a:xfrm>
            <a:off x="2678113" y="1790702"/>
            <a:ext cx="0" cy="3451225"/>
          </a:xfrm>
          <a:prstGeom prst="line">
            <a:avLst/>
          </a:prstGeom>
          <a:noFill/>
          <a:ln w="9525">
            <a:solidFill>
              <a:srgbClr val="000000"/>
            </a:solidFill>
            <a:prstDash val="dashDot"/>
            <a:round/>
            <a:headEnd/>
            <a:tailEnd/>
          </a:ln>
        </p:spPr>
        <p:txBody>
          <a:bodyPr/>
          <a:lstStyle/>
          <a:p>
            <a:endParaRPr lang="ar-SA"/>
          </a:p>
        </p:txBody>
      </p:sp>
      <p:sp>
        <p:nvSpPr>
          <p:cNvPr id="8197" name="Line 5"/>
          <p:cNvSpPr>
            <a:spLocks noChangeShapeType="1"/>
          </p:cNvSpPr>
          <p:nvPr/>
        </p:nvSpPr>
        <p:spPr bwMode="auto">
          <a:xfrm>
            <a:off x="3368675" y="2251075"/>
            <a:ext cx="1588" cy="2990850"/>
          </a:xfrm>
          <a:prstGeom prst="line">
            <a:avLst/>
          </a:prstGeom>
          <a:noFill/>
          <a:ln w="9525">
            <a:solidFill>
              <a:srgbClr val="000000"/>
            </a:solidFill>
            <a:prstDash val="dashDot"/>
            <a:round/>
            <a:headEnd/>
            <a:tailEnd/>
          </a:ln>
        </p:spPr>
        <p:txBody>
          <a:bodyPr/>
          <a:lstStyle/>
          <a:p>
            <a:endParaRPr lang="ar-SA"/>
          </a:p>
        </p:txBody>
      </p:sp>
      <p:sp>
        <p:nvSpPr>
          <p:cNvPr id="8198" name="Line 6"/>
          <p:cNvSpPr>
            <a:spLocks noChangeShapeType="1"/>
          </p:cNvSpPr>
          <p:nvPr/>
        </p:nvSpPr>
        <p:spPr bwMode="auto">
          <a:xfrm>
            <a:off x="4289425" y="2940052"/>
            <a:ext cx="0" cy="2301875"/>
          </a:xfrm>
          <a:prstGeom prst="line">
            <a:avLst/>
          </a:prstGeom>
          <a:noFill/>
          <a:ln w="9525">
            <a:solidFill>
              <a:srgbClr val="000000"/>
            </a:solidFill>
            <a:prstDash val="dashDot"/>
            <a:round/>
            <a:headEnd/>
            <a:tailEnd/>
          </a:ln>
        </p:spPr>
        <p:txBody>
          <a:bodyPr/>
          <a:lstStyle/>
          <a:p>
            <a:endParaRPr lang="ar-SA"/>
          </a:p>
        </p:txBody>
      </p:sp>
      <p:sp>
        <p:nvSpPr>
          <p:cNvPr id="8199" name="Line 7"/>
          <p:cNvSpPr>
            <a:spLocks noChangeShapeType="1"/>
          </p:cNvSpPr>
          <p:nvPr/>
        </p:nvSpPr>
        <p:spPr bwMode="auto">
          <a:xfrm>
            <a:off x="4978400" y="3630613"/>
            <a:ext cx="0" cy="1611312"/>
          </a:xfrm>
          <a:prstGeom prst="line">
            <a:avLst/>
          </a:prstGeom>
          <a:noFill/>
          <a:ln w="9525">
            <a:solidFill>
              <a:srgbClr val="000000"/>
            </a:solidFill>
            <a:prstDash val="dashDot"/>
            <a:round/>
            <a:headEnd/>
            <a:tailEnd/>
          </a:ln>
        </p:spPr>
        <p:txBody>
          <a:bodyPr/>
          <a:lstStyle/>
          <a:p>
            <a:endParaRPr lang="ar-SA"/>
          </a:p>
        </p:txBody>
      </p:sp>
      <p:sp>
        <p:nvSpPr>
          <p:cNvPr id="8200" name="Line 8"/>
          <p:cNvSpPr>
            <a:spLocks noChangeShapeType="1"/>
          </p:cNvSpPr>
          <p:nvPr/>
        </p:nvSpPr>
        <p:spPr bwMode="auto">
          <a:xfrm>
            <a:off x="2667000" y="869952"/>
            <a:ext cx="0" cy="4371975"/>
          </a:xfrm>
          <a:prstGeom prst="line">
            <a:avLst/>
          </a:prstGeom>
          <a:noFill/>
          <a:ln w="38100">
            <a:solidFill>
              <a:srgbClr val="000000"/>
            </a:solidFill>
            <a:round/>
            <a:headEnd/>
            <a:tailEnd/>
          </a:ln>
        </p:spPr>
        <p:txBody>
          <a:bodyPr/>
          <a:lstStyle/>
          <a:p>
            <a:endParaRPr lang="ar-SA"/>
          </a:p>
        </p:txBody>
      </p:sp>
      <p:sp>
        <p:nvSpPr>
          <p:cNvPr id="8201" name="Text Box 9"/>
          <p:cNvSpPr txBox="1">
            <a:spLocks noChangeArrowheads="1"/>
          </p:cNvSpPr>
          <p:nvPr/>
        </p:nvSpPr>
        <p:spPr bwMode="auto">
          <a:xfrm>
            <a:off x="2517775" y="1404938"/>
            <a:ext cx="850900" cy="615950"/>
          </a:xfrm>
          <a:prstGeom prst="rect">
            <a:avLst/>
          </a:prstGeom>
          <a:noFill/>
          <a:ln w="9525">
            <a:noFill/>
            <a:miter lim="800000"/>
            <a:headEnd/>
            <a:tailEnd/>
          </a:ln>
        </p:spPr>
        <p:txBody>
          <a:bodyPr lIns="89611" tIns="44806" rIns="89611" bIns="44806"/>
          <a:lstStyle/>
          <a:p>
            <a:pPr algn="ctr" rtl="1"/>
            <a:r>
              <a:rPr lang="ar-SA" altLang="zh-CN" sz="2100">
                <a:latin typeface="Times New Roman" pitchFamily="18" charset="0"/>
                <a:ea typeface="SimSun" pitchFamily="2" charset="-122"/>
                <a:cs typeface="Times New Roman" pitchFamily="18" charset="0"/>
              </a:rPr>
              <a:t>أ</a:t>
            </a:r>
            <a:endParaRPr lang="en-US" sz="3200">
              <a:ea typeface="SimSun" pitchFamily="2" charset="-122"/>
              <a:cs typeface="Times New Roman" pitchFamily="18" charset="0"/>
            </a:endParaRPr>
          </a:p>
        </p:txBody>
      </p:sp>
      <p:sp>
        <p:nvSpPr>
          <p:cNvPr id="8202" name="Text Box 10"/>
          <p:cNvSpPr txBox="1">
            <a:spLocks noChangeArrowheads="1"/>
          </p:cNvSpPr>
          <p:nvPr/>
        </p:nvSpPr>
        <p:spPr bwMode="auto">
          <a:xfrm>
            <a:off x="6227764" y="4551363"/>
            <a:ext cx="852487" cy="615950"/>
          </a:xfrm>
          <a:prstGeom prst="rect">
            <a:avLst/>
          </a:prstGeom>
          <a:noFill/>
          <a:ln w="9525">
            <a:noFill/>
            <a:miter lim="800000"/>
            <a:headEnd/>
            <a:tailEnd/>
          </a:ln>
        </p:spPr>
        <p:txBody>
          <a:bodyPr lIns="89611" tIns="44806" rIns="89611" bIns="44806"/>
          <a:lstStyle/>
          <a:p>
            <a:pPr algn="ctr" rtl="1"/>
            <a:r>
              <a:rPr lang="ar-SA" altLang="zh-CN" sz="2100">
                <a:latin typeface="Times New Roman" pitchFamily="18" charset="0"/>
                <a:ea typeface="SimSun" pitchFamily="2" charset="-122"/>
                <a:cs typeface="Times New Roman" pitchFamily="18" charset="0"/>
              </a:rPr>
              <a:t>و</a:t>
            </a:r>
            <a:endParaRPr lang="en-US" sz="3200">
              <a:ea typeface="SimSun" pitchFamily="2" charset="-122"/>
              <a:cs typeface="Times New Roman" pitchFamily="18" charset="0"/>
            </a:endParaRPr>
          </a:p>
        </p:txBody>
      </p:sp>
      <p:sp>
        <p:nvSpPr>
          <p:cNvPr id="8203" name="Text Box 11"/>
          <p:cNvSpPr txBox="1">
            <a:spLocks noChangeArrowheads="1"/>
          </p:cNvSpPr>
          <p:nvPr/>
        </p:nvSpPr>
        <p:spPr bwMode="auto">
          <a:xfrm>
            <a:off x="5508625" y="3965575"/>
            <a:ext cx="850900" cy="615950"/>
          </a:xfrm>
          <a:prstGeom prst="rect">
            <a:avLst/>
          </a:prstGeom>
          <a:noFill/>
          <a:ln w="9525">
            <a:noFill/>
            <a:miter lim="800000"/>
            <a:headEnd/>
            <a:tailEnd/>
          </a:ln>
        </p:spPr>
        <p:txBody>
          <a:bodyPr lIns="89611" tIns="44806" rIns="89611" bIns="44806"/>
          <a:lstStyle/>
          <a:p>
            <a:pPr algn="ctr" rtl="1"/>
            <a:r>
              <a:rPr lang="ar-SA" altLang="zh-CN" sz="2100">
                <a:latin typeface="Times New Roman" pitchFamily="18" charset="0"/>
                <a:ea typeface="SimSun" pitchFamily="2" charset="-122"/>
                <a:cs typeface="Times New Roman" pitchFamily="18" charset="0"/>
              </a:rPr>
              <a:t>هـ</a:t>
            </a:r>
            <a:endParaRPr lang="en-US" sz="3200">
              <a:ea typeface="SimSun" pitchFamily="2" charset="-122"/>
              <a:cs typeface="Times New Roman" pitchFamily="18" charset="0"/>
            </a:endParaRPr>
          </a:p>
        </p:txBody>
      </p:sp>
      <p:sp>
        <p:nvSpPr>
          <p:cNvPr id="8204" name="Text Box 12"/>
          <p:cNvSpPr txBox="1">
            <a:spLocks noChangeArrowheads="1"/>
          </p:cNvSpPr>
          <p:nvPr/>
        </p:nvSpPr>
        <p:spPr bwMode="auto">
          <a:xfrm>
            <a:off x="4729163" y="3317875"/>
            <a:ext cx="850900" cy="615950"/>
          </a:xfrm>
          <a:prstGeom prst="rect">
            <a:avLst/>
          </a:prstGeom>
          <a:noFill/>
          <a:ln w="9525">
            <a:noFill/>
            <a:miter lim="800000"/>
            <a:headEnd/>
            <a:tailEnd/>
          </a:ln>
        </p:spPr>
        <p:txBody>
          <a:bodyPr lIns="89611" tIns="44806" rIns="89611" bIns="44806"/>
          <a:lstStyle/>
          <a:p>
            <a:pPr algn="ctr" rtl="1"/>
            <a:r>
              <a:rPr lang="ar-SA" altLang="zh-CN" sz="2100">
                <a:latin typeface="Times New Roman" pitchFamily="18" charset="0"/>
                <a:ea typeface="SimSun" pitchFamily="2" charset="-122"/>
                <a:cs typeface="Times New Roman" pitchFamily="18" charset="0"/>
              </a:rPr>
              <a:t>د</a:t>
            </a:r>
            <a:endParaRPr lang="en-US" sz="3200">
              <a:ea typeface="SimSun" pitchFamily="2" charset="-122"/>
              <a:cs typeface="Times New Roman" pitchFamily="18" charset="0"/>
            </a:endParaRPr>
          </a:p>
        </p:txBody>
      </p:sp>
      <p:sp>
        <p:nvSpPr>
          <p:cNvPr id="8205" name="Text Box 13"/>
          <p:cNvSpPr txBox="1">
            <a:spLocks noChangeArrowheads="1"/>
          </p:cNvSpPr>
          <p:nvPr/>
        </p:nvSpPr>
        <p:spPr bwMode="auto">
          <a:xfrm>
            <a:off x="3995739" y="2554288"/>
            <a:ext cx="852487" cy="615950"/>
          </a:xfrm>
          <a:prstGeom prst="rect">
            <a:avLst/>
          </a:prstGeom>
          <a:noFill/>
          <a:ln w="9525">
            <a:noFill/>
            <a:miter lim="800000"/>
            <a:headEnd/>
            <a:tailEnd/>
          </a:ln>
        </p:spPr>
        <p:txBody>
          <a:bodyPr lIns="89611" tIns="44806" rIns="89611" bIns="44806"/>
          <a:lstStyle/>
          <a:p>
            <a:pPr algn="ctr" rtl="1"/>
            <a:r>
              <a:rPr lang="ar-SA" altLang="zh-CN" sz="2100">
                <a:latin typeface="Times New Roman" pitchFamily="18" charset="0"/>
                <a:ea typeface="SimSun" pitchFamily="2" charset="-122"/>
                <a:cs typeface="Times New Roman" pitchFamily="18" charset="0"/>
              </a:rPr>
              <a:t>ج</a:t>
            </a:r>
            <a:endParaRPr lang="en-US" sz="3200">
              <a:ea typeface="SimSun" pitchFamily="2" charset="-122"/>
              <a:cs typeface="Times New Roman" pitchFamily="18" charset="0"/>
            </a:endParaRPr>
          </a:p>
        </p:txBody>
      </p:sp>
      <p:sp>
        <p:nvSpPr>
          <p:cNvPr id="8206" name="Text Box 14"/>
          <p:cNvSpPr txBox="1">
            <a:spLocks noChangeArrowheads="1"/>
          </p:cNvSpPr>
          <p:nvPr/>
        </p:nvSpPr>
        <p:spPr bwMode="auto">
          <a:xfrm>
            <a:off x="3059113" y="1803400"/>
            <a:ext cx="850900" cy="617538"/>
          </a:xfrm>
          <a:prstGeom prst="rect">
            <a:avLst/>
          </a:prstGeom>
          <a:noFill/>
          <a:ln w="9525">
            <a:noFill/>
            <a:miter lim="800000"/>
            <a:headEnd/>
            <a:tailEnd/>
          </a:ln>
        </p:spPr>
        <p:txBody>
          <a:bodyPr lIns="89611" tIns="44806" rIns="89611" bIns="44806"/>
          <a:lstStyle/>
          <a:p>
            <a:pPr algn="ctr" rtl="1"/>
            <a:r>
              <a:rPr lang="ar-SA" altLang="zh-CN" sz="2100">
                <a:latin typeface="Times New Roman" pitchFamily="18" charset="0"/>
                <a:ea typeface="SimSun" pitchFamily="2" charset="-122"/>
                <a:cs typeface="Times New Roman" pitchFamily="18" charset="0"/>
              </a:rPr>
              <a:t>ب</a:t>
            </a:r>
            <a:endParaRPr lang="en-US" sz="3200">
              <a:ea typeface="SimSun" pitchFamily="2" charset="-122"/>
              <a:cs typeface="Times New Roman" pitchFamily="18" charset="0"/>
            </a:endParaRPr>
          </a:p>
        </p:txBody>
      </p:sp>
      <p:sp>
        <p:nvSpPr>
          <p:cNvPr id="8207" name="Line 15"/>
          <p:cNvSpPr>
            <a:spLocks noChangeShapeType="1"/>
          </p:cNvSpPr>
          <p:nvPr/>
        </p:nvSpPr>
        <p:spPr bwMode="auto">
          <a:xfrm flipH="1">
            <a:off x="2641601" y="2159002"/>
            <a:ext cx="688975" cy="3175"/>
          </a:xfrm>
          <a:prstGeom prst="line">
            <a:avLst/>
          </a:prstGeom>
          <a:noFill/>
          <a:ln w="9525">
            <a:solidFill>
              <a:srgbClr val="000000"/>
            </a:solidFill>
            <a:prstDash val="dashDot"/>
            <a:round/>
            <a:headEnd/>
            <a:tailEnd/>
          </a:ln>
        </p:spPr>
        <p:txBody>
          <a:bodyPr/>
          <a:lstStyle/>
          <a:p>
            <a:endParaRPr lang="ar-SA"/>
          </a:p>
        </p:txBody>
      </p:sp>
      <p:sp>
        <p:nvSpPr>
          <p:cNvPr id="8208" name="Line 16"/>
          <p:cNvSpPr>
            <a:spLocks noChangeShapeType="1"/>
          </p:cNvSpPr>
          <p:nvPr/>
        </p:nvSpPr>
        <p:spPr bwMode="auto">
          <a:xfrm flipH="1">
            <a:off x="2614613" y="2941638"/>
            <a:ext cx="1608137" cy="0"/>
          </a:xfrm>
          <a:prstGeom prst="line">
            <a:avLst/>
          </a:prstGeom>
          <a:noFill/>
          <a:ln w="9525">
            <a:solidFill>
              <a:srgbClr val="000000"/>
            </a:solidFill>
            <a:prstDash val="dashDot"/>
            <a:round/>
            <a:headEnd/>
            <a:tailEnd/>
          </a:ln>
        </p:spPr>
        <p:txBody>
          <a:bodyPr/>
          <a:lstStyle/>
          <a:p>
            <a:endParaRPr lang="ar-SA"/>
          </a:p>
        </p:txBody>
      </p:sp>
      <p:sp>
        <p:nvSpPr>
          <p:cNvPr id="8209" name="Line 17"/>
          <p:cNvSpPr>
            <a:spLocks noChangeShapeType="1"/>
          </p:cNvSpPr>
          <p:nvPr/>
        </p:nvSpPr>
        <p:spPr bwMode="auto">
          <a:xfrm flipH="1">
            <a:off x="2614614" y="3630615"/>
            <a:ext cx="2439987" cy="3175"/>
          </a:xfrm>
          <a:prstGeom prst="line">
            <a:avLst/>
          </a:prstGeom>
          <a:noFill/>
          <a:ln w="9525">
            <a:solidFill>
              <a:srgbClr val="000000"/>
            </a:solidFill>
            <a:prstDash val="dashDot"/>
            <a:round/>
            <a:headEnd/>
            <a:tailEnd/>
          </a:ln>
        </p:spPr>
        <p:txBody>
          <a:bodyPr/>
          <a:lstStyle/>
          <a:p>
            <a:endParaRPr lang="ar-SA"/>
          </a:p>
        </p:txBody>
      </p:sp>
      <p:sp>
        <p:nvSpPr>
          <p:cNvPr id="8210" name="Line 18"/>
          <p:cNvSpPr>
            <a:spLocks noChangeShapeType="1"/>
          </p:cNvSpPr>
          <p:nvPr/>
        </p:nvSpPr>
        <p:spPr bwMode="auto">
          <a:xfrm>
            <a:off x="2620964" y="1489077"/>
            <a:ext cx="4289425" cy="3768725"/>
          </a:xfrm>
          <a:prstGeom prst="line">
            <a:avLst/>
          </a:prstGeom>
          <a:noFill/>
          <a:ln w="19050">
            <a:solidFill>
              <a:srgbClr val="000000"/>
            </a:solidFill>
            <a:round/>
            <a:headEnd/>
            <a:tailEnd/>
          </a:ln>
        </p:spPr>
        <p:txBody>
          <a:bodyPr/>
          <a:lstStyle/>
          <a:p>
            <a:endParaRPr lang="ar-SA"/>
          </a:p>
        </p:txBody>
      </p:sp>
      <p:sp>
        <p:nvSpPr>
          <p:cNvPr id="8211" name="Line 19"/>
          <p:cNvSpPr>
            <a:spLocks noChangeShapeType="1"/>
          </p:cNvSpPr>
          <p:nvPr/>
        </p:nvSpPr>
        <p:spPr bwMode="auto">
          <a:xfrm>
            <a:off x="5795963" y="4365625"/>
            <a:ext cx="0" cy="890588"/>
          </a:xfrm>
          <a:prstGeom prst="line">
            <a:avLst/>
          </a:prstGeom>
          <a:noFill/>
          <a:ln w="9525">
            <a:solidFill>
              <a:srgbClr val="000000"/>
            </a:solidFill>
            <a:prstDash val="dashDot"/>
            <a:round/>
            <a:headEnd/>
            <a:tailEnd/>
          </a:ln>
        </p:spPr>
        <p:txBody>
          <a:bodyPr/>
          <a:lstStyle/>
          <a:p>
            <a:endParaRPr lang="ar-SA"/>
          </a:p>
        </p:txBody>
      </p:sp>
      <p:sp>
        <p:nvSpPr>
          <p:cNvPr id="8212" name="Line 20"/>
          <p:cNvSpPr>
            <a:spLocks noChangeShapeType="1"/>
          </p:cNvSpPr>
          <p:nvPr/>
        </p:nvSpPr>
        <p:spPr bwMode="auto">
          <a:xfrm flipH="1">
            <a:off x="2700339" y="4365625"/>
            <a:ext cx="3087687" cy="0"/>
          </a:xfrm>
          <a:prstGeom prst="line">
            <a:avLst/>
          </a:prstGeom>
          <a:noFill/>
          <a:ln w="9525">
            <a:solidFill>
              <a:srgbClr val="000000"/>
            </a:solidFill>
            <a:prstDash val="dashDot"/>
            <a:round/>
            <a:headEnd/>
            <a:tailEnd/>
          </a:ln>
        </p:spPr>
        <p:txBody>
          <a:bodyPr/>
          <a:lstStyle/>
          <a:p>
            <a:endParaRPr lang="ar-SA"/>
          </a:p>
        </p:txBody>
      </p:sp>
      <p:sp>
        <p:nvSpPr>
          <p:cNvPr id="8213" name="Line 21"/>
          <p:cNvSpPr>
            <a:spLocks noChangeShapeType="1"/>
          </p:cNvSpPr>
          <p:nvPr/>
        </p:nvSpPr>
        <p:spPr bwMode="auto">
          <a:xfrm flipH="1">
            <a:off x="2667000" y="5251450"/>
            <a:ext cx="4464050" cy="0"/>
          </a:xfrm>
          <a:prstGeom prst="line">
            <a:avLst/>
          </a:prstGeom>
          <a:noFill/>
          <a:ln w="38100">
            <a:solidFill>
              <a:srgbClr val="000000"/>
            </a:solidFill>
            <a:round/>
            <a:headEnd/>
            <a:tailEnd/>
          </a:ln>
        </p:spPr>
        <p:txBody>
          <a:bodyPr/>
          <a:lstStyle/>
          <a:p>
            <a:endParaRPr lang="ar-SA"/>
          </a:p>
        </p:txBody>
      </p:sp>
      <p:sp>
        <p:nvSpPr>
          <p:cNvPr id="8214" name="Text Box 22"/>
          <p:cNvSpPr txBox="1">
            <a:spLocks noChangeArrowheads="1"/>
          </p:cNvSpPr>
          <p:nvPr/>
        </p:nvSpPr>
        <p:spPr bwMode="auto">
          <a:xfrm>
            <a:off x="1763713" y="908050"/>
            <a:ext cx="850900" cy="617538"/>
          </a:xfrm>
          <a:prstGeom prst="rect">
            <a:avLst/>
          </a:prstGeom>
          <a:noFill/>
          <a:ln w="9525">
            <a:noFill/>
            <a:miter lim="800000"/>
            <a:headEnd/>
            <a:tailEnd/>
          </a:ln>
        </p:spPr>
        <p:txBody>
          <a:bodyPr lIns="89611" tIns="44806" rIns="89611" bIns="44806"/>
          <a:lstStyle/>
          <a:p>
            <a:pPr algn="ctr" rtl="1"/>
            <a:r>
              <a:rPr lang="en-US" altLang="zh-CN" sz="2100" b="1">
                <a:latin typeface="Times New Roman" pitchFamily="18" charset="0"/>
                <a:ea typeface="SimSun" pitchFamily="2" charset="-122"/>
                <a:cs typeface="Times New Roman" pitchFamily="18" charset="0"/>
              </a:rPr>
              <a:t>F</a:t>
            </a:r>
            <a:endParaRPr lang="en-US" sz="3200" b="1">
              <a:ea typeface="SimSun" pitchFamily="2" charset="-122"/>
              <a:cs typeface="Times New Roman" pitchFamily="18" charset="0"/>
            </a:endParaRPr>
          </a:p>
        </p:txBody>
      </p:sp>
      <p:sp>
        <p:nvSpPr>
          <p:cNvPr id="8215" name="Text Box 23"/>
          <p:cNvSpPr txBox="1">
            <a:spLocks noChangeArrowheads="1"/>
          </p:cNvSpPr>
          <p:nvPr/>
        </p:nvSpPr>
        <p:spPr bwMode="auto">
          <a:xfrm>
            <a:off x="1763713" y="1412877"/>
            <a:ext cx="850900" cy="360363"/>
          </a:xfrm>
          <a:prstGeom prst="rect">
            <a:avLst/>
          </a:prstGeom>
          <a:noFill/>
          <a:ln w="9525">
            <a:noFill/>
            <a:miter lim="800000"/>
            <a:headEnd/>
            <a:tailEnd/>
          </a:ln>
        </p:spPr>
        <p:txBody>
          <a:bodyPr lIns="89611" tIns="44806" rIns="89611" bIns="44806"/>
          <a:lstStyle/>
          <a:p>
            <a:pPr algn="ctr" rtl="1"/>
            <a:r>
              <a:rPr lang="en-US" sz="2000"/>
              <a:t>10</a:t>
            </a:r>
          </a:p>
        </p:txBody>
      </p:sp>
      <p:sp>
        <p:nvSpPr>
          <p:cNvPr id="8216" name="Text Box 24"/>
          <p:cNvSpPr txBox="1">
            <a:spLocks noChangeArrowheads="1"/>
          </p:cNvSpPr>
          <p:nvPr/>
        </p:nvSpPr>
        <p:spPr bwMode="auto">
          <a:xfrm>
            <a:off x="1763713" y="1971677"/>
            <a:ext cx="850900" cy="360363"/>
          </a:xfrm>
          <a:prstGeom prst="rect">
            <a:avLst/>
          </a:prstGeom>
          <a:noFill/>
          <a:ln w="9525">
            <a:noFill/>
            <a:miter lim="800000"/>
            <a:headEnd/>
            <a:tailEnd/>
          </a:ln>
        </p:spPr>
        <p:txBody>
          <a:bodyPr lIns="89611" tIns="44806" rIns="89611" bIns="44806"/>
          <a:lstStyle/>
          <a:p>
            <a:pPr algn="ctr" rtl="1"/>
            <a:r>
              <a:rPr lang="en-US" sz="2000"/>
              <a:t>8</a:t>
            </a:r>
          </a:p>
        </p:txBody>
      </p:sp>
      <p:sp>
        <p:nvSpPr>
          <p:cNvPr id="8217" name="Text Box 25"/>
          <p:cNvSpPr txBox="1">
            <a:spLocks noChangeArrowheads="1"/>
          </p:cNvSpPr>
          <p:nvPr/>
        </p:nvSpPr>
        <p:spPr bwMode="auto">
          <a:xfrm>
            <a:off x="1763713" y="2730502"/>
            <a:ext cx="850900" cy="360363"/>
          </a:xfrm>
          <a:prstGeom prst="rect">
            <a:avLst/>
          </a:prstGeom>
          <a:noFill/>
          <a:ln w="9525">
            <a:noFill/>
            <a:miter lim="800000"/>
            <a:headEnd/>
            <a:tailEnd/>
          </a:ln>
        </p:spPr>
        <p:txBody>
          <a:bodyPr lIns="89611" tIns="44806" rIns="89611" bIns="44806"/>
          <a:lstStyle/>
          <a:p>
            <a:pPr algn="ctr" rtl="1"/>
            <a:r>
              <a:rPr lang="en-US" sz="2000"/>
              <a:t>6</a:t>
            </a:r>
          </a:p>
        </p:txBody>
      </p:sp>
      <p:sp>
        <p:nvSpPr>
          <p:cNvPr id="8218" name="Text Box 26"/>
          <p:cNvSpPr txBox="1">
            <a:spLocks noChangeArrowheads="1"/>
          </p:cNvSpPr>
          <p:nvPr/>
        </p:nvSpPr>
        <p:spPr bwMode="auto">
          <a:xfrm>
            <a:off x="1763713" y="3429001"/>
            <a:ext cx="850900" cy="360363"/>
          </a:xfrm>
          <a:prstGeom prst="rect">
            <a:avLst/>
          </a:prstGeom>
          <a:noFill/>
          <a:ln w="9525">
            <a:noFill/>
            <a:miter lim="800000"/>
            <a:headEnd/>
            <a:tailEnd/>
          </a:ln>
        </p:spPr>
        <p:txBody>
          <a:bodyPr lIns="89611" tIns="44806" rIns="89611" bIns="44806"/>
          <a:lstStyle/>
          <a:p>
            <a:pPr algn="ctr" rtl="1"/>
            <a:r>
              <a:rPr lang="en-US" sz="2000"/>
              <a:t>4</a:t>
            </a:r>
          </a:p>
        </p:txBody>
      </p:sp>
      <p:sp>
        <p:nvSpPr>
          <p:cNvPr id="8219" name="Text Box 27"/>
          <p:cNvSpPr txBox="1">
            <a:spLocks noChangeArrowheads="1"/>
          </p:cNvSpPr>
          <p:nvPr/>
        </p:nvSpPr>
        <p:spPr bwMode="auto">
          <a:xfrm>
            <a:off x="1763713" y="4187827"/>
            <a:ext cx="850900" cy="360363"/>
          </a:xfrm>
          <a:prstGeom prst="rect">
            <a:avLst/>
          </a:prstGeom>
          <a:noFill/>
          <a:ln w="9525">
            <a:noFill/>
            <a:miter lim="800000"/>
            <a:headEnd/>
            <a:tailEnd/>
          </a:ln>
        </p:spPr>
        <p:txBody>
          <a:bodyPr lIns="89611" tIns="44806" rIns="89611" bIns="44806"/>
          <a:lstStyle/>
          <a:p>
            <a:pPr algn="ctr" rtl="1"/>
            <a:r>
              <a:rPr lang="en-US" sz="2000"/>
              <a:t>2</a:t>
            </a:r>
          </a:p>
        </p:txBody>
      </p:sp>
      <p:sp>
        <p:nvSpPr>
          <p:cNvPr id="8220" name="Text Box 28"/>
          <p:cNvSpPr txBox="1">
            <a:spLocks noChangeArrowheads="1"/>
          </p:cNvSpPr>
          <p:nvPr/>
        </p:nvSpPr>
        <p:spPr bwMode="auto">
          <a:xfrm>
            <a:off x="5257800" y="2057400"/>
            <a:ext cx="1676400" cy="457200"/>
          </a:xfrm>
          <a:prstGeom prst="rect">
            <a:avLst/>
          </a:prstGeom>
          <a:noFill/>
          <a:ln w="9525">
            <a:noFill/>
            <a:miter lim="800000"/>
            <a:headEnd/>
            <a:tailEnd/>
          </a:ln>
          <a:effectLst/>
        </p:spPr>
        <p:txBody>
          <a:bodyPr>
            <a:spAutoFit/>
          </a:bodyPr>
          <a:lstStyle/>
          <a:p>
            <a:pPr algn="r">
              <a:spcBef>
                <a:spcPct val="50000"/>
              </a:spcBef>
            </a:pPr>
            <a:r>
              <a:rPr lang="ar-BH" sz="2400"/>
              <a:t>خط الميزانية</a:t>
            </a:r>
            <a:endParaRPr lang="en-US" sz="2400"/>
          </a:p>
        </p:txBody>
      </p:sp>
      <p:sp>
        <p:nvSpPr>
          <p:cNvPr id="8221" name="Line 29"/>
          <p:cNvSpPr>
            <a:spLocks noChangeShapeType="1"/>
          </p:cNvSpPr>
          <p:nvPr/>
        </p:nvSpPr>
        <p:spPr bwMode="auto">
          <a:xfrm flipH="1">
            <a:off x="4724400" y="2362200"/>
            <a:ext cx="990600" cy="990600"/>
          </a:xfrm>
          <a:prstGeom prst="line">
            <a:avLst/>
          </a:prstGeom>
          <a:noFill/>
          <a:ln w="9525">
            <a:solidFill>
              <a:schemeClr val="bg1"/>
            </a:solidFill>
            <a:round/>
            <a:headEnd/>
            <a:tailEnd type="triangle" w="med" len="med"/>
          </a:ln>
          <a:effectLst/>
        </p:spPr>
        <p:txBody>
          <a:bodyPr/>
          <a:lstStyle/>
          <a:p>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bwMode="auto">
          <a:xfrm>
            <a:off x="422031" y="461983"/>
            <a:ext cx="7921625" cy="5895975"/>
            <a:chOff x="1374" y="1106"/>
            <a:chExt cx="6660" cy="5040"/>
          </a:xfrm>
        </p:grpSpPr>
        <p:sp>
          <p:nvSpPr>
            <p:cNvPr id="12291" name="AutoShape 3"/>
            <p:cNvSpPr>
              <a:spLocks noChangeAspect="1" noChangeArrowheads="1"/>
            </p:cNvSpPr>
            <p:nvPr/>
          </p:nvSpPr>
          <p:spPr bwMode="auto">
            <a:xfrm>
              <a:off x="1374" y="1106"/>
              <a:ext cx="6660" cy="5040"/>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endParaRPr lang="ar-SA"/>
            </a:p>
          </p:txBody>
        </p:sp>
        <p:sp>
          <p:nvSpPr>
            <p:cNvPr id="12292" name="Arc 4"/>
            <p:cNvSpPr>
              <a:spLocks/>
            </p:cNvSpPr>
            <p:nvPr/>
          </p:nvSpPr>
          <p:spPr bwMode="auto">
            <a:xfrm rot="11548441" flipV="1">
              <a:off x="3082" y="2187"/>
              <a:ext cx="2143" cy="2879"/>
            </a:xfrm>
            <a:custGeom>
              <a:avLst/>
              <a:gdLst>
                <a:gd name="G0" fmla="+- 10674 0 0"/>
                <a:gd name="G1" fmla="+- 21600 0 0"/>
                <a:gd name="G2" fmla="+- 21600 0 0"/>
                <a:gd name="T0" fmla="*/ 0 w 32274"/>
                <a:gd name="T1" fmla="*/ 2821 h 25808"/>
                <a:gd name="T2" fmla="*/ 31860 w 32274"/>
                <a:gd name="T3" fmla="*/ 25808 h 25808"/>
                <a:gd name="T4" fmla="*/ 10674 w 32274"/>
                <a:gd name="T5" fmla="*/ 21600 h 25808"/>
              </a:gdLst>
              <a:ahLst/>
              <a:cxnLst>
                <a:cxn ang="0">
                  <a:pos x="T0" y="T1"/>
                </a:cxn>
                <a:cxn ang="0">
                  <a:pos x="T2" y="T3"/>
                </a:cxn>
                <a:cxn ang="0">
                  <a:pos x="T4" y="T5"/>
                </a:cxn>
              </a:cxnLst>
              <a:rect l="0" t="0" r="r" b="b"/>
              <a:pathLst>
                <a:path w="32274" h="25808" fill="none" extrusionOk="0">
                  <a:moveTo>
                    <a:pt x="0" y="2821"/>
                  </a:moveTo>
                  <a:cubicBezTo>
                    <a:pt x="3253" y="972"/>
                    <a:pt x="6931" y="-1"/>
                    <a:pt x="10674" y="0"/>
                  </a:cubicBezTo>
                  <a:cubicBezTo>
                    <a:pt x="22603" y="0"/>
                    <a:pt x="32274" y="9670"/>
                    <a:pt x="32274" y="21600"/>
                  </a:cubicBezTo>
                  <a:cubicBezTo>
                    <a:pt x="32274" y="23012"/>
                    <a:pt x="32135" y="24422"/>
                    <a:pt x="31860" y="25808"/>
                  </a:cubicBezTo>
                </a:path>
                <a:path w="32274" h="25808" stroke="0" extrusionOk="0">
                  <a:moveTo>
                    <a:pt x="0" y="2821"/>
                  </a:moveTo>
                  <a:cubicBezTo>
                    <a:pt x="3253" y="972"/>
                    <a:pt x="6931" y="-1"/>
                    <a:pt x="10674" y="0"/>
                  </a:cubicBezTo>
                  <a:cubicBezTo>
                    <a:pt x="22603" y="0"/>
                    <a:pt x="32274" y="9670"/>
                    <a:pt x="32274" y="21600"/>
                  </a:cubicBezTo>
                  <a:cubicBezTo>
                    <a:pt x="32274" y="23012"/>
                    <a:pt x="32135" y="24422"/>
                    <a:pt x="31860" y="25808"/>
                  </a:cubicBezTo>
                  <a:lnTo>
                    <a:pt x="10674" y="21600"/>
                  </a:lnTo>
                  <a:close/>
                </a:path>
              </a:pathLst>
            </a:custGeom>
            <a:noFill/>
            <a:ln w="38100">
              <a:solidFill>
                <a:srgbClr val="FF6600"/>
              </a:solidFill>
              <a:round/>
              <a:headEnd/>
              <a:tailEnd/>
            </a:ln>
          </p:spPr>
          <p:txBody>
            <a:bodyPr/>
            <a:lstStyle/>
            <a:p>
              <a:endParaRPr lang="ar-SA"/>
            </a:p>
          </p:txBody>
        </p:sp>
        <p:sp>
          <p:nvSpPr>
            <p:cNvPr id="12293" name="Line 5"/>
            <p:cNvSpPr>
              <a:spLocks noChangeShapeType="1"/>
            </p:cNvSpPr>
            <p:nvPr/>
          </p:nvSpPr>
          <p:spPr bwMode="auto">
            <a:xfrm>
              <a:off x="2814" y="2006"/>
              <a:ext cx="1" cy="2880"/>
            </a:xfrm>
            <a:prstGeom prst="line">
              <a:avLst/>
            </a:prstGeom>
            <a:noFill/>
            <a:ln w="38100">
              <a:solidFill>
                <a:srgbClr val="000000"/>
              </a:solidFill>
              <a:round/>
              <a:headEnd/>
              <a:tailEnd/>
            </a:ln>
          </p:spPr>
          <p:txBody>
            <a:bodyPr/>
            <a:lstStyle/>
            <a:p>
              <a:endParaRPr lang="ar-SA"/>
            </a:p>
          </p:txBody>
        </p:sp>
        <p:sp>
          <p:nvSpPr>
            <p:cNvPr id="12294" name="Line 6"/>
            <p:cNvSpPr>
              <a:spLocks noChangeShapeType="1"/>
            </p:cNvSpPr>
            <p:nvPr/>
          </p:nvSpPr>
          <p:spPr bwMode="auto">
            <a:xfrm>
              <a:off x="2814" y="4885"/>
              <a:ext cx="3960" cy="1"/>
            </a:xfrm>
            <a:prstGeom prst="line">
              <a:avLst/>
            </a:prstGeom>
            <a:noFill/>
            <a:ln w="38100">
              <a:solidFill>
                <a:srgbClr val="000000"/>
              </a:solidFill>
              <a:round/>
              <a:headEnd/>
              <a:tailEnd/>
            </a:ln>
          </p:spPr>
          <p:txBody>
            <a:bodyPr/>
            <a:lstStyle/>
            <a:p>
              <a:endParaRPr lang="ar-SA"/>
            </a:p>
          </p:txBody>
        </p:sp>
        <p:sp>
          <p:nvSpPr>
            <p:cNvPr id="12295" name="Text Box 7"/>
            <p:cNvSpPr txBox="1">
              <a:spLocks noChangeArrowheads="1"/>
            </p:cNvSpPr>
            <p:nvPr/>
          </p:nvSpPr>
          <p:spPr bwMode="auto">
            <a:xfrm>
              <a:off x="6054" y="4706"/>
              <a:ext cx="1080" cy="540"/>
            </a:xfrm>
            <a:prstGeom prst="rect">
              <a:avLst/>
            </a:prstGeom>
            <a:solidFill>
              <a:schemeClr val="bg1"/>
            </a:solidFill>
            <a:ln w="38100" algn="ctr">
              <a:solidFill>
                <a:srgbClr val="CCECFF"/>
              </a:solidFill>
              <a:miter lim="800000"/>
              <a:headEnd/>
              <a:tailEnd/>
            </a:ln>
            <a:effectLst/>
          </p:spPr>
          <p:txBody>
            <a:bodyPr/>
            <a:lstStyle/>
            <a:p>
              <a:pPr algn="ctr" rtl="1"/>
              <a:r>
                <a:rPr lang="ar-SA" altLang="zh-CN" sz="2000" b="1" dirty="0">
                  <a:solidFill>
                    <a:srgbClr val="000000"/>
                  </a:solidFill>
                  <a:latin typeface="Times New Roman" pitchFamily="18" charset="0"/>
                  <a:ea typeface="SimSun" pitchFamily="2" charset="-122"/>
                  <a:cs typeface="Times New Roman" pitchFamily="18" charset="0"/>
                </a:rPr>
                <a:t>عدد الكتب</a:t>
              </a:r>
              <a:endParaRPr lang="en-US" sz="2000" b="1" dirty="0">
                <a:solidFill>
                  <a:srgbClr val="000000"/>
                </a:solidFill>
                <a:latin typeface="Times New Roman" pitchFamily="18" charset="0"/>
                <a:ea typeface="SimSun" pitchFamily="2" charset="-122"/>
                <a:cs typeface="Times New Roman" pitchFamily="18" charset="0"/>
              </a:endParaRPr>
            </a:p>
          </p:txBody>
        </p:sp>
        <p:sp>
          <p:nvSpPr>
            <p:cNvPr id="12296" name="Text Box 8"/>
            <p:cNvSpPr txBox="1">
              <a:spLocks noChangeArrowheads="1"/>
            </p:cNvSpPr>
            <p:nvPr/>
          </p:nvSpPr>
          <p:spPr bwMode="auto">
            <a:xfrm>
              <a:off x="5514" y="2006"/>
              <a:ext cx="1080" cy="1080"/>
            </a:xfrm>
            <a:prstGeom prst="rect">
              <a:avLst/>
            </a:prstGeom>
            <a:solidFill>
              <a:schemeClr val="bg1"/>
            </a:solidFill>
            <a:ln w="38100">
              <a:solidFill>
                <a:srgbClr val="CCECFF"/>
              </a:solidFill>
              <a:miter lim="800000"/>
              <a:headEnd/>
              <a:tailEnd/>
            </a:ln>
          </p:spPr>
          <p:txBody>
            <a:bodyPr/>
            <a:lstStyle/>
            <a:p>
              <a:pPr algn="ctr" rtl="1"/>
              <a:r>
                <a:rPr lang="ar-SA" altLang="zh-CN" sz="2000" b="1" dirty="0">
                  <a:solidFill>
                    <a:srgbClr val="000000"/>
                  </a:solidFill>
                  <a:latin typeface="Times New Roman" pitchFamily="18" charset="0"/>
                  <a:ea typeface="SimSun" pitchFamily="2" charset="-122"/>
                  <a:cs typeface="Times New Roman" pitchFamily="18" charset="0"/>
                </a:rPr>
                <a:t>منحنى المنفعة الكلية</a:t>
              </a:r>
              <a:endParaRPr lang="en-US" sz="3200" dirty="0">
                <a:solidFill>
                  <a:srgbClr val="000000"/>
                </a:solidFill>
                <a:ea typeface="SimSun" pitchFamily="2" charset="-122"/>
                <a:cs typeface="Times New Roman" pitchFamily="18" charset="0"/>
              </a:endParaRPr>
            </a:p>
          </p:txBody>
        </p:sp>
        <p:sp>
          <p:nvSpPr>
            <p:cNvPr id="12297" name="Text Box 9"/>
            <p:cNvSpPr txBox="1">
              <a:spLocks noChangeArrowheads="1"/>
            </p:cNvSpPr>
            <p:nvPr/>
          </p:nvSpPr>
          <p:spPr bwMode="auto">
            <a:xfrm>
              <a:off x="2318" y="1106"/>
              <a:ext cx="1080" cy="768"/>
            </a:xfrm>
            <a:prstGeom prst="rect">
              <a:avLst/>
            </a:prstGeom>
            <a:solidFill>
              <a:schemeClr val="bg1"/>
            </a:solidFill>
            <a:ln w="38100" algn="ctr">
              <a:solidFill>
                <a:srgbClr val="CCECFF"/>
              </a:solidFill>
              <a:miter lim="800000"/>
              <a:headEnd/>
              <a:tailEnd/>
            </a:ln>
            <a:effectLst/>
          </p:spPr>
          <p:txBody>
            <a:bodyPr/>
            <a:lstStyle/>
            <a:p>
              <a:pPr algn="ctr" rtl="1"/>
              <a:r>
                <a:rPr lang="ar-SA" altLang="zh-CN" sz="2000" b="1">
                  <a:solidFill>
                    <a:srgbClr val="000000"/>
                  </a:solidFill>
                  <a:latin typeface="Times New Roman" pitchFamily="18" charset="0"/>
                  <a:ea typeface="SimSun" pitchFamily="2" charset="-122"/>
                  <a:cs typeface="Times New Roman" pitchFamily="18" charset="0"/>
                </a:rPr>
                <a:t>المنفعة  الكلية</a:t>
              </a:r>
              <a:endParaRPr lang="en-US" sz="2000" b="1">
                <a:solidFill>
                  <a:srgbClr val="000000"/>
                </a:solidFill>
                <a:latin typeface="Times New Roman" pitchFamily="18" charset="0"/>
                <a:ea typeface="SimSun" pitchFamily="2" charset="-122"/>
                <a:cs typeface="Times New Roman" pitchFamily="18" charset="0"/>
              </a:endParaRPr>
            </a:p>
          </p:txBody>
        </p:sp>
        <p:sp>
          <p:nvSpPr>
            <p:cNvPr id="12298" name="Text Box 10"/>
            <p:cNvSpPr txBox="1">
              <a:spLocks noChangeArrowheads="1"/>
            </p:cNvSpPr>
            <p:nvPr/>
          </p:nvSpPr>
          <p:spPr bwMode="auto">
            <a:xfrm>
              <a:off x="1374" y="5246"/>
              <a:ext cx="6660" cy="900"/>
            </a:xfrm>
            <a:prstGeom prst="rect">
              <a:avLst/>
            </a:prstGeom>
            <a:solidFill>
              <a:schemeClr val="bg1"/>
            </a:solidFill>
            <a:ln w="38100">
              <a:solidFill>
                <a:srgbClr val="000000"/>
              </a:solidFill>
              <a:miter lim="800000"/>
              <a:headEnd/>
              <a:tailEnd/>
            </a:ln>
          </p:spPr>
          <p:txBody>
            <a:bodyPr/>
            <a:lstStyle/>
            <a:p>
              <a:pPr algn="just" rtl="1"/>
              <a:r>
                <a:rPr lang="ar-SA" altLang="zh-CN" sz="2000" b="1" dirty="0">
                  <a:solidFill>
                    <a:srgbClr val="000000"/>
                  </a:solidFill>
                  <a:latin typeface="Times New Roman" pitchFamily="18" charset="0"/>
                  <a:ea typeface="SimSun" pitchFamily="2" charset="-122"/>
                  <a:cs typeface="Times New Roman" pitchFamily="18" charset="0"/>
                </a:rPr>
                <a:t>الشكل (3-2):</a:t>
              </a:r>
              <a:r>
                <a:rPr lang="ar-SA" altLang="zh-CN" sz="2000" dirty="0">
                  <a:solidFill>
                    <a:srgbClr val="000000"/>
                  </a:solidFill>
                  <a:latin typeface="Times New Roman" pitchFamily="18" charset="0"/>
                  <a:ea typeface="SimSun" pitchFamily="2" charset="-122"/>
                  <a:cs typeface="Times New Roman" pitchFamily="18" charset="0"/>
                </a:rPr>
                <a:t> يوضح منحنى المنفعة الكلية كدالة موجبة في عدد الكتب، حيث تزيد المنفعة بزيادة عدد الكتب حتى تصل إلى نهايتها العظمى ثم تتناقص بزيادة الكتب.</a:t>
              </a:r>
              <a:endParaRPr lang="en-US" sz="3200" dirty="0">
                <a:solidFill>
                  <a:srgbClr val="000000"/>
                </a:solidFill>
                <a:ea typeface="SimSun" pitchFamily="2" charset="-122"/>
                <a:cs typeface="Times New Roman" pitchFamily="18" charset="0"/>
              </a:endParaRPr>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bwMode="auto">
          <a:xfrm>
            <a:off x="500034" y="441526"/>
            <a:ext cx="8208963" cy="5943438"/>
            <a:chOff x="1427" y="3013"/>
            <a:chExt cx="6605" cy="4878"/>
          </a:xfrm>
        </p:grpSpPr>
        <p:sp>
          <p:nvSpPr>
            <p:cNvPr id="14339" name="AutoShape 3"/>
            <p:cNvSpPr>
              <a:spLocks noChangeAspect="1" noChangeArrowheads="1"/>
            </p:cNvSpPr>
            <p:nvPr/>
          </p:nvSpPr>
          <p:spPr bwMode="auto">
            <a:xfrm>
              <a:off x="1427" y="3013"/>
              <a:ext cx="6605" cy="4878"/>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a:lstStyle/>
            <a:p>
              <a:endParaRPr lang="ar-SA"/>
            </a:p>
          </p:txBody>
        </p:sp>
        <p:sp>
          <p:nvSpPr>
            <p:cNvPr id="14340" name="Arc 4"/>
            <p:cNvSpPr>
              <a:spLocks/>
            </p:cNvSpPr>
            <p:nvPr/>
          </p:nvSpPr>
          <p:spPr bwMode="auto">
            <a:xfrm rot="6098311" flipV="1">
              <a:off x="3684" y="4068"/>
              <a:ext cx="1422" cy="2848"/>
            </a:xfrm>
            <a:custGeom>
              <a:avLst/>
              <a:gdLst>
                <a:gd name="G0" fmla="+- 0 0 0"/>
                <a:gd name="G1" fmla="+- 21534 0 0"/>
                <a:gd name="G2" fmla="+- 21600 0 0"/>
                <a:gd name="T0" fmla="*/ 1681 w 21600"/>
                <a:gd name="T1" fmla="*/ 0 h 25742"/>
                <a:gd name="T2" fmla="*/ 21186 w 21600"/>
                <a:gd name="T3" fmla="*/ 25742 h 25742"/>
                <a:gd name="T4" fmla="*/ 0 w 21600"/>
                <a:gd name="T5" fmla="*/ 21534 h 25742"/>
              </a:gdLst>
              <a:ahLst/>
              <a:cxnLst>
                <a:cxn ang="0">
                  <a:pos x="T0" y="T1"/>
                </a:cxn>
                <a:cxn ang="0">
                  <a:pos x="T2" y="T3"/>
                </a:cxn>
                <a:cxn ang="0">
                  <a:pos x="T4" y="T5"/>
                </a:cxn>
              </a:cxnLst>
              <a:rect l="0" t="0" r="r" b="b"/>
              <a:pathLst>
                <a:path w="21600" h="25742" fill="none" extrusionOk="0">
                  <a:moveTo>
                    <a:pt x="1681" y="-1"/>
                  </a:moveTo>
                  <a:cubicBezTo>
                    <a:pt x="12924" y="877"/>
                    <a:pt x="21600" y="10256"/>
                    <a:pt x="21600" y="21534"/>
                  </a:cubicBezTo>
                  <a:cubicBezTo>
                    <a:pt x="21600" y="22946"/>
                    <a:pt x="21461" y="24356"/>
                    <a:pt x="21186" y="25742"/>
                  </a:cubicBezTo>
                </a:path>
                <a:path w="21600" h="25742" stroke="0" extrusionOk="0">
                  <a:moveTo>
                    <a:pt x="1681" y="-1"/>
                  </a:moveTo>
                  <a:cubicBezTo>
                    <a:pt x="12924" y="877"/>
                    <a:pt x="21600" y="10256"/>
                    <a:pt x="21600" y="21534"/>
                  </a:cubicBezTo>
                  <a:cubicBezTo>
                    <a:pt x="21600" y="22946"/>
                    <a:pt x="21461" y="24356"/>
                    <a:pt x="21186" y="25742"/>
                  </a:cubicBezTo>
                  <a:lnTo>
                    <a:pt x="0" y="21534"/>
                  </a:lnTo>
                  <a:close/>
                </a:path>
              </a:pathLst>
            </a:custGeom>
            <a:noFill/>
            <a:ln w="38100">
              <a:solidFill>
                <a:srgbClr val="FF6600"/>
              </a:solidFill>
              <a:round/>
              <a:headEnd/>
              <a:tailEnd/>
            </a:ln>
          </p:spPr>
          <p:txBody>
            <a:bodyPr/>
            <a:lstStyle/>
            <a:p>
              <a:endParaRPr lang="ar-SA"/>
            </a:p>
          </p:txBody>
        </p:sp>
        <p:sp>
          <p:nvSpPr>
            <p:cNvPr id="14341" name="Line 5"/>
            <p:cNvSpPr>
              <a:spLocks noChangeShapeType="1"/>
            </p:cNvSpPr>
            <p:nvPr/>
          </p:nvSpPr>
          <p:spPr bwMode="auto">
            <a:xfrm>
              <a:off x="2855" y="3906"/>
              <a:ext cx="1" cy="2856"/>
            </a:xfrm>
            <a:prstGeom prst="line">
              <a:avLst/>
            </a:prstGeom>
            <a:noFill/>
            <a:ln w="38100">
              <a:solidFill>
                <a:srgbClr val="000000"/>
              </a:solidFill>
              <a:round/>
              <a:headEnd/>
              <a:tailEnd/>
            </a:ln>
          </p:spPr>
          <p:txBody>
            <a:bodyPr/>
            <a:lstStyle/>
            <a:p>
              <a:endParaRPr lang="ar-SA"/>
            </a:p>
          </p:txBody>
        </p:sp>
        <p:sp>
          <p:nvSpPr>
            <p:cNvPr id="14342" name="Line 6"/>
            <p:cNvSpPr>
              <a:spLocks noChangeShapeType="1"/>
            </p:cNvSpPr>
            <p:nvPr/>
          </p:nvSpPr>
          <p:spPr bwMode="auto">
            <a:xfrm>
              <a:off x="2855" y="6761"/>
              <a:ext cx="3927" cy="1"/>
            </a:xfrm>
            <a:prstGeom prst="line">
              <a:avLst/>
            </a:prstGeom>
            <a:noFill/>
            <a:ln w="38100">
              <a:solidFill>
                <a:srgbClr val="000000"/>
              </a:solidFill>
              <a:round/>
              <a:headEnd/>
              <a:tailEnd/>
            </a:ln>
          </p:spPr>
          <p:txBody>
            <a:bodyPr/>
            <a:lstStyle/>
            <a:p>
              <a:endParaRPr lang="ar-SA"/>
            </a:p>
          </p:txBody>
        </p:sp>
        <p:sp>
          <p:nvSpPr>
            <p:cNvPr id="14343" name="Text Box 7"/>
            <p:cNvSpPr txBox="1">
              <a:spLocks noChangeArrowheads="1"/>
            </p:cNvSpPr>
            <p:nvPr/>
          </p:nvSpPr>
          <p:spPr bwMode="auto">
            <a:xfrm>
              <a:off x="6068" y="6583"/>
              <a:ext cx="1071" cy="536"/>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lIns="90471" tIns="45235" rIns="90471" bIns="45235"/>
            <a:lstStyle/>
            <a:p>
              <a:pPr algn="r" rtl="1"/>
              <a:r>
                <a:rPr lang="ar-SA" altLang="zh-CN" sz="2000">
                  <a:solidFill>
                    <a:srgbClr val="000000"/>
                  </a:solidFill>
                  <a:latin typeface="Times New Roman" pitchFamily="18" charset="0"/>
                  <a:ea typeface="SimSun" pitchFamily="2" charset="-122"/>
                  <a:cs typeface="Times New Roman" pitchFamily="18" charset="0"/>
                </a:rPr>
                <a:t>عدد</a:t>
              </a:r>
              <a:r>
                <a:rPr lang="ar-SA" altLang="zh-CN" sz="2100" b="1">
                  <a:latin typeface="Times New Roman" pitchFamily="18" charset="0"/>
                  <a:ea typeface="SimSun" pitchFamily="2" charset="-122"/>
                  <a:cs typeface="Times New Roman" pitchFamily="18" charset="0"/>
                </a:rPr>
                <a:t> </a:t>
              </a:r>
              <a:r>
                <a:rPr lang="ar-SA" altLang="zh-CN" sz="2000">
                  <a:solidFill>
                    <a:srgbClr val="000000"/>
                  </a:solidFill>
                  <a:latin typeface="Times New Roman" pitchFamily="18" charset="0"/>
                  <a:ea typeface="SimSun" pitchFamily="2" charset="-122"/>
                  <a:cs typeface="Times New Roman" pitchFamily="18" charset="0"/>
                </a:rPr>
                <a:t>الكتب</a:t>
              </a:r>
              <a:endParaRPr lang="en-US" sz="2000">
                <a:solidFill>
                  <a:srgbClr val="000000"/>
                </a:solidFill>
                <a:latin typeface="Times New Roman" pitchFamily="18" charset="0"/>
                <a:ea typeface="SimSun" pitchFamily="2" charset="-122"/>
                <a:cs typeface="Times New Roman" pitchFamily="18" charset="0"/>
              </a:endParaRPr>
            </a:p>
          </p:txBody>
        </p:sp>
        <p:sp>
          <p:nvSpPr>
            <p:cNvPr id="14344" name="Text Box 8"/>
            <p:cNvSpPr txBox="1">
              <a:spLocks noChangeArrowheads="1"/>
            </p:cNvSpPr>
            <p:nvPr/>
          </p:nvSpPr>
          <p:spPr bwMode="auto">
            <a:xfrm>
              <a:off x="5533" y="5542"/>
              <a:ext cx="1071" cy="1071"/>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lIns="90471" tIns="45235" rIns="90471" bIns="45235"/>
            <a:lstStyle/>
            <a:p>
              <a:pPr algn="ctr" rtl="1"/>
              <a:r>
                <a:rPr lang="ar-SA" altLang="zh-CN" sz="2000">
                  <a:solidFill>
                    <a:srgbClr val="000000"/>
                  </a:solidFill>
                  <a:latin typeface="Times New Roman" pitchFamily="18" charset="0"/>
                  <a:ea typeface="SimSun" pitchFamily="2" charset="-122"/>
                  <a:cs typeface="Times New Roman" pitchFamily="18" charset="0"/>
                </a:rPr>
                <a:t>منحنى</a:t>
              </a:r>
              <a:r>
                <a:rPr lang="ar-SA" altLang="zh-CN" sz="2100" b="1">
                  <a:latin typeface="Times New Roman" pitchFamily="18" charset="0"/>
                  <a:ea typeface="SimSun" pitchFamily="2" charset="-122"/>
                  <a:cs typeface="Times New Roman" pitchFamily="18" charset="0"/>
                </a:rPr>
                <a:t> </a:t>
              </a:r>
              <a:r>
                <a:rPr lang="ar-SA" altLang="zh-CN" sz="2000">
                  <a:solidFill>
                    <a:srgbClr val="000000"/>
                  </a:solidFill>
                  <a:latin typeface="Times New Roman" pitchFamily="18" charset="0"/>
                  <a:ea typeface="SimSun" pitchFamily="2" charset="-122"/>
                  <a:cs typeface="Times New Roman" pitchFamily="18" charset="0"/>
                </a:rPr>
                <a:t>المنفعة</a:t>
              </a:r>
              <a:r>
                <a:rPr lang="ar-SA" altLang="zh-CN" sz="2100" b="1">
                  <a:latin typeface="Times New Roman" pitchFamily="18" charset="0"/>
                  <a:ea typeface="SimSun" pitchFamily="2" charset="-122"/>
                  <a:cs typeface="Times New Roman" pitchFamily="18" charset="0"/>
                </a:rPr>
                <a:t> </a:t>
              </a:r>
              <a:r>
                <a:rPr lang="ar-SA" altLang="zh-CN" sz="2000">
                  <a:solidFill>
                    <a:srgbClr val="000000"/>
                  </a:solidFill>
                  <a:latin typeface="Times New Roman" pitchFamily="18" charset="0"/>
                  <a:ea typeface="SimSun" pitchFamily="2" charset="-122"/>
                  <a:cs typeface="Times New Roman" pitchFamily="18" charset="0"/>
                </a:rPr>
                <a:t>الحدية</a:t>
              </a:r>
              <a:endParaRPr lang="en-US" sz="2000">
                <a:solidFill>
                  <a:srgbClr val="000000"/>
                </a:solidFill>
                <a:latin typeface="Times New Roman" pitchFamily="18" charset="0"/>
                <a:ea typeface="SimSun" pitchFamily="2" charset="-122"/>
                <a:cs typeface="Times New Roman" pitchFamily="18" charset="0"/>
              </a:endParaRPr>
            </a:p>
          </p:txBody>
        </p:sp>
        <p:sp>
          <p:nvSpPr>
            <p:cNvPr id="14345" name="Text Box 9"/>
            <p:cNvSpPr txBox="1">
              <a:spLocks noChangeArrowheads="1"/>
            </p:cNvSpPr>
            <p:nvPr/>
          </p:nvSpPr>
          <p:spPr bwMode="auto">
            <a:xfrm>
              <a:off x="2363" y="3013"/>
              <a:ext cx="1071" cy="762"/>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lIns="90471" tIns="45235" rIns="90471" bIns="45235"/>
            <a:lstStyle/>
            <a:p>
              <a:pPr algn="ctr" rtl="1"/>
              <a:r>
                <a:rPr lang="ar-SA" altLang="zh-CN" sz="2000">
                  <a:solidFill>
                    <a:srgbClr val="000000"/>
                  </a:solidFill>
                  <a:latin typeface="Times New Roman" pitchFamily="18" charset="0"/>
                  <a:ea typeface="SimSun" pitchFamily="2" charset="-122"/>
                  <a:cs typeface="Times New Roman" pitchFamily="18" charset="0"/>
                </a:rPr>
                <a:t>المنفعة</a:t>
              </a:r>
              <a:r>
                <a:rPr lang="ar-SA" altLang="zh-CN" sz="2100" b="1">
                  <a:latin typeface="Times New Roman" pitchFamily="18" charset="0"/>
                  <a:ea typeface="SimSun" pitchFamily="2" charset="-122"/>
                  <a:cs typeface="Times New Roman" pitchFamily="18" charset="0"/>
                </a:rPr>
                <a:t>  </a:t>
              </a:r>
              <a:r>
                <a:rPr lang="ar-SA" altLang="zh-CN" sz="2000">
                  <a:solidFill>
                    <a:srgbClr val="000000"/>
                  </a:solidFill>
                  <a:latin typeface="Times New Roman" pitchFamily="18" charset="0"/>
                  <a:ea typeface="SimSun" pitchFamily="2" charset="-122"/>
                  <a:cs typeface="Times New Roman" pitchFamily="18" charset="0"/>
                </a:rPr>
                <a:t>الحدية</a:t>
              </a:r>
              <a:endParaRPr lang="en-US" sz="2000">
                <a:solidFill>
                  <a:srgbClr val="000000"/>
                </a:solidFill>
                <a:latin typeface="Times New Roman" pitchFamily="18" charset="0"/>
                <a:ea typeface="SimSun" pitchFamily="2" charset="-122"/>
                <a:cs typeface="Times New Roman" pitchFamily="18" charset="0"/>
              </a:endParaRPr>
            </a:p>
          </p:txBody>
        </p:sp>
      </p:grpSp>
      <p:sp>
        <p:nvSpPr>
          <p:cNvPr id="14346" name="Text Box 10"/>
          <p:cNvSpPr txBox="1">
            <a:spLocks noChangeArrowheads="1"/>
          </p:cNvSpPr>
          <p:nvPr/>
        </p:nvSpPr>
        <p:spPr bwMode="auto">
          <a:xfrm>
            <a:off x="500034" y="5613422"/>
            <a:ext cx="8208963" cy="958850"/>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algn="just" rtl="1"/>
            <a:r>
              <a:rPr lang="ar-SA" altLang="zh-CN" sz="2000" b="1" dirty="0">
                <a:solidFill>
                  <a:srgbClr val="000000"/>
                </a:solidFill>
                <a:latin typeface="Times New Roman" pitchFamily="18" charset="0"/>
                <a:ea typeface="SimSun" pitchFamily="2" charset="-122"/>
                <a:cs typeface="Times New Roman" pitchFamily="18" charset="0"/>
              </a:rPr>
              <a:t>الشكل (3-3):</a:t>
            </a:r>
            <a:r>
              <a:rPr lang="ar-SA" altLang="zh-CN" sz="2000" dirty="0">
                <a:solidFill>
                  <a:srgbClr val="000000"/>
                </a:solidFill>
                <a:latin typeface="Times New Roman" pitchFamily="18" charset="0"/>
                <a:ea typeface="SimSun" pitchFamily="2" charset="-122"/>
                <a:cs typeface="Times New Roman" pitchFamily="18" charset="0"/>
              </a:rPr>
              <a:t> يوضح منحنى المنفعة الحدية كدالة سالبة في عدد الكتب. فكلما زاد عدد الكتب تناقصت المنفعة الحدية للكتاب الإضافي، لذا تزيد المنفعة الكلية بمعدل </a:t>
            </a:r>
            <a:r>
              <a:rPr lang="ar-SA" altLang="zh-CN" sz="2000" dirty="0" err="1">
                <a:solidFill>
                  <a:srgbClr val="000000"/>
                </a:solidFill>
                <a:latin typeface="Times New Roman" pitchFamily="18" charset="0"/>
                <a:ea typeface="SimSun" pitchFamily="2" charset="-122"/>
                <a:cs typeface="Times New Roman" pitchFamily="18" charset="0"/>
              </a:rPr>
              <a:t>متناق</a:t>
            </a:r>
            <a:r>
              <a:rPr lang="ar-BH" altLang="zh-CN" sz="2000" dirty="0">
                <a:solidFill>
                  <a:srgbClr val="000000"/>
                </a:solidFill>
                <a:latin typeface="Times New Roman" pitchFamily="18" charset="0"/>
                <a:ea typeface="SimSun" pitchFamily="2" charset="-122"/>
                <a:cs typeface="Times New Roman" pitchFamily="18" charset="0"/>
              </a:rPr>
              <a:t>ص.</a:t>
            </a:r>
            <a:endParaRPr lang="en-US" sz="3200" dirty="0">
              <a:solidFill>
                <a:srgbClr val="000000"/>
              </a:solidFill>
              <a:ea typeface="SimSun" pitchFamily="2" charset="-122"/>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71472" y="2214554"/>
            <a:ext cx="8229600" cy="1143000"/>
          </a:xfrm>
        </p:spPr>
        <p:txBody>
          <a:bodyPr>
            <a:noAutofit/>
          </a:bodyPr>
          <a:lstStyle/>
          <a:p>
            <a:r>
              <a:rPr lang="ar-SA" sz="8800" dirty="0" smtClean="0"/>
              <a:t>الفصل الرابع</a:t>
            </a:r>
            <a:endParaRPr lang="ar-SA" sz="8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ext Box 3"/>
          <p:cNvSpPr txBox="1">
            <a:spLocks noChangeArrowheads="1"/>
          </p:cNvSpPr>
          <p:nvPr/>
        </p:nvSpPr>
        <p:spPr bwMode="auto">
          <a:xfrm>
            <a:off x="6240463" y="3665540"/>
            <a:ext cx="725487" cy="682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endParaRPr lang="en-US" sz="3600"/>
          </a:p>
        </p:txBody>
      </p:sp>
      <p:sp>
        <p:nvSpPr>
          <p:cNvPr id="10244" name="Text Box 4"/>
          <p:cNvSpPr txBox="1">
            <a:spLocks noChangeArrowheads="1"/>
          </p:cNvSpPr>
          <p:nvPr/>
        </p:nvSpPr>
        <p:spPr bwMode="auto">
          <a:xfrm>
            <a:off x="5675314" y="3021013"/>
            <a:ext cx="727075" cy="68421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endParaRPr lang="en-US" sz="3600"/>
          </a:p>
        </p:txBody>
      </p:sp>
      <p:sp>
        <p:nvSpPr>
          <p:cNvPr id="10245" name="Text Box 5"/>
          <p:cNvSpPr txBox="1">
            <a:spLocks noChangeArrowheads="1"/>
          </p:cNvSpPr>
          <p:nvPr/>
        </p:nvSpPr>
        <p:spPr bwMode="auto">
          <a:xfrm>
            <a:off x="3695701" y="1389065"/>
            <a:ext cx="727075" cy="682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A</a:t>
            </a:r>
            <a:endParaRPr lang="en-US" sz="3600"/>
          </a:p>
        </p:txBody>
      </p:sp>
      <p:sp>
        <p:nvSpPr>
          <p:cNvPr id="10246" name="Text Box 6"/>
          <p:cNvSpPr txBox="1">
            <a:spLocks noChangeArrowheads="1"/>
          </p:cNvSpPr>
          <p:nvPr/>
        </p:nvSpPr>
        <p:spPr bwMode="auto">
          <a:xfrm>
            <a:off x="1981201" y="1619250"/>
            <a:ext cx="625475" cy="452438"/>
          </a:xfrm>
          <a:prstGeom prst="rect">
            <a:avLst/>
          </a:prstGeom>
          <a:noFill/>
          <a:ln w="9525">
            <a:noFill/>
            <a:miter lim="800000"/>
            <a:headEnd/>
            <a:tailEnd/>
          </a:ln>
        </p:spPr>
        <p:txBody>
          <a:bodyPr/>
          <a:lstStyle/>
          <a:p>
            <a:pPr algn="r" rtl="1"/>
            <a:r>
              <a:rPr lang="en-US" altLang="zh-CN" sz="2400">
                <a:latin typeface="Times New Roman" pitchFamily="18" charset="0"/>
                <a:ea typeface="SimSun" pitchFamily="2" charset="-122"/>
              </a:rPr>
              <a:t> </a:t>
            </a:r>
            <a:r>
              <a:rPr lang="en-US" altLang="zh-CN" sz="2400" b="1">
                <a:latin typeface="Times New Roman" pitchFamily="18" charset="0"/>
                <a:ea typeface="SimSun" pitchFamily="2" charset="-122"/>
              </a:rPr>
              <a:t>10</a:t>
            </a:r>
          </a:p>
          <a:p>
            <a:pPr algn="r" rtl="1"/>
            <a:endParaRPr lang="ar-BH" altLang="zh-CN" sz="2400" b="1">
              <a:latin typeface="Times New Roman" pitchFamily="18" charset="0"/>
              <a:ea typeface="SimSun" pitchFamily="2" charset="-122"/>
            </a:endParaRPr>
          </a:p>
          <a:p>
            <a:pPr algn="r" rtl="1"/>
            <a:endParaRPr lang="ar-BH" altLang="zh-CN" sz="2400" b="1">
              <a:latin typeface="Times New Roman" pitchFamily="18" charset="0"/>
              <a:ea typeface="SimSun" pitchFamily="2" charset="-122"/>
            </a:endParaRPr>
          </a:p>
          <a:p>
            <a:pPr algn="r" rtl="1"/>
            <a:endParaRPr lang="ar-BH" altLang="zh-CN" sz="2400" b="1">
              <a:latin typeface="Times New Roman" pitchFamily="18" charset="0"/>
              <a:ea typeface="SimSun" pitchFamily="2" charset="-122"/>
            </a:endParaRPr>
          </a:p>
          <a:p>
            <a:pPr algn="r" rtl="1"/>
            <a:endParaRPr lang="en-US" sz="3600"/>
          </a:p>
        </p:txBody>
      </p:sp>
      <p:sp>
        <p:nvSpPr>
          <p:cNvPr id="10247" name="Line 7"/>
          <p:cNvSpPr>
            <a:spLocks noChangeShapeType="1"/>
          </p:cNvSpPr>
          <p:nvPr/>
        </p:nvSpPr>
        <p:spPr bwMode="auto">
          <a:xfrm>
            <a:off x="2606675" y="935040"/>
            <a:ext cx="0" cy="3868737"/>
          </a:xfrm>
          <a:prstGeom prst="line">
            <a:avLst/>
          </a:prstGeom>
          <a:noFill/>
          <a:ln w="38100">
            <a:solidFill>
              <a:srgbClr val="000000"/>
            </a:solidFill>
            <a:round/>
            <a:headEnd/>
            <a:tailEnd/>
          </a:ln>
        </p:spPr>
        <p:txBody>
          <a:bodyPr/>
          <a:lstStyle/>
          <a:p>
            <a:endParaRPr lang="ar-SA"/>
          </a:p>
        </p:txBody>
      </p:sp>
      <p:sp>
        <p:nvSpPr>
          <p:cNvPr id="10248" name="Line 8"/>
          <p:cNvSpPr>
            <a:spLocks noChangeShapeType="1"/>
          </p:cNvSpPr>
          <p:nvPr/>
        </p:nvSpPr>
        <p:spPr bwMode="auto">
          <a:xfrm>
            <a:off x="2606676" y="4803775"/>
            <a:ext cx="4541838" cy="0"/>
          </a:xfrm>
          <a:prstGeom prst="line">
            <a:avLst/>
          </a:prstGeom>
          <a:noFill/>
          <a:ln w="38100">
            <a:solidFill>
              <a:srgbClr val="000000"/>
            </a:solidFill>
            <a:round/>
            <a:headEnd/>
            <a:tailEnd/>
          </a:ln>
          <a:effectLst/>
        </p:spPr>
        <p:txBody>
          <a:bodyPr/>
          <a:lstStyle/>
          <a:p>
            <a:endParaRPr lang="ar-SA"/>
          </a:p>
        </p:txBody>
      </p:sp>
      <p:sp>
        <p:nvSpPr>
          <p:cNvPr id="10249" name="Text Box 9"/>
          <p:cNvSpPr txBox="1">
            <a:spLocks noChangeArrowheads="1"/>
          </p:cNvSpPr>
          <p:nvPr/>
        </p:nvSpPr>
        <p:spPr bwMode="auto">
          <a:xfrm>
            <a:off x="6948489" y="4449765"/>
            <a:ext cx="727075" cy="682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10250" name="Line 10"/>
          <p:cNvSpPr>
            <a:spLocks noChangeShapeType="1"/>
          </p:cNvSpPr>
          <p:nvPr/>
        </p:nvSpPr>
        <p:spPr bwMode="auto">
          <a:xfrm>
            <a:off x="2970214" y="1123950"/>
            <a:ext cx="3451225" cy="2730500"/>
          </a:xfrm>
          <a:prstGeom prst="line">
            <a:avLst/>
          </a:prstGeom>
          <a:noFill/>
          <a:ln w="19050">
            <a:solidFill>
              <a:srgbClr val="000000"/>
            </a:solidFill>
            <a:round/>
            <a:headEnd/>
            <a:tailEnd/>
          </a:ln>
        </p:spPr>
        <p:txBody>
          <a:bodyPr/>
          <a:lstStyle/>
          <a:p>
            <a:endParaRPr lang="ar-SA"/>
          </a:p>
        </p:txBody>
      </p:sp>
      <p:sp>
        <p:nvSpPr>
          <p:cNvPr id="10251" name="Line 11"/>
          <p:cNvSpPr>
            <a:spLocks noChangeShapeType="1"/>
          </p:cNvSpPr>
          <p:nvPr/>
        </p:nvSpPr>
        <p:spPr bwMode="auto">
          <a:xfrm>
            <a:off x="2606675" y="1844675"/>
            <a:ext cx="1271588" cy="0"/>
          </a:xfrm>
          <a:prstGeom prst="line">
            <a:avLst/>
          </a:prstGeom>
          <a:noFill/>
          <a:ln w="19050">
            <a:solidFill>
              <a:srgbClr val="000000"/>
            </a:solidFill>
            <a:prstDash val="dashDot"/>
            <a:round/>
            <a:headEnd/>
            <a:tailEnd/>
          </a:ln>
        </p:spPr>
        <p:txBody>
          <a:bodyPr/>
          <a:lstStyle/>
          <a:p>
            <a:endParaRPr lang="ar-SA"/>
          </a:p>
        </p:txBody>
      </p:sp>
      <p:sp>
        <p:nvSpPr>
          <p:cNvPr id="10252" name="Line 12"/>
          <p:cNvSpPr>
            <a:spLocks noChangeShapeType="1"/>
          </p:cNvSpPr>
          <p:nvPr/>
        </p:nvSpPr>
        <p:spPr bwMode="auto">
          <a:xfrm>
            <a:off x="3878263" y="1844675"/>
            <a:ext cx="0" cy="2959100"/>
          </a:xfrm>
          <a:prstGeom prst="line">
            <a:avLst/>
          </a:prstGeom>
          <a:noFill/>
          <a:ln w="19050">
            <a:solidFill>
              <a:srgbClr val="000000"/>
            </a:solidFill>
            <a:prstDash val="dashDot"/>
            <a:round/>
            <a:headEnd/>
            <a:tailEnd/>
          </a:ln>
        </p:spPr>
        <p:txBody>
          <a:bodyPr/>
          <a:lstStyle/>
          <a:p>
            <a:endParaRPr lang="ar-SA"/>
          </a:p>
        </p:txBody>
      </p:sp>
      <p:sp>
        <p:nvSpPr>
          <p:cNvPr id="10253" name="Line 13"/>
          <p:cNvSpPr>
            <a:spLocks noChangeShapeType="1"/>
          </p:cNvSpPr>
          <p:nvPr/>
        </p:nvSpPr>
        <p:spPr bwMode="auto">
          <a:xfrm>
            <a:off x="2606676" y="3438525"/>
            <a:ext cx="3270250" cy="0"/>
          </a:xfrm>
          <a:prstGeom prst="line">
            <a:avLst/>
          </a:prstGeom>
          <a:noFill/>
          <a:ln w="19050">
            <a:solidFill>
              <a:srgbClr val="000000"/>
            </a:solidFill>
            <a:prstDash val="dashDot"/>
            <a:round/>
            <a:headEnd/>
            <a:tailEnd/>
          </a:ln>
        </p:spPr>
        <p:txBody>
          <a:bodyPr/>
          <a:lstStyle/>
          <a:p>
            <a:endParaRPr lang="ar-SA"/>
          </a:p>
        </p:txBody>
      </p:sp>
      <p:sp>
        <p:nvSpPr>
          <p:cNvPr id="10254" name="Line 14"/>
          <p:cNvSpPr>
            <a:spLocks noChangeShapeType="1"/>
          </p:cNvSpPr>
          <p:nvPr/>
        </p:nvSpPr>
        <p:spPr bwMode="auto">
          <a:xfrm>
            <a:off x="5876925" y="3438525"/>
            <a:ext cx="0" cy="1365250"/>
          </a:xfrm>
          <a:prstGeom prst="line">
            <a:avLst/>
          </a:prstGeom>
          <a:noFill/>
          <a:ln w="19050">
            <a:solidFill>
              <a:srgbClr val="000000"/>
            </a:solidFill>
            <a:prstDash val="dashDot"/>
            <a:round/>
            <a:headEnd/>
            <a:tailEnd/>
          </a:ln>
        </p:spPr>
        <p:txBody>
          <a:bodyPr/>
          <a:lstStyle/>
          <a:p>
            <a:endParaRPr lang="ar-SA"/>
          </a:p>
        </p:txBody>
      </p:sp>
      <p:sp>
        <p:nvSpPr>
          <p:cNvPr id="10255" name="Text Box 15"/>
          <p:cNvSpPr txBox="1">
            <a:spLocks noChangeArrowheads="1"/>
          </p:cNvSpPr>
          <p:nvPr/>
        </p:nvSpPr>
        <p:spPr bwMode="auto">
          <a:xfrm>
            <a:off x="633046" y="5181601"/>
            <a:ext cx="7993063" cy="931863"/>
          </a:xfrm>
          <a:prstGeom prst="rect">
            <a:avLst/>
          </a:prstGeom>
          <a:noFill/>
          <a:ln w="28575">
            <a:solidFill>
              <a:srgbClr val="000000"/>
            </a:solidFill>
            <a:miter lim="800000"/>
            <a:headEnd/>
            <a:tailEnd/>
          </a:ln>
        </p:spPr>
        <p:txBody>
          <a:bodyPr/>
          <a:lstStyle/>
          <a:p>
            <a:pPr algn="just" rtl="1"/>
            <a:r>
              <a:rPr lang="ar-SA" altLang="zh-CN" sz="2400" b="1">
                <a:solidFill>
                  <a:srgbClr val="FD0903"/>
                </a:solidFill>
                <a:latin typeface="Times New Roman" pitchFamily="18" charset="0"/>
                <a:ea typeface="SimSun" pitchFamily="2" charset="-122"/>
                <a:cs typeface="Times New Roman" pitchFamily="18" charset="0"/>
              </a:rPr>
              <a:t>الشكل رقم (</a:t>
            </a:r>
            <a:r>
              <a:rPr lang="ar-BH" altLang="zh-CN" sz="2400" b="1">
                <a:solidFill>
                  <a:srgbClr val="FD0903"/>
                </a:solidFill>
                <a:latin typeface="Times New Roman" pitchFamily="18" charset="0"/>
                <a:ea typeface="SimSun" pitchFamily="2" charset="-122"/>
                <a:cs typeface="Times New Roman" pitchFamily="18" charset="0"/>
              </a:rPr>
              <a:t>4</a:t>
            </a:r>
            <a:r>
              <a:rPr lang="ar-SA" altLang="zh-CN" sz="2400" b="1">
                <a:solidFill>
                  <a:srgbClr val="FD0903"/>
                </a:solidFill>
                <a:latin typeface="Times New Roman" pitchFamily="18" charset="0"/>
                <a:ea typeface="SimSun" pitchFamily="2" charset="-122"/>
                <a:cs typeface="Times New Roman" pitchFamily="18" charset="0"/>
              </a:rPr>
              <a:t>-1):</a:t>
            </a:r>
            <a:r>
              <a:rPr lang="ar-SA" altLang="zh-CN" sz="2400" b="1">
                <a:solidFill>
                  <a:srgbClr val="000000"/>
                </a:solidFill>
                <a:latin typeface="Times New Roman" pitchFamily="18" charset="0"/>
                <a:ea typeface="SimSun" pitchFamily="2" charset="-122"/>
                <a:cs typeface="Times New Roman" pitchFamily="18" charset="0"/>
              </a:rPr>
              <a:t>  </a:t>
            </a:r>
            <a:r>
              <a:rPr lang="ar-SA" altLang="zh-CN" sz="2400">
                <a:solidFill>
                  <a:srgbClr val="000000"/>
                </a:solidFill>
                <a:latin typeface="Times New Roman" pitchFamily="18" charset="0"/>
                <a:ea typeface="SimSun" pitchFamily="2" charset="-122"/>
                <a:cs typeface="Times New Roman" pitchFamily="18" charset="0"/>
              </a:rPr>
              <a:t>منحنى الطلب يوضح العلاقة العكسية بين السعر والكمية المطلوبة عند ثبات باقي العوامل المؤثرة في الطلب.</a:t>
            </a:r>
            <a:endParaRPr lang="en-US" sz="3600">
              <a:ea typeface="SimSun" pitchFamily="2" charset="-122"/>
              <a:cs typeface="Times New Roman" pitchFamily="18" charset="0"/>
            </a:endParaRPr>
          </a:p>
        </p:txBody>
      </p:sp>
      <p:sp>
        <p:nvSpPr>
          <p:cNvPr id="10256" name="Text Box 16"/>
          <p:cNvSpPr txBox="1">
            <a:spLocks noChangeArrowheads="1"/>
          </p:cNvSpPr>
          <p:nvPr/>
        </p:nvSpPr>
        <p:spPr bwMode="auto">
          <a:xfrm>
            <a:off x="2249489" y="514352"/>
            <a:ext cx="725487" cy="682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10257" name="Text Box 17"/>
          <p:cNvSpPr txBox="1">
            <a:spLocks noChangeArrowheads="1"/>
          </p:cNvSpPr>
          <p:nvPr/>
        </p:nvSpPr>
        <p:spPr bwMode="auto">
          <a:xfrm>
            <a:off x="1908176" y="3144840"/>
            <a:ext cx="792163" cy="574675"/>
          </a:xfrm>
          <a:prstGeom prst="rect">
            <a:avLst/>
          </a:prstGeom>
          <a:noFill/>
          <a:ln w="9525">
            <a:noFill/>
            <a:miter lim="800000"/>
            <a:headEnd/>
            <a:tailEnd/>
          </a:ln>
        </p:spPr>
        <p:txBody>
          <a:bodyPr/>
          <a:lstStyle/>
          <a:p>
            <a:pPr algn="ctr" rtl="1"/>
            <a:r>
              <a:rPr lang="en-US" altLang="zh-CN" sz="3200">
                <a:latin typeface="Times New Roman" pitchFamily="18" charset="0"/>
                <a:ea typeface="SimSun" pitchFamily="2" charset="-122"/>
              </a:rPr>
              <a:t> </a:t>
            </a:r>
            <a:r>
              <a:rPr lang="en-US" altLang="zh-CN" sz="2400" b="1">
                <a:ea typeface="SimSun" pitchFamily="2" charset="-122"/>
              </a:rPr>
              <a:t>5</a:t>
            </a:r>
            <a:endParaRPr lang="en-US" sz="4400"/>
          </a:p>
        </p:txBody>
      </p:sp>
      <p:sp>
        <p:nvSpPr>
          <p:cNvPr id="10258" name="Text Box 18"/>
          <p:cNvSpPr txBox="1">
            <a:spLocks noChangeArrowheads="1"/>
          </p:cNvSpPr>
          <p:nvPr/>
        </p:nvSpPr>
        <p:spPr bwMode="auto">
          <a:xfrm>
            <a:off x="5432426" y="4652963"/>
            <a:ext cx="792163" cy="576262"/>
          </a:xfrm>
          <a:prstGeom prst="rect">
            <a:avLst/>
          </a:prstGeom>
          <a:noFill/>
          <a:ln w="9525">
            <a:noFill/>
            <a:miter lim="800000"/>
            <a:headEnd/>
            <a:tailEnd/>
          </a:ln>
        </p:spPr>
        <p:txBody>
          <a:bodyPr/>
          <a:lstStyle/>
          <a:p>
            <a:pPr algn="ctr" rtl="1"/>
            <a:r>
              <a:rPr lang="en-US" altLang="zh-CN" sz="3200">
                <a:latin typeface="Times New Roman" pitchFamily="18" charset="0"/>
                <a:ea typeface="SimSun" pitchFamily="2" charset="-122"/>
              </a:rPr>
              <a:t> </a:t>
            </a:r>
            <a:r>
              <a:rPr lang="en-US" altLang="zh-CN" sz="2400" b="1">
                <a:ea typeface="SimSun" pitchFamily="2" charset="-122"/>
              </a:rPr>
              <a:t>12</a:t>
            </a:r>
            <a:endParaRPr lang="en-US" sz="4400"/>
          </a:p>
        </p:txBody>
      </p:sp>
      <p:sp>
        <p:nvSpPr>
          <p:cNvPr id="10259" name="Text Box 19"/>
          <p:cNvSpPr txBox="1">
            <a:spLocks noChangeArrowheads="1"/>
          </p:cNvSpPr>
          <p:nvPr/>
        </p:nvSpPr>
        <p:spPr bwMode="auto">
          <a:xfrm>
            <a:off x="3421063" y="4652963"/>
            <a:ext cx="792162" cy="576262"/>
          </a:xfrm>
          <a:prstGeom prst="rect">
            <a:avLst/>
          </a:prstGeom>
          <a:noFill/>
          <a:ln w="9525">
            <a:noFill/>
            <a:miter lim="800000"/>
            <a:headEnd/>
            <a:tailEnd/>
          </a:ln>
        </p:spPr>
        <p:txBody>
          <a:bodyPr/>
          <a:lstStyle/>
          <a:p>
            <a:pPr algn="ctr" rtl="1"/>
            <a:r>
              <a:rPr lang="en-US" altLang="zh-CN" sz="3200">
                <a:latin typeface="Times New Roman" pitchFamily="18" charset="0"/>
                <a:ea typeface="SimSun" pitchFamily="2" charset="-122"/>
              </a:rPr>
              <a:t> </a:t>
            </a:r>
            <a:r>
              <a:rPr lang="en-US" altLang="zh-CN" sz="2400" b="1">
                <a:ea typeface="SimSun" pitchFamily="2" charset="-122"/>
              </a:rPr>
              <a:t>2</a:t>
            </a:r>
            <a:endParaRPr lang="en-US" sz="4400"/>
          </a:p>
        </p:txBody>
      </p:sp>
      <p:sp>
        <p:nvSpPr>
          <p:cNvPr id="10260" name="AutoShape 20">
            <a:hlinkClick r:id="" action="ppaction://hlinkshowjump?jump=firstslide" highlightClick="1"/>
          </p:cNvPr>
          <p:cNvSpPr>
            <a:spLocks noChangeArrowheads="1"/>
          </p:cNvSpPr>
          <p:nvPr/>
        </p:nvSpPr>
        <p:spPr bwMode="auto">
          <a:xfrm>
            <a:off x="179388" y="6237288"/>
            <a:ext cx="431800"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 Box 3"/>
          <p:cNvSpPr txBox="1">
            <a:spLocks noChangeArrowheads="1"/>
          </p:cNvSpPr>
          <p:nvPr/>
        </p:nvSpPr>
        <p:spPr bwMode="auto">
          <a:xfrm>
            <a:off x="6096000" y="3665538"/>
            <a:ext cx="725488" cy="48418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18436" name="Text Box 4"/>
          <p:cNvSpPr txBox="1">
            <a:spLocks noChangeArrowheads="1"/>
          </p:cNvSpPr>
          <p:nvPr/>
        </p:nvSpPr>
        <p:spPr bwMode="auto">
          <a:xfrm>
            <a:off x="1735139" y="1604965"/>
            <a:ext cx="727075" cy="454025"/>
          </a:xfrm>
          <a:prstGeom prst="rect">
            <a:avLst/>
          </a:prstGeom>
          <a:noFill/>
          <a:ln w="9525">
            <a:noFill/>
            <a:miter lim="800000"/>
            <a:headEnd/>
            <a:tailEnd/>
          </a:ln>
        </p:spPr>
        <p:txBody>
          <a:bodyPr/>
          <a:lstStyle/>
          <a:p>
            <a:pPr algn="r" rtl="1"/>
            <a:r>
              <a:rPr lang="en-US" altLang="zh-CN" sz="1200">
                <a:latin typeface="Times New Roman" pitchFamily="18" charset="0"/>
                <a:ea typeface="SimSun" pitchFamily="2" charset="-122"/>
              </a:rPr>
              <a:t> </a:t>
            </a:r>
            <a:r>
              <a:rPr lang="en-US" altLang="zh-CN" sz="2400" b="1">
                <a:latin typeface="Times New Roman" pitchFamily="18" charset="0"/>
                <a:ea typeface="SimSun" pitchFamily="2" charset="-122"/>
              </a:rPr>
              <a:t>10</a:t>
            </a:r>
            <a:endParaRPr lang="en-US"/>
          </a:p>
        </p:txBody>
      </p:sp>
      <p:sp>
        <p:nvSpPr>
          <p:cNvPr id="18437" name="Line 5"/>
          <p:cNvSpPr>
            <a:spLocks noChangeShapeType="1"/>
          </p:cNvSpPr>
          <p:nvPr/>
        </p:nvSpPr>
        <p:spPr bwMode="auto">
          <a:xfrm>
            <a:off x="2462213" y="935040"/>
            <a:ext cx="0" cy="3868737"/>
          </a:xfrm>
          <a:prstGeom prst="line">
            <a:avLst/>
          </a:prstGeom>
          <a:noFill/>
          <a:ln w="38100">
            <a:solidFill>
              <a:srgbClr val="000000"/>
            </a:solidFill>
            <a:round/>
            <a:headEnd/>
            <a:tailEnd/>
          </a:ln>
        </p:spPr>
        <p:txBody>
          <a:bodyPr/>
          <a:lstStyle/>
          <a:p>
            <a:endParaRPr lang="ar-SA"/>
          </a:p>
        </p:txBody>
      </p:sp>
      <p:sp>
        <p:nvSpPr>
          <p:cNvPr id="18438" name="Line 6"/>
          <p:cNvSpPr>
            <a:spLocks noChangeShapeType="1"/>
          </p:cNvSpPr>
          <p:nvPr/>
        </p:nvSpPr>
        <p:spPr bwMode="auto">
          <a:xfrm>
            <a:off x="2462214" y="4803775"/>
            <a:ext cx="4541837" cy="0"/>
          </a:xfrm>
          <a:prstGeom prst="line">
            <a:avLst/>
          </a:prstGeom>
          <a:noFill/>
          <a:ln w="38100">
            <a:solidFill>
              <a:srgbClr val="000000"/>
            </a:solidFill>
            <a:round/>
            <a:headEnd/>
            <a:tailEnd/>
          </a:ln>
          <a:effectLst/>
        </p:spPr>
        <p:txBody>
          <a:bodyPr/>
          <a:lstStyle/>
          <a:p>
            <a:endParaRPr lang="ar-SA"/>
          </a:p>
        </p:txBody>
      </p:sp>
      <p:sp>
        <p:nvSpPr>
          <p:cNvPr id="18439" name="Text Box 7"/>
          <p:cNvSpPr txBox="1">
            <a:spLocks noChangeArrowheads="1"/>
          </p:cNvSpPr>
          <p:nvPr/>
        </p:nvSpPr>
        <p:spPr bwMode="auto">
          <a:xfrm>
            <a:off x="6804026" y="4540252"/>
            <a:ext cx="727075" cy="4492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18440" name="Line 8"/>
          <p:cNvSpPr>
            <a:spLocks noChangeShapeType="1"/>
          </p:cNvSpPr>
          <p:nvPr/>
        </p:nvSpPr>
        <p:spPr bwMode="auto">
          <a:xfrm>
            <a:off x="2825751" y="1114425"/>
            <a:ext cx="3451225" cy="2730500"/>
          </a:xfrm>
          <a:prstGeom prst="line">
            <a:avLst/>
          </a:prstGeom>
          <a:noFill/>
          <a:ln w="28575">
            <a:solidFill>
              <a:srgbClr val="000000"/>
            </a:solidFill>
            <a:round/>
            <a:headEnd/>
            <a:tailEnd/>
          </a:ln>
        </p:spPr>
        <p:txBody>
          <a:bodyPr/>
          <a:lstStyle/>
          <a:p>
            <a:endParaRPr lang="ar-SA"/>
          </a:p>
        </p:txBody>
      </p:sp>
      <p:sp>
        <p:nvSpPr>
          <p:cNvPr id="18441" name="Line 9"/>
          <p:cNvSpPr>
            <a:spLocks noChangeShapeType="1"/>
          </p:cNvSpPr>
          <p:nvPr/>
        </p:nvSpPr>
        <p:spPr bwMode="auto">
          <a:xfrm flipV="1">
            <a:off x="2462214" y="1793875"/>
            <a:ext cx="3282950" cy="50800"/>
          </a:xfrm>
          <a:prstGeom prst="line">
            <a:avLst/>
          </a:prstGeom>
          <a:noFill/>
          <a:ln w="28575">
            <a:solidFill>
              <a:srgbClr val="000000"/>
            </a:solidFill>
            <a:prstDash val="dashDot"/>
            <a:round/>
            <a:headEnd/>
            <a:tailEnd/>
          </a:ln>
        </p:spPr>
        <p:txBody>
          <a:bodyPr/>
          <a:lstStyle/>
          <a:p>
            <a:endParaRPr lang="ar-SA"/>
          </a:p>
        </p:txBody>
      </p:sp>
      <p:sp>
        <p:nvSpPr>
          <p:cNvPr id="18442" name="Line 10"/>
          <p:cNvSpPr>
            <a:spLocks noChangeShapeType="1"/>
          </p:cNvSpPr>
          <p:nvPr/>
        </p:nvSpPr>
        <p:spPr bwMode="auto">
          <a:xfrm>
            <a:off x="3733800" y="1844675"/>
            <a:ext cx="0" cy="2959100"/>
          </a:xfrm>
          <a:prstGeom prst="line">
            <a:avLst/>
          </a:prstGeom>
          <a:noFill/>
          <a:ln w="28575">
            <a:solidFill>
              <a:srgbClr val="000000"/>
            </a:solidFill>
            <a:prstDash val="dashDot"/>
            <a:round/>
            <a:headEnd/>
            <a:tailEnd/>
          </a:ln>
        </p:spPr>
        <p:txBody>
          <a:bodyPr/>
          <a:lstStyle/>
          <a:p>
            <a:endParaRPr lang="ar-SA"/>
          </a:p>
        </p:txBody>
      </p:sp>
      <p:sp>
        <p:nvSpPr>
          <p:cNvPr id="18443" name="Text Box 11"/>
          <p:cNvSpPr txBox="1">
            <a:spLocks noChangeArrowheads="1"/>
          </p:cNvSpPr>
          <p:nvPr/>
        </p:nvSpPr>
        <p:spPr bwMode="auto">
          <a:xfrm>
            <a:off x="914401" y="5105400"/>
            <a:ext cx="7993062" cy="1323996"/>
          </a:xfrm>
          <a:prstGeom prst="rect">
            <a:avLst/>
          </a:prstGeom>
          <a:noFill/>
          <a:ln w="28575">
            <a:solidFill>
              <a:srgbClr val="000000"/>
            </a:solidFill>
            <a:miter lim="800000"/>
            <a:headEnd/>
            <a:tailEnd/>
          </a:ln>
        </p:spPr>
        <p:txBody>
          <a:bodyPr/>
          <a:lstStyle/>
          <a:p>
            <a:pPr algn="just" rtl="1"/>
            <a:r>
              <a:rPr lang="ar-SA" altLang="zh-CN" sz="2400" b="1" dirty="0">
                <a:solidFill>
                  <a:srgbClr val="FF6600"/>
                </a:solidFill>
                <a:latin typeface="Times New Roman" pitchFamily="18" charset="0"/>
                <a:ea typeface="SimSun" pitchFamily="2" charset="-122"/>
                <a:cs typeface="Times New Roman" pitchFamily="18" charset="0"/>
              </a:rPr>
              <a:t>الشكل رقم (</a:t>
            </a:r>
            <a:r>
              <a:rPr lang="ar-BH" altLang="zh-CN" sz="2400" b="1" dirty="0">
                <a:solidFill>
                  <a:srgbClr val="FF6600"/>
                </a:solidFill>
                <a:latin typeface="Times New Roman" pitchFamily="18" charset="0"/>
                <a:ea typeface="SimSun" pitchFamily="2" charset="-122"/>
                <a:cs typeface="Times New Roman" pitchFamily="18" charset="0"/>
              </a:rPr>
              <a:t>4</a:t>
            </a:r>
            <a:r>
              <a:rPr lang="ar-SA" altLang="zh-CN" sz="2400" b="1" dirty="0">
                <a:solidFill>
                  <a:srgbClr val="FF6600"/>
                </a:solidFill>
                <a:latin typeface="Times New Roman" pitchFamily="18" charset="0"/>
                <a:ea typeface="SimSun" pitchFamily="2" charset="-122"/>
                <a:cs typeface="Times New Roman" pitchFamily="18" charset="0"/>
              </a:rPr>
              <a:t>-2):</a:t>
            </a:r>
            <a:r>
              <a:rPr lang="ar-SA" altLang="zh-CN" sz="2400" b="1" dirty="0">
                <a:solidFill>
                  <a:srgbClr val="000000"/>
                </a:solidFill>
                <a:latin typeface="Times New Roman" pitchFamily="18" charset="0"/>
                <a:ea typeface="SimSun" pitchFamily="2" charset="-122"/>
                <a:cs typeface="Times New Roman" pitchFamily="18" charset="0"/>
              </a:rPr>
              <a:t> </a:t>
            </a:r>
            <a:r>
              <a:rPr lang="ar-SA" altLang="zh-CN" sz="2400" dirty="0">
                <a:solidFill>
                  <a:srgbClr val="000000"/>
                </a:solidFill>
                <a:latin typeface="Times New Roman" pitchFamily="18" charset="0"/>
                <a:ea typeface="SimSun" pitchFamily="2" charset="-122"/>
                <a:cs typeface="Times New Roman" pitchFamily="18" charset="0"/>
              </a:rPr>
              <a:t>أدت زيادة الدخل إلى زيادة الطلب حيث انتقل المنحنى   </a:t>
            </a:r>
            <a:r>
              <a:rPr lang="en-US" altLang="zh-CN" sz="2400" dirty="0">
                <a:solidFill>
                  <a:srgbClr val="000000"/>
                </a:solidFill>
                <a:latin typeface="Times New Roman" pitchFamily="18" charset="0"/>
                <a:ea typeface="SimSun" pitchFamily="2" charset="-122"/>
                <a:cs typeface="Times New Roman" pitchFamily="18" charset="0"/>
              </a:rPr>
              <a:t>D</a:t>
            </a:r>
            <a:r>
              <a:rPr lang="en-US" altLang="zh-CN" sz="2400" baseline="-25000" dirty="0">
                <a:solidFill>
                  <a:srgbClr val="000000"/>
                </a:solidFill>
                <a:latin typeface="Times New Roman" pitchFamily="18" charset="0"/>
                <a:ea typeface="SimSun" pitchFamily="2" charset="-122"/>
                <a:cs typeface="Times New Roman" pitchFamily="18" charset="0"/>
              </a:rPr>
              <a:t>1</a:t>
            </a:r>
            <a:r>
              <a:rPr lang="ar-SA" altLang="zh-CN" sz="2400" dirty="0">
                <a:solidFill>
                  <a:srgbClr val="000000"/>
                </a:solidFill>
                <a:latin typeface="Times New Roman" pitchFamily="18" charset="0"/>
                <a:ea typeface="SimSun" pitchFamily="2" charset="-122"/>
                <a:cs typeface="Times New Roman" pitchFamily="18" charset="0"/>
              </a:rPr>
              <a:t> إلى جهة اليمين إلى </a:t>
            </a:r>
            <a:r>
              <a:rPr lang="en-US" altLang="zh-CN" sz="2400" dirty="0">
                <a:solidFill>
                  <a:srgbClr val="000000"/>
                </a:solidFill>
                <a:latin typeface="Times New Roman" pitchFamily="18" charset="0"/>
                <a:ea typeface="SimSun" pitchFamily="2" charset="-122"/>
                <a:cs typeface="Times New Roman" pitchFamily="18" charset="0"/>
              </a:rPr>
              <a:t>D</a:t>
            </a:r>
            <a:r>
              <a:rPr lang="en-US" altLang="zh-CN" sz="2400" baseline="-25000" dirty="0">
                <a:solidFill>
                  <a:srgbClr val="000000"/>
                </a:solidFill>
                <a:latin typeface="Times New Roman" pitchFamily="18" charset="0"/>
                <a:ea typeface="SimSun" pitchFamily="2" charset="-122"/>
                <a:cs typeface="Times New Roman" pitchFamily="18" charset="0"/>
              </a:rPr>
              <a:t>2</a:t>
            </a:r>
            <a:r>
              <a:rPr lang="ar-SA" altLang="zh-CN" sz="2400" dirty="0">
                <a:solidFill>
                  <a:srgbClr val="000000"/>
                </a:solidFill>
                <a:latin typeface="Times New Roman" pitchFamily="18" charset="0"/>
                <a:ea typeface="SimSun" pitchFamily="2" charset="-122"/>
                <a:cs typeface="Times New Roman" pitchFamily="18" charset="0"/>
              </a:rPr>
              <a:t> ، فزادت الكمية المطلوبة عند سعر 10 من وحدتين إلى ثمان وحدات.</a:t>
            </a:r>
            <a:endParaRPr lang="en-US" sz="3600" dirty="0">
              <a:ea typeface="SimSun" pitchFamily="2" charset="-122"/>
            </a:endParaRPr>
          </a:p>
        </p:txBody>
      </p:sp>
      <p:sp>
        <p:nvSpPr>
          <p:cNvPr id="18444" name="Text Box 12"/>
          <p:cNvSpPr txBox="1">
            <a:spLocks noChangeArrowheads="1"/>
          </p:cNvSpPr>
          <p:nvPr/>
        </p:nvSpPr>
        <p:spPr bwMode="auto">
          <a:xfrm>
            <a:off x="2085975" y="479427"/>
            <a:ext cx="725488" cy="682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18445" name="Line 13"/>
          <p:cNvSpPr>
            <a:spLocks noChangeShapeType="1"/>
          </p:cNvSpPr>
          <p:nvPr/>
        </p:nvSpPr>
        <p:spPr bwMode="auto">
          <a:xfrm>
            <a:off x="5745164" y="1793875"/>
            <a:ext cx="1587" cy="3068638"/>
          </a:xfrm>
          <a:prstGeom prst="line">
            <a:avLst/>
          </a:prstGeom>
          <a:noFill/>
          <a:ln w="28575">
            <a:solidFill>
              <a:srgbClr val="000000"/>
            </a:solidFill>
            <a:prstDash val="dashDot"/>
            <a:round/>
            <a:headEnd/>
            <a:tailEnd/>
          </a:ln>
          <a:effectLst/>
        </p:spPr>
        <p:txBody>
          <a:bodyPr/>
          <a:lstStyle/>
          <a:p>
            <a:endParaRPr lang="ar-SA"/>
          </a:p>
        </p:txBody>
      </p:sp>
      <p:sp>
        <p:nvSpPr>
          <p:cNvPr id="18446" name="Line 14"/>
          <p:cNvSpPr>
            <a:spLocks noChangeShapeType="1"/>
          </p:cNvSpPr>
          <p:nvPr/>
        </p:nvSpPr>
        <p:spPr bwMode="auto">
          <a:xfrm>
            <a:off x="4191000" y="533400"/>
            <a:ext cx="3276600" cy="2667000"/>
          </a:xfrm>
          <a:prstGeom prst="line">
            <a:avLst/>
          </a:prstGeom>
          <a:noFill/>
          <a:ln w="28575">
            <a:solidFill>
              <a:srgbClr val="000000"/>
            </a:solidFill>
            <a:round/>
            <a:headEnd/>
            <a:tailEnd/>
          </a:ln>
          <a:effectLst/>
        </p:spPr>
        <p:txBody>
          <a:bodyPr/>
          <a:lstStyle/>
          <a:p>
            <a:endParaRPr lang="ar-SA"/>
          </a:p>
        </p:txBody>
      </p:sp>
      <p:sp>
        <p:nvSpPr>
          <p:cNvPr id="18447" name="Text Box 15"/>
          <p:cNvSpPr txBox="1">
            <a:spLocks noChangeArrowheads="1"/>
          </p:cNvSpPr>
          <p:nvPr/>
        </p:nvSpPr>
        <p:spPr bwMode="auto">
          <a:xfrm>
            <a:off x="7227889" y="3162302"/>
            <a:ext cx="727075" cy="68421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18448" name="Text Box 16"/>
          <p:cNvSpPr txBox="1">
            <a:spLocks noChangeArrowheads="1"/>
          </p:cNvSpPr>
          <p:nvPr/>
        </p:nvSpPr>
        <p:spPr bwMode="auto">
          <a:xfrm>
            <a:off x="5191126" y="4743452"/>
            <a:ext cx="727075" cy="454025"/>
          </a:xfrm>
          <a:prstGeom prst="rect">
            <a:avLst/>
          </a:prstGeom>
          <a:noFill/>
          <a:ln w="9525">
            <a:noFill/>
            <a:miter lim="800000"/>
            <a:headEnd/>
            <a:tailEnd/>
          </a:ln>
        </p:spPr>
        <p:txBody>
          <a:bodyPr/>
          <a:lstStyle/>
          <a:p>
            <a:pPr algn="r" rtl="1"/>
            <a:r>
              <a:rPr lang="en-US" altLang="zh-CN" sz="1200">
                <a:latin typeface="Times New Roman" pitchFamily="18" charset="0"/>
                <a:ea typeface="SimSun" pitchFamily="2" charset="-122"/>
              </a:rPr>
              <a:t> </a:t>
            </a:r>
            <a:r>
              <a:rPr lang="en-US" altLang="zh-CN" sz="2400" b="1">
                <a:latin typeface="Times New Roman" pitchFamily="18" charset="0"/>
                <a:ea typeface="SimSun" pitchFamily="2" charset="-122"/>
              </a:rPr>
              <a:t>8</a:t>
            </a:r>
            <a:endParaRPr lang="en-US"/>
          </a:p>
        </p:txBody>
      </p:sp>
      <p:sp>
        <p:nvSpPr>
          <p:cNvPr id="18449" name="Text Box 17"/>
          <p:cNvSpPr txBox="1">
            <a:spLocks noChangeArrowheads="1"/>
          </p:cNvSpPr>
          <p:nvPr/>
        </p:nvSpPr>
        <p:spPr bwMode="auto">
          <a:xfrm>
            <a:off x="3159126" y="4737102"/>
            <a:ext cx="727075" cy="454025"/>
          </a:xfrm>
          <a:prstGeom prst="rect">
            <a:avLst/>
          </a:prstGeom>
          <a:noFill/>
          <a:ln w="9525">
            <a:noFill/>
            <a:miter lim="800000"/>
            <a:headEnd/>
            <a:tailEnd/>
          </a:ln>
        </p:spPr>
        <p:txBody>
          <a:bodyPr/>
          <a:lstStyle/>
          <a:p>
            <a:pPr algn="r" rtl="1"/>
            <a:r>
              <a:rPr lang="en-US" altLang="zh-CN" sz="1200">
                <a:latin typeface="Times New Roman" pitchFamily="18" charset="0"/>
                <a:ea typeface="SimSun" pitchFamily="2" charset="-122"/>
              </a:rPr>
              <a:t> </a:t>
            </a:r>
            <a:r>
              <a:rPr lang="en-US" altLang="zh-CN" sz="2400" b="1">
                <a:latin typeface="Times New Roman" pitchFamily="18" charset="0"/>
                <a:ea typeface="SimSun" pitchFamily="2" charset="-122"/>
              </a:rPr>
              <a:t>2</a:t>
            </a:r>
            <a:endParaRPr lang="en-US"/>
          </a:p>
        </p:txBody>
      </p:sp>
      <p:sp>
        <p:nvSpPr>
          <p:cNvPr id="18450" name="AutoShape 18">
            <a:hlinkClick r:id="" action="ppaction://hlinkshowjump?jump=firstslide" highlightClick="1"/>
          </p:cNvPr>
          <p:cNvSpPr>
            <a:spLocks noChangeArrowheads="1"/>
          </p:cNvSpPr>
          <p:nvPr/>
        </p:nvSpPr>
        <p:spPr bwMode="auto">
          <a:xfrm>
            <a:off x="179388" y="6237288"/>
            <a:ext cx="431800"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ext Box 3"/>
          <p:cNvSpPr txBox="1">
            <a:spLocks noChangeArrowheads="1"/>
          </p:cNvSpPr>
          <p:nvPr/>
        </p:nvSpPr>
        <p:spPr bwMode="auto">
          <a:xfrm>
            <a:off x="1776414" y="392113"/>
            <a:ext cx="619125" cy="50800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20484" name="Text Box 4"/>
          <p:cNvSpPr txBox="1">
            <a:spLocks noChangeArrowheads="1"/>
          </p:cNvSpPr>
          <p:nvPr/>
        </p:nvSpPr>
        <p:spPr bwMode="auto">
          <a:xfrm>
            <a:off x="7048501" y="3457575"/>
            <a:ext cx="619125" cy="496888"/>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20485" name="Line 5"/>
          <p:cNvSpPr>
            <a:spLocks noChangeShapeType="1"/>
          </p:cNvSpPr>
          <p:nvPr/>
        </p:nvSpPr>
        <p:spPr bwMode="auto">
          <a:xfrm>
            <a:off x="4138614" y="1231902"/>
            <a:ext cx="3405187" cy="2417763"/>
          </a:xfrm>
          <a:prstGeom prst="line">
            <a:avLst/>
          </a:prstGeom>
          <a:noFill/>
          <a:ln w="28575">
            <a:solidFill>
              <a:srgbClr val="000000"/>
            </a:solidFill>
            <a:round/>
            <a:headEnd/>
            <a:tailEnd/>
          </a:ln>
        </p:spPr>
        <p:txBody>
          <a:bodyPr/>
          <a:lstStyle/>
          <a:p>
            <a:endParaRPr lang="ar-SA"/>
          </a:p>
        </p:txBody>
      </p:sp>
      <p:sp>
        <p:nvSpPr>
          <p:cNvPr id="20486" name="Text Box 6"/>
          <p:cNvSpPr txBox="1">
            <a:spLocks noChangeArrowheads="1"/>
          </p:cNvSpPr>
          <p:nvPr/>
        </p:nvSpPr>
        <p:spPr bwMode="auto">
          <a:xfrm>
            <a:off x="5949950" y="2470152"/>
            <a:ext cx="774700" cy="677863"/>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E</a:t>
            </a:r>
            <a:endParaRPr lang="en-US" sz="3600"/>
          </a:p>
        </p:txBody>
      </p:sp>
      <p:sp>
        <p:nvSpPr>
          <p:cNvPr id="20487" name="Text Box 7"/>
          <p:cNvSpPr txBox="1">
            <a:spLocks noChangeArrowheads="1"/>
          </p:cNvSpPr>
          <p:nvPr/>
        </p:nvSpPr>
        <p:spPr bwMode="auto">
          <a:xfrm>
            <a:off x="5640389" y="3892550"/>
            <a:ext cx="776287" cy="846138"/>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endParaRPr lang="en-US" sz="3600"/>
          </a:p>
        </p:txBody>
      </p:sp>
      <p:sp>
        <p:nvSpPr>
          <p:cNvPr id="20488" name="Text Box 8"/>
          <p:cNvSpPr txBox="1">
            <a:spLocks noChangeArrowheads="1"/>
          </p:cNvSpPr>
          <p:nvPr/>
        </p:nvSpPr>
        <p:spPr bwMode="auto">
          <a:xfrm>
            <a:off x="6700839" y="5022850"/>
            <a:ext cx="677862" cy="508000"/>
          </a:xfrm>
          <a:prstGeom prst="rect">
            <a:avLst/>
          </a:prstGeom>
          <a:noFill/>
          <a:ln w="2857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20489" name="Text Box 9"/>
          <p:cNvSpPr txBox="1">
            <a:spLocks noChangeArrowheads="1"/>
          </p:cNvSpPr>
          <p:nvPr/>
        </p:nvSpPr>
        <p:spPr bwMode="auto">
          <a:xfrm>
            <a:off x="1525588" y="1749426"/>
            <a:ext cx="677862" cy="5175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p>
        </p:txBody>
      </p:sp>
      <p:sp>
        <p:nvSpPr>
          <p:cNvPr id="20490" name="Text Box 10"/>
          <p:cNvSpPr txBox="1">
            <a:spLocks noChangeArrowheads="1"/>
          </p:cNvSpPr>
          <p:nvPr/>
        </p:nvSpPr>
        <p:spPr bwMode="auto">
          <a:xfrm>
            <a:off x="2422526" y="2465388"/>
            <a:ext cx="847725" cy="677862"/>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F</a:t>
            </a:r>
            <a:endParaRPr lang="en-US" sz="3600"/>
          </a:p>
        </p:txBody>
      </p:sp>
      <p:sp>
        <p:nvSpPr>
          <p:cNvPr id="20491" name="Text Box 11"/>
          <p:cNvSpPr txBox="1">
            <a:spLocks noChangeArrowheads="1"/>
          </p:cNvSpPr>
          <p:nvPr/>
        </p:nvSpPr>
        <p:spPr bwMode="auto">
          <a:xfrm>
            <a:off x="5810251" y="3338513"/>
            <a:ext cx="847725" cy="677862"/>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C</a:t>
            </a:r>
            <a:endParaRPr lang="en-US" sz="3600"/>
          </a:p>
        </p:txBody>
      </p:sp>
      <p:sp>
        <p:nvSpPr>
          <p:cNvPr id="20492" name="Text Box 12"/>
          <p:cNvSpPr txBox="1">
            <a:spLocks noChangeArrowheads="1"/>
          </p:cNvSpPr>
          <p:nvPr/>
        </p:nvSpPr>
        <p:spPr bwMode="auto">
          <a:xfrm>
            <a:off x="3270250" y="1577977"/>
            <a:ext cx="846138" cy="6778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B</a:t>
            </a:r>
            <a:endParaRPr lang="en-US" sz="3600"/>
          </a:p>
        </p:txBody>
      </p:sp>
      <p:sp>
        <p:nvSpPr>
          <p:cNvPr id="20493" name="Text Box 13"/>
          <p:cNvSpPr txBox="1">
            <a:spLocks noChangeArrowheads="1"/>
          </p:cNvSpPr>
          <p:nvPr/>
        </p:nvSpPr>
        <p:spPr bwMode="auto">
          <a:xfrm>
            <a:off x="4605339" y="2444752"/>
            <a:ext cx="847725" cy="677863"/>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A</a:t>
            </a:r>
            <a:endParaRPr lang="en-US" sz="3600"/>
          </a:p>
        </p:txBody>
      </p:sp>
      <p:sp>
        <p:nvSpPr>
          <p:cNvPr id="20494" name="Text Box 14"/>
          <p:cNvSpPr txBox="1">
            <a:spLocks noChangeArrowheads="1"/>
          </p:cNvSpPr>
          <p:nvPr/>
        </p:nvSpPr>
        <p:spPr bwMode="auto">
          <a:xfrm>
            <a:off x="4964114" y="4181477"/>
            <a:ext cx="846137" cy="6778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20495" name="Line 15"/>
          <p:cNvSpPr>
            <a:spLocks noChangeShapeType="1"/>
          </p:cNvSpPr>
          <p:nvPr/>
        </p:nvSpPr>
        <p:spPr bwMode="auto">
          <a:xfrm>
            <a:off x="2081214" y="836613"/>
            <a:ext cx="1587" cy="4405312"/>
          </a:xfrm>
          <a:prstGeom prst="line">
            <a:avLst/>
          </a:prstGeom>
          <a:noFill/>
          <a:ln w="28575">
            <a:solidFill>
              <a:srgbClr val="000000"/>
            </a:solidFill>
            <a:round/>
            <a:headEnd/>
            <a:tailEnd/>
          </a:ln>
        </p:spPr>
        <p:txBody>
          <a:bodyPr/>
          <a:lstStyle/>
          <a:p>
            <a:endParaRPr lang="ar-SA"/>
          </a:p>
        </p:txBody>
      </p:sp>
      <p:sp>
        <p:nvSpPr>
          <p:cNvPr id="20496" name="Line 16"/>
          <p:cNvSpPr>
            <a:spLocks noChangeShapeType="1"/>
          </p:cNvSpPr>
          <p:nvPr/>
        </p:nvSpPr>
        <p:spPr bwMode="auto">
          <a:xfrm>
            <a:off x="3608389" y="2008190"/>
            <a:ext cx="2879725" cy="2033587"/>
          </a:xfrm>
          <a:prstGeom prst="line">
            <a:avLst/>
          </a:prstGeom>
          <a:noFill/>
          <a:ln w="28575">
            <a:solidFill>
              <a:srgbClr val="000000"/>
            </a:solidFill>
            <a:round/>
            <a:headEnd type="triangle" w="med" len="med"/>
            <a:tailEnd type="triangle" w="med" len="med"/>
          </a:ln>
        </p:spPr>
        <p:txBody>
          <a:bodyPr/>
          <a:lstStyle/>
          <a:p>
            <a:endParaRPr lang="ar-SA"/>
          </a:p>
        </p:txBody>
      </p:sp>
      <p:sp>
        <p:nvSpPr>
          <p:cNvPr id="20497" name="Line 17"/>
          <p:cNvSpPr>
            <a:spLocks noChangeShapeType="1"/>
          </p:cNvSpPr>
          <p:nvPr/>
        </p:nvSpPr>
        <p:spPr bwMode="auto">
          <a:xfrm>
            <a:off x="2393950" y="2513013"/>
            <a:ext cx="2711450" cy="2032000"/>
          </a:xfrm>
          <a:prstGeom prst="line">
            <a:avLst/>
          </a:prstGeom>
          <a:noFill/>
          <a:ln w="28575">
            <a:solidFill>
              <a:srgbClr val="000000"/>
            </a:solidFill>
            <a:round/>
            <a:headEnd/>
            <a:tailEnd/>
          </a:ln>
        </p:spPr>
        <p:txBody>
          <a:bodyPr/>
          <a:lstStyle/>
          <a:p>
            <a:endParaRPr lang="ar-SA"/>
          </a:p>
        </p:txBody>
      </p:sp>
      <p:sp>
        <p:nvSpPr>
          <p:cNvPr id="20498" name="Line 18"/>
          <p:cNvSpPr>
            <a:spLocks noChangeShapeType="1"/>
          </p:cNvSpPr>
          <p:nvPr/>
        </p:nvSpPr>
        <p:spPr bwMode="auto">
          <a:xfrm flipH="1">
            <a:off x="2930526" y="2851150"/>
            <a:ext cx="1863725" cy="44450"/>
          </a:xfrm>
          <a:prstGeom prst="line">
            <a:avLst/>
          </a:prstGeom>
          <a:noFill/>
          <a:ln w="28575">
            <a:solidFill>
              <a:srgbClr val="000000"/>
            </a:solidFill>
            <a:prstDash val="dashDot"/>
            <a:round/>
            <a:headEnd/>
            <a:tailEnd type="triangle" w="med" len="med"/>
          </a:ln>
        </p:spPr>
        <p:txBody>
          <a:bodyPr/>
          <a:lstStyle/>
          <a:p>
            <a:endParaRPr lang="ar-SA"/>
          </a:p>
        </p:txBody>
      </p:sp>
      <p:sp>
        <p:nvSpPr>
          <p:cNvPr id="20499" name="Line 19"/>
          <p:cNvSpPr>
            <a:spLocks noChangeShapeType="1"/>
          </p:cNvSpPr>
          <p:nvPr/>
        </p:nvSpPr>
        <p:spPr bwMode="auto">
          <a:xfrm rot="106371" flipV="1">
            <a:off x="4624388" y="2870202"/>
            <a:ext cx="1858962" cy="15875"/>
          </a:xfrm>
          <a:prstGeom prst="line">
            <a:avLst/>
          </a:prstGeom>
          <a:noFill/>
          <a:ln w="28575">
            <a:solidFill>
              <a:srgbClr val="000000"/>
            </a:solidFill>
            <a:prstDash val="dashDot"/>
            <a:round/>
            <a:headEnd/>
            <a:tailEnd type="triangle" w="med" len="med"/>
          </a:ln>
        </p:spPr>
        <p:txBody>
          <a:bodyPr/>
          <a:lstStyle/>
          <a:p>
            <a:endParaRPr lang="ar-SA"/>
          </a:p>
        </p:txBody>
      </p:sp>
      <p:sp>
        <p:nvSpPr>
          <p:cNvPr id="20500" name="Line 20"/>
          <p:cNvSpPr>
            <a:spLocks noChangeShapeType="1"/>
          </p:cNvSpPr>
          <p:nvPr/>
        </p:nvSpPr>
        <p:spPr bwMode="auto">
          <a:xfrm rot="133297" flipH="1">
            <a:off x="2082801" y="2898775"/>
            <a:ext cx="847725" cy="0"/>
          </a:xfrm>
          <a:prstGeom prst="line">
            <a:avLst/>
          </a:prstGeom>
          <a:noFill/>
          <a:ln w="28575">
            <a:solidFill>
              <a:srgbClr val="000000"/>
            </a:solidFill>
            <a:prstDash val="dashDot"/>
            <a:round/>
            <a:headEnd/>
            <a:tailEnd/>
          </a:ln>
        </p:spPr>
        <p:txBody>
          <a:bodyPr/>
          <a:lstStyle/>
          <a:p>
            <a:endParaRPr lang="ar-SA"/>
          </a:p>
        </p:txBody>
      </p:sp>
      <p:sp>
        <p:nvSpPr>
          <p:cNvPr id="20501" name="Line 21"/>
          <p:cNvSpPr>
            <a:spLocks noChangeShapeType="1"/>
          </p:cNvSpPr>
          <p:nvPr/>
        </p:nvSpPr>
        <p:spPr bwMode="auto">
          <a:xfrm>
            <a:off x="2082800" y="2008188"/>
            <a:ext cx="1525588" cy="0"/>
          </a:xfrm>
          <a:prstGeom prst="line">
            <a:avLst/>
          </a:prstGeom>
          <a:noFill/>
          <a:ln w="28575">
            <a:solidFill>
              <a:srgbClr val="000000"/>
            </a:solidFill>
            <a:prstDash val="dashDot"/>
            <a:round/>
            <a:headEnd/>
            <a:tailEnd/>
          </a:ln>
        </p:spPr>
        <p:txBody>
          <a:bodyPr/>
          <a:lstStyle/>
          <a:p>
            <a:endParaRPr lang="ar-SA"/>
          </a:p>
        </p:txBody>
      </p:sp>
      <p:sp>
        <p:nvSpPr>
          <p:cNvPr id="20502" name="Line 22"/>
          <p:cNvSpPr>
            <a:spLocks noChangeShapeType="1"/>
          </p:cNvSpPr>
          <p:nvPr/>
        </p:nvSpPr>
        <p:spPr bwMode="auto">
          <a:xfrm flipV="1">
            <a:off x="2082801" y="3717925"/>
            <a:ext cx="3895725" cy="65088"/>
          </a:xfrm>
          <a:prstGeom prst="line">
            <a:avLst/>
          </a:prstGeom>
          <a:noFill/>
          <a:ln w="28575">
            <a:solidFill>
              <a:srgbClr val="000000"/>
            </a:solidFill>
            <a:prstDash val="dashDot"/>
            <a:round/>
            <a:headEnd/>
            <a:tailEnd/>
          </a:ln>
        </p:spPr>
        <p:txBody>
          <a:bodyPr/>
          <a:lstStyle/>
          <a:p>
            <a:endParaRPr lang="ar-SA"/>
          </a:p>
        </p:txBody>
      </p:sp>
      <p:sp>
        <p:nvSpPr>
          <p:cNvPr id="20503" name="Line 23"/>
          <p:cNvSpPr>
            <a:spLocks noChangeShapeType="1"/>
          </p:cNvSpPr>
          <p:nvPr/>
        </p:nvSpPr>
        <p:spPr bwMode="auto">
          <a:xfrm>
            <a:off x="2082800" y="5241925"/>
            <a:ext cx="4741863" cy="38100"/>
          </a:xfrm>
          <a:prstGeom prst="line">
            <a:avLst/>
          </a:prstGeom>
          <a:noFill/>
          <a:ln w="28575">
            <a:solidFill>
              <a:srgbClr val="000000"/>
            </a:solidFill>
            <a:round/>
            <a:headEnd/>
            <a:tailEnd/>
          </a:ln>
        </p:spPr>
        <p:txBody>
          <a:bodyPr/>
          <a:lstStyle/>
          <a:p>
            <a:endParaRPr lang="ar-SA"/>
          </a:p>
        </p:txBody>
      </p:sp>
      <p:sp>
        <p:nvSpPr>
          <p:cNvPr id="20504" name="Text Box 24"/>
          <p:cNvSpPr txBox="1">
            <a:spLocks noChangeArrowheads="1"/>
          </p:cNvSpPr>
          <p:nvPr/>
        </p:nvSpPr>
        <p:spPr bwMode="auto">
          <a:xfrm>
            <a:off x="1055077" y="5410200"/>
            <a:ext cx="7391400" cy="1008062"/>
          </a:xfrm>
          <a:prstGeom prst="rect">
            <a:avLst/>
          </a:prstGeom>
          <a:noFill/>
          <a:ln w="28575">
            <a:solidFill>
              <a:srgbClr val="000000"/>
            </a:solidFill>
            <a:miter lim="800000"/>
            <a:headEnd/>
            <a:tailEnd/>
          </a:ln>
        </p:spPr>
        <p:txBody>
          <a:bodyPr/>
          <a:lstStyle/>
          <a:p>
            <a:pPr algn="just" rtl="1"/>
            <a:r>
              <a:rPr lang="ar-SA" altLang="zh-CN" sz="2000" b="1">
                <a:solidFill>
                  <a:srgbClr val="FF6600"/>
                </a:solidFill>
                <a:latin typeface="Times New Roman" pitchFamily="18" charset="0"/>
                <a:ea typeface="SimSun" pitchFamily="2" charset="-122"/>
                <a:cs typeface="Times New Roman" pitchFamily="18" charset="0"/>
              </a:rPr>
              <a:t>الشكل رقم (</a:t>
            </a:r>
            <a:r>
              <a:rPr lang="ar-BH" altLang="zh-CN" sz="2000" b="1">
                <a:solidFill>
                  <a:srgbClr val="FF6600"/>
                </a:solidFill>
                <a:latin typeface="Times New Roman" pitchFamily="18" charset="0"/>
                <a:ea typeface="SimSun" pitchFamily="2" charset="-122"/>
                <a:cs typeface="Times New Roman" pitchFamily="18" charset="0"/>
              </a:rPr>
              <a:t>4</a:t>
            </a:r>
            <a:r>
              <a:rPr lang="ar-SA" altLang="zh-CN" sz="2000" b="1">
                <a:solidFill>
                  <a:srgbClr val="FF6600"/>
                </a:solidFill>
                <a:latin typeface="Times New Roman" pitchFamily="18" charset="0"/>
                <a:ea typeface="SimSun" pitchFamily="2" charset="-122"/>
                <a:cs typeface="Times New Roman" pitchFamily="18" charset="0"/>
              </a:rPr>
              <a:t>-3)</a:t>
            </a:r>
            <a:r>
              <a:rPr lang="ar-BH" altLang="zh-CN" sz="2000" b="1">
                <a:solidFill>
                  <a:srgbClr val="FF6600"/>
                </a:solidFill>
                <a:latin typeface="Times New Roman" pitchFamily="18" charset="0"/>
                <a:ea typeface="SimSun" pitchFamily="2" charset="-122"/>
                <a:cs typeface="Times New Roman" pitchFamily="18" charset="0"/>
              </a:rPr>
              <a:t> :</a:t>
            </a:r>
            <a:r>
              <a:rPr lang="ar-SA" altLang="zh-CN" sz="2000" b="1">
                <a:latin typeface="Times New Roman" pitchFamily="18" charset="0"/>
                <a:ea typeface="SimSun" pitchFamily="2" charset="-122"/>
                <a:cs typeface="Times New Roman" pitchFamily="18" charset="0"/>
              </a:rPr>
              <a:t>  </a:t>
            </a:r>
            <a:r>
              <a:rPr lang="ar-SA" altLang="zh-CN" sz="2000">
                <a:latin typeface="Times New Roman" pitchFamily="18" charset="0"/>
                <a:ea typeface="SimSun" pitchFamily="2" charset="-122"/>
                <a:cs typeface="Times New Roman" pitchFamily="18" charset="0"/>
              </a:rPr>
              <a:t>التغير في الكمية المطلوبة نتيجة للتغير في سعر</a:t>
            </a:r>
            <a:r>
              <a:rPr lang="ar-BH" altLang="zh-CN" sz="2000">
                <a:latin typeface="Times New Roman" pitchFamily="18" charset="0"/>
                <a:ea typeface="SimSun" pitchFamily="2" charset="-122"/>
                <a:cs typeface="Times New Roman" pitchFamily="18" charset="0"/>
              </a:rPr>
              <a:t> </a:t>
            </a:r>
            <a:r>
              <a:rPr lang="ar-SA" altLang="zh-CN" sz="2000">
                <a:latin typeface="Times New Roman" pitchFamily="18" charset="0"/>
                <a:ea typeface="SimSun" pitchFamily="2" charset="-122"/>
                <a:cs typeface="Times New Roman" pitchFamily="18" charset="0"/>
              </a:rPr>
              <a:t>السلعة يؤدي إلى حركة على طول منحنى الطلب. والتغير في الطلب نتيجة للتغير في العوامل الأخرى يؤدي إلى انتقال منحنى الطلب.   </a:t>
            </a:r>
            <a:endParaRPr lang="en-US" sz="3200">
              <a:ea typeface="SimSun" pitchFamily="2" charset="-122"/>
              <a:cs typeface="Times New Roman" pitchFamily="18" charset="0"/>
            </a:endParaRPr>
          </a:p>
        </p:txBody>
      </p:sp>
      <p:sp>
        <p:nvSpPr>
          <p:cNvPr id="20505" name="Text Box 25"/>
          <p:cNvSpPr txBox="1">
            <a:spLocks noChangeArrowheads="1"/>
          </p:cNvSpPr>
          <p:nvPr/>
        </p:nvSpPr>
        <p:spPr bwMode="auto">
          <a:xfrm>
            <a:off x="1470025" y="2636840"/>
            <a:ext cx="677863" cy="5175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altLang="zh-CN" sz="2400" b="1" baseline="-25000">
              <a:latin typeface="Times New Roman" pitchFamily="18" charset="0"/>
              <a:ea typeface="SimSun" pitchFamily="2" charset="-122"/>
            </a:endParaRPr>
          </a:p>
        </p:txBody>
      </p:sp>
      <p:sp>
        <p:nvSpPr>
          <p:cNvPr id="20506" name="Text Box 26"/>
          <p:cNvSpPr txBox="1">
            <a:spLocks noChangeArrowheads="1"/>
          </p:cNvSpPr>
          <p:nvPr/>
        </p:nvSpPr>
        <p:spPr bwMode="auto">
          <a:xfrm>
            <a:off x="1514476" y="3525838"/>
            <a:ext cx="677863" cy="5175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p>
        </p:txBody>
      </p:sp>
      <p:sp>
        <p:nvSpPr>
          <p:cNvPr id="20507" name="AutoShape 27">
            <a:hlinkClick r:id="" action="ppaction://hlinkshowjump?jump=firstslide" highlightClick="1"/>
          </p:cNvPr>
          <p:cNvSpPr>
            <a:spLocks noChangeArrowheads="1"/>
          </p:cNvSpPr>
          <p:nvPr/>
        </p:nvSpPr>
        <p:spPr bwMode="auto">
          <a:xfrm>
            <a:off x="179388" y="6237288"/>
            <a:ext cx="431800"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ext Box 3"/>
          <p:cNvSpPr txBox="1">
            <a:spLocks noChangeArrowheads="1"/>
          </p:cNvSpPr>
          <p:nvPr/>
        </p:nvSpPr>
        <p:spPr bwMode="auto">
          <a:xfrm>
            <a:off x="5032375" y="2163765"/>
            <a:ext cx="706438" cy="59213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endParaRPr lang="en-US" sz="3600"/>
          </a:p>
        </p:txBody>
      </p:sp>
      <p:sp>
        <p:nvSpPr>
          <p:cNvPr id="26628" name="Text Box 4"/>
          <p:cNvSpPr txBox="1">
            <a:spLocks noChangeArrowheads="1"/>
          </p:cNvSpPr>
          <p:nvPr/>
        </p:nvSpPr>
        <p:spPr bwMode="auto">
          <a:xfrm>
            <a:off x="3602039" y="3495677"/>
            <a:ext cx="706437" cy="5889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A</a:t>
            </a:r>
            <a:endParaRPr lang="en-US" sz="3600"/>
          </a:p>
        </p:txBody>
      </p:sp>
      <p:sp>
        <p:nvSpPr>
          <p:cNvPr id="26629" name="Text Box 5"/>
          <p:cNvSpPr txBox="1">
            <a:spLocks noChangeArrowheads="1"/>
          </p:cNvSpPr>
          <p:nvPr/>
        </p:nvSpPr>
        <p:spPr bwMode="auto">
          <a:xfrm>
            <a:off x="1908175" y="2098675"/>
            <a:ext cx="561975" cy="41433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  5</a:t>
            </a:r>
            <a:endParaRPr lang="en-US"/>
          </a:p>
        </p:txBody>
      </p:sp>
      <p:sp>
        <p:nvSpPr>
          <p:cNvPr id="26630" name="Line 6"/>
          <p:cNvSpPr>
            <a:spLocks noChangeShapeType="1"/>
          </p:cNvSpPr>
          <p:nvPr/>
        </p:nvSpPr>
        <p:spPr bwMode="auto">
          <a:xfrm>
            <a:off x="2528889" y="995363"/>
            <a:ext cx="14287" cy="3878262"/>
          </a:xfrm>
          <a:prstGeom prst="line">
            <a:avLst/>
          </a:prstGeom>
          <a:noFill/>
          <a:ln w="38100">
            <a:solidFill>
              <a:srgbClr val="000000"/>
            </a:solidFill>
            <a:round/>
            <a:headEnd/>
            <a:tailEnd/>
          </a:ln>
        </p:spPr>
        <p:txBody>
          <a:bodyPr/>
          <a:lstStyle/>
          <a:p>
            <a:endParaRPr lang="ar-SA"/>
          </a:p>
        </p:txBody>
      </p:sp>
      <p:sp>
        <p:nvSpPr>
          <p:cNvPr id="26631" name="Line 7"/>
          <p:cNvSpPr>
            <a:spLocks noChangeShapeType="1"/>
          </p:cNvSpPr>
          <p:nvPr/>
        </p:nvSpPr>
        <p:spPr bwMode="auto">
          <a:xfrm>
            <a:off x="2543176" y="4873625"/>
            <a:ext cx="4410075" cy="0"/>
          </a:xfrm>
          <a:prstGeom prst="line">
            <a:avLst/>
          </a:prstGeom>
          <a:noFill/>
          <a:ln w="38100">
            <a:solidFill>
              <a:srgbClr val="000000"/>
            </a:solidFill>
            <a:round/>
            <a:headEnd/>
            <a:tailEnd/>
          </a:ln>
          <a:effectLst/>
        </p:spPr>
        <p:txBody>
          <a:bodyPr/>
          <a:lstStyle/>
          <a:p>
            <a:endParaRPr lang="ar-SA"/>
          </a:p>
        </p:txBody>
      </p:sp>
      <p:sp>
        <p:nvSpPr>
          <p:cNvPr id="26632" name="Text Box 8"/>
          <p:cNvSpPr txBox="1">
            <a:spLocks noChangeArrowheads="1"/>
          </p:cNvSpPr>
          <p:nvPr/>
        </p:nvSpPr>
        <p:spPr bwMode="auto">
          <a:xfrm>
            <a:off x="6810375" y="4575175"/>
            <a:ext cx="706438" cy="592138"/>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26633" name="Line 9"/>
          <p:cNvSpPr>
            <a:spLocks noChangeShapeType="1"/>
          </p:cNvSpPr>
          <p:nvPr/>
        </p:nvSpPr>
        <p:spPr bwMode="auto">
          <a:xfrm>
            <a:off x="2543176" y="2312988"/>
            <a:ext cx="2646363" cy="0"/>
          </a:xfrm>
          <a:prstGeom prst="line">
            <a:avLst/>
          </a:prstGeom>
          <a:noFill/>
          <a:ln w="28575">
            <a:solidFill>
              <a:srgbClr val="000000"/>
            </a:solidFill>
            <a:prstDash val="dashDot"/>
            <a:round/>
            <a:headEnd/>
            <a:tailEnd/>
          </a:ln>
        </p:spPr>
        <p:txBody>
          <a:bodyPr/>
          <a:lstStyle/>
          <a:p>
            <a:endParaRPr lang="ar-SA"/>
          </a:p>
        </p:txBody>
      </p:sp>
      <p:sp>
        <p:nvSpPr>
          <p:cNvPr id="26634" name="Line 10"/>
          <p:cNvSpPr>
            <a:spLocks noChangeShapeType="1"/>
          </p:cNvSpPr>
          <p:nvPr/>
        </p:nvSpPr>
        <p:spPr bwMode="auto">
          <a:xfrm>
            <a:off x="3778250" y="3692525"/>
            <a:ext cx="0" cy="1181100"/>
          </a:xfrm>
          <a:prstGeom prst="line">
            <a:avLst/>
          </a:prstGeom>
          <a:noFill/>
          <a:ln w="28575">
            <a:solidFill>
              <a:srgbClr val="000000"/>
            </a:solidFill>
            <a:prstDash val="dashDot"/>
            <a:round/>
            <a:headEnd/>
            <a:tailEnd/>
          </a:ln>
        </p:spPr>
        <p:txBody>
          <a:bodyPr/>
          <a:lstStyle/>
          <a:p>
            <a:endParaRPr lang="ar-SA"/>
          </a:p>
        </p:txBody>
      </p:sp>
      <p:sp>
        <p:nvSpPr>
          <p:cNvPr id="26635" name="Line 11"/>
          <p:cNvSpPr>
            <a:spLocks noChangeShapeType="1"/>
          </p:cNvSpPr>
          <p:nvPr/>
        </p:nvSpPr>
        <p:spPr bwMode="auto">
          <a:xfrm>
            <a:off x="2543176" y="3692525"/>
            <a:ext cx="1235075" cy="0"/>
          </a:xfrm>
          <a:prstGeom prst="line">
            <a:avLst/>
          </a:prstGeom>
          <a:noFill/>
          <a:ln w="28575">
            <a:solidFill>
              <a:srgbClr val="000000"/>
            </a:solidFill>
            <a:prstDash val="dashDot"/>
            <a:round/>
            <a:headEnd/>
            <a:tailEnd/>
          </a:ln>
        </p:spPr>
        <p:txBody>
          <a:bodyPr/>
          <a:lstStyle/>
          <a:p>
            <a:endParaRPr lang="ar-SA"/>
          </a:p>
        </p:txBody>
      </p:sp>
      <p:sp>
        <p:nvSpPr>
          <p:cNvPr id="26636" name="Line 12"/>
          <p:cNvSpPr>
            <a:spLocks noChangeShapeType="1"/>
          </p:cNvSpPr>
          <p:nvPr/>
        </p:nvSpPr>
        <p:spPr bwMode="auto">
          <a:xfrm>
            <a:off x="5189538" y="2312990"/>
            <a:ext cx="0" cy="2560637"/>
          </a:xfrm>
          <a:prstGeom prst="line">
            <a:avLst/>
          </a:prstGeom>
          <a:noFill/>
          <a:ln w="28575">
            <a:solidFill>
              <a:srgbClr val="000000"/>
            </a:solidFill>
            <a:prstDash val="dashDot"/>
            <a:round/>
            <a:headEnd/>
            <a:tailEnd/>
          </a:ln>
        </p:spPr>
        <p:txBody>
          <a:bodyPr/>
          <a:lstStyle/>
          <a:p>
            <a:endParaRPr lang="ar-SA"/>
          </a:p>
        </p:txBody>
      </p:sp>
      <p:sp>
        <p:nvSpPr>
          <p:cNvPr id="26637" name="Text Box 13"/>
          <p:cNvSpPr txBox="1">
            <a:spLocks noChangeArrowheads="1"/>
          </p:cNvSpPr>
          <p:nvPr/>
        </p:nvSpPr>
        <p:spPr bwMode="auto">
          <a:xfrm>
            <a:off x="633047" y="5181601"/>
            <a:ext cx="7631113" cy="1260475"/>
          </a:xfrm>
          <a:prstGeom prst="rect">
            <a:avLst/>
          </a:prstGeom>
          <a:noFill/>
          <a:ln w="28575">
            <a:solidFill>
              <a:srgbClr val="000000"/>
            </a:solidFill>
            <a:miter lim="800000"/>
            <a:headEnd/>
            <a:tailEnd/>
          </a:ln>
        </p:spPr>
        <p:txBody>
          <a:bodyPr/>
          <a:lstStyle/>
          <a:p>
            <a:pPr algn="just" rtl="1"/>
            <a:r>
              <a:rPr lang="ar-SA" altLang="zh-CN" sz="2400" b="1">
                <a:solidFill>
                  <a:srgbClr val="FF6600"/>
                </a:solidFill>
                <a:latin typeface="Times New Roman" pitchFamily="18" charset="0"/>
                <a:ea typeface="SimSun" pitchFamily="2" charset="-122"/>
                <a:cs typeface="Times New Roman" pitchFamily="18" charset="0"/>
              </a:rPr>
              <a:t>الشكل رقم (</a:t>
            </a:r>
            <a:r>
              <a:rPr lang="ar-BH" altLang="zh-CN" sz="2400" b="1">
                <a:solidFill>
                  <a:srgbClr val="FF6600"/>
                </a:solidFill>
                <a:latin typeface="Times New Roman" pitchFamily="18" charset="0"/>
                <a:ea typeface="SimSun" pitchFamily="2" charset="-122"/>
                <a:cs typeface="Times New Roman" pitchFamily="18" charset="0"/>
              </a:rPr>
              <a:t>4</a:t>
            </a:r>
            <a:r>
              <a:rPr lang="ar-SA" altLang="zh-CN" sz="2400" b="1">
                <a:solidFill>
                  <a:srgbClr val="FF6600"/>
                </a:solidFill>
                <a:latin typeface="Times New Roman" pitchFamily="18" charset="0"/>
                <a:ea typeface="SimSun" pitchFamily="2" charset="-122"/>
                <a:cs typeface="Times New Roman" pitchFamily="18" charset="0"/>
              </a:rPr>
              <a:t>-4):</a:t>
            </a:r>
            <a:r>
              <a:rPr lang="ar-SA" altLang="zh-CN" sz="2400" b="1">
                <a:latin typeface="Times New Roman" pitchFamily="18" charset="0"/>
                <a:ea typeface="SimSun" pitchFamily="2" charset="-122"/>
                <a:cs typeface="Times New Roman" pitchFamily="18" charset="0"/>
              </a:rPr>
              <a:t> </a:t>
            </a:r>
            <a:r>
              <a:rPr lang="ar-SA" altLang="zh-CN" sz="2400">
                <a:latin typeface="Times New Roman" pitchFamily="18" charset="0"/>
                <a:ea typeface="SimSun" pitchFamily="2" charset="-122"/>
                <a:cs typeface="Times New Roman" pitchFamily="18" charset="0"/>
              </a:rPr>
              <a:t>يصور منحنى العرض العلاقة الموجبة بين السعر والكمية المعروضة، حيث تؤدي زيادة (نقصان) السعر إلى زيادة (نقصان) الكمية المعروضة. </a:t>
            </a:r>
            <a:endParaRPr lang="en-US" sz="3600">
              <a:ea typeface="SimSun" pitchFamily="2" charset="-122"/>
              <a:cs typeface="Times New Roman" pitchFamily="18" charset="0"/>
            </a:endParaRPr>
          </a:p>
        </p:txBody>
      </p:sp>
      <p:sp>
        <p:nvSpPr>
          <p:cNvPr id="26638" name="Text Box 14"/>
          <p:cNvSpPr txBox="1">
            <a:spLocks noChangeArrowheads="1"/>
          </p:cNvSpPr>
          <p:nvPr/>
        </p:nvSpPr>
        <p:spPr bwMode="auto">
          <a:xfrm>
            <a:off x="2176463" y="404813"/>
            <a:ext cx="704850" cy="5905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26639" name="Line 15"/>
          <p:cNvSpPr>
            <a:spLocks noChangeShapeType="1"/>
          </p:cNvSpPr>
          <p:nvPr/>
        </p:nvSpPr>
        <p:spPr bwMode="auto">
          <a:xfrm flipV="1">
            <a:off x="3057525" y="1306515"/>
            <a:ext cx="3171825" cy="3038475"/>
          </a:xfrm>
          <a:prstGeom prst="line">
            <a:avLst/>
          </a:prstGeom>
          <a:noFill/>
          <a:ln w="28575">
            <a:solidFill>
              <a:srgbClr val="000000"/>
            </a:solidFill>
            <a:round/>
            <a:headEnd/>
            <a:tailEnd/>
          </a:ln>
        </p:spPr>
        <p:txBody>
          <a:bodyPr/>
          <a:lstStyle/>
          <a:p>
            <a:endParaRPr lang="ar-SA"/>
          </a:p>
        </p:txBody>
      </p:sp>
      <p:sp>
        <p:nvSpPr>
          <p:cNvPr id="26640" name="Text Box 16"/>
          <p:cNvSpPr txBox="1">
            <a:spLocks noChangeArrowheads="1"/>
          </p:cNvSpPr>
          <p:nvPr/>
        </p:nvSpPr>
        <p:spPr bwMode="auto">
          <a:xfrm>
            <a:off x="6022975" y="900115"/>
            <a:ext cx="706438" cy="59213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endParaRPr lang="en-US" sz="3600"/>
          </a:p>
        </p:txBody>
      </p:sp>
      <p:sp>
        <p:nvSpPr>
          <p:cNvPr id="26641" name="Text Box 17"/>
          <p:cNvSpPr txBox="1">
            <a:spLocks noChangeArrowheads="1"/>
          </p:cNvSpPr>
          <p:nvPr/>
        </p:nvSpPr>
        <p:spPr bwMode="auto">
          <a:xfrm>
            <a:off x="1908175" y="3486150"/>
            <a:ext cx="561975" cy="41433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  1</a:t>
            </a:r>
            <a:endParaRPr lang="en-US"/>
          </a:p>
        </p:txBody>
      </p:sp>
      <p:sp>
        <p:nvSpPr>
          <p:cNvPr id="26642" name="Text Box 18"/>
          <p:cNvSpPr txBox="1">
            <a:spLocks noChangeArrowheads="1"/>
          </p:cNvSpPr>
          <p:nvPr/>
        </p:nvSpPr>
        <p:spPr bwMode="auto">
          <a:xfrm>
            <a:off x="4640263" y="4819650"/>
            <a:ext cx="792162" cy="41433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  50</a:t>
            </a:r>
            <a:endParaRPr lang="en-US"/>
          </a:p>
        </p:txBody>
      </p:sp>
      <p:sp>
        <p:nvSpPr>
          <p:cNvPr id="26643" name="Text Box 19"/>
          <p:cNvSpPr txBox="1">
            <a:spLocks noChangeArrowheads="1"/>
          </p:cNvSpPr>
          <p:nvPr/>
        </p:nvSpPr>
        <p:spPr bwMode="auto">
          <a:xfrm>
            <a:off x="3243263" y="4811715"/>
            <a:ext cx="792162" cy="414337"/>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10</a:t>
            </a:r>
            <a:endParaRPr lang="en-US"/>
          </a:p>
        </p:txBody>
      </p:sp>
      <p:sp>
        <p:nvSpPr>
          <p:cNvPr id="26644" name="AutoShape 20">
            <a:hlinkClick r:id="" action="ppaction://hlinkshowjump?jump=firstslide" highlightClick="1"/>
          </p:cNvPr>
          <p:cNvSpPr>
            <a:spLocks noChangeArrowheads="1"/>
          </p:cNvSpPr>
          <p:nvPr/>
        </p:nvSpPr>
        <p:spPr bwMode="auto">
          <a:xfrm>
            <a:off x="179388" y="6237288"/>
            <a:ext cx="431800"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Line 3"/>
          <p:cNvSpPr>
            <a:spLocks noChangeShapeType="1"/>
          </p:cNvSpPr>
          <p:nvPr/>
        </p:nvSpPr>
        <p:spPr bwMode="auto">
          <a:xfrm flipH="1">
            <a:off x="2255839" y="876300"/>
            <a:ext cx="17462" cy="4059238"/>
          </a:xfrm>
          <a:prstGeom prst="line">
            <a:avLst/>
          </a:prstGeom>
          <a:noFill/>
          <a:ln w="28575">
            <a:solidFill>
              <a:srgbClr val="000000"/>
            </a:solidFill>
            <a:round/>
            <a:headEnd/>
            <a:tailEnd/>
          </a:ln>
        </p:spPr>
        <p:txBody>
          <a:bodyPr/>
          <a:lstStyle/>
          <a:p>
            <a:endParaRPr lang="ar-SA"/>
          </a:p>
        </p:txBody>
      </p:sp>
      <p:sp>
        <p:nvSpPr>
          <p:cNvPr id="32772" name="Line 4"/>
          <p:cNvSpPr>
            <a:spLocks noChangeShapeType="1"/>
          </p:cNvSpPr>
          <p:nvPr/>
        </p:nvSpPr>
        <p:spPr bwMode="auto">
          <a:xfrm>
            <a:off x="2265363" y="4935540"/>
            <a:ext cx="4737100" cy="34925"/>
          </a:xfrm>
          <a:prstGeom prst="line">
            <a:avLst/>
          </a:prstGeom>
          <a:noFill/>
          <a:ln w="28575">
            <a:solidFill>
              <a:srgbClr val="000000"/>
            </a:solidFill>
            <a:round/>
            <a:headEnd/>
            <a:tailEnd/>
          </a:ln>
        </p:spPr>
        <p:txBody>
          <a:bodyPr/>
          <a:lstStyle/>
          <a:p>
            <a:endParaRPr lang="ar-SA"/>
          </a:p>
        </p:txBody>
      </p:sp>
      <p:sp>
        <p:nvSpPr>
          <p:cNvPr id="32773" name="Text Box 5"/>
          <p:cNvSpPr txBox="1">
            <a:spLocks noChangeArrowheads="1"/>
          </p:cNvSpPr>
          <p:nvPr/>
        </p:nvSpPr>
        <p:spPr bwMode="auto">
          <a:xfrm>
            <a:off x="5137151" y="387352"/>
            <a:ext cx="741363" cy="6635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32774" name="Line 6"/>
          <p:cNvSpPr>
            <a:spLocks noChangeShapeType="1"/>
          </p:cNvSpPr>
          <p:nvPr/>
        </p:nvSpPr>
        <p:spPr bwMode="auto">
          <a:xfrm rot="5962087">
            <a:off x="4137819" y="1921670"/>
            <a:ext cx="3486150" cy="2281238"/>
          </a:xfrm>
          <a:prstGeom prst="line">
            <a:avLst/>
          </a:prstGeom>
          <a:noFill/>
          <a:ln w="28575">
            <a:solidFill>
              <a:srgbClr val="000000"/>
            </a:solidFill>
            <a:round/>
            <a:headEnd/>
            <a:tailEnd/>
          </a:ln>
        </p:spPr>
        <p:txBody>
          <a:bodyPr/>
          <a:lstStyle/>
          <a:p>
            <a:endParaRPr lang="ar-SA"/>
          </a:p>
        </p:txBody>
      </p:sp>
      <p:sp>
        <p:nvSpPr>
          <p:cNvPr id="32775" name="Text Box 7"/>
          <p:cNvSpPr txBox="1">
            <a:spLocks noChangeArrowheads="1"/>
          </p:cNvSpPr>
          <p:nvPr/>
        </p:nvSpPr>
        <p:spPr bwMode="auto">
          <a:xfrm>
            <a:off x="6999288" y="1125538"/>
            <a:ext cx="741362" cy="6032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32776" name="Text Box 8"/>
          <p:cNvSpPr txBox="1">
            <a:spLocks noChangeArrowheads="1"/>
          </p:cNvSpPr>
          <p:nvPr/>
        </p:nvSpPr>
        <p:spPr bwMode="auto">
          <a:xfrm>
            <a:off x="6875464" y="4730752"/>
            <a:ext cx="649287" cy="4873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32777" name="Line 9"/>
          <p:cNvSpPr>
            <a:spLocks noChangeShapeType="1"/>
          </p:cNvSpPr>
          <p:nvPr/>
        </p:nvSpPr>
        <p:spPr bwMode="auto">
          <a:xfrm rot="5962087">
            <a:off x="2197101" y="1187451"/>
            <a:ext cx="3486150" cy="2282825"/>
          </a:xfrm>
          <a:prstGeom prst="line">
            <a:avLst/>
          </a:prstGeom>
          <a:noFill/>
          <a:ln w="28575">
            <a:solidFill>
              <a:srgbClr val="000000"/>
            </a:solidFill>
            <a:round/>
            <a:headEnd/>
            <a:tailEnd/>
          </a:ln>
        </p:spPr>
        <p:txBody>
          <a:bodyPr/>
          <a:lstStyle/>
          <a:p>
            <a:endParaRPr lang="ar-SA"/>
          </a:p>
        </p:txBody>
      </p:sp>
      <p:sp>
        <p:nvSpPr>
          <p:cNvPr id="32778" name="Line 10"/>
          <p:cNvSpPr>
            <a:spLocks noChangeShapeType="1"/>
          </p:cNvSpPr>
          <p:nvPr/>
        </p:nvSpPr>
        <p:spPr bwMode="auto">
          <a:xfrm rot="5962087">
            <a:off x="2950370" y="1210470"/>
            <a:ext cx="4383087" cy="2924175"/>
          </a:xfrm>
          <a:prstGeom prst="line">
            <a:avLst/>
          </a:prstGeom>
          <a:noFill/>
          <a:ln w="28575">
            <a:solidFill>
              <a:srgbClr val="000000"/>
            </a:solidFill>
            <a:round/>
            <a:headEnd/>
            <a:tailEnd/>
          </a:ln>
        </p:spPr>
        <p:txBody>
          <a:bodyPr/>
          <a:lstStyle/>
          <a:p>
            <a:endParaRPr lang="ar-SA"/>
          </a:p>
        </p:txBody>
      </p:sp>
      <p:sp>
        <p:nvSpPr>
          <p:cNvPr id="32779" name="Text Box 11"/>
          <p:cNvSpPr txBox="1">
            <a:spLocks noChangeArrowheads="1"/>
          </p:cNvSpPr>
          <p:nvPr/>
        </p:nvSpPr>
        <p:spPr bwMode="auto">
          <a:xfrm>
            <a:off x="6281738" y="2276477"/>
            <a:ext cx="811212" cy="714375"/>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E</a:t>
            </a:r>
            <a:endParaRPr lang="en-US" sz="3600"/>
          </a:p>
        </p:txBody>
      </p:sp>
      <p:sp>
        <p:nvSpPr>
          <p:cNvPr id="32780" name="Text Box 12"/>
          <p:cNvSpPr txBox="1">
            <a:spLocks noChangeArrowheads="1"/>
          </p:cNvSpPr>
          <p:nvPr/>
        </p:nvSpPr>
        <p:spPr bwMode="auto">
          <a:xfrm>
            <a:off x="5722939" y="1035052"/>
            <a:ext cx="812800" cy="7143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B</a:t>
            </a:r>
            <a:endParaRPr lang="en-US" sz="3600"/>
          </a:p>
        </p:txBody>
      </p:sp>
      <p:sp>
        <p:nvSpPr>
          <p:cNvPr id="32781" name="Text Box 13"/>
          <p:cNvSpPr txBox="1">
            <a:spLocks noChangeArrowheads="1"/>
          </p:cNvSpPr>
          <p:nvPr/>
        </p:nvSpPr>
        <p:spPr bwMode="auto">
          <a:xfrm>
            <a:off x="1619251" y="1228725"/>
            <a:ext cx="649288" cy="534988"/>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p>
        </p:txBody>
      </p:sp>
      <p:sp>
        <p:nvSpPr>
          <p:cNvPr id="32782" name="Text Box 14"/>
          <p:cNvSpPr txBox="1">
            <a:spLocks noChangeArrowheads="1"/>
          </p:cNvSpPr>
          <p:nvPr/>
        </p:nvSpPr>
        <p:spPr bwMode="auto">
          <a:xfrm>
            <a:off x="3243264" y="2058990"/>
            <a:ext cx="811212" cy="714375"/>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F</a:t>
            </a:r>
            <a:endParaRPr lang="en-US" sz="3600"/>
          </a:p>
        </p:txBody>
      </p:sp>
      <p:sp>
        <p:nvSpPr>
          <p:cNvPr id="32783" name="Text Box 15"/>
          <p:cNvSpPr txBox="1">
            <a:spLocks noChangeArrowheads="1"/>
          </p:cNvSpPr>
          <p:nvPr/>
        </p:nvSpPr>
        <p:spPr bwMode="auto">
          <a:xfrm>
            <a:off x="4217988" y="3357563"/>
            <a:ext cx="811212" cy="715962"/>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C</a:t>
            </a:r>
            <a:endParaRPr lang="en-US" sz="3600"/>
          </a:p>
        </p:txBody>
      </p:sp>
      <p:sp>
        <p:nvSpPr>
          <p:cNvPr id="32784" name="Text Box 16"/>
          <p:cNvSpPr txBox="1">
            <a:spLocks noChangeArrowheads="1"/>
          </p:cNvSpPr>
          <p:nvPr/>
        </p:nvSpPr>
        <p:spPr bwMode="auto">
          <a:xfrm>
            <a:off x="4705350" y="2032002"/>
            <a:ext cx="811213" cy="715963"/>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A</a:t>
            </a:r>
            <a:endParaRPr lang="en-US" sz="3600"/>
          </a:p>
        </p:txBody>
      </p:sp>
      <p:sp>
        <p:nvSpPr>
          <p:cNvPr id="32785" name="Text Box 17"/>
          <p:cNvSpPr txBox="1">
            <a:spLocks noChangeArrowheads="1"/>
          </p:cNvSpPr>
          <p:nvPr/>
        </p:nvSpPr>
        <p:spPr bwMode="auto">
          <a:xfrm>
            <a:off x="6557964" y="150815"/>
            <a:ext cx="895350" cy="719137"/>
          </a:xfrm>
          <a:prstGeom prst="rect">
            <a:avLst/>
          </a:prstGeom>
          <a:noFill/>
          <a:ln w="9525">
            <a:noFill/>
            <a:miter lim="800000"/>
            <a:headEnd/>
            <a:tailEnd/>
          </a:ln>
        </p:spPr>
        <p:txBody>
          <a:bodyPr/>
          <a:lstStyle/>
          <a:p>
            <a:pPr algn="ctr" rtl="1"/>
            <a:endParaRPr lang="en-US" altLang="zh-CN" sz="1200" b="1">
              <a:latin typeface="Times New Roman" pitchFamily="18" charset="0"/>
              <a:ea typeface="SimSun" pitchFamily="2" charset="-122"/>
            </a:endParaRPr>
          </a:p>
          <a:p>
            <a:pPr algn="ctr" rtl="1"/>
            <a:r>
              <a:rPr lang="ar-SA" altLang="zh-CN" sz="1200" b="1">
                <a:latin typeface="Times New Roman" pitchFamily="18" charset="0"/>
                <a:ea typeface="SimSun" pitchFamily="2" charset="-122"/>
                <a:cs typeface="Times New Roman" pitchFamily="18" charset="0"/>
              </a:rPr>
              <a:t>ٍ</a:t>
            </a:r>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0</a:t>
            </a:r>
            <a:endParaRPr lang="en-US" sz="3600"/>
          </a:p>
        </p:txBody>
      </p:sp>
      <p:sp>
        <p:nvSpPr>
          <p:cNvPr id="32786" name="Line 18"/>
          <p:cNvSpPr>
            <a:spLocks noChangeShapeType="1"/>
          </p:cNvSpPr>
          <p:nvPr/>
        </p:nvSpPr>
        <p:spPr bwMode="auto">
          <a:xfrm flipV="1">
            <a:off x="2268539" y="1489077"/>
            <a:ext cx="4060825" cy="15875"/>
          </a:xfrm>
          <a:prstGeom prst="line">
            <a:avLst/>
          </a:prstGeom>
          <a:noFill/>
          <a:ln w="28575">
            <a:solidFill>
              <a:srgbClr val="000000"/>
            </a:solidFill>
            <a:prstDash val="dashDot"/>
            <a:round/>
            <a:headEnd/>
            <a:tailEnd/>
          </a:ln>
        </p:spPr>
        <p:txBody>
          <a:bodyPr/>
          <a:lstStyle/>
          <a:p>
            <a:endParaRPr lang="ar-SA"/>
          </a:p>
        </p:txBody>
      </p:sp>
      <p:sp>
        <p:nvSpPr>
          <p:cNvPr id="32787" name="Line 19"/>
          <p:cNvSpPr>
            <a:spLocks noChangeShapeType="1"/>
          </p:cNvSpPr>
          <p:nvPr/>
        </p:nvSpPr>
        <p:spPr bwMode="auto">
          <a:xfrm>
            <a:off x="2268539" y="3605215"/>
            <a:ext cx="2111375" cy="9525"/>
          </a:xfrm>
          <a:prstGeom prst="line">
            <a:avLst/>
          </a:prstGeom>
          <a:noFill/>
          <a:ln w="28575">
            <a:solidFill>
              <a:srgbClr val="000000"/>
            </a:solidFill>
            <a:prstDash val="dashDot"/>
            <a:round/>
            <a:headEnd/>
            <a:tailEnd/>
          </a:ln>
        </p:spPr>
        <p:txBody>
          <a:bodyPr/>
          <a:lstStyle/>
          <a:p>
            <a:endParaRPr lang="ar-SA"/>
          </a:p>
        </p:txBody>
      </p:sp>
      <p:sp>
        <p:nvSpPr>
          <p:cNvPr id="32788" name="Line 20"/>
          <p:cNvSpPr>
            <a:spLocks noChangeShapeType="1"/>
          </p:cNvSpPr>
          <p:nvPr/>
        </p:nvSpPr>
        <p:spPr bwMode="auto">
          <a:xfrm flipH="1">
            <a:off x="2268538" y="2493963"/>
            <a:ext cx="1462087" cy="0"/>
          </a:xfrm>
          <a:prstGeom prst="line">
            <a:avLst/>
          </a:prstGeom>
          <a:noFill/>
          <a:ln w="28575">
            <a:solidFill>
              <a:srgbClr val="000000"/>
            </a:solidFill>
            <a:prstDash val="dashDot"/>
            <a:round/>
            <a:headEnd/>
            <a:tailEnd/>
          </a:ln>
        </p:spPr>
        <p:txBody>
          <a:bodyPr/>
          <a:lstStyle/>
          <a:p>
            <a:endParaRPr lang="ar-SA"/>
          </a:p>
        </p:txBody>
      </p:sp>
      <p:sp>
        <p:nvSpPr>
          <p:cNvPr id="32789" name="Text Box 21"/>
          <p:cNvSpPr txBox="1">
            <a:spLocks noChangeArrowheads="1"/>
          </p:cNvSpPr>
          <p:nvPr/>
        </p:nvSpPr>
        <p:spPr bwMode="auto">
          <a:xfrm>
            <a:off x="351693" y="5105400"/>
            <a:ext cx="8299938" cy="1323996"/>
          </a:xfrm>
          <a:prstGeom prst="rect">
            <a:avLst/>
          </a:prstGeom>
          <a:noFill/>
          <a:ln w="28575">
            <a:solidFill>
              <a:srgbClr val="000000"/>
            </a:solidFill>
            <a:miter lim="800000"/>
            <a:headEnd/>
            <a:tailEnd/>
          </a:ln>
        </p:spPr>
        <p:txBody>
          <a:bodyPr/>
          <a:lstStyle/>
          <a:p>
            <a:pPr algn="just" rtl="1"/>
            <a:r>
              <a:rPr lang="ar-SA" altLang="zh-CN" sz="2000" b="1" dirty="0">
                <a:solidFill>
                  <a:srgbClr val="FF6600"/>
                </a:solidFill>
                <a:latin typeface="Times New Roman" pitchFamily="18" charset="0"/>
                <a:ea typeface="SimSun" pitchFamily="2" charset="-122"/>
                <a:cs typeface="Times New Roman" pitchFamily="18" charset="0"/>
              </a:rPr>
              <a:t>الشكل (</a:t>
            </a:r>
            <a:r>
              <a:rPr lang="ar-BH" altLang="zh-CN" sz="2000" b="1" dirty="0">
                <a:solidFill>
                  <a:srgbClr val="FF6600"/>
                </a:solidFill>
                <a:latin typeface="Times New Roman" pitchFamily="18" charset="0"/>
                <a:ea typeface="SimSun" pitchFamily="2" charset="-122"/>
                <a:cs typeface="Times New Roman" pitchFamily="18" charset="0"/>
              </a:rPr>
              <a:t>4</a:t>
            </a:r>
            <a:r>
              <a:rPr lang="ar-SA" altLang="zh-CN" sz="2000" b="1" dirty="0">
                <a:solidFill>
                  <a:srgbClr val="FF6600"/>
                </a:solidFill>
                <a:latin typeface="Times New Roman" pitchFamily="18" charset="0"/>
                <a:ea typeface="SimSun" pitchFamily="2" charset="-122"/>
                <a:cs typeface="Times New Roman" pitchFamily="18" charset="0"/>
              </a:rPr>
              <a:t>-5):</a:t>
            </a:r>
            <a:r>
              <a:rPr lang="ar-SA" altLang="zh-CN" sz="2000" b="1" dirty="0">
                <a:latin typeface="Times New Roman" pitchFamily="18" charset="0"/>
                <a:ea typeface="SimSun" pitchFamily="2" charset="-122"/>
                <a:cs typeface="Times New Roman" pitchFamily="18" charset="0"/>
              </a:rPr>
              <a:t> </a:t>
            </a:r>
            <a:r>
              <a:rPr lang="ar-SA" altLang="zh-CN" sz="2000" dirty="0">
                <a:latin typeface="Times New Roman" pitchFamily="18" charset="0"/>
                <a:ea typeface="SimSun" pitchFamily="2" charset="-122"/>
                <a:cs typeface="Times New Roman" pitchFamily="18" charset="0"/>
              </a:rPr>
              <a:t>يوضح التغير في الكمية المعروضة كحركة على طول منحنى العرض، وينتج عن التغير في سعر السلعة المعروضة. بينما يصور التغير في العرض بانتقال منحنى العرض إلى جهة اليمين أو إلى جهة الشمال وينتج ذلك عن التغير في العوامل الأخرى المؤثرة في العرض بخلاف سلع السلعة المعروضة.</a:t>
            </a:r>
            <a:endParaRPr lang="en-US" sz="2000" dirty="0">
              <a:ea typeface="SimSun" pitchFamily="2" charset="-122"/>
              <a:cs typeface="Times New Roman" pitchFamily="18" charset="0"/>
            </a:endParaRPr>
          </a:p>
        </p:txBody>
      </p:sp>
      <p:sp>
        <p:nvSpPr>
          <p:cNvPr id="32790" name="Text Box 22"/>
          <p:cNvSpPr txBox="1">
            <a:spLocks noChangeArrowheads="1"/>
          </p:cNvSpPr>
          <p:nvPr/>
        </p:nvSpPr>
        <p:spPr bwMode="auto">
          <a:xfrm>
            <a:off x="1619251" y="3332164"/>
            <a:ext cx="649288" cy="53498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p>
        </p:txBody>
      </p:sp>
      <p:sp>
        <p:nvSpPr>
          <p:cNvPr id="32791" name="Text Box 23"/>
          <p:cNvSpPr txBox="1">
            <a:spLocks noChangeArrowheads="1"/>
          </p:cNvSpPr>
          <p:nvPr/>
        </p:nvSpPr>
        <p:spPr bwMode="auto">
          <a:xfrm>
            <a:off x="1576388" y="2214565"/>
            <a:ext cx="649287" cy="53498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altLang="zh-CN" sz="2400" b="1" baseline="-25000">
              <a:latin typeface="Times New Roman" pitchFamily="18" charset="0"/>
              <a:ea typeface="SimSun" pitchFamily="2" charset="-122"/>
            </a:endParaRPr>
          </a:p>
        </p:txBody>
      </p:sp>
      <p:sp>
        <p:nvSpPr>
          <p:cNvPr id="32792" name="Line 24"/>
          <p:cNvSpPr>
            <a:spLocks noChangeShapeType="1"/>
          </p:cNvSpPr>
          <p:nvPr/>
        </p:nvSpPr>
        <p:spPr bwMode="auto">
          <a:xfrm flipH="1">
            <a:off x="3779838" y="2492375"/>
            <a:ext cx="2663825" cy="0"/>
          </a:xfrm>
          <a:prstGeom prst="line">
            <a:avLst/>
          </a:prstGeom>
          <a:noFill/>
          <a:ln w="28575">
            <a:solidFill>
              <a:srgbClr val="000000"/>
            </a:solidFill>
            <a:prstDash val="dashDot"/>
            <a:round/>
            <a:headEnd type="stealth" w="lg" len="lg"/>
            <a:tailEnd type="stealth" w="lg" len="lg"/>
          </a:ln>
        </p:spPr>
        <p:txBody>
          <a:bodyPr/>
          <a:lstStyle/>
          <a:p>
            <a:endParaRPr lang="ar-SA"/>
          </a:p>
        </p:txBody>
      </p:sp>
      <p:sp>
        <p:nvSpPr>
          <p:cNvPr id="32793" name="AutoShape 25">
            <a:hlinkClick r:id="" action="ppaction://hlinkshowjump?jump=firstslide" highlightClick="1"/>
          </p:cNvPr>
          <p:cNvSpPr>
            <a:spLocks noChangeArrowheads="1"/>
          </p:cNvSpPr>
          <p:nvPr/>
        </p:nvSpPr>
        <p:spPr bwMode="auto">
          <a:xfrm>
            <a:off x="179388" y="6237288"/>
            <a:ext cx="431800"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3"/>
          <p:cNvSpPr txBox="1">
            <a:spLocks noChangeArrowheads="1"/>
          </p:cNvSpPr>
          <p:nvPr/>
        </p:nvSpPr>
        <p:spPr bwMode="auto">
          <a:xfrm>
            <a:off x="6580189" y="4406902"/>
            <a:ext cx="677862"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endParaRPr lang="en-US" sz="3600"/>
          </a:p>
        </p:txBody>
      </p:sp>
      <p:sp>
        <p:nvSpPr>
          <p:cNvPr id="34820" name="Text Box 4"/>
          <p:cNvSpPr txBox="1">
            <a:spLocks noChangeArrowheads="1"/>
          </p:cNvSpPr>
          <p:nvPr/>
        </p:nvSpPr>
        <p:spPr bwMode="auto">
          <a:xfrm>
            <a:off x="6411914" y="1027115"/>
            <a:ext cx="676275"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endParaRPr lang="en-US" sz="3600"/>
          </a:p>
        </p:txBody>
      </p:sp>
      <p:sp>
        <p:nvSpPr>
          <p:cNvPr id="34821" name="Text Box 5"/>
          <p:cNvSpPr txBox="1">
            <a:spLocks noChangeArrowheads="1"/>
          </p:cNvSpPr>
          <p:nvPr/>
        </p:nvSpPr>
        <p:spPr bwMode="auto">
          <a:xfrm>
            <a:off x="4887914" y="2665415"/>
            <a:ext cx="677862"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endParaRPr lang="en-US" sz="3600"/>
          </a:p>
        </p:txBody>
      </p:sp>
      <p:sp>
        <p:nvSpPr>
          <p:cNvPr id="34822" name="Text Box 6"/>
          <p:cNvSpPr txBox="1">
            <a:spLocks noChangeArrowheads="1"/>
          </p:cNvSpPr>
          <p:nvPr/>
        </p:nvSpPr>
        <p:spPr bwMode="auto">
          <a:xfrm>
            <a:off x="1836738" y="1944688"/>
            <a:ext cx="863600" cy="469900"/>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8</a:t>
            </a:r>
          </a:p>
        </p:txBody>
      </p:sp>
      <p:sp>
        <p:nvSpPr>
          <p:cNvPr id="34823" name="Line 7"/>
          <p:cNvSpPr>
            <a:spLocks noChangeShapeType="1"/>
          </p:cNvSpPr>
          <p:nvPr/>
        </p:nvSpPr>
        <p:spPr bwMode="auto">
          <a:xfrm>
            <a:off x="2519363" y="881065"/>
            <a:ext cx="0" cy="4232275"/>
          </a:xfrm>
          <a:prstGeom prst="line">
            <a:avLst/>
          </a:prstGeom>
          <a:noFill/>
          <a:ln w="38100">
            <a:solidFill>
              <a:srgbClr val="000000"/>
            </a:solidFill>
            <a:round/>
            <a:headEnd/>
            <a:tailEnd/>
          </a:ln>
        </p:spPr>
        <p:txBody>
          <a:bodyPr/>
          <a:lstStyle/>
          <a:p>
            <a:endParaRPr lang="ar-SA"/>
          </a:p>
        </p:txBody>
      </p:sp>
      <p:sp>
        <p:nvSpPr>
          <p:cNvPr id="34824" name="Line 8"/>
          <p:cNvSpPr>
            <a:spLocks noChangeShapeType="1"/>
          </p:cNvSpPr>
          <p:nvPr/>
        </p:nvSpPr>
        <p:spPr bwMode="auto">
          <a:xfrm>
            <a:off x="2519364" y="5113338"/>
            <a:ext cx="4230687" cy="0"/>
          </a:xfrm>
          <a:prstGeom prst="line">
            <a:avLst/>
          </a:prstGeom>
          <a:noFill/>
          <a:ln w="28575">
            <a:solidFill>
              <a:srgbClr val="000000"/>
            </a:solidFill>
            <a:round/>
            <a:headEnd/>
            <a:tailEnd/>
          </a:ln>
          <a:effectLst/>
        </p:spPr>
        <p:txBody>
          <a:bodyPr/>
          <a:lstStyle/>
          <a:p>
            <a:endParaRPr lang="ar-SA"/>
          </a:p>
        </p:txBody>
      </p:sp>
      <p:sp>
        <p:nvSpPr>
          <p:cNvPr id="34825" name="Text Box 9"/>
          <p:cNvSpPr txBox="1">
            <a:spLocks noChangeArrowheads="1"/>
          </p:cNvSpPr>
          <p:nvPr/>
        </p:nvSpPr>
        <p:spPr bwMode="auto">
          <a:xfrm>
            <a:off x="6616701" y="4835527"/>
            <a:ext cx="676275"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34826" name="Line 10"/>
          <p:cNvSpPr>
            <a:spLocks noChangeShapeType="1"/>
          </p:cNvSpPr>
          <p:nvPr/>
        </p:nvSpPr>
        <p:spPr bwMode="auto">
          <a:xfrm rot="6361919">
            <a:off x="2594770" y="1654970"/>
            <a:ext cx="4103687" cy="2867025"/>
          </a:xfrm>
          <a:prstGeom prst="line">
            <a:avLst/>
          </a:prstGeom>
          <a:noFill/>
          <a:ln w="28575">
            <a:solidFill>
              <a:srgbClr val="000000"/>
            </a:solidFill>
            <a:round/>
            <a:headEnd/>
            <a:tailEnd/>
          </a:ln>
        </p:spPr>
        <p:txBody>
          <a:bodyPr/>
          <a:lstStyle/>
          <a:p>
            <a:endParaRPr lang="ar-SA"/>
          </a:p>
        </p:txBody>
      </p:sp>
      <p:sp>
        <p:nvSpPr>
          <p:cNvPr id="34827" name="Line 11"/>
          <p:cNvSpPr>
            <a:spLocks noChangeShapeType="1"/>
          </p:cNvSpPr>
          <p:nvPr/>
        </p:nvSpPr>
        <p:spPr bwMode="auto">
          <a:xfrm>
            <a:off x="3027364" y="1258888"/>
            <a:ext cx="3722687" cy="3333750"/>
          </a:xfrm>
          <a:prstGeom prst="line">
            <a:avLst/>
          </a:prstGeom>
          <a:noFill/>
          <a:ln w="28575">
            <a:solidFill>
              <a:srgbClr val="000000"/>
            </a:solidFill>
            <a:round/>
            <a:headEnd/>
            <a:tailEnd/>
          </a:ln>
        </p:spPr>
        <p:txBody>
          <a:bodyPr/>
          <a:lstStyle/>
          <a:p>
            <a:endParaRPr lang="ar-SA"/>
          </a:p>
        </p:txBody>
      </p:sp>
      <p:sp>
        <p:nvSpPr>
          <p:cNvPr id="34828" name="Line 12"/>
          <p:cNvSpPr>
            <a:spLocks noChangeShapeType="1"/>
          </p:cNvSpPr>
          <p:nvPr/>
        </p:nvSpPr>
        <p:spPr bwMode="auto">
          <a:xfrm flipH="1">
            <a:off x="2519363" y="2925763"/>
            <a:ext cx="2368550" cy="0"/>
          </a:xfrm>
          <a:prstGeom prst="line">
            <a:avLst/>
          </a:prstGeom>
          <a:noFill/>
          <a:ln w="19050">
            <a:solidFill>
              <a:srgbClr val="000000"/>
            </a:solidFill>
            <a:prstDash val="dashDot"/>
            <a:round/>
            <a:headEnd/>
            <a:tailEnd/>
          </a:ln>
        </p:spPr>
        <p:txBody>
          <a:bodyPr/>
          <a:lstStyle/>
          <a:p>
            <a:endParaRPr lang="ar-SA"/>
          </a:p>
        </p:txBody>
      </p:sp>
      <p:sp>
        <p:nvSpPr>
          <p:cNvPr id="34829" name="Line 13"/>
          <p:cNvSpPr>
            <a:spLocks noChangeShapeType="1"/>
          </p:cNvSpPr>
          <p:nvPr/>
        </p:nvSpPr>
        <p:spPr bwMode="auto">
          <a:xfrm>
            <a:off x="4887913" y="2925764"/>
            <a:ext cx="0" cy="2224087"/>
          </a:xfrm>
          <a:prstGeom prst="line">
            <a:avLst/>
          </a:prstGeom>
          <a:noFill/>
          <a:ln w="28575">
            <a:solidFill>
              <a:srgbClr val="000000"/>
            </a:solidFill>
            <a:prstDash val="dashDot"/>
            <a:round/>
            <a:headEnd/>
            <a:tailEnd/>
          </a:ln>
        </p:spPr>
        <p:txBody>
          <a:bodyPr/>
          <a:lstStyle/>
          <a:p>
            <a:endParaRPr lang="ar-SA"/>
          </a:p>
        </p:txBody>
      </p:sp>
      <p:sp>
        <p:nvSpPr>
          <p:cNvPr id="34830" name="Text Box 14"/>
          <p:cNvSpPr txBox="1">
            <a:spLocks noChangeArrowheads="1"/>
          </p:cNvSpPr>
          <p:nvPr/>
        </p:nvSpPr>
        <p:spPr bwMode="auto">
          <a:xfrm>
            <a:off x="2181226" y="404815"/>
            <a:ext cx="676275"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34831" name="Line 15"/>
          <p:cNvSpPr>
            <a:spLocks noChangeShapeType="1"/>
          </p:cNvSpPr>
          <p:nvPr/>
        </p:nvSpPr>
        <p:spPr bwMode="auto">
          <a:xfrm>
            <a:off x="2519363" y="2185988"/>
            <a:ext cx="3214687" cy="0"/>
          </a:xfrm>
          <a:prstGeom prst="line">
            <a:avLst/>
          </a:prstGeom>
          <a:noFill/>
          <a:ln w="28575">
            <a:solidFill>
              <a:srgbClr val="000000"/>
            </a:solidFill>
            <a:prstDash val="dashDot"/>
            <a:round/>
            <a:headEnd/>
            <a:tailEnd/>
          </a:ln>
        </p:spPr>
        <p:txBody>
          <a:bodyPr/>
          <a:lstStyle/>
          <a:p>
            <a:endParaRPr lang="ar-SA"/>
          </a:p>
        </p:txBody>
      </p:sp>
      <p:sp>
        <p:nvSpPr>
          <p:cNvPr id="34832" name="Line 16"/>
          <p:cNvSpPr>
            <a:spLocks noChangeShapeType="1"/>
          </p:cNvSpPr>
          <p:nvPr/>
        </p:nvSpPr>
        <p:spPr bwMode="auto">
          <a:xfrm>
            <a:off x="5734050" y="2370139"/>
            <a:ext cx="0" cy="2776537"/>
          </a:xfrm>
          <a:prstGeom prst="line">
            <a:avLst/>
          </a:prstGeom>
          <a:noFill/>
          <a:ln w="28575">
            <a:solidFill>
              <a:srgbClr val="000000"/>
            </a:solidFill>
            <a:prstDash val="dashDot"/>
            <a:round/>
            <a:headEnd/>
            <a:tailEnd/>
          </a:ln>
        </p:spPr>
        <p:txBody>
          <a:bodyPr/>
          <a:lstStyle/>
          <a:p>
            <a:endParaRPr lang="ar-SA"/>
          </a:p>
        </p:txBody>
      </p:sp>
      <p:sp>
        <p:nvSpPr>
          <p:cNvPr id="34833" name="Line 17"/>
          <p:cNvSpPr>
            <a:spLocks noChangeShapeType="1"/>
          </p:cNvSpPr>
          <p:nvPr/>
        </p:nvSpPr>
        <p:spPr bwMode="auto">
          <a:xfrm>
            <a:off x="2519364" y="4406900"/>
            <a:ext cx="4060825" cy="0"/>
          </a:xfrm>
          <a:prstGeom prst="line">
            <a:avLst/>
          </a:prstGeom>
          <a:noFill/>
          <a:ln w="28575">
            <a:solidFill>
              <a:srgbClr val="000000"/>
            </a:solidFill>
            <a:prstDash val="dashDot"/>
            <a:round/>
            <a:headEnd/>
            <a:tailEnd/>
          </a:ln>
        </p:spPr>
        <p:txBody>
          <a:bodyPr/>
          <a:lstStyle/>
          <a:p>
            <a:endParaRPr lang="ar-SA"/>
          </a:p>
        </p:txBody>
      </p:sp>
      <p:sp>
        <p:nvSpPr>
          <p:cNvPr id="34834" name="Line 18"/>
          <p:cNvSpPr>
            <a:spLocks noChangeShapeType="1"/>
          </p:cNvSpPr>
          <p:nvPr/>
        </p:nvSpPr>
        <p:spPr bwMode="auto">
          <a:xfrm>
            <a:off x="6580188" y="4406900"/>
            <a:ext cx="0" cy="742950"/>
          </a:xfrm>
          <a:prstGeom prst="line">
            <a:avLst/>
          </a:prstGeom>
          <a:noFill/>
          <a:ln w="28575">
            <a:solidFill>
              <a:srgbClr val="000000"/>
            </a:solidFill>
            <a:prstDash val="dashDot"/>
            <a:round/>
            <a:headEnd/>
            <a:tailEnd/>
          </a:ln>
        </p:spPr>
        <p:txBody>
          <a:bodyPr/>
          <a:lstStyle/>
          <a:p>
            <a:endParaRPr lang="ar-SA"/>
          </a:p>
        </p:txBody>
      </p:sp>
      <p:sp>
        <p:nvSpPr>
          <p:cNvPr id="34835" name="Line 19"/>
          <p:cNvSpPr>
            <a:spLocks noChangeShapeType="1"/>
          </p:cNvSpPr>
          <p:nvPr/>
        </p:nvSpPr>
        <p:spPr bwMode="auto">
          <a:xfrm>
            <a:off x="3027363" y="4406900"/>
            <a:ext cx="0" cy="742950"/>
          </a:xfrm>
          <a:prstGeom prst="line">
            <a:avLst/>
          </a:prstGeom>
          <a:noFill/>
          <a:ln w="28575">
            <a:solidFill>
              <a:srgbClr val="000000"/>
            </a:solidFill>
            <a:prstDash val="dashDot"/>
            <a:round/>
            <a:headEnd/>
            <a:tailEnd/>
          </a:ln>
        </p:spPr>
        <p:txBody>
          <a:bodyPr/>
          <a:lstStyle/>
          <a:p>
            <a:endParaRPr lang="ar-SA"/>
          </a:p>
        </p:txBody>
      </p:sp>
      <p:sp>
        <p:nvSpPr>
          <p:cNvPr id="34836" name="Line 20"/>
          <p:cNvSpPr>
            <a:spLocks noChangeShapeType="1"/>
          </p:cNvSpPr>
          <p:nvPr/>
        </p:nvSpPr>
        <p:spPr bwMode="auto">
          <a:xfrm>
            <a:off x="4041775" y="2185990"/>
            <a:ext cx="0" cy="2776537"/>
          </a:xfrm>
          <a:prstGeom prst="line">
            <a:avLst/>
          </a:prstGeom>
          <a:noFill/>
          <a:ln w="28575">
            <a:solidFill>
              <a:srgbClr val="000000"/>
            </a:solidFill>
            <a:prstDash val="dashDot"/>
            <a:round/>
            <a:headEnd/>
            <a:tailEnd/>
          </a:ln>
        </p:spPr>
        <p:txBody>
          <a:bodyPr/>
          <a:lstStyle/>
          <a:p>
            <a:endParaRPr lang="ar-SA"/>
          </a:p>
        </p:txBody>
      </p:sp>
      <p:sp>
        <p:nvSpPr>
          <p:cNvPr id="34837" name="Text Box 21"/>
          <p:cNvSpPr txBox="1">
            <a:spLocks noChangeArrowheads="1"/>
          </p:cNvSpPr>
          <p:nvPr/>
        </p:nvSpPr>
        <p:spPr bwMode="auto">
          <a:xfrm>
            <a:off x="984739" y="5562601"/>
            <a:ext cx="7354888" cy="722313"/>
          </a:xfrm>
          <a:prstGeom prst="rect">
            <a:avLst/>
          </a:prstGeom>
          <a:noFill/>
          <a:ln w="28575">
            <a:solidFill>
              <a:srgbClr val="000000"/>
            </a:solidFill>
            <a:miter lim="800000"/>
            <a:headEnd/>
            <a:tailEnd/>
          </a:ln>
        </p:spPr>
        <p:txBody>
          <a:bodyPr/>
          <a:lstStyle/>
          <a:p>
            <a:pPr algn="just" rtl="1"/>
            <a:r>
              <a:rPr lang="ar-SA" altLang="zh-CN" sz="2000" b="1">
                <a:solidFill>
                  <a:srgbClr val="FF6600"/>
                </a:solidFill>
                <a:latin typeface="Times New Roman" pitchFamily="18" charset="0"/>
                <a:ea typeface="SimSun" pitchFamily="2" charset="-122"/>
                <a:cs typeface="Times New Roman" pitchFamily="18" charset="0"/>
              </a:rPr>
              <a:t>الشكل (</a:t>
            </a:r>
            <a:r>
              <a:rPr lang="ar-BH" altLang="zh-CN" sz="2000" b="1">
                <a:solidFill>
                  <a:srgbClr val="FF6600"/>
                </a:solidFill>
                <a:latin typeface="Times New Roman" pitchFamily="18" charset="0"/>
                <a:ea typeface="SimSun" pitchFamily="2" charset="-122"/>
                <a:cs typeface="Times New Roman" pitchFamily="18" charset="0"/>
              </a:rPr>
              <a:t>4</a:t>
            </a:r>
            <a:r>
              <a:rPr lang="ar-SA" altLang="zh-CN" sz="2000" b="1">
                <a:solidFill>
                  <a:srgbClr val="FF6600"/>
                </a:solidFill>
                <a:latin typeface="Times New Roman" pitchFamily="18" charset="0"/>
                <a:ea typeface="SimSun" pitchFamily="2" charset="-122"/>
                <a:cs typeface="Times New Roman" pitchFamily="18" charset="0"/>
              </a:rPr>
              <a:t>-6):</a:t>
            </a:r>
            <a:r>
              <a:rPr lang="ar-SA" altLang="zh-CN" sz="2000">
                <a:solidFill>
                  <a:srgbClr val="000000"/>
                </a:solidFill>
                <a:latin typeface="Times New Roman" pitchFamily="18" charset="0"/>
                <a:ea typeface="SimSun" pitchFamily="2" charset="-122"/>
                <a:cs typeface="Times New Roman" pitchFamily="18" charset="0"/>
              </a:rPr>
              <a:t> يتحقق توازن السوق عندما تتعادل الكمية المطلوبة من السلعة مع الكمية المعروضة منها عند سعر معين يطلق عليه سعر التوازن </a:t>
            </a:r>
            <a:r>
              <a:rPr lang="en-US" altLang="zh-CN" sz="2000">
                <a:solidFill>
                  <a:srgbClr val="000000"/>
                </a:solidFill>
                <a:latin typeface="Times New Roman" pitchFamily="18" charset="0"/>
                <a:ea typeface="SimSun" pitchFamily="2" charset="-122"/>
                <a:cs typeface="Times New Roman" pitchFamily="18" charset="0"/>
              </a:rPr>
              <a:t>P</a:t>
            </a:r>
            <a:r>
              <a:rPr lang="en-US" altLang="zh-CN" sz="2000" baseline="-25000">
                <a:solidFill>
                  <a:srgbClr val="000000"/>
                </a:solidFill>
                <a:latin typeface="Times New Roman" pitchFamily="18" charset="0"/>
                <a:ea typeface="SimSun" pitchFamily="2" charset="-122"/>
                <a:cs typeface="Times New Roman" pitchFamily="18" charset="0"/>
              </a:rPr>
              <a:t>e</a:t>
            </a:r>
            <a:r>
              <a:rPr lang="ar-BH" altLang="zh-CN" sz="2000">
                <a:solidFill>
                  <a:srgbClr val="000000"/>
                </a:solidFill>
                <a:latin typeface="Times New Roman" pitchFamily="18" charset="0"/>
                <a:ea typeface="SimSun" pitchFamily="2" charset="-122"/>
                <a:cs typeface="Times New Roman" pitchFamily="18" charset="0"/>
              </a:rPr>
              <a:t>. </a:t>
            </a:r>
            <a:endParaRPr lang="en-US" sz="3200">
              <a:ea typeface="SimSun" pitchFamily="2" charset="-122"/>
            </a:endParaRPr>
          </a:p>
        </p:txBody>
      </p:sp>
      <p:sp>
        <p:nvSpPr>
          <p:cNvPr id="34838" name="Text Box 22"/>
          <p:cNvSpPr txBox="1">
            <a:spLocks noChangeArrowheads="1"/>
          </p:cNvSpPr>
          <p:nvPr/>
        </p:nvSpPr>
        <p:spPr bwMode="auto">
          <a:xfrm>
            <a:off x="1504950" y="2636838"/>
            <a:ext cx="1008063" cy="576262"/>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P</a:t>
            </a:r>
            <a:r>
              <a:rPr lang="en-US" sz="2400" b="1" baseline="-25000">
                <a:latin typeface="Times New Roman" pitchFamily="18" charset="0"/>
                <a:cs typeface="Times New Roman" pitchFamily="18" charset="0"/>
              </a:rPr>
              <a:t>e</a:t>
            </a:r>
            <a:r>
              <a:rPr lang="en-US" sz="2400" b="1">
                <a:latin typeface="Times New Roman" pitchFamily="18" charset="0"/>
                <a:cs typeface="Times New Roman" pitchFamily="18" charset="0"/>
              </a:rPr>
              <a:t> = 6</a:t>
            </a:r>
          </a:p>
        </p:txBody>
      </p:sp>
      <p:sp>
        <p:nvSpPr>
          <p:cNvPr id="34839" name="Text Box 23"/>
          <p:cNvSpPr txBox="1">
            <a:spLocks noChangeArrowheads="1"/>
          </p:cNvSpPr>
          <p:nvPr/>
        </p:nvSpPr>
        <p:spPr bwMode="auto">
          <a:xfrm>
            <a:off x="1836738" y="4149725"/>
            <a:ext cx="863600" cy="469900"/>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2</a:t>
            </a:r>
          </a:p>
        </p:txBody>
      </p:sp>
      <p:sp>
        <p:nvSpPr>
          <p:cNvPr id="34840" name="Text Box 24"/>
          <p:cNvSpPr txBox="1">
            <a:spLocks noChangeArrowheads="1"/>
          </p:cNvSpPr>
          <p:nvPr/>
        </p:nvSpPr>
        <p:spPr bwMode="auto">
          <a:xfrm>
            <a:off x="2484439" y="5084763"/>
            <a:ext cx="1008062" cy="576262"/>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2</a:t>
            </a:r>
          </a:p>
        </p:txBody>
      </p:sp>
      <p:sp>
        <p:nvSpPr>
          <p:cNvPr id="34841" name="Text Box 25"/>
          <p:cNvSpPr txBox="1">
            <a:spLocks noChangeArrowheads="1"/>
          </p:cNvSpPr>
          <p:nvPr/>
        </p:nvSpPr>
        <p:spPr bwMode="auto">
          <a:xfrm>
            <a:off x="3565526" y="5084763"/>
            <a:ext cx="1008063" cy="576262"/>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6</a:t>
            </a:r>
          </a:p>
        </p:txBody>
      </p:sp>
      <p:sp>
        <p:nvSpPr>
          <p:cNvPr id="34842" name="Text Box 26"/>
          <p:cNvSpPr txBox="1">
            <a:spLocks noChangeArrowheads="1"/>
          </p:cNvSpPr>
          <p:nvPr/>
        </p:nvSpPr>
        <p:spPr bwMode="auto">
          <a:xfrm>
            <a:off x="4300539" y="5084763"/>
            <a:ext cx="1150937" cy="576262"/>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10 = Q</a:t>
            </a:r>
            <a:r>
              <a:rPr lang="en-US" sz="2400" b="1" baseline="-25000">
                <a:latin typeface="Times New Roman" pitchFamily="18" charset="0"/>
                <a:cs typeface="Times New Roman" pitchFamily="18" charset="0"/>
              </a:rPr>
              <a:t>e</a:t>
            </a:r>
          </a:p>
        </p:txBody>
      </p:sp>
      <p:sp>
        <p:nvSpPr>
          <p:cNvPr id="34843" name="Text Box 27"/>
          <p:cNvSpPr txBox="1">
            <a:spLocks noChangeArrowheads="1"/>
          </p:cNvSpPr>
          <p:nvPr/>
        </p:nvSpPr>
        <p:spPr bwMode="auto">
          <a:xfrm>
            <a:off x="5221288" y="5084763"/>
            <a:ext cx="1008062" cy="576262"/>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14</a:t>
            </a:r>
          </a:p>
        </p:txBody>
      </p:sp>
      <p:sp>
        <p:nvSpPr>
          <p:cNvPr id="34844" name="Text Box 28"/>
          <p:cNvSpPr txBox="1">
            <a:spLocks noChangeArrowheads="1"/>
          </p:cNvSpPr>
          <p:nvPr/>
        </p:nvSpPr>
        <p:spPr bwMode="auto">
          <a:xfrm>
            <a:off x="6084888" y="5084763"/>
            <a:ext cx="1008062" cy="576262"/>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4</a:t>
            </a:r>
          </a:p>
        </p:txBody>
      </p:sp>
      <p:sp>
        <p:nvSpPr>
          <p:cNvPr id="34845" name="AutoShape 29">
            <a:hlinkClick r:id="" action="ppaction://hlinkshowjump?jump=firstslide" highlightClick="1"/>
          </p:cNvPr>
          <p:cNvSpPr>
            <a:spLocks noChangeArrowheads="1"/>
          </p:cNvSpPr>
          <p:nvPr/>
        </p:nvSpPr>
        <p:spPr bwMode="auto">
          <a:xfrm>
            <a:off x="179388" y="6237288"/>
            <a:ext cx="431800"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ext Box 3"/>
          <p:cNvSpPr txBox="1">
            <a:spLocks noChangeArrowheads="1"/>
          </p:cNvSpPr>
          <p:nvPr/>
        </p:nvSpPr>
        <p:spPr bwMode="auto">
          <a:xfrm>
            <a:off x="6805613" y="3149600"/>
            <a:ext cx="647700" cy="53340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38916" name="Text Box 4"/>
          <p:cNvSpPr txBox="1">
            <a:spLocks noChangeArrowheads="1"/>
          </p:cNvSpPr>
          <p:nvPr/>
        </p:nvSpPr>
        <p:spPr bwMode="auto">
          <a:xfrm>
            <a:off x="4521200" y="5122863"/>
            <a:ext cx="581025" cy="5318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1</a:t>
            </a:r>
            <a:endParaRPr lang="en-US" sz="3600" baseline="-25000"/>
          </a:p>
        </p:txBody>
      </p:sp>
      <p:sp>
        <p:nvSpPr>
          <p:cNvPr id="38917" name="Text Box 5"/>
          <p:cNvSpPr txBox="1">
            <a:spLocks noChangeArrowheads="1"/>
          </p:cNvSpPr>
          <p:nvPr/>
        </p:nvSpPr>
        <p:spPr bwMode="auto">
          <a:xfrm>
            <a:off x="5467351" y="1738313"/>
            <a:ext cx="649288" cy="53181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a:p>
        </p:txBody>
      </p:sp>
      <p:sp>
        <p:nvSpPr>
          <p:cNvPr id="38918" name="Text Box 6"/>
          <p:cNvSpPr txBox="1">
            <a:spLocks noChangeArrowheads="1"/>
          </p:cNvSpPr>
          <p:nvPr/>
        </p:nvSpPr>
        <p:spPr bwMode="auto">
          <a:xfrm>
            <a:off x="6116639" y="939800"/>
            <a:ext cx="647700" cy="53340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endParaRPr lang="en-US" sz="3600"/>
          </a:p>
        </p:txBody>
      </p:sp>
      <p:sp>
        <p:nvSpPr>
          <p:cNvPr id="38919" name="Text Box 7"/>
          <p:cNvSpPr txBox="1">
            <a:spLocks noChangeArrowheads="1"/>
          </p:cNvSpPr>
          <p:nvPr/>
        </p:nvSpPr>
        <p:spPr bwMode="auto">
          <a:xfrm>
            <a:off x="6518276" y="4135438"/>
            <a:ext cx="647700" cy="53181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38920" name="Text Box 8"/>
          <p:cNvSpPr txBox="1">
            <a:spLocks noChangeArrowheads="1"/>
          </p:cNvSpPr>
          <p:nvPr/>
        </p:nvSpPr>
        <p:spPr bwMode="auto">
          <a:xfrm>
            <a:off x="4848226" y="2386013"/>
            <a:ext cx="647700" cy="53181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a:p>
        </p:txBody>
      </p:sp>
      <p:sp>
        <p:nvSpPr>
          <p:cNvPr id="38921" name="Text Box 9"/>
          <p:cNvSpPr txBox="1">
            <a:spLocks noChangeArrowheads="1"/>
          </p:cNvSpPr>
          <p:nvPr/>
        </p:nvSpPr>
        <p:spPr bwMode="auto">
          <a:xfrm>
            <a:off x="2036763" y="1746250"/>
            <a:ext cx="647700" cy="50958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endParaRPr lang="en-US" sz="3600" baseline="-25000"/>
          </a:p>
        </p:txBody>
      </p:sp>
      <p:sp>
        <p:nvSpPr>
          <p:cNvPr id="38922" name="Line 10"/>
          <p:cNvSpPr>
            <a:spLocks noChangeShapeType="1"/>
          </p:cNvSpPr>
          <p:nvPr/>
        </p:nvSpPr>
        <p:spPr bwMode="auto">
          <a:xfrm>
            <a:off x="2713038" y="1081090"/>
            <a:ext cx="0" cy="4054475"/>
          </a:xfrm>
          <a:prstGeom prst="line">
            <a:avLst/>
          </a:prstGeom>
          <a:noFill/>
          <a:ln w="38100">
            <a:solidFill>
              <a:srgbClr val="000000"/>
            </a:solidFill>
            <a:round/>
            <a:headEnd/>
            <a:tailEnd/>
          </a:ln>
        </p:spPr>
        <p:txBody>
          <a:bodyPr/>
          <a:lstStyle/>
          <a:p>
            <a:endParaRPr lang="ar-SA"/>
          </a:p>
        </p:txBody>
      </p:sp>
      <p:sp>
        <p:nvSpPr>
          <p:cNvPr id="38923" name="Line 11"/>
          <p:cNvSpPr>
            <a:spLocks noChangeShapeType="1"/>
          </p:cNvSpPr>
          <p:nvPr/>
        </p:nvSpPr>
        <p:spPr bwMode="auto">
          <a:xfrm>
            <a:off x="2713038" y="5135563"/>
            <a:ext cx="4051300" cy="0"/>
          </a:xfrm>
          <a:prstGeom prst="line">
            <a:avLst/>
          </a:prstGeom>
          <a:noFill/>
          <a:ln w="38100">
            <a:solidFill>
              <a:srgbClr val="000000"/>
            </a:solidFill>
            <a:round/>
            <a:headEnd/>
            <a:tailEnd/>
          </a:ln>
          <a:effectLst/>
        </p:spPr>
        <p:txBody>
          <a:bodyPr/>
          <a:lstStyle/>
          <a:p>
            <a:endParaRPr lang="ar-SA"/>
          </a:p>
        </p:txBody>
      </p:sp>
      <p:sp>
        <p:nvSpPr>
          <p:cNvPr id="38924" name="Text Box 12"/>
          <p:cNvSpPr txBox="1">
            <a:spLocks noChangeArrowheads="1"/>
          </p:cNvSpPr>
          <p:nvPr/>
        </p:nvSpPr>
        <p:spPr bwMode="auto">
          <a:xfrm>
            <a:off x="6764339" y="4667250"/>
            <a:ext cx="647700" cy="53340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38925" name="Line 13"/>
          <p:cNvSpPr>
            <a:spLocks noChangeShapeType="1"/>
          </p:cNvSpPr>
          <p:nvPr/>
        </p:nvSpPr>
        <p:spPr bwMode="auto">
          <a:xfrm rot="6361919">
            <a:off x="2601119" y="1774033"/>
            <a:ext cx="4392613" cy="2032000"/>
          </a:xfrm>
          <a:prstGeom prst="line">
            <a:avLst/>
          </a:prstGeom>
          <a:noFill/>
          <a:ln w="28575">
            <a:solidFill>
              <a:srgbClr val="000000"/>
            </a:solidFill>
            <a:round/>
            <a:headEnd/>
            <a:tailEnd/>
          </a:ln>
        </p:spPr>
        <p:txBody>
          <a:bodyPr/>
          <a:lstStyle/>
          <a:p>
            <a:endParaRPr lang="ar-SA"/>
          </a:p>
        </p:txBody>
      </p:sp>
      <p:sp>
        <p:nvSpPr>
          <p:cNvPr id="38926" name="Line 14"/>
          <p:cNvSpPr>
            <a:spLocks noChangeShapeType="1"/>
          </p:cNvSpPr>
          <p:nvPr/>
        </p:nvSpPr>
        <p:spPr bwMode="auto">
          <a:xfrm>
            <a:off x="3198814" y="1473200"/>
            <a:ext cx="3403600" cy="2724150"/>
          </a:xfrm>
          <a:prstGeom prst="line">
            <a:avLst/>
          </a:prstGeom>
          <a:noFill/>
          <a:ln w="28575">
            <a:solidFill>
              <a:srgbClr val="000000"/>
            </a:solidFill>
            <a:round/>
            <a:headEnd/>
            <a:tailEnd/>
          </a:ln>
        </p:spPr>
        <p:txBody>
          <a:bodyPr/>
          <a:lstStyle/>
          <a:p>
            <a:endParaRPr lang="ar-SA"/>
          </a:p>
        </p:txBody>
      </p:sp>
      <p:sp>
        <p:nvSpPr>
          <p:cNvPr id="38927" name="Line 15"/>
          <p:cNvSpPr>
            <a:spLocks noChangeShapeType="1"/>
          </p:cNvSpPr>
          <p:nvPr/>
        </p:nvSpPr>
        <p:spPr bwMode="auto">
          <a:xfrm flipH="1" flipV="1">
            <a:off x="2713038" y="2781302"/>
            <a:ext cx="3727450" cy="47625"/>
          </a:xfrm>
          <a:prstGeom prst="line">
            <a:avLst/>
          </a:prstGeom>
          <a:noFill/>
          <a:ln w="28575">
            <a:solidFill>
              <a:srgbClr val="000000"/>
            </a:solidFill>
            <a:prstDash val="dashDot"/>
            <a:round/>
            <a:headEnd/>
            <a:tailEnd/>
          </a:ln>
        </p:spPr>
        <p:txBody>
          <a:bodyPr/>
          <a:lstStyle/>
          <a:p>
            <a:endParaRPr lang="ar-SA"/>
          </a:p>
        </p:txBody>
      </p:sp>
      <p:sp>
        <p:nvSpPr>
          <p:cNvPr id="38928" name="Line 16"/>
          <p:cNvSpPr>
            <a:spLocks noChangeShapeType="1"/>
          </p:cNvSpPr>
          <p:nvPr/>
        </p:nvSpPr>
        <p:spPr bwMode="auto">
          <a:xfrm>
            <a:off x="4819650" y="2781300"/>
            <a:ext cx="0" cy="2306638"/>
          </a:xfrm>
          <a:prstGeom prst="line">
            <a:avLst/>
          </a:prstGeom>
          <a:noFill/>
          <a:ln w="28575">
            <a:solidFill>
              <a:srgbClr val="000000"/>
            </a:solidFill>
            <a:prstDash val="dashDot"/>
            <a:round/>
            <a:headEnd/>
            <a:tailEnd/>
          </a:ln>
        </p:spPr>
        <p:txBody>
          <a:bodyPr/>
          <a:lstStyle/>
          <a:p>
            <a:endParaRPr lang="ar-SA"/>
          </a:p>
        </p:txBody>
      </p:sp>
      <p:sp>
        <p:nvSpPr>
          <p:cNvPr id="38929" name="Text Box 17"/>
          <p:cNvSpPr txBox="1">
            <a:spLocks noChangeArrowheads="1"/>
          </p:cNvSpPr>
          <p:nvPr/>
        </p:nvSpPr>
        <p:spPr bwMode="auto">
          <a:xfrm>
            <a:off x="2389188" y="476252"/>
            <a:ext cx="647700" cy="53181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38930" name="Line 18"/>
          <p:cNvSpPr>
            <a:spLocks noChangeShapeType="1"/>
          </p:cNvSpPr>
          <p:nvPr/>
        </p:nvSpPr>
        <p:spPr bwMode="auto">
          <a:xfrm>
            <a:off x="4010025" y="771527"/>
            <a:ext cx="2916238" cy="2474913"/>
          </a:xfrm>
          <a:prstGeom prst="line">
            <a:avLst/>
          </a:prstGeom>
          <a:noFill/>
          <a:ln w="28575">
            <a:solidFill>
              <a:srgbClr val="000000"/>
            </a:solidFill>
            <a:round/>
            <a:headEnd/>
            <a:tailEnd/>
          </a:ln>
        </p:spPr>
        <p:txBody>
          <a:bodyPr/>
          <a:lstStyle/>
          <a:p>
            <a:endParaRPr lang="ar-SA"/>
          </a:p>
        </p:txBody>
      </p:sp>
      <p:sp>
        <p:nvSpPr>
          <p:cNvPr id="38931" name="Line 19"/>
          <p:cNvSpPr>
            <a:spLocks noChangeShapeType="1"/>
          </p:cNvSpPr>
          <p:nvPr/>
        </p:nvSpPr>
        <p:spPr bwMode="auto">
          <a:xfrm>
            <a:off x="5467350" y="2016125"/>
            <a:ext cx="0" cy="3016250"/>
          </a:xfrm>
          <a:prstGeom prst="line">
            <a:avLst/>
          </a:prstGeom>
          <a:noFill/>
          <a:ln w="28575">
            <a:solidFill>
              <a:srgbClr val="000000"/>
            </a:solidFill>
            <a:prstDash val="dashDot"/>
            <a:round/>
            <a:headEnd/>
            <a:tailEnd/>
          </a:ln>
        </p:spPr>
        <p:txBody>
          <a:bodyPr/>
          <a:lstStyle/>
          <a:p>
            <a:endParaRPr lang="ar-SA"/>
          </a:p>
        </p:txBody>
      </p:sp>
      <p:sp>
        <p:nvSpPr>
          <p:cNvPr id="38932" name="Line 20"/>
          <p:cNvSpPr>
            <a:spLocks noChangeShapeType="1"/>
          </p:cNvSpPr>
          <p:nvPr/>
        </p:nvSpPr>
        <p:spPr bwMode="auto">
          <a:xfrm flipH="1">
            <a:off x="2713038" y="2016125"/>
            <a:ext cx="2754312" cy="0"/>
          </a:xfrm>
          <a:prstGeom prst="line">
            <a:avLst/>
          </a:prstGeom>
          <a:noFill/>
          <a:ln w="28575">
            <a:solidFill>
              <a:srgbClr val="000000"/>
            </a:solidFill>
            <a:prstDash val="dashDot"/>
            <a:round/>
            <a:headEnd/>
            <a:tailEnd/>
          </a:ln>
        </p:spPr>
        <p:txBody>
          <a:bodyPr/>
          <a:lstStyle/>
          <a:p>
            <a:endParaRPr lang="ar-SA"/>
          </a:p>
        </p:txBody>
      </p:sp>
      <p:sp>
        <p:nvSpPr>
          <p:cNvPr id="38933" name="Text Box 21"/>
          <p:cNvSpPr txBox="1">
            <a:spLocks noChangeArrowheads="1"/>
          </p:cNvSpPr>
          <p:nvPr/>
        </p:nvSpPr>
        <p:spPr bwMode="auto">
          <a:xfrm>
            <a:off x="1406769" y="5562601"/>
            <a:ext cx="6611815" cy="761999"/>
          </a:xfrm>
          <a:prstGeom prst="rect">
            <a:avLst/>
          </a:prstGeom>
          <a:noFill/>
          <a:ln w="28575">
            <a:solidFill>
              <a:srgbClr val="000000"/>
            </a:solidFill>
            <a:miter lim="800000"/>
            <a:headEnd/>
            <a:tailEnd/>
          </a:ln>
        </p:spPr>
        <p:txBody>
          <a:bodyPr/>
          <a:lstStyle/>
          <a:p>
            <a:pPr algn="just" rtl="1"/>
            <a:r>
              <a:rPr lang="ar-SA" altLang="zh-CN" sz="2400" b="1">
                <a:solidFill>
                  <a:srgbClr val="FF6600"/>
                </a:solidFill>
                <a:latin typeface="Times New Roman" pitchFamily="18" charset="0"/>
                <a:ea typeface="SimSun" pitchFamily="2" charset="-122"/>
                <a:cs typeface="Times New Roman" pitchFamily="18" charset="0"/>
              </a:rPr>
              <a:t>الشكل (</a:t>
            </a:r>
            <a:r>
              <a:rPr lang="ar-BH" altLang="zh-CN" sz="2400" b="1">
                <a:solidFill>
                  <a:srgbClr val="FF6600"/>
                </a:solidFill>
                <a:latin typeface="Times New Roman" pitchFamily="18" charset="0"/>
                <a:ea typeface="SimSun" pitchFamily="2" charset="-122"/>
                <a:cs typeface="Times New Roman" pitchFamily="18" charset="0"/>
              </a:rPr>
              <a:t>4</a:t>
            </a:r>
            <a:r>
              <a:rPr lang="ar-SA" altLang="zh-CN" sz="2400" b="1">
                <a:solidFill>
                  <a:srgbClr val="FF6600"/>
                </a:solidFill>
                <a:latin typeface="Times New Roman" pitchFamily="18" charset="0"/>
                <a:ea typeface="SimSun" pitchFamily="2" charset="-122"/>
                <a:cs typeface="Times New Roman" pitchFamily="18" charset="0"/>
              </a:rPr>
              <a:t>-7):</a:t>
            </a:r>
            <a:r>
              <a:rPr lang="ar-SA" altLang="zh-CN" sz="2400" b="1">
                <a:latin typeface="Times New Roman" pitchFamily="18" charset="0"/>
                <a:ea typeface="SimSun" pitchFamily="2" charset="-122"/>
                <a:cs typeface="Times New Roman" pitchFamily="18" charset="0"/>
              </a:rPr>
              <a:t> </a:t>
            </a:r>
            <a:r>
              <a:rPr lang="ar-SA" altLang="zh-CN" sz="2400">
                <a:latin typeface="Times New Roman" pitchFamily="18" charset="0"/>
                <a:ea typeface="SimSun" pitchFamily="2" charset="-122"/>
                <a:cs typeface="Times New Roman" pitchFamily="18" charset="0"/>
              </a:rPr>
              <a:t>زيادة الطلب تؤدي إلى زيادة كمية التوازن وارتفاع سعر التوازن.</a:t>
            </a:r>
            <a:endParaRPr lang="en-US" sz="3600">
              <a:ea typeface="SimSun" pitchFamily="2" charset="-122"/>
              <a:cs typeface="Times New Roman" pitchFamily="18" charset="0"/>
            </a:endParaRPr>
          </a:p>
        </p:txBody>
      </p:sp>
      <p:sp>
        <p:nvSpPr>
          <p:cNvPr id="38934" name="Line 22"/>
          <p:cNvSpPr>
            <a:spLocks noChangeShapeType="1"/>
          </p:cNvSpPr>
          <p:nvPr/>
        </p:nvSpPr>
        <p:spPr bwMode="auto">
          <a:xfrm>
            <a:off x="6440488" y="2828925"/>
            <a:ext cx="4762" cy="2293938"/>
          </a:xfrm>
          <a:prstGeom prst="line">
            <a:avLst/>
          </a:prstGeom>
          <a:noFill/>
          <a:ln w="28575">
            <a:solidFill>
              <a:srgbClr val="000000"/>
            </a:solidFill>
            <a:prstDash val="dashDot"/>
            <a:round/>
            <a:headEnd/>
            <a:tailEnd/>
          </a:ln>
          <a:effectLst/>
        </p:spPr>
        <p:txBody>
          <a:bodyPr/>
          <a:lstStyle/>
          <a:p>
            <a:endParaRPr lang="ar-SA"/>
          </a:p>
        </p:txBody>
      </p:sp>
      <p:sp>
        <p:nvSpPr>
          <p:cNvPr id="38935" name="Text Box 23"/>
          <p:cNvSpPr txBox="1">
            <a:spLocks noChangeArrowheads="1"/>
          </p:cNvSpPr>
          <p:nvPr/>
        </p:nvSpPr>
        <p:spPr bwMode="auto">
          <a:xfrm>
            <a:off x="2052638" y="2530475"/>
            <a:ext cx="647700" cy="50958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endParaRPr lang="en-US" sz="3600" baseline="-25000"/>
          </a:p>
        </p:txBody>
      </p:sp>
      <p:sp>
        <p:nvSpPr>
          <p:cNvPr id="38936" name="Text Box 24"/>
          <p:cNvSpPr txBox="1">
            <a:spLocks noChangeArrowheads="1"/>
          </p:cNvSpPr>
          <p:nvPr/>
        </p:nvSpPr>
        <p:spPr bwMode="auto">
          <a:xfrm>
            <a:off x="5178426" y="5122863"/>
            <a:ext cx="581025" cy="5318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3</a:t>
            </a:r>
            <a:endParaRPr lang="en-US" sz="3600" baseline="-25000"/>
          </a:p>
        </p:txBody>
      </p:sp>
      <p:sp>
        <p:nvSpPr>
          <p:cNvPr id="38937" name="Text Box 25"/>
          <p:cNvSpPr txBox="1">
            <a:spLocks noChangeArrowheads="1"/>
          </p:cNvSpPr>
          <p:nvPr/>
        </p:nvSpPr>
        <p:spPr bwMode="auto">
          <a:xfrm>
            <a:off x="6151564" y="5122863"/>
            <a:ext cx="581025" cy="5318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2</a:t>
            </a:r>
            <a:endParaRPr lang="en-US" sz="3600" baseline="-25000"/>
          </a:p>
        </p:txBody>
      </p:sp>
      <p:sp>
        <p:nvSpPr>
          <p:cNvPr id="38938" name="AutoShape 26">
            <a:hlinkClick r:id="" action="ppaction://hlinkshowjump?jump=firstslide" highlightClick="1"/>
          </p:cNvPr>
          <p:cNvSpPr>
            <a:spLocks noChangeArrowheads="1"/>
          </p:cNvSpPr>
          <p:nvPr/>
        </p:nvSpPr>
        <p:spPr bwMode="auto">
          <a:xfrm>
            <a:off x="179388" y="6237288"/>
            <a:ext cx="431800"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ext Box 3"/>
          <p:cNvSpPr txBox="1">
            <a:spLocks noChangeArrowheads="1"/>
          </p:cNvSpPr>
          <p:nvPr/>
        </p:nvSpPr>
        <p:spPr bwMode="auto">
          <a:xfrm>
            <a:off x="1336431" y="5715000"/>
            <a:ext cx="7058025" cy="857271"/>
          </a:xfrm>
          <a:prstGeom prst="rect">
            <a:avLst/>
          </a:prstGeom>
          <a:noFill/>
          <a:ln w="28575">
            <a:solidFill>
              <a:srgbClr val="000000"/>
            </a:solidFill>
            <a:miter lim="800000"/>
            <a:headEnd/>
            <a:tailEnd/>
          </a:ln>
        </p:spPr>
        <p:txBody>
          <a:bodyPr/>
          <a:lstStyle/>
          <a:p>
            <a:pPr algn="just" rtl="1"/>
            <a:r>
              <a:rPr lang="ar-SA" altLang="zh-CN" sz="2400" b="1" dirty="0">
                <a:solidFill>
                  <a:srgbClr val="FF6600"/>
                </a:solidFill>
                <a:latin typeface="Times New Roman" pitchFamily="18" charset="0"/>
                <a:ea typeface="SimSun" pitchFamily="2" charset="-122"/>
                <a:cs typeface="Times New Roman" pitchFamily="18" charset="0"/>
              </a:rPr>
              <a:t>الشكل (</a:t>
            </a:r>
            <a:r>
              <a:rPr lang="ar-BH" altLang="zh-CN" sz="2400" b="1" dirty="0">
                <a:solidFill>
                  <a:srgbClr val="FF6600"/>
                </a:solidFill>
                <a:latin typeface="Times New Roman" pitchFamily="18" charset="0"/>
                <a:ea typeface="SimSun" pitchFamily="2" charset="-122"/>
                <a:cs typeface="Times New Roman" pitchFamily="18" charset="0"/>
              </a:rPr>
              <a:t>4</a:t>
            </a:r>
            <a:r>
              <a:rPr lang="ar-SA" altLang="zh-CN" sz="2400" b="1" dirty="0">
                <a:solidFill>
                  <a:srgbClr val="FF6600"/>
                </a:solidFill>
                <a:latin typeface="Times New Roman" pitchFamily="18" charset="0"/>
                <a:ea typeface="SimSun" pitchFamily="2" charset="-122"/>
                <a:cs typeface="Times New Roman" pitchFamily="18" charset="0"/>
              </a:rPr>
              <a:t>-8):</a:t>
            </a:r>
            <a:r>
              <a:rPr lang="ar-SA" altLang="zh-CN" sz="2400" b="1" dirty="0">
                <a:latin typeface="Times New Roman" pitchFamily="18" charset="0"/>
                <a:ea typeface="SimSun" pitchFamily="2" charset="-122"/>
                <a:cs typeface="Times New Roman" pitchFamily="18" charset="0"/>
              </a:rPr>
              <a:t> </a:t>
            </a:r>
            <a:r>
              <a:rPr lang="ar-SA" altLang="zh-CN" sz="2400" dirty="0">
                <a:latin typeface="Times New Roman" pitchFamily="18" charset="0"/>
                <a:ea typeface="SimSun" pitchFamily="2" charset="-122"/>
                <a:cs typeface="Times New Roman" pitchFamily="18" charset="0"/>
              </a:rPr>
              <a:t>زيادة العرض تؤدي إلى زيادة كمية التوازن وانخفاض السعر.</a:t>
            </a:r>
            <a:endParaRPr lang="en-US" sz="3600" dirty="0">
              <a:ea typeface="SimSun" pitchFamily="2" charset="-122"/>
              <a:cs typeface="Times New Roman" pitchFamily="18" charset="0"/>
            </a:endParaRPr>
          </a:p>
        </p:txBody>
      </p:sp>
      <p:sp>
        <p:nvSpPr>
          <p:cNvPr id="40964" name="Line 4"/>
          <p:cNvSpPr>
            <a:spLocks noChangeShapeType="1"/>
          </p:cNvSpPr>
          <p:nvPr/>
        </p:nvSpPr>
        <p:spPr bwMode="auto">
          <a:xfrm>
            <a:off x="6146800" y="2044702"/>
            <a:ext cx="1588" cy="3275013"/>
          </a:xfrm>
          <a:prstGeom prst="line">
            <a:avLst/>
          </a:prstGeom>
          <a:noFill/>
          <a:ln w="28575">
            <a:solidFill>
              <a:srgbClr val="000000"/>
            </a:solidFill>
            <a:prstDash val="dashDot"/>
            <a:round/>
            <a:headEnd/>
            <a:tailEnd/>
          </a:ln>
          <a:effectLst/>
        </p:spPr>
        <p:txBody>
          <a:bodyPr/>
          <a:lstStyle/>
          <a:p>
            <a:endParaRPr lang="ar-SA"/>
          </a:p>
        </p:txBody>
      </p:sp>
      <p:sp>
        <p:nvSpPr>
          <p:cNvPr id="40965" name="Line 5"/>
          <p:cNvSpPr>
            <a:spLocks noChangeShapeType="1"/>
          </p:cNvSpPr>
          <p:nvPr/>
        </p:nvSpPr>
        <p:spPr bwMode="auto">
          <a:xfrm rot="6361919">
            <a:off x="2985294" y="1886744"/>
            <a:ext cx="4292600" cy="2395538"/>
          </a:xfrm>
          <a:prstGeom prst="line">
            <a:avLst/>
          </a:prstGeom>
          <a:noFill/>
          <a:ln w="28575">
            <a:solidFill>
              <a:srgbClr val="000000"/>
            </a:solidFill>
            <a:round/>
            <a:headEnd/>
            <a:tailEnd/>
          </a:ln>
        </p:spPr>
        <p:txBody>
          <a:bodyPr/>
          <a:lstStyle/>
          <a:p>
            <a:endParaRPr lang="ar-SA"/>
          </a:p>
        </p:txBody>
      </p:sp>
      <p:sp>
        <p:nvSpPr>
          <p:cNvPr id="40966" name="Text Box 6"/>
          <p:cNvSpPr txBox="1">
            <a:spLocks noChangeArrowheads="1"/>
          </p:cNvSpPr>
          <p:nvPr/>
        </p:nvSpPr>
        <p:spPr bwMode="auto">
          <a:xfrm>
            <a:off x="3905250" y="5300663"/>
            <a:ext cx="623888"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1</a:t>
            </a:r>
            <a:endParaRPr lang="en-US" sz="3600" baseline="-25000"/>
          </a:p>
        </p:txBody>
      </p:sp>
      <p:sp>
        <p:nvSpPr>
          <p:cNvPr id="40967" name="Text Box 7"/>
          <p:cNvSpPr txBox="1">
            <a:spLocks noChangeArrowheads="1"/>
          </p:cNvSpPr>
          <p:nvPr/>
        </p:nvSpPr>
        <p:spPr bwMode="auto">
          <a:xfrm>
            <a:off x="5675314" y="187325"/>
            <a:ext cx="769937"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40968" name="Text Box 8"/>
          <p:cNvSpPr txBox="1">
            <a:spLocks noChangeArrowheads="1"/>
          </p:cNvSpPr>
          <p:nvPr/>
        </p:nvSpPr>
        <p:spPr bwMode="auto">
          <a:xfrm>
            <a:off x="7496176" y="5049838"/>
            <a:ext cx="771525"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40969" name="Text Box 9"/>
          <p:cNvSpPr txBox="1">
            <a:spLocks noChangeArrowheads="1"/>
          </p:cNvSpPr>
          <p:nvPr/>
        </p:nvSpPr>
        <p:spPr bwMode="auto">
          <a:xfrm>
            <a:off x="2101851" y="1768477"/>
            <a:ext cx="771525" cy="5429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endParaRPr lang="en-US" sz="3600" baseline="-25000"/>
          </a:p>
        </p:txBody>
      </p:sp>
      <p:sp>
        <p:nvSpPr>
          <p:cNvPr id="40970" name="Text Box 10"/>
          <p:cNvSpPr txBox="1">
            <a:spLocks noChangeArrowheads="1"/>
          </p:cNvSpPr>
          <p:nvPr/>
        </p:nvSpPr>
        <p:spPr bwMode="auto">
          <a:xfrm>
            <a:off x="5376864" y="2600325"/>
            <a:ext cx="771525"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a:p>
        </p:txBody>
      </p:sp>
      <p:sp>
        <p:nvSpPr>
          <p:cNvPr id="40971" name="Text Box 11"/>
          <p:cNvSpPr txBox="1">
            <a:spLocks noChangeArrowheads="1"/>
          </p:cNvSpPr>
          <p:nvPr/>
        </p:nvSpPr>
        <p:spPr bwMode="auto">
          <a:xfrm>
            <a:off x="6661151" y="979488"/>
            <a:ext cx="771525"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40972" name="Text Box 12"/>
          <p:cNvSpPr txBox="1">
            <a:spLocks noChangeArrowheads="1"/>
          </p:cNvSpPr>
          <p:nvPr/>
        </p:nvSpPr>
        <p:spPr bwMode="auto">
          <a:xfrm>
            <a:off x="6921501" y="4011615"/>
            <a:ext cx="771525" cy="57943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endParaRPr lang="en-US" sz="3600"/>
          </a:p>
        </p:txBody>
      </p:sp>
      <p:sp>
        <p:nvSpPr>
          <p:cNvPr id="40973" name="Text Box 13"/>
          <p:cNvSpPr txBox="1">
            <a:spLocks noChangeArrowheads="1"/>
          </p:cNvSpPr>
          <p:nvPr/>
        </p:nvSpPr>
        <p:spPr bwMode="auto">
          <a:xfrm>
            <a:off x="4449763" y="1557338"/>
            <a:ext cx="769937"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a:p>
        </p:txBody>
      </p:sp>
      <p:sp>
        <p:nvSpPr>
          <p:cNvPr id="40974" name="Line 14"/>
          <p:cNvSpPr>
            <a:spLocks noChangeShapeType="1"/>
          </p:cNvSpPr>
          <p:nvPr/>
        </p:nvSpPr>
        <p:spPr bwMode="auto">
          <a:xfrm>
            <a:off x="2871788" y="892177"/>
            <a:ext cx="0" cy="4405313"/>
          </a:xfrm>
          <a:prstGeom prst="line">
            <a:avLst/>
          </a:prstGeom>
          <a:noFill/>
          <a:ln w="38100">
            <a:solidFill>
              <a:srgbClr val="000000"/>
            </a:solidFill>
            <a:round/>
            <a:headEnd/>
            <a:tailEnd/>
          </a:ln>
        </p:spPr>
        <p:txBody>
          <a:bodyPr/>
          <a:lstStyle/>
          <a:p>
            <a:endParaRPr lang="ar-SA"/>
          </a:p>
        </p:txBody>
      </p:sp>
      <p:sp>
        <p:nvSpPr>
          <p:cNvPr id="40975" name="Line 15"/>
          <p:cNvSpPr>
            <a:spLocks noChangeShapeType="1"/>
          </p:cNvSpPr>
          <p:nvPr/>
        </p:nvSpPr>
        <p:spPr bwMode="auto">
          <a:xfrm>
            <a:off x="2871789" y="5297488"/>
            <a:ext cx="4818062" cy="0"/>
          </a:xfrm>
          <a:prstGeom prst="line">
            <a:avLst/>
          </a:prstGeom>
          <a:noFill/>
          <a:ln w="38100">
            <a:solidFill>
              <a:srgbClr val="000000"/>
            </a:solidFill>
            <a:round/>
            <a:headEnd/>
            <a:tailEnd/>
          </a:ln>
          <a:effectLst/>
        </p:spPr>
        <p:txBody>
          <a:bodyPr/>
          <a:lstStyle/>
          <a:p>
            <a:endParaRPr lang="ar-SA"/>
          </a:p>
        </p:txBody>
      </p:sp>
      <p:sp>
        <p:nvSpPr>
          <p:cNvPr id="40976" name="Line 16"/>
          <p:cNvSpPr>
            <a:spLocks noChangeShapeType="1"/>
          </p:cNvSpPr>
          <p:nvPr/>
        </p:nvSpPr>
        <p:spPr bwMode="auto">
          <a:xfrm>
            <a:off x="3449639" y="1443038"/>
            <a:ext cx="3662362" cy="2698750"/>
          </a:xfrm>
          <a:prstGeom prst="line">
            <a:avLst/>
          </a:prstGeom>
          <a:noFill/>
          <a:ln w="28575">
            <a:solidFill>
              <a:srgbClr val="000000"/>
            </a:solidFill>
            <a:round/>
            <a:headEnd/>
            <a:tailEnd/>
          </a:ln>
        </p:spPr>
        <p:txBody>
          <a:bodyPr/>
          <a:lstStyle/>
          <a:p>
            <a:endParaRPr lang="ar-SA"/>
          </a:p>
        </p:txBody>
      </p:sp>
      <p:sp>
        <p:nvSpPr>
          <p:cNvPr id="40977" name="Line 17"/>
          <p:cNvSpPr>
            <a:spLocks noChangeShapeType="1"/>
          </p:cNvSpPr>
          <p:nvPr/>
        </p:nvSpPr>
        <p:spPr bwMode="auto">
          <a:xfrm flipH="1">
            <a:off x="2871789" y="2862263"/>
            <a:ext cx="2505075" cy="0"/>
          </a:xfrm>
          <a:prstGeom prst="line">
            <a:avLst/>
          </a:prstGeom>
          <a:noFill/>
          <a:ln w="28575">
            <a:solidFill>
              <a:srgbClr val="000000"/>
            </a:solidFill>
            <a:prstDash val="dashDot"/>
            <a:round/>
            <a:headEnd/>
            <a:tailEnd/>
          </a:ln>
        </p:spPr>
        <p:txBody>
          <a:bodyPr/>
          <a:lstStyle/>
          <a:p>
            <a:endParaRPr lang="ar-SA"/>
          </a:p>
        </p:txBody>
      </p:sp>
      <p:sp>
        <p:nvSpPr>
          <p:cNvPr id="40978" name="Line 18"/>
          <p:cNvSpPr>
            <a:spLocks noChangeShapeType="1"/>
          </p:cNvSpPr>
          <p:nvPr/>
        </p:nvSpPr>
        <p:spPr bwMode="auto">
          <a:xfrm>
            <a:off x="5376863" y="2862264"/>
            <a:ext cx="0" cy="2505075"/>
          </a:xfrm>
          <a:prstGeom prst="line">
            <a:avLst/>
          </a:prstGeom>
          <a:noFill/>
          <a:ln w="28575">
            <a:solidFill>
              <a:srgbClr val="000000"/>
            </a:solidFill>
            <a:prstDash val="dashDot"/>
            <a:round/>
            <a:headEnd/>
            <a:tailEnd/>
          </a:ln>
        </p:spPr>
        <p:txBody>
          <a:bodyPr/>
          <a:lstStyle/>
          <a:p>
            <a:endParaRPr lang="ar-SA"/>
          </a:p>
        </p:txBody>
      </p:sp>
      <p:sp>
        <p:nvSpPr>
          <p:cNvPr id="40979" name="Text Box 19"/>
          <p:cNvSpPr txBox="1">
            <a:spLocks noChangeArrowheads="1"/>
          </p:cNvSpPr>
          <p:nvPr/>
        </p:nvSpPr>
        <p:spPr bwMode="auto">
          <a:xfrm>
            <a:off x="2486026" y="436563"/>
            <a:ext cx="771525"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40980" name="Line 20"/>
          <p:cNvSpPr>
            <a:spLocks noChangeShapeType="1"/>
          </p:cNvSpPr>
          <p:nvPr/>
        </p:nvSpPr>
        <p:spPr bwMode="auto">
          <a:xfrm rot="5826212">
            <a:off x="2922589" y="549277"/>
            <a:ext cx="3082925" cy="2505075"/>
          </a:xfrm>
          <a:prstGeom prst="line">
            <a:avLst/>
          </a:prstGeom>
          <a:noFill/>
          <a:ln w="28575">
            <a:solidFill>
              <a:srgbClr val="000000"/>
            </a:solidFill>
            <a:round/>
            <a:headEnd/>
            <a:tailEnd/>
          </a:ln>
        </p:spPr>
        <p:txBody>
          <a:bodyPr/>
          <a:lstStyle/>
          <a:p>
            <a:endParaRPr lang="ar-SA"/>
          </a:p>
        </p:txBody>
      </p:sp>
      <p:sp>
        <p:nvSpPr>
          <p:cNvPr id="40981" name="Line 21"/>
          <p:cNvSpPr>
            <a:spLocks noChangeShapeType="1"/>
          </p:cNvSpPr>
          <p:nvPr/>
        </p:nvSpPr>
        <p:spPr bwMode="auto">
          <a:xfrm flipH="1">
            <a:off x="2871788" y="2027238"/>
            <a:ext cx="3276600" cy="4762"/>
          </a:xfrm>
          <a:prstGeom prst="line">
            <a:avLst/>
          </a:prstGeom>
          <a:noFill/>
          <a:ln w="28575">
            <a:solidFill>
              <a:srgbClr val="000000"/>
            </a:solidFill>
            <a:prstDash val="dashDot"/>
            <a:round/>
            <a:headEnd/>
            <a:tailEnd/>
          </a:ln>
        </p:spPr>
        <p:txBody>
          <a:bodyPr/>
          <a:lstStyle/>
          <a:p>
            <a:endParaRPr lang="ar-SA"/>
          </a:p>
        </p:txBody>
      </p:sp>
      <p:sp>
        <p:nvSpPr>
          <p:cNvPr id="40982" name="Line 22"/>
          <p:cNvSpPr>
            <a:spLocks noChangeShapeType="1"/>
          </p:cNvSpPr>
          <p:nvPr/>
        </p:nvSpPr>
        <p:spPr bwMode="auto">
          <a:xfrm>
            <a:off x="4221163" y="2020888"/>
            <a:ext cx="0" cy="3276600"/>
          </a:xfrm>
          <a:prstGeom prst="line">
            <a:avLst/>
          </a:prstGeom>
          <a:noFill/>
          <a:ln w="28575">
            <a:solidFill>
              <a:srgbClr val="000000"/>
            </a:solidFill>
            <a:prstDash val="dashDot"/>
            <a:round/>
            <a:headEnd/>
            <a:tailEnd/>
          </a:ln>
        </p:spPr>
        <p:txBody>
          <a:bodyPr/>
          <a:lstStyle/>
          <a:p>
            <a:endParaRPr lang="ar-SA"/>
          </a:p>
        </p:txBody>
      </p:sp>
      <p:sp>
        <p:nvSpPr>
          <p:cNvPr id="40983" name="Text Box 23"/>
          <p:cNvSpPr txBox="1">
            <a:spLocks noChangeArrowheads="1"/>
          </p:cNvSpPr>
          <p:nvPr/>
        </p:nvSpPr>
        <p:spPr bwMode="auto">
          <a:xfrm>
            <a:off x="2124076" y="2584452"/>
            <a:ext cx="771525" cy="5429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endParaRPr lang="en-US" sz="3600" baseline="-25000"/>
          </a:p>
        </p:txBody>
      </p:sp>
      <p:sp>
        <p:nvSpPr>
          <p:cNvPr id="40984" name="Text Box 24"/>
          <p:cNvSpPr txBox="1">
            <a:spLocks noChangeArrowheads="1"/>
          </p:cNvSpPr>
          <p:nvPr/>
        </p:nvSpPr>
        <p:spPr bwMode="auto">
          <a:xfrm>
            <a:off x="5051426" y="5300663"/>
            <a:ext cx="623888"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2</a:t>
            </a:r>
            <a:endParaRPr lang="en-US" sz="3600" baseline="-25000"/>
          </a:p>
        </p:txBody>
      </p:sp>
      <p:sp>
        <p:nvSpPr>
          <p:cNvPr id="40985" name="Text Box 25"/>
          <p:cNvSpPr txBox="1">
            <a:spLocks noChangeArrowheads="1"/>
          </p:cNvSpPr>
          <p:nvPr/>
        </p:nvSpPr>
        <p:spPr bwMode="auto">
          <a:xfrm>
            <a:off x="5824539" y="5300663"/>
            <a:ext cx="623887"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3</a:t>
            </a:r>
            <a:endParaRPr lang="en-US" sz="3600" baseline="-25000"/>
          </a:p>
        </p:txBody>
      </p:sp>
      <p:sp>
        <p:nvSpPr>
          <p:cNvPr id="40986" name="AutoShape 26">
            <a:hlinkClick r:id="" action="ppaction://hlinkshowjump?jump=firstslide" highlightClick="1"/>
          </p:cNvPr>
          <p:cNvSpPr>
            <a:spLocks noChangeArrowheads="1"/>
          </p:cNvSpPr>
          <p:nvPr/>
        </p:nvSpPr>
        <p:spPr bwMode="auto">
          <a:xfrm>
            <a:off x="179388" y="6237288"/>
            <a:ext cx="431800"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40987" name="AutoShape 27">
            <a:hlinkClick r:id="" action="ppaction://noaction"/>
          </p:cNvPr>
          <p:cNvSpPr>
            <a:spLocks noChangeArrowheads="1"/>
          </p:cNvSpPr>
          <p:nvPr/>
        </p:nvSpPr>
        <p:spPr bwMode="auto">
          <a:xfrm>
            <a:off x="755650" y="6237288"/>
            <a:ext cx="323850"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3"/>
          <p:cNvSpPr txBox="1">
            <a:spLocks noChangeArrowheads="1"/>
          </p:cNvSpPr>
          <p:nvPr/>
        </p:nvSpPr>
        <p:spPr bwMode="auto">
          <a:xfrm>
            <a:off x="2562225" y="184152"/>
            <a:ext cx="685800" cy="5508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45060" name="Line 4"/>
          <p:cNvSpPr>
            <a:spLocks noChangeShapeType="1"/>
          </p:cNvSpPr>
          <p:nvPr/>
        </p:nvSpPr>
        <p:spPr bwMode="auto">
          <a:xfrm>
            <a:off x="2878139" y="4841875"/>
            <a:ext cx="4284662" cy="0"/>
          </a:xfrm>
          <a:prstGeom prst="line">
            <a:avLst/>
          </a:prstGeom>
          <a:noFill/>
          <a:ln w="38100">
            <a:solidFill>
              <a:srgbClr val="000000"/>
            </a:solidFill>
            <a:round/>
            <a:headEnd/>
            <a:tailEnd/>
          </a:ln>
          <a:effectLst/>
        </p:spPr>
        <p:txBody>
          <a:bodyPr/>
          <a:lstStyle/>
          <a:p>
            <a:endParaRPr lang="ar-SA"/>
          </a:p>
        </p:txBody>
      </p:sp>
      <p:sp>
        <p:nvSpPr>
          <p:cNvPr id="45061" name="Text Box 5"/>
          <p:cNvSpPr txBox="1">
            <a:spLocks noChangeArrowheads="1"/>
          </p:cNvSpPr>
          <p:nvPr/>
        </p:nvSpPr>
        <p:spPr bwMode="auto">
          <a:xfrm>
            <a:off x="5257800" y="198438"/>
            <a:ext cx="750888" cy="5635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45062" name="Text Box 6"/>
          <p:cNvSpPr txBox="1">
            <a:spLocks noChangeArrowheads="1"/>
          </p:cNvSpPr>
          <p:nvPr/>
        </p:nvSpPr>
        <p:spPr bwMode="auto">
          <a:xfrm>
            <a:off x="3924301" y="4822825"/>
            <a:ext cx="557213" cy="49688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1</a:t>
            </a:r>
            <a:endParaRPr lang="en-US" sz="3600" baseline="-25000"/>
          </a:p>
        </p:txBody>
      </p:sp>
      <p:sp>
        <p:nvSpPr>
          <p:cNvPr id="45063" name="Text Box 7"/>
          <p:cNvSpPr txBox="1">
            <a:spLocks noChangeArrowheads="1"/>
          </p:cNvSpPr>
          <p:nvPr/>
        </p:nvSpPr>
        <p:spPr bwMode="auto">
          <a:xfrm>
            <a:off x="5546725" y="1844677"/>
            <a:ext cx="750888" cy="56356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a:p>
        </p:txBody>
      </p:sp>
      <p:sp>
        <p:nvSpPr>
          <p:cNvPr id="45064" name="Text Box 8"/>
          <p:cNvSpPr txBox="1">
            <a:spLocks noChangeArrowheads="1"/>
          </p:cNvSpPr>
          <p:nvPr/>
        </p:nvSpPr>
        <p:spPr bwMode="auto">
          <a:xfrm>
            <a:off x="6589714" y="620713"/>
            <a:ext cx="750887" cy="5635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45065" name="Text Box 9"/>
          <p:cNvSpPr txBox="1">
            <a:spLocks noChangeArrowheads="1"/>
          </p:cNvSpPr>
          <p:nvPr/>
        </p:nvSpPr>
        <p:spPr bwMode="auto">
          <a:xfrm>
            <a:off x="6910389" y="3673477"/>
            <a:ext cx="750887" cy="5619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45066" name="Text Box 10"/>
          <p:cNvSpPr txBox="1">
            <a:spLocks noChangeArrowheads="1"/>
          </p:cNvSpPr>
          <p:nvPr/>
        </p:nvSpPr>
        <p:spPr bwMode="auto">
          <a:xfrm>
            <a:off x="4217989" y="1428752"/>
            <a:ext cx="750887" cy="5619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a:p>
        </p:txBody>
      </p:sp>
      <p:sp>
        <p:nvSpPr>
          <p:cNvPr id="45067" name="Text Box 11"/>
          <p:cNvSpPr txBox="1">
            <a:spLocks noChangeArrowheads="1"/>
          </p:cNvSpPr>
          <p:nvPr/>
        </p:nvSpPr>
        <p:spPr bwMode="auto">
          <a:xfrm>
            <a:off x="2238375" y="1436690"/>
            <a:ext cx="749300" cy="498475"/>
          </a:xfrm>
          <a:prstGeom prst="rect">
            <a:avLst/>
          </a:prstGeom>
          <a:noFill/>
          <a:ln w="9525">
            <a:noFill/>
            <a:miter lim="800000"/>
            <a:headEnd/>
            <a:tailEnd/>
          </a:ln>
        </p:spPr>
        <p:txBody>
          <a:bodyPr/>
          <a:lstStyle/>
          <a:p>
            <a:pPr>
              <a:lnSpc>
                <a:spcPct val="96000"/>
              </a:lnSpc>
            </a:pPr>
            <a:r>
              <a:rPr lang="en-US" sz="2400" b="1">
                <a:latin typeface="Times New Roman" pitchFamily="18" charset="0"/>
                <a:cs typeface="Times New Roman" pitchFamily="18" charset="0"/>
              </a:rPr>
              <a:t>P</a:t>
            </a:r>
            <a:r>
              <a:rPr lang="en-US" sz="2400" b="1" baseline="-25000">
                <a:latin typeface="Times New Roman" pitchFamily="18" charset="0"/>
                <a:cs typeface="Times New Roman" pitchFamily="18" charset="0"/>
              </a:rPr>
              <a:t>1</a:t>
            </a:r>
          </a:p>
        </p:txBody>
      </p:sp>
      <p:sp>
        <p:nvSpPr>
          <p:cNvPr id="45068" name="Line 12"/>
          <p:cNvSpPr>
            <a:spLocks noChangeShapeType="1"/>
          </p:cNvSpPr>
          <p:nvPr/>
        </p:nvSpPr>
        <p:spPr bwMode="auto">
          <a:xfrm>
            <a:off x="2903538" y="592138"/>
            <a:ext cx="0" cy="4286250"/>
          </a:xfrm>
          <a:prstGeom prst="line">
            <a:avLst/>
          </a:prstGeom>
          <a:noFill/>
          <a:ln w="38100">
            <a:solidFill>
              <a:srgbClr val="000000"/>
            </a:solidFill>
            <a:round/>
            <a:headEnd/>
            <a:tailEnd/>
          </a:ln>
        </p:spPr>
        <p:txBody>
          <a:bodyPr/>
          <a:lstStyle/>
          <a:p>
            <a:endParaRPr lang="ar-SA"/>
          </a:p>
        </p:txBody>
      </p:sp>
      <p:sp>
        <p:nvSpPr>
          <p:cNvPr id="45069" name="Text Box 13"/>
          <p:cNvSpPr txBox="1">
            <a:spLocks noChangeArrowheads="1"/>
          </p:cNvSpPr>
          <p:nvPr/>
        </p:nvSpPr>
        <p:spPr bwMode="auto">
          <a:xfrm>
            <a:off x="7007225" y="4581527"/>
            <a:ext cx="750888" cy="5619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45070" name="Line 14"/>
          <p:cNvSpPr>
            <a:spLocks noChangeShapeType="1"/>
          </p:cNvSpPr>
          <p:nvPr/>
        </p:nvSpPr>
        <p:spPr bwMode="auto">
          <a:xfrm rot="6361919">
            <a:off x="3132138" y="1479550"/>
            <a:ext cx="4025900" cy="2298700"/>
          </a:xfrm>
          <a:prstGeom prst="line">
            <a:avLst/>
          </a:prstGeom>
          <a:noFill/>
          <a:ln w="28575">
            <a:solidFill>
              <a:srgbClr val="000000"/>
            </a:solidFill>
            <a:round/>
            <a:headEnd/>
            <a:tailEnd/>
          </a:ln>
        </p:spPr>
        <p:txBody>
          <a:bodyPr/>
          <a:lstStyle/>
          <a:p>
            <a:endParaRPr lang="ar-SA"/>
          </a:p>
        </p:txBody>
      </p:sp>
      <p:sp>
        <p:nvSpPr>
          <p:cNvPr id="45071" name="Line 15"/>
          <p:cNvSpPr>
            <a:spLocks noChangeShapeType="1"/>
          </p:cNvSpPr>
          <p:nvPr/>
        </p:nvSpPr>
        <p:spPr bwMode="auto">
          <a:xfrm>
            <a:off x="3467101" y="1127125"/>
            <a:ext cx="3565525" cy="2628900"/>
          </a:xfrm>
          <a:prstGeom prst="line">
            <a:avLst/>
          </a:prstGeom>
          <a:noFill/>
          <a:ln w="28575">
            <a:solidFill>
              <a:srgbClr val="000000"/>
            </a:solidFill>
            <a:round/>
            <a:headEnd/>
            <a:tailEnd/>
          </a:ln>
        </p:spPr>
        <p:txBody>
          <a:bodyPr/>
          <a:lstStyle/>
          <a:p>
            <a:endParaRPr lang="ar-SA"/>
          </a:p>
        </p:txBody>
      </p:sp>
      <p:sp>
        <p:nvSpPr>
          <p:cNvPr id="45072" name="Line 16"/>
          <p:cNvSpPr>
            <a:spLocks noChangeShapeType="1"/>
          </p:cNvSpPr>
          <p:nvPr/>
        </p:nvSpPr>
        <p:spPr bwMode="auto">
          <a:xfrm flipH="1">
            <a:off x="2903538" y="2066925"/>
            <a:ext cx="2627312" cy="0"/>
          </a:xfrm>
          <a:prstGeom prst="line">
            <a:avLst/>
          </a:prstGeom>
          <a:noFill/>
          <a:ln w="28575">
            <a:solidFill>
              <a:srgbClr val="000000"/>
            </a:solidFill>
            <a:prstDash val="dashDot"/>
            <a:round/>
            <a:headEnd/>
            <a:tailEnd/>
          </a:ln>
        </p:spPr>
        <p:txBody>
          <a:bodyPr/>
          <a:lstStyle/>
          <a:p>
            <a:endParaRPr lang="ar-SA"/>
          </a:p>
        </p:txBody>
      </p:sp>
      <p:sp>
        <p:nvSpPr>
          <p:cNvPr id="45073" name="Line 17"/>
          <p:cNvSpPr>
            <a:spLocks noChangeShapeType="1"/>
          </p:cNvSpPr>
          <p:nvPr/>
        </p:nvSpPr>
        <p:spPr bwMode="auto">
          <a:xfrm>
            <a:off x="5718176" y="2066925"/>
            <a:ext cx="6350" cy="2801938"/>
          </a:xfrm>
          <a:prstGeom prst="line">
            <a:avLst/>
          </a:prstGeom>
          <a:noFill/>
          <a:ln w="28575">
            <a:solidFill>
              <a:srgbClr val="000000"/>
            </a:solidFill>
            <a:prstDash val="dashDot"/>
            <a:round/>
            <a:headEnd/>
            <a:tailEnd/>
          </a:ln>
        </p:spPr>
        <p:txBody>
          <a:bodyPr/>
          <a:lstStyle/>
          <a:p>
            <a:endParaRPr lang="ar-SA"/>
          </a:p>
        </p:txBody>
      </p:sp>
      <p:sp>
        <p:nvSpPr>
          <p:cNvPr id="45074" name="Line 18"/>
          <p:cNvSpPr>
            <a:spLocks noChangeShapeType="1"/>
          </p:cNvSpPr>
          <p:nvPr/>
        </p:nvSpPr>
        <p:spPr bwMode="auto">
          <a:xfrm rot="5826212">
            <a:off x="2881314" y="588964"/>
            <a:ext cx="2625725" cy="2251075"/>
          </a:xfrm>
          <a:prstGeom prst="line">
            <a:avLst/>
          </a:prstGeom>
          <a:noFill/>
          <a:ln w="28575">
            <a:solidFill>
              <a:srgbClr val="000000"/>
            </a:solidFill>
            <a:round/>
            <a:headEnd/>
            <a:tailEnd/>
          </a:ln>
        </p:spPr>
        <p:txBody>
          <a:bodyPr/>
          <a:lstStyle/>
          <a:p>
            <a:endParaRPr lang="ar-SA"/>
          </a:p>
        </p:txBody>
      </p:sp>
      <p:sp>
        <p:nvSpPr>
          <p:cNvPr id="45075" name="Line 19"/>
          <p:cNvSpPr>
            <a:spLocks noChangeShapeType="1"/>
          </p:cNvSpPr>
          <p:nvPr/>
        </p:nvSpPr>
        <p:spPr bwMode="auto">
          <a:xfrm flipH="1">
            <a:off x="2903538" y="1692277"/>
            <a:ext cx="1314450" cy="11113"/>
          </a:xfrm>
          <a:prstGeom prst="line">
            <a:avLst/>
          </a:prstGeom>
          <a:noFill/>
          <a:ln w="28575">
            <a:solidFill>
              <a:srgbClr val="000000"/>
            </a:solidFill>
            <a:prstDash val="dashDot"/>
            <a:round/>
            <a:headEnd/>
            <a:tailEnd/>
          </a:ln>
        </p:spPr>
        <p:txBody>
          <a:bodyPr/>
          <a:lstStyle/>
          <a:p>
            <a:endParaRPr lang="ar-SA"/>
          </a:p>
        </p:txBody>
      </p:sp>
      <p:sp>
        <p:nvSpPr>
          <p:cNvPr id="45076" name="Line 20"/>
          <p:cNvSpPr>
            <a:spLocks noChangeShapeType="1"/>
          </p:cNvSpPr>
          <p:nvPr/>
        </p:nvSpPr>
        <p:spPr bwMode="auto">
          <a:xfrm flipH="1">
            <a:off x="4211639" y="1692275"/>
            <a:ext cx="6350" cy="3176588"/>
          </a:xfrm>
          <a:prstGeom prst="line">
            <a:avLst/>
          </a:prstGeom>
          <a:noFill/>
          <a:ln w="28575">
            <a:solidFill>
              <a:srgbClr val="000000"/>
            </a:solidFill>
            <a:prstDash val="dashDot"/>
            <a:round/>
            <a:headEnd/>
            <a:tailEnd/>
          </a:ln>
        </p:spPr>
        <p:txBody>
          <a:bodyPr/>
          <a:lstStyle/>
          <a:p>
            <a:endParaRPr lang="ar-SA"/>
          </a:p>
        </p:txBody>
      </p:sp>
      <p:sp>
        <p:nvSpPr>
          <p:cNvPr id="45077" name="Line 21"/>
          <p:cNvSpPr>
            <a:spLocks noChangeShapeType="1"/>
          </p:cNvSpPr>
          <p:nvPr/>
        </p:nvSpPr>
        <p:spPr bwMode="auto">
          <a:xfrm>
            <a:off x="3841750" y="754063"/>
            <a:ext cx="3565525" cy="2627312"/>
          </a:xfrm>
          <a:prstGeom prst="line">
            <a:avLst/>
          </a:prstGeom>
          <a:noFill/>
          <a:ln w="28575">
            <a:solidFill>
              <a:srgbClr val="000000"/>
            </a:solidFill>
            <a:round/>
            <a:headEnd/>
            <a:tailEnd/>
          </a:ln>
        </p:spPr>
        <p:txBody>
          <a:bodyPr/>
          <a:lstStyle/>
          <a:p>
            <a:endParaRPr lang="ar-SA"/>
          </a:p>
        </p:txBody>
      </p:sp>
      <p:sp>
        <p:nvSpPr>
          <p:cNvPr id="45078" name="Text Box 22"/>
          <p:cNvSpPr txBox="1">
            <a:spLocks noChangeArrowheads="1"/>
          </p:cNvSpPr>
          <p:nvPr/>
        </p:nvSpPr>
        <p:spPr bwMode="auto">
          <a:xfrm>
            <a:off x="7288213" y="3297238"/>
            <a:ext cx="749300" cy="5635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45079" name="Text Box 23"/>
          <p:cNvSpPr txBox="1">
            <a:spLocks noChangeArrowheads="1"/>
          </p:cNvSpPr>
          <p:nvPr/>
        </p:nvSpPr>
        <p:spPr bwMode="auto">
          <a:xfrm>
            <a:off x="984739" y="5257800"/>
            <a:ext cx="7402513" cy="1143000"/>
          </a:xfrm>
          <a:prstGeom prst="rect">
            <a:avLst/>
          </a:prstGeom>
          <a:noFill/>
          <a:ln w="28575">
            <a:solidFill>
              <a:srgbClr val="000000"/>
            </a:solidFill>
            <a:miter lim="800000"/>
            <a:headEnd/>
            <a:tailEnd/>
          </a:ln>
        </p:spPr>
        <p:txBody>
          <a:bodyPr/>
          <a:lstStyle/>
          <a:p>
            <a:pPr algn="just" rtl="1"/>
            <a:r>
              <a:rPr lang="ar-SA" altLang="zh-CN" sz="2400" b="1">
                <a:solidFill>
                  <a:srgbClr val="FF6600"/>
                </a:solidFill>
                <a:latin typeface="Times New Roman" pitchFamily="18" charset="0"/>
                <a:ea typeface="SimSun" pitchFamily="2" charset="-122"/>
                <a:cs typeface="Times New Roman" pitchFamily="18" charset="0"/>
              </a:rPr>
              <a:t>الشكل (</a:t>
            </a:r>
            <a:r>
              <a:rPr lang="ar-BH" altLang="zh-CN" sz="2400" b="1">
                <a:solidFill>
                  <a:srgbClr val="FF6600"/>
                </a:solidFill>
                <a:latin typeface="Times New Roman" pitchFamily="18" charset="0"/>
                <a:ea typeface="SimSun" pitchFamily="2" charset="-122"/>
                <a:cs typeface="Times New Roman" pitchFamily="18" charset="0"/>
              </a:rPr>
              <a:t>4</a:t>
            </a:r>
            <a:r>
              <a:rPr lang="ar-SA" altLang="zh-CN" sz="2400" b="1">
                <a:solidFill>
                  <a:srgbClr val="FF6600"/>
                </a:solidFill>
                <a:latin typeface="Times New Roman" pitchFamily="18" charset="0"/>
                <a:ea typeface="SimSun" pitchFamily="2" charset="-122"/>
                <a:cs typeface="Times New Roman" pitchFamily="18" charset="0"/>
              </a:rPr>
              <a:t>-9):</a:t>
            </a:r>
            <a:r>
              <a:rPr lang="ar-SA" altLang="zh-CN" sz="2400">
                <a:solidFill>
                  <a:srgbClr val="000000"/>
                </a:solidFill>
                <a:latin typeface="Times New Roman" pitchFamily="18" charset="0"/>
                <a:ea typeface="SimSun" pitchFamily="2" charset="-122"/>
                <a:cs typeface="Times New Roman" pitchFamily="18" charset="0"/>
              </a:rPr>
              <a:t> تؤدي</a:t>
            </a:r>
            <a:r>
              <a:rPr lang="ar-SA" altLang="zh-CN" sz="2400" b="1">
                <a:solidFill>
                  <a:srgbClr val="000000"/>
                </a:solidFill>
                <a:latin typeface="Times New Roman" pitchFamily="18" charset="0"/>
                <a:ea typeface="SimSun" pitchFamily="2" charset="-122"/>
                <a:cs typeface="Times New Roman" pitchFamily="18" charset="0"/>
              </a:rPr>
              <a:t> </a:t>
            </a:r>
            <a:r>
              <a:rPr lang="ar-SA" altLang="zh-CN" sz="2400">
                <a:solidFill>
                  <a:srgbClr val="000000"/>
                </a:solidFill>
                <a:latin typeface="Times New Roman" pitchFamily="18" charset="0"/>
                <a:ea typeface="SimSun" pitchFamily="2" charset="-122"/>
                <a:cs typeface="Times New Roman" pitchFamily="18" charset="0"/>
              </a:rPr>
              <a:t> زيادة كل من الطلب والعرض زيادة مؤكدة في كمية التوازن وإلى تغير غير مؤكد في  سعر التوازن يعتمد على الحجم النسبي للزيادة في كل من الطلب والعرض.</a:t>
            </a:r>
            <a:endParaRPr lang="en-US" sz="3600">
              <a:ea typeface="SimSun" pitchFamily="2" charset="-122"/>
              <a:cs typeface="Times New Roman" pitchFamily="18" charset="0"/>
            </a:endParaRPr>
          </a:p>
        </p:txBody>
      </p:sp>
      <p:sp>
        <p:nvSpPr>
          <p:cNvPr id="45080" name="Text Box 24"/>
          <p:cNvSpPr txBox="1">
            <a:spLocks noChangeArrowheads="1"/>
          </p:cNvSpPr>
          <p:nvPr/>
        </p:nvSpPr>
        <p:spPr bwMode="auto">
          <a:xfrm>
            <a:off x="2239963" y="1797052"/>
            <a:ext cx="749300" cy="498475"/>
          </a:xfrm>
          <a:prstGeom prst="rect">
            <a:avLst/>
          </a:prstGeom>
          <a:noFill/>
          <a:ln w="9525">
            <a:noFill/>
            <a:miter lim="800000"/>
            <a:headEnd/>
            <a:tailEnd/>
          </a:ln>
        </p:spPr>
        <p:txBody>
          <a:bodyPr/>
          <a:lstStyle/>
          <a:p>
            <a:pPr>
              <a:lnSpc>
                <a:spcPct val="96000"/>
              </a:lnSpc>
            </a:pPr>
            <a:r>
              <a:rPr lang="en-US" sz="2400" b="1">
                <a:latin typeface="Times New Roman" pitchFamily="18" charset="0"/>
                <a:cs typeface="Times New Roman" pitchFamily="18" charset="0"/>
              </a:rPr>
              <a:t>P</a:t>
            </a:r>
            <a:r>
              <a:rPr lang="en-US" sz="2400" b="1" baseline="-25000">
                <a:latin typeface="Times New Roman" pitchFamily="18" charset="0"/>
                <a:cs typeface="Times New Roman" pitchFamily="18" charset="0"/>
              </a:rPr>
              <a:t>2</a:t>
            </a:r>
          </a:p>
        </p:txBody>
      </p:sp>
      <p:sp>
        <p:nvSpPr>
          <p:cNvPr id="45081" name="Text Box 25"/>
          <p:cNvSpPr txBox="1">
            <a:spLocks noChangeArrowheads="1"/>
          </p:cNvSpPr>
          <p:nvPr/>
        </p:nvSpPr>
        <p:spPr bwMode="auto">
          <a:xfrm>
            <a:off x="5437188" y="4797425"/>
            <a:ext cx="557212" cy="49688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2</a:t>
            </a:r>
            <a:endParaRPr lang="en-US" sz="3600" baseline="-25000"/>
          </a:p>
        </p:txBody>
      </p:sp>
      <p:sp>
        <p:nvSpPr>
          <p:cNvPr id="45082" name="AutoShape 26">
            <a:hlinkClick r:id="" action="ppaction://hlinkshowjump?jump=firstslide" highlightClick="1"/>
          </p:cNvPr>
          <p:cNvSpPr>
            <a:spLocks noChangeArrowheads="1"/>
          </p:cNvSpPr>
          <p:nvPr/>
        </p:nvSpPr>
        <p:spPr bwMode="auto">
          <a:xfrm>
            <a:off x="179388" y="6237288"/>
            <a:ext cx="431800"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45083" name="AutoShape 27">
            <a:hlinkClick r:id="" action="ppaction://noaction"/>
          </p:cNvPr>
          <p:cNvSpPr>
            <a:spLocks noChangeArrowheads="1"/>
          </p:cNvSpPr>
          <p:nvPr/>
        </p:nvSpPr>
        <p:spPr bwMode="auto">
          <a:xfrm>
            <a:off x="755650" y="6237288"/>
            <a:ext cx="323850"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Line 3"/>
          <p:cNvSpPr>
            <a:spLocks noChangeShapeType="1"/>
          </p:cNvSpPr>
          <p:nvPr/>
        </p:nvSpPr>
        <p:spPr bwMode="auto">
          <a:xfrm>
            <a:off x="2809876" y="4806950"/>
            <a:ext cx="3711575" cy="0"/>
          </a:xfrm>
          <a:prstGeom prst="line">
            <a:avLst/>
          </a:prstGeom>
          <a:noFill/>
          <a:ln w="38100">
            <a:solidFill>
              <a:srgbClr val="000000"/>
            </a:solidFill>
            <a:round/>
            <a:headEnd/>
            <a:tailEnd/>
          </a:ln>
          <a:effectLst/>
        </p:spPr>
        <p:txBody>
          <a:bodyPr/>
          <a:lstStyle/>
          <a:p>
            <a:endParaRPr lang="ar-SA"/>
          </a:p>
        </p:txBody>
      </p:sp>
      <p:sp>
        <p:nvSpPr>
          <p:cNvPr id="47108" name="Line 4"/>
          <p:cNvSpPr>
            <a:spLocks noChangeShapeType="1"/>
          </p:cNvSpPr>
          <p:nvPr/>
        </p:nvSpPr>
        <p:spPr bwMode="auto">
          <a:xfrm>
            <a:off x="2809875" y="1281115"/>
            <a:ext cx="0" cy="3525837"/>
          </a:xfrm>
          <a:prstGeom prst="line">
            <a:avLst/>
          </a:prstGeom>
          <a:noFill/>
          <a:ln w="38100">
            <a:solidFill>
              <a:srgbClr val="000000"/>
            </a:solidFill>
            <a:round/>
            <a:headEnd/>
            <a:tailEnd/>
          </a:ln>
        </p:spPr>
        <p:txBody>
          <a:bodyPr/>
          <a:lstStyle/>
          <a:p>
            <a:endParaRPr lang="ar-SA"/>
          </a:p>
        </p:txBody>
      </p:sp>
      <p:sp>
        <p:nvSpPr>
          <p:cNvPr id="47109" name="Text Box 5"/>
          <p:cNvSpPr txBox="1">
            <a:spLocks noChangeArrowheads="1"/>
          </p:cNvSpPr>
          <p:nvPr/>
        </p:nvSpPr>
        <p:spPr bwMode="auto">
          <a:xfrm>
            <a:off x="6372225" y="4557713"/>
            <a:ext cx="593725" cy="4635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b="1"/>
          </a:p>
        </p:txBody>
      </p:sp>
      <p:sp>
        <p:nvSpPr>
          <p:cNvPr id="47110" name="Text Box 6"/>
          <p:cNvSpPr txBox="1">
            <a:spLocks noChangeArrowheads="1"/>
          </p:cNvSpPr>
          <p:nvPr/>
        </p:nvSpPr>
        <p:spPr bwMode="auto">
          <a:xfrm>
            <a:off x="3727451" y="4735515"/>
            <a:ext cx="557213" cy="452437"/>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1</a:t>
            </a:r>
            <a:endParaRPr lang="en-US" sz="3600" baseline="-25000"/>
          </a:p>
        </p:txBody>
      </p:sp>
      <p:sp>
        <p:nvSpPr>
          <p:cNvPr id="47111" name="Text Box 7"/>
          <p:cNvSpPr txBox="1">
            <a:spLocks noChangeArrowheads="1"/>
          </p:cNvSpPr>
          <p:nvPr/>
        </p:nvSpPr>
        <p:spPr bwMode="auto">
          <a:xfrm>
            <a:off x="1143000" y="5300665"/>
            <a:ext cx="7162800" cy="1296987"/>
          </a:xfrm>
          <a:prstGeom prst="rect">
            <a:avLst/>
          </a:prstGeom>
          <a:noFill/>
          <a:ln w="28575">
            <a:solidFill>
              <a:srgbClr val="000000"/>
            </a:solidFill>
            <a:miter lim="800000"/>
            <a:headEnd/>
            <a:tailEnd/>
          </a:ln>
        </p:spPr>
        <p:txBody>
          <a:bodyPr/>
          <a:lstStyle/>
          <a:p>
            <a:pPr algn="just" rtl="1"/>
            <a:r>
              <a:rPr lang="ar-SA" altLang="zh-CN" sz="2400" b="1">
                <a:solidFill>
                  <a:srgbClr val="FF6600"/>
                </a:solidFill>
                <a:latin typeface="Times New Roman" pitchFamily="18" charset="0"/>
                <a:ea typeface="SimSun" pitchFamily="2" charset="-122"/>
                <a:cs typeface="Times New Roman" pitchFamily="18" charset="0"/>
              </a:rPr>
              <a:t>الشكل (</a:t>
            </a:r>
            <a:r>
              <a:rPr lang="ar-BH" altLang="zh-CN" sz="2400" b="1">
                <a:solidFill>
                  <a:srgbClr val="FF6600"/>
                </a:solidFill>
                <a:latin typeface="Times New Roman" pitchFamily="18" charset="0"/>
                <a:ea typeface="SimSun" pitchFamily="2" charset="-122"/>
                <a:cs typeface="Times New Roman" pitchFamily="18" charset="0"/>
              </a:rPr>
              <a:t>4</a:t>
            </a:r>
            <a:r>
              <a:rPr lang="ar-SA" altLang="zh-CN" sz="2400" b="1">
                <a:solidFill>
                  <a:srgbClr val="FF6600"/>
                </a:solidFill>
                <a:latin typeface="Times New Roman" pitchFamily="18" charset="0"/>
                <a:ea typeface="SimSun" pitchFamily="2" charset="-122"/>
                <a:cs typeface="Times New Roman" pitchFamily="18" charset="0"/>
              </a:rPr>
              <a:t>-10):</a:t>
            </a:r>
            <a:r>
              <a:rPr lang="ar-SA" altLang="zh-CN" sz="2800" b="1">
                <a:solidFill>
                  <a:srgbClr val="000000"/>
                </a:solidFill>
                <a:latin typeface="Times New Roman" pitchFamily="18" charset="0"/>
                <a:ea typeface="SimSun" pitchFamily="2" charset="-122"/>
                <a:cs typeface="Times New Roman" pitchFamily="18" charset="0"/>
              </a:rPr>
              <a:t> </a:t>
            </a:r>
            <a:r>
              <a:rPr lang="ar-SA" altLang="zh-CN" sz="2400">
                <a:solidFill>
                  <a:srgbClr val="000000"/>
                </a:solidFill>
                <a:latin typeface="Times New Roman" pitchFamily="18" charset="0"/>
                <a:ea typeface="SimSun" pitchFamily="2" charset="-122"/>
                <a:cs typeface="Times New Roman" pitchFamily="18" charset="0"/>
              </a:rPr>
              <a:t>تؤدي زيادة كل من الطلب والعرض بقدر متساوي إلى زيادة مؤكدة في الكمية بينما يبقى سعر التوازن دون أي تغيير.</a:t>
            </a:r>
            <a:endParaRPr lang="en-US" sz="3600">
              <a:ea typeface="SimSun" pitchFamily="2" charset="-122"/>
              <a:cs typeface="Times New Roman" pitchFamily="18" charset="0"/>
            </a:endParaRPr>
          </a:p>
        </p:txBody>
      </p:sp>
      <p:sp>
        <p:nvSpPr>
          <p:cNvPr id="47112" name="Text Box 8"/>
          <p:cNvSpPr txBox="1">
            <a:spLocks noChangeArrowheads="1"/>
          </p:cNvSpPr>
          <p:nvPr/>
        </p:nvSpPr>
        <p:spPr bwMode="auto">
          <a:xfrm>
            <a:off x="5335589" y="549277"/>
            <a:ext cx="649287" cy="4873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47113" name="Text Box 9"/>
          <p:cNvSpPr txBox="1">
            <a:spLocks noChangeArrowheads="1"/>
          </p:cNvSpPr>
          <p:nvPr/>
        </p:nvSpPr>
        <p:spPr bwMode="auto">
          <a:xfrm>
            <a:off x="4800600" y="2017713"/>
            <a:ext cx="649288" cy="48736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a:p>
        </p:txBody>
      </p:sp>
      <p:sp>
        <p:nvSpPr>
          <p:cNvPr id="47114" name="Text Box 10"/>
          <p:cNvSpPr txBox="1">
            <a:spLocks noChangeArrowheads="1"/>
          </p:cNvSpPr>
          <p:nvPr/>
        </p:nvSpPr>
        <p:spPr bwMode="auto">
          <a:xfrm>
            <a:off x="5956300" y="661988"/>
            <a:ext cx="649288" cy="4873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47115" name="Text Box 11"/>
          <p:cNvSpPr txBox="1">
            <a:spLocks noChangeArrowheads="1"/>
          </p:cNvSpPr>
          <p:nvPr/>
        </p:nvSpPr>
        <p:spPr bwMode="auto">
          <a:xfrm>
            <a:off x="6300788" y="4005263"/>
            <a:ext cx="649287" cy="4873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47116" name="Text Box 12"/>
          <p:cNvSpPr txBox="1">
            <a:spLocks noChangeArrowheads="1"/>
          </p:cNvSpPr>
          <p:nvPr/>
        </p:nvSpPr>
        <p:spPr bwMode="auto">
          <a:xfrm>
            <a:off x="3633789" y="1695452"/>
            <a:ext cx="650875" cy="4873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a:p>
        </p:txBody>
      </p:sp>
      <p:sp>
        <p:nvSpPr>
          <p:cNvPr id="47117" name="Text Box 13"/>
          <p:cNvSpPr txBox="1">
            <a:spLocks noChangeArrowheads="1"/>
          </p:cNvSpPr>
          <p:nvPr/>
        </p:nvSpPr>
        <p:spPr bwMode="auto">
          <a:xfrm>
            <a:off x="1400175" y="2089150"/>
            <a:ext cx="1392238" cy="476250"/>
          </a:xfrm>
          <a:prstGeom prst="rect">
            <a:avLst/>
          </a:prstGeom>
          <a:noFill/>
          <a:ln w="9525">
            <a:noFill/>
            <a:miter lim="800000"/>
            <a:headEnd/>
            <a:tailEnd/>
          </a:ln>
        </p:spPr>
        <p:txBody>
          <a:bodyPr/>
          <a:lstStyle/>
          <a:p>
            <a:pPr algn="r" rtl="1">
              <a:lnSpc>
                <a:spcPct val="80000"/>
              </a:lnSpc>
            </a:pPr>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r>
              <a:rPr lang="en-US" altLang="zh-CN" sz="2400" b="1">
                <a:latin typeface="Times New Roman" pitchFamily="18" charset="0"/>
                <a:ea typeface="SimSun" pitchFamily="2" charset="-122"/>
              </a:rPr>
              <a:t> = P</a:t>
            </a:r>
            <a:r>
              <a:rPr lang="en-US" altLang="zh-CN" sz="2400" b="1" baseline="-25000">
                <a:latin typeface="Times New Roman" pitchFamily="18" charset="0"/>
                <a:ea typeface="SimSun" pitchFamily="2" charset="-122"/>
              </a:rPr>
              <a:t>2</a:t>
            </a:r>
            <a:endParaRPr lang="en-US"/>
          </a:p>
        </p:txBody>
      </p:sp>
      <p:sp>
        <p:nvSpPr>
          <p:cNvPr id="47118" name="Line 14"/>
          <p:cNvSpPr>
            <a:spLocks noChangeShapeType="1"/>
          </p:cNvSpPr>
          <p:nvPr/>
        </p:nvSpPr>
        <p:spPr bwMode="auto">
          <a:xfrm rot="6361919">
            <a:off x="2742407" y="1423195"/>
            <a:ext cx="3670300" cy="2157413"/>
          </a:xfrm>
          <a:prstGeom prst="line">
            <a:avLst/>
          </a:prstGeom>
          <a:noFill/>
          <a:ln w="28575">
            <a:solidFill>
              <a:srgbClr val="000000"/>
            </a:solidFill>
            <a:round/>
            <a:headEnd/>
            <a:tailEnd/>
          </a:ln>
        </p:spPr>
        <p:txBody>
          <a:bodyPr/>
          <a:lstStyle/>
          <a:p>
            <a:endParaRPr lang="ar-SA"/>
          </a:p>
        </p:txBody>
      </p:sp>
      <p:sp>
        <p:nvSpPr>
          <p:cNvPr id="47119" name="Line 15"/>
          <p:cNvSpPr>
            <a:spLocks noChangeShapeType="1"/>
          </p:cNvSpPr>
          <p:nvPr/>
        </p:nvSpPr>
        <p:spPr bwMode="auto">
          <a:xfrm>
            <a:off x="3355976" y="1835150"/>
            <a:ext cx="3087688" cy="2274888"/>
          </a:xfrm>
          <a:prstGeom prst="line">
            <a:avLst/>
          </a:prstGeom>
          <a:noFill/>
          <a:ln w="28575">
            <a:solidFill>
              <a:srgbClr val="000000"/>
            </a:solidFill>
            <a:round/>
            <a:headEnd/>
            <a:tailEnd/>
          </a:ln>
        </p:spPr>
        <p:txBody>
          <a:bodyPr/>
          <a:lstStyle/>
          <a:p>
            <a:endParaRPr lang="ar-SA"/>
          </a:p>
        </p:txBody>
      </p:sp>
      <p:sp>
        <p:nvSpPr>
          <p:cNvPr id="47120" name="Line 16"/>
          <p:cNvSpPr>
            <a:spLocks noChangeShapeType="1"/>
          </p:cNvSpPr>
          <p:nvPr/>
        </p:nvSpPr>
        <p:spPr bwMode="auto">
          <a:xfrm>
            <a:off x="4819650" y="2287588"/>
            <a:ext cx="0" cy="2565400"/>
          </a:xfrm>
          <a:prstGeom prst="line">
            <a:avLst/>
          </a:prstGeom>
          <a:noFill/>
          <a:ln w="28575">
            <a:solidFill>
              <a:srgbClr val="000000"/>
            </a:solidFill>
            <a:prstDash val="dashDot"/>
            <a:round/>
            <a:headEnd/>
            <a:tailEnd/>
          </a:ln>
        </p:spPr>
        <p:txBody>
          <a:bodyPr/>
          <a:lstStyle/>
          <a:p>
            <a:endParaRPr lang="ar-SA"/>
          </a:p>
        </p:txBody>
      </p:sp>
      <p:sp>
        <p:nvSpPr>
          <p:cNvPr id="47121" name="Text Box 17"/>
          <p:cNvSpPr txBox="1">
            <a:spLocks noChangeArrowheads="1"/>
          </p:cNvSpPr>
          <p:nvPr/>
        </p:nvSpPr>
        <p:spPr bwMode="auto">
          <a:xfrm>
            <a:off x="2525714" y="836613"/>
            <a:ext cx="649287" cy="4873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47122" name="Line 18"/>
          <p:cNvSpPr>
            <a:spLocks noChangeShapeType="1"/>
          </p:cNvSpPr>
          <p:nvPr/>
        </p:nvSpPr>
        <p:spPr bwMode="auto">
          <a:xfrm rot="5826212">
            <a:off x="2911476" y="1082677"/>
            <a:ext cx="2600325" cy="2111375"/>
          </a:xfrm>
          <a:prstGeom prst="line">
            <a:avLst/>
          </a:prstGeom>
          <a:noFill/>
          <a:ln w="28575">
            <a:solidFill>
              <a:srgbClr val="000000"/>
            </a:solidFill>
            <a:round/>
            <a:headEnd/>
            <a:tailEnd/>
          </a:ln>
        </p:spPr>
        <p:txBody>
          <a:bodyPr/>
          <a:lstStyle/>
          <a:p>
            <a:endParaRPr lang="ar-SA"/>
          </a:p>
        </p:txBody>
      </p:sp>
      <p:sp>
        <p:nvSpPr>
          <p:cNvPr id="47123" name="Line 19"/>
          <p:cNvSpPr>
            <a:spLocks noChangeShapeType="1"/>
          </p:cNvSpPr>
          <p:nvPr/>
        </p:nvSpPr>
        <p:spPr bwMode="auto">
          <a:xfrm flipH="1">
            <a:off x="2868614" y="2287588"/>
            <a:ext cx="1951037" cy="44450"/>
          </a:xfrm>
          <a:prstGeom prst="line">
            <a:avLst/>
          </a:prstGeom>
          <a:noFill/>
          <a:ln w="28575">
            <a:solidFill>
              <a:srgbClr val="000000"/>
            </a:solidFill>
            <a:prstDash val="dashDot"/>
            <a:round/>
            <a:headEnd/>
            <a:tailEnd/>
          </a:ln>
        </p:spPr>
        <p:txBody>
          <a:bodyPr/>
          <a:lstStyle/>
          <a:p>
            <a:endParaRPr lang="ar-SA"/>
          </a:p>
        </p:txBody>
      </p:sp>
      <p:sp>
        <p:nvSpPr>
          <p:cNvPr id="47124" name="Line 20"/>
          <p:cNvSpPr>
            <a:spLocks noChangeShapeType="1"/>
          </p:cNvSpPr>
          <p:nvPr/>
        </p:nvSpPr>
        <p:spPr bwMode="auto">
          <a:xfrm flipH="1">
            <a:off x="3995738" y="2322513"/>
            <a:ext cx="11112" cy="2474912"/>
          </a:xfrm>
          <a:prstGeom prst="line">
            <a:avLst/>
          </a:prstGeom>
          <a:noFill/>
          <a:ln w="28575">
            <a:solidFill>
              <a:srgbClr val="000000"/>
            </a:solidFill>
            <a:prstDash val="dashDot"/>
            <a:round/>
            <a:headEnd/>
            <a:tailEnd/>
          </a:ln>
        </p:spPr>
        <p:txBody>
          <a:bodyPr/>
          <a:lstStyle/>
          <a:p>
            <a:endParaRPr lang="ar-SA"/>
          </a:p>
        </p:txBody>
      </p:sp>
      <p:sp>
        <p:nvSpPr>
          <p:cNvPr id="47125" name="Line 21"/>
          <p:cNvSpPr>
            <a:spLocks noChangeShapeType="1"/>
          </p:cNvSpPr>
          <p:nvPr/>
        </p:nvSpPr>
        <p:spPr bwMode="auto">
          <a:xfrm>
            <a:off x="3681413" y="1511302"/>
            <a:ext cx="3249612" cy="2238375"/>
          </a:xfrm>
          <a:prstGeom prst="line">
            <a:avLst/>
          </a:prstGeom>
          <a:noFill/>
          <a:ln w="28575">
            <a:solidFill>
              <a:srgbClr val="000000"/>
            </a:solidFill>
            <a:round/>
            <a:headEnd/>
            <a:tailEnd/>
          </a:ln>
        </p:spPr>
        <p:txBody>
          <a:bodyPr/>
          <a:lstStyle/>
          <a:p>
            <a:endParaRPr lang="ar-SA"/>
          </a:p>
        </p:txBody>
      </p:sp>
      <p:sp>
        <p:nvSpPr>
          <p:cNvPr id="47126" name="Text Box 22"/>
          <p:cNvSpPr txBox="1">
            <a:spLocks noChangeArrowheads="1"/>
          </p:cNvSpPr>
          <p:nvPr/>
        </p:nvSpPr>
        <p:spPr bwMode="auto">
          <a:xfrm>
            <a:off x="6800851" y="3662363"/>
            <a:ext cx="650875" cy="4873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47127" name="Text Box 23"/>
          <p:cNvSpPr txBox="1">
            <a:spLocks noChangeArrowheads="1"/>
          </p:cNvSpPr>
          <p:nvPr/>
        </p:nvSpPr>
        <p:spPr bwMode="auto">
          <a:xfrm>
            <a:off x="4538663" y="4745040"/>
            <a:ext cx="557212" cy="452437"/>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2</a:t>
            </a:r>
            <a:endParaRPr lang="en-US" sz="3600" baseline="-25000"/>
          </a:p>
        </p:txBody>
      </p:sp>
      <p:sp>
        <p:nvSpPr>
          <p:cNvPr id="47128" name="AutoShape 24">
            <a:hlinkClick r:id="" action="ppaction://hlinkshowjump?jump=firstslide" highlightClick="1"/>
          </p:cNvPr>
          <p:cNvSpPr>
            <a:spLocks noChangeArrowheads="1"/>
          </p:cNvSpPr>
          <p:nvPr/>
        </p:nvSpPr>
        <p:spPr bwMode="auto">
          <a:xfrm>
            <a:off x="179388" y="6237288"/>
            <a:ext cx="431800"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47129" name="AutoShape 25">
            <a:hlinkClick r:id="" action="ppaction://noaction"/>
          </p:cNvPr>
          <p:cNvSpPr>
            <a:spLocks noChangeArrowheads="1"/>
          </p:cNvSpPr>
          <p:nvPr/>
        </p:nvSpPr>
        <p:spPr bwMode="auto">
          <a:xfrm>
            <a:off x="755650" y="6237288"/>
            <a:ext cx="323850"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ext Box 3"/>
          <p:cNvSpPr txBox="1">
            <a:spLocks noChangeArrowheads="1"/>
          </p:cNvSpPr>
          <p:nvPr/>
        </p:nvSpPr>
        <p:spPr bwMode="auto">
          <a:xfrm>
            <a:off x="6846889" y="4991102"/>
            <a:ext cx="677862"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49156" name="Text Box 4"/>
          <p:cNvSpPr txBox="1">
            <a:spLocks noChangeArrowheads="1"/>
          </p:cNvSpPr>
          <p:nvPr/>
        </p:nvSpPr>
        <p:spPr bwMode="auto">
          <a:xfrm>
            <a:off x="7083426" y="3233740"/>
            <a:ext cx="676275"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49157" name="Text Box 5"/>
          <p:cNvSpPr txBox="1">
            <a:spLocks noChangeArrowheads="1"/>
          </p:cNvSpPr>
          <p:nvPr/>
        </p:nvSpPr>
        <p:spPr bwMode="auto">
          <a:xfrm>
            <a:off x="5262564" y="236540"/>
            <a:ext cx="677862"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49158" name="Text Box 6"/>
          <p:cNvSpPr txBox="1">
            <a:spLocks noChangeArrowheads="1"/>
          </p:cNvSpPr>
          <p:nvPr/>
        </p:nvSpPr>
        <p:spPr bwMode="auto">
          <a:xfrm>
            <a:off x="3646488" y="5281613"/>
            <a:ext cx="584200" cy="5572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1</a:t>
            </a:r>
            <a:endParaRPr lang="en-US" sz="3600" baseline="-25000"/>
          </a:p>
        </p:txBody>
      </p:sp>
      <p:sp>
        <p:nvSpPr>
          <p:cNvPr id="49159" name="Text Box 7"/>
          <p:cNvSpPr txBox="1">
            <a:spLocks noChangeArrowheads="1"/>
          </p:cNvSpPr>
          <p:nvPr/>
        </p:nvSpPr>
        <p:spPr bwMode="auto">
          <a:xfrm>
            <a:off x="5003801" y="1379540"/>
            <a:ext cx="677863" cy="5556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a:p>
        </p:txBody>
      </p:sp>
      <p:sp>
        <p:nvSpPr>
          <p:cNvPr id="49160" name="Text Box 8"/>
          <p:cNvSpPr txBox="1">
            <a:spLocks noChangeArrowheads="1"/>
          </p:cNvSpPr>
          <p:nvPr/>
        </p:nvSpPr>
        <p:spPr bwMode="auto">
          <a:xfrm>
            <a:off x="5845176" y="307977"/>
            <a:ext cx="676275"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49161" name="Text Box 9"/>
          <p:cNvSpPr txBox="1">
            <a:spLocks noChangeArrowheads="1"/>
          </p:cNvSpPr>
          <p:nvPr/>
        </p:nvSpPr>
        <p:spPr bwMode="auto">
          <a:xfrm>
            <a:off x="6391276" y="4184652"/>
            <a:ext cx="677863"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49162" name="Text Box 10"/>
          <p:cNvSpPr txBox="1">
            <a:spLocks noChangeArrowheads="1"/>
          </p:cNvSpPr>
          <p:nvPr/>
        </p:nvSpPr>
        <p:spPr bwMode="auto">
          <a:xfrm>
            <a:off x="3941764" y="1878015"/>
            <a:ext cx="676275"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a:p>
        </p:txBody>
      </p:sp>
      <p:sp>
        <p:nvSpPr>
          <p:cNvPr id="49163" name="Text Box 11"/>
          <p:cNvSpPr txBox="1">
            <a:spLocks noChangeArrowheads="1"/>
          </p:cNvSpPr>
          <p:nvPr/>
        </p:nvSpPr>
        <p:spPr bwMode="auto">
          <a:xfrm>
            <a:off x="2268538" y="1314452"/>
            <a:ext cx="488950" cy="568325"/>
          </a:xfrm>
          <a:prstGeom prst="rect">
            <a:avLst/>
          </a:prstGeom>
          <a:noFill/>
          <a:ln w="9525">
            <a:noFill/>
            <a:miter lim="800000"/>
            <a:headEnd/>
            <a:tailEnd/>
          </a:ln>
        </p:spPr>
        <p:txBody>
          <a:bodyPr/>
          <a:lstStyle/>
          <a:p>
            <a:pPr algn="r" rtl="1">
              <a:lnSpc>
                <a:spcPct val="96000"/>
              </a:lnSpc>
            </a:pPr>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endParaRPr lang="en-US" sz="3600" baseline="-25000"/>
          </a:p>
        </p:txBody>
      </p:sp>
      <p:sp>
        <p:nvSpPr>
          <p:cNvPr id="49164" name="Line 12"/>
          <p:cNvSpPr>
            <a:spLocks noChangeShapeType="1"/>
          </p:cNvSpPr>
          <p:nvPr/>
        </p:nvSpPr>
        <p:spPr bwMode="auto">
          <a:xfrm>
            <a:off x="2757488" y="1127127"/>
            <a:ext cx="0" cy="4232275"/>
          </a:xfrm>
          <a:prstGeom prst="line">
            <a:avLst/>
          </a:prstGeom>
          <a:noFill/>
          <a:ln w="38100">
            <a:solidFill>
              <a:srgbClr val="000000"/>
            </a:solidFill>
            <a:round/>
            <a:headEnd/>
            <a:tailEnd/>
          </a:ln>
        </p:spPr>
        <p:txBody>
          <a:bodyPr/>
          <a:lstStyle/>
          <a:p>
            <a:endParaRPr lang="ar-SA"/>
          </a:p>
        </p:txBody>
      </p:sp>
      <p:sp>
        <p:nvSpPr>
          <p:cNvPr id="49165" name="Line 13"/>
          <p:cNvSpPr>
            <a:spLocks noChangeShapeType="1"/>
          </p:cNvSpPr>
          <p:nvPr/>
        </p:nvSpPr>
        <p:spPr bwMode="auto">
          <a:xfrm>
            <a:off x="2757488" y="5346700"/>
            <a:ext cx="4230687" cy="0"/>
          </a:xfrm>
          <a:prstGeom prst="line">
            <a:avLst/>
          </a:prstGeom>
          <a:noFill/>
          <a:ln w="38100">
            <a:solidFill>
              <a:srgbClr val="000000"/>
            </a:solidFill>
            <a:round/>
            <a:headEnd/>
            <a:tailEnd/>
          </a:ln>
          <a:effectLst/>
        </p:spPr>
        <p:txBody>
          <a:bodyPr/>
          <a:lstStyle/>
          <a:p>
            <a:endParaRPr lang="ar-SA"/>
          </a:p>
        </p:txBody>
      </p:sp>
      <p:sp>
        <p:nvSpPr>
          <p:cNvPr id="49166" name="Line 14"/>
          <p:cNvSpPr>
            <a:spLocks noChangeShapeType="1"/>
          </p:cNvSpPr>
          <p:nvPr/>
        </p:nvSpPr>
        <p:spPr bwMode="auto">
          <a:xfrm rot="6361919">
            <a:off x="2484438" y="1268414"/>
            <a:ext cx="3973512" cy="2074862"/>
          </a:xfrm>
          <a:prstGeom prst="line">
            <a:avLst/>
          </a:prstGeom>
          <a:noFill/>
          <a:ln w="28575">
            <a:solidFill>
              <a:srgbClr val="000000"/>
            </a:solidFill>
            <a:round/>
            <a:headEnd/>
            <a:tailEnd/>
          </a:ln>
        </p:spPr>
        <p:txBody>
          <a:bodyPr/>
          <a:lstStyle/>
          <a:p>
            <a:endParaRPr lang="ar-SA"/>
          </a:p>
        </p:txBody>
      </p:sp>
      <p:sp>
        <p:nvSpPr>
          <p:cNvPr id="49167" name="Line 15"/>
          <p:cNvSpPr>
            <a:spLocks noChangeShapeType="1"/>
          </p:cNvSpPr>
          <p:nvPr/>
        </p:nvSpPr>
        <p:spPr bwMode="auto">
          <a:xfrm>
            <a:off x="3265488" y="1654177"/>
            <a:ext cx="3214687" cy="2593975"/>
          </a:xfrm>
          <a:prstGeom prst="line">
            <a:avLst/>
          </a:prstGeom>
          <a:noFill/>
          <a:ln w="28575">
            <a:solidFill>
              <a:srgbClr val="000000"/>
            </a:solidFill>
            <a:round/>
            <a:headEnd/>
            <a:tailEnd/>
          </a:ln>
        </p:spPr>
        <p:txBody>
          <a:bodyPr/>
          <a:lstStyle/>
          <a:p>
            <a:endParaRPr lang="ar-SA"/>
          </a:p>
        </p:txBody>
      </p:sp>
      <p:sp>
        <p:nvSpPr>
          <p:cNvPr id="49168" name="Line 16"/>
          <p:cNvSpPr>
            <a:spLocks noChangeShapeType="1"/>
          </p:cNvSpPr>
          <p:nvPr/>
        </p:nvSpPr>
        <p:spPr bwMode="auto">
          <a:xfrm flipH="1">
            <a:off x="2757489" y="1616075"/>
            <a:ext cx="2368550" cy="0"/>
          </a:xfrm>
          <a:prstGeom prst="line">
            <a:avLst/>
          </a:prstGeom>
          <a:noFill/>
          <a:ln w="28575">
            <a:solidFill>
              <a:srgbClr val="000000"/>
            </a:solidFill>
            <a:prstDash val="dashDot"/>
            <a:round/>
            <a:headEnd/>
            <a:tailEnd/>
          </a:ln>
        </p:spPr>
        <p:txBody>
          <a:bodyPr/>
          <a:lstStyle/>
          <a:p>
            <a:endParaRPr lang="ar-SA"/>
          </a:p>
        </p:txBody>
      </p:sp>
      <p:sp>
        <p:nvSpPr>
          <p:cNvPr id="49169" name="Line 17"/>
          <p:cNvSpPr>
            <a:spLocks noChangeShapeType="1"/>
          </p:cNvSpPr>
          <p:nvPr/>
        </p:nvSpPr>
        <p:spPr bwMode="auto">
          <a:xfrm>
            <a:off x="5126039" y="1616075"/>
            <a:ext cx="22225" cy="3684588"/>
          </a:xfrm>
          <a:prstGeom prst="line">
            <a:avLst/>
          </a:prstGeom>
          <a:noFill/>
          <a:ln w="28575">
            <a:solidFill>
              <a:srgbClr val="000000"/>
            </a:solidFill>
            <a:prstDash val="dashDot"/>
            <a:round/>
            <a:headEnd/>
            <a:tailEnd/>
          </a:ln>
        </p:spPr>
        <p:txBody>
          <a:bodyPr/>
          <a:lstStyle/>
          <a:p>
            <a:endParaRPr lang="ar-SA"/>
          </a:p>
        </p:txBody>
      </p:sp>
      <p:sp>
        <p:nvSpPr>
          <p:cNvPr id="49170" name="Text Box 18"/>
          <p:cNvSpPr txBox="1">
            <a:spLocks noChangeArrowheads="1"/>
          </p:cNvSpPr>
          <p:nvPr/>
        </p:nvSpPr>
        <p:spPr bwMode="auto">
          <a:xfrm>
            <a:off x="2419351" y="612777"/>
            <a:ext cx="676275"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49171" name="Line 19"/>
          <p:cNvSpPr>
            <a:spLocks noChangeShapeType="1"/>
          </p:cNvSpPr>
          <p:nvPr/>
        </p:nvSpPr>
        <p:spPr bwMode="auto">
          <a:xfrm rot="5826212">
            <a:off x="2672557" y="851696"/>
            <a:ext cx="2963863" cy="2200275"/>
          </a:xfrm>
          <a:prstGeom prst="line">
            <a:avLst/>
          </a:prstGeom>
          <a:noFill/>
          <a:ln w="28575">
            <a:solidFill>
              <a:srgbClr val="000000"/>
            </a:solidFill>
            <a:round/>
            <a:headEnd/>
            <a:tailEnd/>
          </a:ln>
        </p:spPr>
        <p:txBody>
          <a:bodyPr/>
          <a:lstStyle/>
          <a:p>
            <a:endParaRPr lang="ar-SA"/>
          </a:p>
        </p:txBody>
      </p:sp>
      <p:sp>
        <p:nvSpPr>
          <p:cNvPr id="49172" name="Line 20"/>
          <p:cNvSpPr>
            <a:spLocks noChangeShapeType="1"/>
          </p:cNvSpPr>
          <p:nvPr/>
        </p:nvSpPr>
        <p:spPr bwMode="auto">
          <a:xfrm flipH="1">
            <a:off x="2757489" y="2171702"/>
            <a:ext cx="1184275" cy="9525"/>
          </a:xfrm>
          <a:prstGeom prst="line">
            <a:avLst/>
          </a:prstGeom>
          <a:noFill/>
          <a:ln w="28575">
            <a:solidFill>
              <a:srgbClr val="000000"/>
            </a:solidFill>
            <a:prstDash val="dashDot"/>
            <a:round/>
            <a:headEnd/>
            <a:tailEnd/>
          </a:ln>
        </p:spPr>
        <p:txBody>
          <a:bodyPr/>
          <a:lstStyle/>
          <a:p>
            <a:endParaRPr lang="ar-SA"/>
          </a:p>
        </p:txBody>
      </p:sp>
      <p:sp>
        <p:nvSpPr>
          <p:cNvPr id="49173" name="Line 21"/>
          <p:cNvSpPr>
            <a:spLocks noChangeShapeType="1"/>
          </p:cNvSpPr>
          <p:nvPr/>
        </p:nvSpPr>
        <p:spPr bwMode="auto">
          <a:xfrm>
            <a:off x="3941763" y="2212975"/>
            <a:ext cx="0" cy="3148013"/>
          </a:xfrm>
          <a:prstGeom prst="line">
            <a:avLst/>
          </a:prstGeom>
          <a:noFill/>
          <a:ln w="28575">
            <a:solidFill>
              <a:srgbClr val="000000"/>
            </a:solidFill>
            <a:prstDash val="dashDot"/>
            <a:round/>
            <a:headEnd/>
            <a:tailEnd/>
          </a:ln>
        </p:spPr>
        <p:txBody>
          <a:bodyPr/>
          <a:lstStyle/>
          <a:p>
            <a:endParaRPr lang="ar-SA"/>
          </a:p>
        </p:txBody>
      </p:sp>
      <p:sp>
        <p:nvSpPr>
          <p:cNvPr id="49174" name="Line 22"/>
          <p:cNvSpPr>
            <a:spLocks noChangeShapeType="1"/>
          </p:cNvSpPr>
          <p:nvPr/>
        </p:nvSpPr>
        <p:spPr bwMode="auto">
          <a:xfrm>
            <a:off x="3941764" y="688977"/>
            <a:ext cx="3214687" cy="2593975"/>
          </a:xfrm>
          <a:prstGeom prst="line">
            <a:avLst/>
          </a:prstGeom>
          <a:noFill/>
          <a:ln w="28575">
            <a:solidFill>
              <a:srgbClr val="000000"/>
            </a:solidFill>
            <a:round/>
            <a:headEnd/>
            <a:tailEnd/>
          </a:ln>
        </p:spPr>
        <p:txBody>
          <a:bodyPr/>
          <a:lstStyle/>
          <a:p>
            <a:endParaRPr lang="ar-SA"/>
          </a:p>
        </p:txBody>
      </p:sp>
      <p:sp>
        <p:nvSpPr>
          <p:cNvPr id="49175" name="Text Box 23"/>
          <p:cNvSpPr txBox="1">
            <a:spLocks noChangeArrowheads="1"/>
          </p:cNvSpPr>
          <p:nvPr/>
        </p:nvSpPr>
        <p:spPr bwMode="auto">
          <a:xfrm>
            <a:off x="1403350" y="5734052"/>
            <a:ext cx="6769100" cy="765175"/>
          </a:xfrm>
          <a:prstGeom prst="rect">
            <a:avLst/>
          </a:prstGeom>
          <a:noFill/>
          <a:ln w="28575">
            <a:solidFill>
              <a:srgbClr val="000000"/>
            </a:solidFill>
            <a:miter lim="800000"/>
            <a:headEnd/>
            <a:tailEnd/>
          </a:ln>
        </p:spPr>
        <p:txBody>
          <a:bodyPr/>
          <a:lstStyle/>
          <a:p>
            <a:pPr algn="just" rtl="1"/>
            <a:r>
              <a:rPr lang="ar-SA" altLang="zh-CN" sz="2000" b="1">
                <a:solidFill>
                  <a:srgbClr val="FF6600"/>
                </a:solidFill>
                <a:latin typeface="Times New Roman" pitchFamily="18" charset="0"/>
                <a:ea typeface="SimSun" pitchFamily="2" charset="-122"/>
                <a:cs typeface="Times New Roman" pitchFamily="18" charset="0"/>
              </a:rPr>
              <a:t>الشكل (</a:t>
            </a:r>
            <a:r>
              <a:rPr lang="ar-BH" altLang="zh-CN" sz="2000" b="1">
                <a:solidFill>
                  <a:srgbClr val="FF6600"/>
                </a:solidFill>
                <a:latin typeface="Times New Roman" pitchFamily="18" charset="0"/>
                <a:ea typeface="SimSun" pitchFamily="2" charset="-122"/>
                <a:cs typeface="Times New Roman" pitchFamily="18" charset="0"/>
              </a:rPr>
              <a:t>4</a:t>
            </a:r>
            <a:r>
              <a:rPr lang="ar-SA" altLang="zh-CN" sz="2000" b="1">
                <a:solidFill>
                  <a:srgbClr val="FF6600"/>
                </a:solidFill>
                <a:latin typeface="Times New Roman" pitchFamily="18" charset="0"/>
                <a:ea typeface="SimSun" pitchFamily="2" charset="-122"/>
                <a:cs typeface="Times New Roman" pitchFamily="18" charset="0"/>
              </a:rPr>
              <a:t>-11 ):</a:t>
            </a:r>
            <a:r>
              <a:rPr lang="ar-SA" altLang="zh-CN" sz="2000" b="1">
                <a:solidFill>
                  <a:srgbClr val="000000"/>
                </a:solidFill>
                <a:latin typeface="Times New Roman" pitchFamily="18" charset="0"/>
                <a:ea typeface="SimSun" pitchFamily="2" charset="-122"/>
                <a:cs typeface="Times New Roman" pitchFamily="18" charset="0"/>
              </a:rPr>
              <a:t> </a:t>
            </a:r>
            <a:r>
              <a:rPr lang="ar-SA" altLang="zh-CN" sz="2000">
                <a:solidFill>
                  <a:srgbClr val="000000"/>
                </a:solidFill>
                <a:latin typeface="Times New Roman" pitchFamily="18" charset="0"/>
                <a:ea typeface="SimSun" pitchFamily="2" charset="-122"/>
                <a:cs typeface="Times New Roman" pitchFamily="18" charset="0"/>
              </a:rPr>
              <a:t>إذا كانت الزيادة في الطلب أكبر من الزيادة في العرض أدى ذلك إلى زيادة مؤكدة في كمية التوازن مع ارتفاع سعر التوازن.</a:t>
            </a:r>
            <a:endParaRPr lang="en-US" sz="3200">
              <a:ea typeface="SimSun" pitchFamily="2" charset="-122"/>
              <a:cs typeface="Times New Roman" pitchFamily="18" charset="0"/>
            </a:endParaRPr>
          </a:p>
        </p:txBody>
      </p:sp>
      <p:sp>
        <p:nvSpPr>
          <p:cNvPr id="49176" name="Text Box 24"/>
          <p:cNvSpPr txBox="1">
            <a:spLocks noChangeArrowheads="1"/>
          </p:cNvSpPr>
          <p:nvPr/>
        </p:nvSpPr>
        <p:spPr bwMode="auto">
          <a:xfrm>
            <a:off x="2268538" y="1916115"/>
            <a:ext cx="488950" cy="568325"/>
          </a:xfrm>
          <a:prstGeom prst="rect">
            <a:avLst/>
          </a:prstGeom>
          <a:noFill/>
          <a:ln w="9525">
            <a:noFill/>
            <a:miter lim="800000"/>
            <a:headEnd/>
            <a:tailEnd/>
          </a:ln>
        </p:spPr>
        <p:txBody>
          <a:bodyPr/>
          <a:lstStyle/>
          <a:p>
            <a:pPr algn="r" rtl="1">
              <a:lnSpc>
                <a:spcPct val="96000"/>
              </a:lnSpc>
            </a:pPr>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endParaRPr lang="en-US" sz="3600" baseline="-25000"/>
          </a:p>
        </p:txBody>
      </p:sp>
      <p:sp>
        <p:nvSpPr>
          <p:cNvPr id="49177" name="Text Box 25"/>
          <p:cNvSpPr txBox="1">
            <a:spLocks noChangeArrowheads="1"/>
          </p:cNvSpPr>
          <p:nvPr/>
        </p:nvSpPr>
        <p:spPr bwMode="auto">
          <a:xfrm>
            <a:off x="4851401" y="5281613"/>
            <a:ext cx="584200" cy="5572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2</a:t>
            </a:r>
            <a:endParaRPr lang="en-US" sz="3600" baseline="-25000"/>
          </a:p>
        </p:txBody>
      </p:sp>
      <p:sp>
        <p:nvSpPr>
          <p:cNvPr id="49178" name="AutoShape 26">
            <a:hlinkClick r:id="" action="ppaction://hlinkshowjump?jump=firstslide" highlightClick="1"/>
          </p:cNvPr>
          <p:cNvSpPr>
            <a:spLocks noChangeArrowheads="1"/>
          </p:cNvSpPr>
          <p:nvPr/>
        </p:nvSpPr>
        <p:spPr bwMode="auto">
          <a:xfrm>
            <a:off x="179388" y="6237288"/>
            <a:ext cx="431800"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49179" name="AutoShape 27">
            <a:hlinkClick r:id="" action="ppaction://noaction"/>
          </p:cNvPr>
          <p:cNvSpPr>
            <a:spLocks noChangeArrowheads="1"/>
          </p:cNvSpPr>
          <p:nvPr/>
        </p:nvSpPr>
        <p:spPr bwMode="auto">
          <a:xfrm>
            <a:off x="755650" y="6237288"/>
            <a:ext cx="323850"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2357430"/>
            <a:ext cx="8258204" cy="1154098"/>
          </a:xfrm>
        </p:spPr>
        <p:txBody>
          <a:bodyPr>
            <a:noAutofit/>
          </a:bodyPr>
          <a:lstStyle/>
          <a:p>
            <a:r>
              <a:rPr lang="ar-SA" sz="11500" dirty="0" smtClean="0"/>
              <a:t>الفصل الخامس</a:t>
            </a:r>
            <a:br>
              <a:rPr lang="ar-SA" sz="11500" dirty="0" smtClean="0"/>
            </a:br>
            <a:r>
              <a:rPr lang="ar-SA" sz="11500" dirty="0" smtClean="0"/>
              <a:t>محذوف</a:t>
            </a:r>
            <a:endParaRPr lang="ar-SA" sz="115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2357430"/>
            <a:ext cx="8258204" cy="1154098"/>
          </a:xfrm>
        </p:spPr>
        <p:txBody>
          <a:bodyPr>
            <a:noAutofit/>
          </a:bodyPr>
          <a:lstStyle/>
          <a:p>
            <a:r>
              <a:rPr lang="ar-SA" sz="11500" dirty="0" smtClean="0"/>
              <a:t>الفصل السادس</a:t>
            </a:r>
            <a:endParaRPr lang="ar-SA" sz="115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16601" t="10625" r="14844" b="6406"/>
          <a:stretch>
            <a:fillRect/>
          </a:stretch>
        </p:blipFill>
        <p:spPr bwMode="auto">
          <a:xfrm>
            <a:off x="385007" y="285728"/>
            <a:ext cx="8083391" cy="611436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l="17480" t="10625" r="14844" b="6406"/>
          <a:stretch>
            <a:fillRect/>
          </a:stretch>
        </p:blipFill>
        <p:spPr bwMode="auto">
          <a:xfrm>
            <a:off x="714348" y="642918"/>
            <a:ext cx="7715304" cy="5911726"/>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2" cstate="print"/>
          <a:srcRect l="17480" t="10625" r="14844" b="7812"/>
          <a:stretch>
            <a:fillRect/>
          </a:stretch>
        </p:blipFill>
        <p:spPr bwMode="auto">
          <a:xfrm>
            <a:off x="571472" y="428604"/>
            <a:ext cx="8072494" cy="608058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l="17480" t="12031" r="15722" b="6406"/>
          <a:stretch>
            <a:fillRect/>
          </a:stretch>
        </p:blipFill>
        <p:spPr bwMode="auto">
          <a:xfrm>
            <a:off x="714348" y="357166"/>
            <a:ext cx="7858180" cy="5997032"/>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l="18359" t="12031" r="16601" b="7812"/>
          <a:stretch>
            <a:fillRect/>
          </a:stretch>
        </p:blipFill>
        <p:spPr bwMode="auto">
          <a:xfrm>
            <a:off x="642910" y="357166"/>
            <a:ext cx="7858180" cy="6052922"/>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l="17480" t="13437" r="16601" b="7812"/>
          <a:stretch>
            <a:fillRect/>
          </a:stretch>
        </p:blipFill>
        <p:spPr bwMode="auto">
          <a:xfrm>
            <a:off x="785786" y="571480"/>
            <a:ext cx="7749747" cy="5786478"/>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l="16601" t="12031" r="15722" b="7812"/>
          <a:stretch>
            <a:fillRect/>
          </a:stretch>
        </p:blipFill>
        <p:spPr bwMode="auto">
          <a:xfrm>
            <a:off x="785786" y="857231"/>
            <a:ext cx="7427045" cy="5497943"/>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l="16601" t="12031" r="15722" b="7812"/>
          <a:stretch>
            <a:fillRect/>
          </a:stretch>
        </p:blipFill>
        <p:spPr bwMode="auto">
          <a:xfrm>
            <a:off x="571472" y="785794"/>
            <a:ext cx="7572428" cy="5605564"/>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3143248"/>
            <a:ext cx="8229600" cy="1143000"/>
          </a:xfrm>
        </p:spPr>
        <p:txBody>
          <a:bodyPr>
            <a:noAutofit/>
          </a:bodyPr>
          <a:lstStyle/>
          <a:p>
            <a:r>
              <a:rPr lang="ar-SA" sz="11500" dirty="0" smtClean="0"/>
              <a:t>الفصل السابع</a:t>
            </a:r>
            <a:br>
              <a:rPr lang="ar-SA" sz="11500" dirty="0" smtClean="0"/>
            </a:br>
            <a:endParaRPr lang="ar-SA" sz="115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عنصر نائب لرقم الشريحة 3"/>
          <p:cNvSpPr>
            <a:spLocks noGrp="1"/>
          </p:cNvSpPr>
          <p:nvPr>
            <p:ph type="sldNum" sz="quarter" idx="4294967295"/>
          </p:nvPr>
        </p:nvSpPr>
        <p:spPr>
          <a:xfrm>
            <a:off x="6553200" y="6245225"/>
            <a:ext cx="2133600" cy="476250"/>
          </a:xfrm>
          <a:prstGeom prst="rect">
            <a:avLst/>
          </a:prstGeom>
        </p:spPr>
        <p:txBody>
          <a:bodyPr/>
          <a:lstStyle/>
          <a:p>
            <a:fld id="{8D76756E-C621-4FF2-BBE6-F5342DB3C9E6}" type="slidenum">
              <a:rPr lang="en-US"/>
              <a:pPr/>
              <a:t>34</a:t>
            </a:fld>
            <a:endParaRPr lang="en-US"/>
          </a:p>
        </p:txBody>
      </p:sp>
      <p:sp>
        <p:nvSpPr>
          <p:cNvPr id="12291" name="Text Box 3"/>
          <p:cNvSpPr txBox="1">
            <a:spLocks noChangeArrowheads="1"/>
          </p:cNvSpPr>
          <p:nvPr/>
        </p:nvSpPr>
        <p:spPr bwMode="auto">
          <a:xfrm>
            <a:off x="3298826" y="1552577"/>
            <a:ext cx="466725" cy="51276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B</a:t>
            </a:r>
            <a:endParaRPr lang="en-US" sz="3600"/>
          </a:p>
        </p:txBody>
      </p:sp>
      <p:sp>
        <p:nvSpPr>
          <p:cNvPr id="12292" name="Text Box 4"/>
          <p:cNvSpPr txBox="1">
            <a:spLocks noChangeArrowheads="1"/>
          </p:cNvSpPr>
          <p:nvPr/>
        </p:nvSpPr>
        <p:spPr bwMode="auto">
          <a:xfrm>
            <a:off x="1751014" y="4541840"/>
            <a:ext cx="466725" cy="51117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0</a:t>
            </a:r>
            <a:endParaRPr lang="en-US" sz="3600"/>
          </a:p>
        </p:txBody>
      </p:sp>
      <p:sp>
        <p:nvSpPr>
          <p:cNvPr id="12293" name="Text Box 5"/>
          <p:cNvSpPr txBox="1">
            <a:spLocks noChangeArrowheads="1"/>
          </p:cNvSpPr>
          <p:nvPr/>
        </p:nvSpPr>
        <p:spPr bwMode="auto">
          <a:xfrm>
            <a:off x="3463926" y="2574927"/>
            <a:ext cx="468313" cy="51276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A</a:t>
            </a:r>
            <a:endParaRPr lang="en-US" sz="3600"/>
          </a:p>
        </p:txBody>
      </p:sp>
      <p:sp>
        <p:nvSpPr>
          <p:cNvPr id="12294" name="Text Box 6"/>
          <p:cNvSpPr txBox="1">
            <a:spLocks noChangeArrowheads="1"/>
          </p:cNvSpPr>
          <p:nvPr/>
        </p:nvSpPr>
        <p:spPr bwMode="auto">
          <a:xfrm>
            <a:off x="3143251" y="4792665"/>
            <a:ext cx="777875" cy="852487"/>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L</a:t>
            </a:r>
            <a:r>
              <a:rPr lang="en-US" altLang="zh-CN" sz="2400" b="1" baseline="-25000">
                <a:latin typeface="Times New Roman" pitchFamily="18" charset="0"/>
                <a:ea typeface="SimSun" pitchFamily="2" charset="-122"/>
              </a:rPr>
              <a:t>1</a:t>
            </a:r>
            <a:endParaRPr lang="en-US" sz="3600"/>
          </a:p>
        </p:txBody>
      </p:sp>
      <p:sp>
        <p:nvSpPr>
          <p:cNvPr id="12295" name="Text Box 7"/>
          <p:cNvSpPr txBox="1">
            <a:spLocks noChangeArrowheads="1"/>
          </p:cNvSpPr>
          <p:nvPr/>
        </p:nvSpPr>
        <p:spPr bwMode="auto">
          <a:xfrm>
            <a:off x="4545013" y="4791075"/>
            <a:ext cx="779462" cy="850900"/>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L</a:t>
            </a:r>
            <a:r>
              <a:rPr lang="en-US" altLang="zh-CN" sz="2400" b="1" baseline="-25000">
                <a:latin typeface="Times New Roman" pitchFamily="18" charset="0"/>
                <a:ea typeface="SimSun" pitchFamily="2" charset="-122"/>
              </a:rPr>
              <a:t>2</a:t>
            </a:r>
            <a:endParaRPr lang="en-US" sz="3600"/>
          </a:p>
        </p:txBody>
      </p:sp>
      <p:sp>
        <p:nvSpPr>
          <p:cNvPr id="12296" name="Line 8"/>
          <p:cNvSpPr>
            <a:spLocks noChangeShapeType="1"/>
          </p:cNvSpPr>
          <p:nvPr/>
        </p:nvSpPr>
        <p:spPr bwMode="auto">
          <a:xfrm>
            <a:off x="2217739" y="631827"/>
            <a:ext cx="1587" cy="4094163"/>
          </a:xfrm>
          <a:prstGeom prst="line">
            <a:avLst/>
          </a:prstGeom>
          <a:noFill/>
          <a:ln w="38100">
            <a:solidFill>
              <a:srgbClr val="000000"/>
            </a:solidFill>
            <a:round/>
            <a:headEnd/>
            <a:tailEnd/>
          </a:ln>
        </p:spPr>
        <p:txBody>
          <a:bodyPr/>
          <a:lstStyle/>
          <a:p>
            <a:endParaRPr lang="ar-SA"/>
          </a:p>
        </p:txBody>
      </p:sp>
      <p:sp>
        <p:nvSpPr>
          <p:cNvPr id="12297" name="Line 9"/>
          <p:cNvSpPr>
            <a:spLocks noChangeShapeType="1"/>
          </p:cNvSpPr>
          <p:nvPr/>
        </p:nvSpPr>
        <p:spPr bwMode="auto">
          <a:xfrm>
            <a:off x="2217739" y="4725990"/>
            <a:ext cx="4518025" cy="1587"/>
          </a:xfrm>
          <a:prstGeom prst="line">
            <a:avLst/>
          </a:prstGeom>
          <a:noFill/>
          <a:ln w="38100">
            <a:solidFill>
              <a:srgbClr val="000000"/>
            </a:solidFill>
            <a:round/>
            <a:headEnd/>
            <a:tailEnd/>
          </a:ln>
        </p:spPr>
        <p:txBody>
          <a:bodyPr/>
          <a:lstStyle/>
          <a:p>
            <a:endParaRPr lang="ar-SA"/>
          </a:p>
        </p:txBody>
      </p:sp>
      <p:sp>
        <p:nvSpPr>
          <p:cNvPr id="12298" name="Arc 10"/>
          <p:cNvSpPr>
            <a:spLocks/>
          </p:cNvSpPr>
          <p:nvPr/>
        </p:nvSpPr>
        <p:spPr bwMode="auto">
          <a:xfrm flipV="1">
            <a:off x="1906589" y="2667002"/>
            <a:ext cx="1558925" cy="2011363"/>
          </a:xfrm>
          <a:custGeom>
            <a:avLst/>
            <a:gdLst>
              <a:gd name="G0" fmla="+- 0 0 0"/>
              <a:gd name="G1" fmla="+- 21103 0 0"/>
              <a:gd name="G2" fmla="+- 21600 0 0"/>
              <a:gd name="T0" fmla="*/ 4609 w 21600"/>
              <a:gd name="T1" fmla="*/ 0 h 21221"/>
              <a:gd name="T2" fmla="*/ 21600 w 21600"/>
              <a:gd name="T3" fmla="*/ 21221 h 21221"/>
              <a:gd name="T4" fmla="*/ 0 w 21600"/>
              <a:gd name="T5" fmla="*/ 21103 h 21221"/>
            </a:gdLst>
            <a:ahLst/>
            <a:cxnLst>
              <a:cxn ang="0">
                <a:pos x="T0" y="T1"/>
              </a:cxn>
              <a:cxn ang="0">
                <a:pos x="T2" y="T3"/>
              </a:cxn>
              <a:cxn ang="0">
                <a:pos x="T4" y="T5"/>
              </a:cxn>
            </a:cxnLst>
            <a:rect l="0" t="0" r="r" b="b"/>
            <a:pathLst>
              <a:path w="21600" h="21221" fill="none" extrusionOk="0">
                <a:moveTo>
                  <a:pt x="4608" y="0"/>
                </a:moveTo>
                <a:cubicBezTo>
                  <a:pt x="14528" y="2166"/>
                  <a:pt x="21600" y="10949"/>
                  <a:pt x="21600" y="21103"/>
                </a:cubicBezTo>
                <a:cubicBezTo>
                  <a:pt x="21600" y="21142"/>
                  <a:pt x="21599" y="21181"/>
                  <a:pt x="21599" y="21220"/>
                </a:cubicBezTo>
              </a:path>
              <a:path w="21600" h="21221" stroke="0" extrusionOk="0">
                <a:moveTo>
                  <a:pt x="4608" y="0"/>
                </a:moveTo>
                <a:cubicBezTo>
                  <a:pt x="14528" y="2166"/>
                  <a:pt x="21600" y="10949"/>
                  <a:pt x="21600" y="21103"/>
                </a:cubicBezTo>
                <a:cubicBezTo>
                  <a:pt x="21600" y="21142"/>
                  <a:pt x="21599" y="21181"/>
                  <a:pt x="21599" y="21220"/>
                </a:cubicBezTo>
                <a:lnTo>
                  <a:pt x="0" y="21103"/>
                </a:lnTo>
                <a:close/>
              </a:path>
            </a:pathLst>
          </a:custGeom>
          <a:noFill/>
          <a:ln w="28575">
            <a:solidFill>
              <a:srgbClr val="000000"/>
            </a:solidFill>
            <a:round/>
            <a:headEnd/>
            <a:tailEnd/>
          </a:ln>
        </p:spPr>
        <p:txBody>
          <a:bodyPr/>
          <a:lstStyle/>
          <a:p>
            <a:endParaRPr lang="ar-SA"/>
          </a:p>
        </p:txBody>
      </p:sp>
      <p:sp>
        <p:nvSpPr>
          <p:cNvPr id="12299" name="Arc 11"/>
          <p:cNvSpPr>
            <a:spLocks/>
          </p:cNvSpPr>
          <p:nvPr/>
        </p:nvSpPr>
        <p:spPr bwMode="auto">
          <a:xfrm rot="10750141" flipV="1">
            <a:off x="3463925" y="1174750"/>
            <a:ext cx="2014538" cy="1677988"/>
          </a:xfrm>
          <a:custGeom>
            <a:avLst/>
            <a:gdLst>
              <a:gd name="G0" fmla="+- 0 0 0"/>
              <a:gd name="G1" fmla="+- 21219 0 0"/>
              <a:gd name="G2" fmla="+- 21600 0 0"/>
              <a:gd name="T0" fmla="*/ 4040 w 21486"/>
              <a:gd name="T1" fmla="*/ 0 h 21219"/>
              <a:gd name="T2" fmla="*/ 21486 w 21486"/>
              <a:gd name="T3" fmla="*/ 19000 h 21219"/>
              <a:gd name="T4" fmla="*/ 0 w 21486"/>
              <a:gd name="T5" fmla="*/ 21219 h 21219"/>
            </a:gdLst>
            <a:ahLst/>
            <a:cxnLst>
              <a:cxn ang="0">
                <a:pos x="T0" y="T1"/>
              </a:cxn>
              <a:cxn ang="0">
                <a:pos x="T2" y="T3"/>
              </a:cxn>
              <a:cxn ang="0">
                <a:pos x="T4" y="T5"/>
              </a:cxn>
            </a:cxnLst>
            <a:rect l="0" t="0" r="r" b="b"/>
            <a:pathLst>
              <a:path w="21486" h="21219" fill="none" extrusionOk="0">
                <a:moveTo>
                  <a:pt x="4039" y="0"/>
                </a:moveTo>
                <a:cubicBezTo>
                  <a:pt x="13413" y="1784"/>
                  <a:pt x="20505" y="9508"/>
                  <a:pt x="21485" y="19000"/>
                </a:cubicBezTo>
              </a:path>
              <a:path w="21486" h="21219" stroke="0" extrusionOk="0">
                <a:moveTo>
                  <a:pt x="4039" y="0"/>
                </a:moveTo>
                <a:cubicBezTo>
                  <a:pt x="13413" y="1784"/>
                  <a:pt x="20505" y="9508"/>
                  <a:pt x="21485" y="19000"/>
                </a:cubicBezTo>
                <a:lnTo>
                  <a:pt x="0" y="21219"/>
                </a:lnTo>
                <a:close/>
              </a:path>
            </a:pathLst>
          </a:custGeom>
          <a:noFill/>
          <a:ln w="28575">
            <a:solidFill>
              <a:srgbClr val="000000"/>
            </a:solidFill>
            <a:round/>
            <a:headEnd/>
            <a:tailEnd/>
          </a:ln>
        </p:spPr>
        <p:txBody>
          <a:bodyPr/>
          <a:lstStyle/>
          <a:p>
            <a:endParaRPr lang="ar-SA"/>
          </a:p>
        </p:txBody>
      </p:sp>
      <p:sp>
        <p:nvSpPr>
          <p:cNvPr id="12300" name="Arc 12"/>
          <p:cNvSpPr>
            <a:spLocks/>
          </p:cNvSpPr>
          <p:nvPr/>
        </p:nvSpPr>
        <p:spPr bwMode="auto">
          <a:xfrm rot="16160871" flipV="1">
            <a:off x="4894263" y="1298576"/>
            <a:ext cx="1727200" cy="1450975"/>
          </a:xfrm>
          <a:custGeom>
            <a:avLst/>
            <a:gdLst>
              <a:gd name="G0" fmla="+- 0 0 0"/>
              <a:gd name="G1" fmla="+- 18286 0 0"/>
              <a:gd name="G2" fmla="+- 21600 0 0"/>
              <a:gd name="T0" fmla="*/ 11497 w 21600"/>
              <a:gd name="T1" fmla="*/ 0 h 18286"/>
              <a:gd name="T2" fmla="*/ 21600 w 21600"/>
              <a:gd name="T3" fmla="*/ 18286 h 18286"/>
              <a:gd name="T4" fmla="*/ 0 w 21600"/>
              <a:gd name="T5" fmla="*/ 18286 h 18286"/>
            </a:gdLst>
            <a:ahLst/>
            <a:cxnLst>
              <a:cxn ang="0">
                <a:pos x="T0" y="T1"/>
              </a:cxn>
              <a:cxn ang="0">
                <a:pos x="T2" y="T3"/>
              </a:cxn>
              <a:cxn ang="0">
                <a:pos x="T4" y="T5"/>
              </a:cxn>
            </a:cxnLst>
            <a:rect l="0" t="0" r="r" b="b"/>
            <a:pathLst>
              <a:path w="21600" h="18286" fill="none" extrusionOk="0">
                <a:moveTo>
                  <a:pt x="11497" y="-1"/>
                </a:moveTo>
                <a:cubicBezTo>
                  <a:pt x="17784" y="3953"/>
                  <a:pt x="21600" y="10859"/>
                  <a:pt x="21600" y="18286"/>
                </a:cubicBezTo>
              </a:path>
              <a:path w="21600" h="18286" stroke="0" extrusionOk="0">
                <a:moveTo>
                  <a:pt x="11497" y="-1"/>
                </a:moveTo>
                <a:cubicBezTo>
                  <a:pt x="17784" y="3953"/>
                  <a:pt x="21600" y="10859"/>
                  <a:pt x="21600" y="18286"/>
                </a:cubicBezTo>
                <a:lnTo>
                  <a:pt x="0" y="18286"/>
                </a:lnTo>
                <a:close/>
              </a:path>
            </a:pathLst>
          </a:custGeom>
          <a:noFill/>
          <a:ln w="28575">
            <a:solidFill>
              <a:srgbClr val="000000"/>
            </a:solidFill>
            <a:round/>
            <a:headEnd/>
            <a:tailEnd/>
          </a:ln>
        </p:spPr>
        <p:txBody>
          <a:bodyPr/>
          <a:lstStyle/>
          <a:p>
            <a:endParaRPr lang="ar-SA"/>
          </a:p>
        </p:txBody>
      </p:sp>
      <p:sp>
        <p:nvSpPr>
          <p:cNvPr id="12301" name="Line 13"/>
          <p:cNvSpPr>
            <a:spLocks noChangeShapeType="1"/>
          </p:cNvSpPr>
          <p:nvPr/>
        </p:nvSpPr>
        <p:spPr bwMode="auto">
          <a:xfrm flipV="1">
            <a:off x="2217739" y="871538"/>
            <a:ext cx="2171700" cy="3803650"/>
          </a:xfrm>
          <a:prstGeom prst="line">
            <a:avLst/>
          </a:prstGeom>
          <a:noFill/>
          <a:ln w="28575">
            <a:solidFill>
              <a:srgbClr val="000000"/>
            </a:solidFill>
            <a:prstDash val="dashDot"/>
            <a:round/>
            <a:headEnd/>
            <a:tailEnd/>
          </a:ln>
        </p:spPr>
        <p:txBody>
          <a:bodyPr/>
          <a:lstStyle/>
          <a:p>
            <a:endParaRPr lang="ar-SA"/>
          </a:p>
        </p:txBody>
      </p:sp>
      <p:sp>
        <p:nvSpPr>
          <p:cNvPr id="12302" name="Line 14"/>
          <p:cNvSpPr>
            <a:spLocks noChangeShapeType="1"/>
          </p:cNvSpPr>
          <p:nvPr/>
        </p:nvSpPr>
        <p:spPr bwMode="auto">
          <a:xfrm flipV="1">
            <a:off x="2217739" y="4059240"/>
            <a:ext cx="1246187" cy="682625"/>
          </a:xfrm>
          <a:prstGeom prst="line">
            <a:avLst/>
          </a:prstGeom>
          <a:noFill/>
          <a:ln w="28575">
            <a:solidFill>
              <a:srgbClr val="000000"/>
            </a:solidFill>
            <a:round/>
            <a:headEnd/>
            <a:tailEnd/>
          </a:ln>
        </p:spPr>
        <p:txBody>
          <a:bodyPr/>
          <a:lstStyle/>
          <a:p>
            <a:endParaRPr lang="ar-SA"/>
          </a:p>
        </p:txBody>
      </p:sp>
      <p:sp>
        <p:nvSpPr>
          <p:cNvPr id="12303" name="Line 15"/>
          <p:cNvSpPr>
            <a:spLocks noChangeShapeType="1"/>
          </p:cNvSpPr>
          <p:nvPr/>
        </p:nvSpPr>
        <p:spPr bwMode="auto">
          <a:xfrm>
            <a:off x="3463925" y="4059240"/>
            <a:ext cx="3106738" cy="1246187"/>
          </a:xfrm>
          <a:prstGeom prst="line">
            <a:avLst/>
          </a:prstGeom>
          <a:noFill/>
          <a:ln w="28575">
            <a:solidFill>
              <a:srgbClr val="000000"/>
            </a:solidFill>
            <a:round/>
            <a:headEnd/>
            <a:tailEnd/>
          </a:ln>
        </p:spPr>
        <p:txBody>
          <a:bodyPr/>
          <a:lstStyle/>
          <a:p>
            <a:endParaRPr lang="ar-SA"/>
          </a:p>
        </p:txBody>
      </p:sp>
      <p:sp>
        <p:nvSpPr>
          <p:cNvPr id="12304" name="Line 16"/>
          <p:cNvSpPr>
            <a:spLocks noChangeShapeType="1"/>
          </p:cNvSpPr>
          <p:nvPr/>
        </p:nvSpPr>
        <p:spPr bwMode="auto">
          <a:xfrm flipV="1">
            <a:off x="2217739" y="4281490"/>
            <a:ext cx="1703387" cy="460375"/>
          </a:xfrm>
          <a:prstGeom prst="line">
            <a:avLst/>
          </a:prstGeom>
          <a:noFill/>
          <a:ln w="28575">
            <a:solidFill>
              <a:srgbClr val="000000"/>
            </a:solidFill>
            <a:round/>
            <a:headEnd/>
            <a:tailEnd/>
          </a:ln>
        </p:spPr>
        <p:txBody>
          <a:bodyPr/>
          <a:lstStyle/>
          <a:p>
            <a:endParaRPr lang="ar-SA"/>
          </a:p>
        </p:txBody>
      </p:sp>
      <p:sp>
        <p:nvSpPr>
          <p:cNvPr id="12305" name="Text Box 17"/>
          <p:cNvSpPr txBox="1">
            <a:spLocks noChangeArrowheads="1"/>
          </p:cNvSpPr>
          <p:nvPr/>
        </p:nvSpPr>
        <p:spPr bwMode="auto">
          <a:xfrm>
            <a:off x="1733550" y="174625"/>
            <a:ext cx="779463" cy="85248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TP</a:t>
            </a:r>
            <a:endParaRPr lang="en-US" sz="3600"/>
          </a:p>
        </p:txBody>
      </p:sp>
      <p:sp>
        <p:nvSpPr>
          <p:cNvPr id="12306" name="Text Box 18"/>
          <p:cNvSpPr txBox="1">
            <a:spLocks noChangeArrowheads="1"/>
          </p:cNvSpPr>
          <p:nvPr/>
        </p:nvSpPr>
        <p:spPr bwMode="auto">
          <a:xfrm>
            <a:off x="6113463" y="1893888"/>
            <a:ext cx="622300" cy="50800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TP</a:t>
            </a:r>
            <a:endParaRPr lang="en-US" sz="3600"/>
          </a:p>
        </p:txBody>
      </p:sp>
      <p:sp>
        <p:nvSpPr>
          <p:cNvPr id="12307" name="Text Box 19"/>
          <p:cNvSpPr txBox="1">
            <a:spLocks noChangeArrowheads="1"/>
          </p:cNvSpPr>
          <p:nvPr/>
        </p:nvSpPr>
        <p:spPr bwMode="auto">
          <a:xfrm>
            <a:off x="6508750" y="4978402"/>
            <a:ext cx="933450" cy="682625"/>
          </a:xfrm>
          <a:prstGeom prst="rect">
            <a:avLst/>
          </a:prstGeom>
          <a:noFill/>
          <a:ln w="9525">
            <a:noFill/>
            <a:miter lim="800000"/>
            <a:headEnd/>
            <a:tailEnd/>
          </a:ln>
        </p:spPr>
        <p:txBody>
          <a:bodyPr/>
          <a:lstStyle/>
          <a:p>
            <a:pPr algn="r" rtl="1"/>
            <a:endParaRPr lang="en-US" altLang="zh-CN" sz="1200" b="1">
              <a:latin typeface="Times New Roman" pitchFamily="18" charset="0"/>
              <a:ea typeface="SimSun" pitchFamily="2" charset="-122"/>
            </a:endParaRPr>
          </a:p>
          <a:p>
            <a:pPr algn="ctr" rtl="1"/>
            <a:r>
              <a:rPr lang="en-US" altLang="zh-CN" sz="2400" b="1">
                <a:latin typeface="Times New Roman" pitchFamily="18" charset="0"/>
                <a:ea typeface="SimSun" pitchFamily="2" charset="-122"/>
              </a:rPr>
              <a:t>MP</a:t>
            </a:r>
            <a:r>
              <a:rPr lang="en-US" altLang="zh-CN" sz="2400" b="1" baseline="-25000">
                <a:latin typeface="Times New Roman" pitchFamily="18" charset="0"/>
                <a:ea typeface="SimSun" pitchFamily="2" charset="-122"/>
              </a:rPr>
              <a:t>L</a:t>
            </a:r>
            <a:endParaRPr lang="en-US" sz="3600"/>
          </a:p>
        </p:txBody>
      </p:sp>
      <p:sp>
        <p:nvSpPr>
          <p:cNvPr id="12308" name="Text Box 20"/>
          <p:cNvSpPr txBox="1">
            <a:spLocks noChangeArrowheads="1"/>
          </p:cNvSpPr>
          <p:nvPr/>
        </p:nvSpPr>
        <p:spPr bwMode="auto">
          <a:xfrm>
            <a:off x="6443664" y="3990975"/>
            <a:ext cx="935037" cy="1022350"/>
          </a:xfrm>
          <a:prstGeom prst="rect">
            <a:avLst/>
          </a:prstGeom>
          <a:noFill/>
          <a:ln w="9525">
            <a:noFill/>
            <a:miter lim="800000"/>
            <a:headEnd/>
            <a:tailEnd/>
          </a:ln>
        </p:spPr>
        <p:txBody>
          <a:bodyPr/>
          <a:lstStyle/>
          <a:p>
            <a:pPr algn="r" rtl="1"/>
            <a:endParaRPr lang="en-US" altLang="zh-CN" sz="1200" b="1">
              <a:latin typeface="Times New Roman" pitchFamily="18" charset="0"/>
              <a:ea typeface="SimSun" pitchFamily="2" charset="-122"/>
            </a:endParaRPr>
          </a:p>
          <a:p>
            <a:pPr algn="ctr" rtl="1"/>
            <a:r>
              <a:rPr lang="en-US" altLang="zh-CN" sz="2400" b="1">
                <a:latin typeface="Times New Roman" pitchFamily="18" charset="0"/>
                <a:ea typeface="SimSun" pitchFamily="2" charset="-122"/>
              </a:rPr>
              <a:t>AP</a:t>
            </a:r>
            <a:r>
              <a:rPr lang="en-US" altLang="zh-CN" sz="2400" b="1" baseline="-25000">
                <a:latin typeface="Times New Roman" pitchFamily="18" charset="0"/>
                <a:ea typeface="SimSun" pitchFamily="2" charset="-122"/>
              </a:rPr>
              <a:t>L</a:t>
            </a:r>
            <a:endParaRPr lang="en-US" altLang="zh-CN" sz="2400" b="1">
              <a:latin typeface="Times New Roman" pitchFamily="18" charset="0"/>
              <a:ea typeface="SimSun" pitchFamily="2" charset="-122"/>
            </a:endParaRPr>
          </a:p>
          <a:p>
            <a:pPr algn="ctr" rtl="1"/>
            <a:endParaRPr lang="en-US"/>
          </a:p>
        </p:txBody>
      </p:sp>
      <p:sp>
        <p:nvSpPr>
          <p:cNvPr id="12309" name="Line 21"/>
          <p:cNvSpPr>
            <a:spLocks noChangeShapeType="1"/>
          </p:cNvSpPr>
          <p:nvPr/>
        </p:nvSpPr>
        <p:spPr bwMode="auto">
          <a:xfrm>
            <a:off x="3921125" y="4281488"/>
            <a:ext cx="2805113" cy="341312"/>
          </a:xfrm>
          <a:prstGeom prst="line">
            <a:avLst/>
          </a:prstGeom>
          <a:noFill/>
          <a:ln w="28575">
            <a:solidFill>
              <a:srgbClr val="000000"/>
            </a:solidFill>
            <a:round/>
            <a:headEnd/>
            <a:tailEnd/>
          </a:ln>
        </p:spPr>
        <p:txBody>
          <a:bodyPr/>
          <a:lstStyle/>
          <a:p>
            <a:endParaRPr lang="ar-SA"/>
          </a:p>
        </p:txBody>
      </p:sp>
      <p:sp>
        <p:nvSpPr>
          <p:cNvPr id="12310" name="Text Box 22"/>
          <p:cNvSpPr txBox="1">
            <a:spLocks noChangeArrowheads="1"/>
          </p:cNvSpPr>
          <p:nvPr/>
        </p:nvSpPr>
        <p:spPr bwMode="auto">
          <a:xfrm>
            <a:off x="1195754" y="5562600"/>
            <a:ext cx="6752492" cy="938233"/>
          </a:xfrm>
          <a:prstGeom prst="rect">
            <a:avLst/>
          </a:prstGeom>
          <a:noFill/>
          <a:ln w="28575">
            <a:solidFill>
              <a:srgbClr val="000000"/>
            </a:solidFill>
            <a:miter lim="800000"/>
            <a:headEnd/>
            <a:tailEnd/>
          </a:ln>
        </p:spPr>
        <p:txBody>
          <a:bodyPr/>
          <a:lstStyle/>
          <a:p>
            <a:pPr algn="just" rtl="1"/>
            <a:r>
              <a:rPr lang="ar-SA" sz="1900" b="1" dirty="0">
                <a:solidFill>
                  <a:srgbClr val="FF6600"/>
                </a:solidFill>
                <a:latin typeface="Times New Roman" pitchFamily="18" charset="0"/>
                <a:ea typeface="SimSun" pitchFamily="2" charset="-122"/>
                <a:cs typeface="Times New Roman" pitchFamily="18" charset="0"/>
              </a:rPr>
              <a:t>الشكل (</a:t>
            </a:r>
            <a:r>
              <a:rPr lang="ar-BH" sz="1900" b="1" dirty="0">
                <a:solidFill>
                  <a:srgbClr val="FF6600"/>
                </a:solidFill>
                <a:latin typeface="Times New Roman" pitchFamily="18" charset="0"/>
                <a:ea typeface="SimSun" pitchFamily="2" charset="-122"/>
                <a:cs typeface="Times New Roman" pitchFamily="18" charset="0"/>
              </a:rPr>
              <a:t>7-1</a:t>
            </a:r>
            <a:r>
              <a:rPr lang="ar-SA" sz="1900" b="1" dirty="0">
                <a:solidFill>
                  <a:srgbClr val="FF6600"/>
                </a:solidFill>
                <a:latin typeface="Times New Roman" pitchFamily="18" charset="0"/>
                <a:ea typeface="SimSun" pitchFamily="2" charset="-122"/>
                <a:cs typeface="Times New Roman" pitchFamily="18" charset="0"/>
              </a:rPr>
              <a:t>):</a:t>
            </a:r>
            <a:r>
              <a:rPr lang="ar-SA" sz="1900" dirty="0">
                <a:latin typeface="Times New Roman" pitchFamily="18" charset="0"/>
                <a:ea typeface="SimSun" pitchFamily="2" charset="-122"/>
                <a:cs typeface="Times New Roman" pitchFamily="18" charset="0"/>
              </a:rPr>
              <a:t> دالة الإنتاج في المدى القصير، حيث يزيد الإنتاج بمعدل متزايد في البداية، ثم يستمر في التزايد بمعدل متناقص حتى يصل نهايته العظمى  عند النقطة </a:t>
            </a:r>
            <a:r>
              <a:rPr lang="en-US" sz="1900" dirty="0">
                <a:latin typeface="Times New Roman" pitchFamily="18" charset="0"/>
                <a:ea typeface="SimSun" pitchFamily="2" charset="-122"/>
                <a:cs typeface="Helv" charset="0"/>
              </a:rPr>
              <a:t>M</a:t>
            </a:r>
            <a:r>
              <a:rPr lang="ar-SA" sz="1900" dirty="0">
                <a:latin typeface="Times New Roman" pitchFamily="18" charset="0"/>
                <a:ea typeface="SimSun" pitchFamily="2" charset="-122"/>
              </a:rPr>
              <a:t> ليتناقص بعد</a:t>
            </a:r>
            <a:r>
              <a:rPr lang="ar-SA" sz="1900" dirty="0">
                <a:latin typeface="Helv" charset="0"/>
                <a:ea typeface="SimSun" pitchFamily="2" charset="-122"/>
              </a:rPr>
              <a:t> </a:t>
            </a:r>
            <a:r>
              <a:rPr lang="ar-SA" sz="1900" dirty="0">
                <a:latin typeface="Times New Roman" pitchFamily="18" charset="0"/>
                <a:ea typeface="SimSun" pitchFamily="2" charset="-122"/>
              </a:rPr>
              <a:t>ذلك</a:t>
            </a:r>
            <a:r>
              <a:rPr lang="ar-SA" sz="1900" dirty="0">
                <a:latin typeface="Times New Roman" pitchFamily="18" charset="0"/>
                <a:cs typeface="Times New Roman" pitchFamily="18" charset="0"/>
              </a:rPr>
              <a:t>.</a:t>
            </a:r>
            <a:endParaRPr lang="en-US" sz="3200" dirty="0"/>
          </a:p>
        </p:txBody>
      </p:sp>
      <p:sp>
        <p:nvSpPr>
          <p:cNvPr id="12311" name="Text Box 23"/>
          <p:cNvSpPr txBox="1">
            <a:spLocks noChangeArrowheads="1"/>
          </p:cNvSpPr>
          <p:nvPr/>
        </p:nvSpPr>
        <p:spPr bwMode="auto">
          <a:xfrm>
            <a:off x="6429375" y="4313238"/>
            <a:ext cx="935038" cy="1022350"/>
          </a:xfrm>
          <a:prstGeom prst="rect">
            <a:avLst/>
          </a:prstGeom>
          <a:noFill/>
          <a:ln w="9525">
            <a:noFill/>
            <a:miter lim="800000"/>
            <a:headEnd/>
            <a:tailEnd/>
          </a:ln>
        </p:spPr>
        <p:txBody>
          <a:bodyPr/>
          <a:lstStyle/>
          <a:p>
            <a:pPr algn="r" rtl="1"/>
            <a:endParaRPr lang="en-US" altLang="zh-CN" sz="1200" b="1">
              <a:latin typeface="Times New Roman" pitchFamily="18" charset="0"/>
              <a:ea typeface="SimSun" pitchFamily="2" charset="-122"/>
            </a:endParaRPr>
          </a:p>
          <a:p>
            <a:pPr algn="ctr" rtl="1"/>
            <a:r>
              <a:rPr lang="en-US" altLang="zh-CN" sz="2400" b="1">
                <a:latin typeface="Times New Roman" pitchFamily="18" charset="0"/>
                <a:ea typeface="SimSun" pitchFamily="2" charset="-122"/>
              </a:rPr>
              <a:t>L</a:t>
            </a:r>
          </a:p>
          <a:p>
            <a:pPr algn="ctr" rtl="1"/>
            <a:endParaRPr lang="en-US"/>
          </a:p>
        </p:txBody>
      </p:sp>
      <p:sp>
        <p:nvSpPr>
          <p:cNvPr id="12312" name="AutoShape 24">
            <a:hlinkClick r:id="" action="ppaction://hlinkshowjump?jump=firstslide" highlightClick="1"/>
          </p:cNvPr>
          <p:cNvSpPr>
            <a:spLocks noChangeArrowheads="1"/>
          </p:cNvSpPr>
          <p:nvPr/>
        </p:nvSpPr>
        <p:spPr bwMode="auto">
          <a:xfrm>
            <a:off x="179388" y="6237288"/>
            <a:ext cx="431800"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12313" name="AutoShape 25">
            <a:hlinkClick r:id="" action="ppaction://noaction"/>
          </p:cNvPr>
          <p:cNvSpPr>
            <a:spLocks noChangeArrowheads="1"/>
          </p:cNvSpPr>
          <p:nvPr/>
        </p:nvSpPr>
        <p:spPr bwMode="auto">
          <a:xfrm>
            <a:off x="755650" y="6237288"/>
            <a:ext cx="323850"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
        <p:nvSpPr>
          <p:cNvPr id="26" name="مربع نص 25"/>
          <p:cNvSpPr txBox="1"/>
          <p:nvPr/>
        </p:nvSpPr>
        <p:spPr>
          <a:xfrm>
            <a:off x="2672862" y="6400800"/>
            <a:ext cx="4431323" cy="369332"/>
          </a:xfrm>
          <a:prstGeom prst="rect">
            <a:avLst/>
          </a:prstGeom>
          <a:noFill/>
        </p:spPr>
        <p:txBody>
          <a:bodyPr wrap="square" rtlCol="1">
            <a:spAutoFit/>
          </a:bodyPr>
          <a:lstStyle/>
          <a:p>
            <a:r>
              <a:rPr lang="ar-SA" dirty="0" smtClean="0"/>
              <a:t>جميع الحقوق محفوظة للدكتور عبد اللطيف موسى بلغرسة </a:t>
            </a:r>
            <a:endParaRPr lang="ar-SA"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عنصر نائب لرقم الشريحة 3"/>
          <p:cNvSpPr>
            <a:spLocks noGrp="1"/>
          </p:cNvSpPr>
          <p:nvPr>
            <p:ph type="sldNum" sz="quarter" idx="4294967295"/>
          </p:nvPr>
        </p:nvSpPr>
        <p:spPr>
          <a:xfrm>
            <a:off x="6553200" y="6245225"/>
            <a:ext cx="2133600" cy="476250"/>
          </a:xfrm>
          <a:prstGeom prst="rect">
            <a:avLst/>
          </a:prstGeom>
        </p:spPr>
        <p:txBody>
          <a:bodyPr/>
          <a:lstStyle/>
          <a:p>
            <a:fld id="{CF259CB0-1F03-44F1-9BB7-6F9F6CC404A4}" type="slidenum">
              <a:rPr lang="en-US"/>
              <a:pPr/>
              <a:t>35</a:t>
            </a:fld>
            <a:endParaRPr lang="en-US"/>
          </a:p>
        </p:txBody>
      </p:sp>
      <p:sp>
        <p:nvSpPr>
          <p:cNvPr id="18435" name="Line 3"/>
          <p:cNvSpPr>
            <a:spLocks noChangeShapeType="1"/>
          </p:cNvSpPr>
          <p:nvPr/>
        </p:nvSpPr>
        <p:spPr bwMode="auto">
          <a:xfrm>
            <a:off x="1797051" y="4502150"/>
            <a:ext cx="6469063" cy="1588"/>
          </a:xfrm>
          <a:prstGeom prst="line">
            <a:avLst/>
          </a:prstGeom>
          <a:noFill/>
          <a:ln w="38100">
            <a:solidFill>
              <a:srgbClr val="000000"/>
            </a:solidFill>
            <a:round/>
            <a:headEnd/>
            <a:tailEnd/>
          </a:ln>
        </p:spPr>
        <p:txBody>
          <a:bodyPr/>
          <a:lstStyle/>
          <a:p>
            <a:endParaRPr lang="ar-SA"/>
          </a:p>
        </p:txBody>
      </p:sp>
      <p:sp>
        <p:nvSpPr>
          <p:cNvPr id="18436" name="Freeform 4"/>
          <p:cNvSpPr>
            <a:spLocks/>
          </p:cNvSpPr>
          <p:nvPr/>
        </p:nvSpPr>
        <p:spPr bwMode="auto">
          <a:xfrm>
            <a:off x="1797050" y="2846388"/>
            <a:ext cx="6280150" cy="2095500"/>
          </a:xfrm>
          <a:custGeom>
            <a:avLst/>
            <a:gdLst/>
            <a:ahLst/>
            <a:cxnLst>
              <a:cxn ang="0">
                <a:pos x="0" y="1890"/>
              </a:cxn>
              <a:cxn ang="0">
                <a:pos x="2160" y="90"/>
              </a:cxn>
              <a:cxn ang="0">
                <a:pos x="4860" y="2430"/>
              </a:cxn>
            </a:cxnLst>
            <a:rect l="0" t="0" r="r" b="b"/>
            <a:pathLst>
              <a:path w="4860" h="2430">
                <a:moveTo>
                  <a:pt x="0" y="1890"/>
                </a:moveTo>
                <a:cubicBezTo>
                  <a:pt x="675" y="945"/>
                  <a:pt x="1350" y="0"/>
                  <a:pt x="2160" y="90"/>
                </a:cubicBezTo>
                <a:cubicBezTo>
                  <a:pt x="2970" y="180"/>
                  <a:pt x="3915" y="1305"/>
                  <a:pt x="4860" y="2430"/>
                </a:cubicBezTo>
              </a:path>
            </a:pathLst>
          </a:custGeom>
          <a:noFill/>
          <a:ln w="28575" cmpd="sng">
            <a:solidFill>
              <a:srgbClr val="000000"/>
            </a:solidFill>
            <a:round/>
            <a:headEnd/>
            <a:tailEnd/>
          </a:ln>
        </p:spPr>
        <p:txBody>
          <a:bodyPr/>
          <a:lstStyle/>
          <a:p>
            <a:endParaRPr lang="ar-SA"/>
          </a:p>
        </p:txBody>
      </p:sp>
      <p:sp>
        <p:nvSpPr>
          <p:cNvPr id="18437" name="Line 5"/>
          <p:cNvSpPr>
            <a:spLocks noChangeShapeType="1"/>
          </p:cNvSpPr>
          <p:nvPr/>
        </p:nvSpPr>
        <p:spPr bwMode="auto">
          <a:xfrm>
            <a:off x="5411789" y="3170238"/>
            <a:ext cx="1587" cy="1397000"/>
          </a:xfrm>
          <a:prstGeom prst="line">
            <a:avLst/>
          </a:prstGeom>
          <a:noFill/>
          <a:ln w="28575">
            <a:solidFill>
              <a:srgbClr val="000000"/>
            </a:solidFill>
            <a:prstDash val="dashDot"/>
            <a:round/>
            <a:headEnd/>
            <a:tailEnd/>
          </a:ln>
        </p:spPr>
        <p:txBody>
          <a:bodyPr/>
          <a:lstStyle/>
          <a:p>
            <a:endParaRPr lang="ar-SA"/>
          </a:p>
        </p:txBody>
      </p:sp>
      <p:sp>
        <p:nvSpPr>
          <p:cNvPr id="18438" name="Freeform 6"/>
          <p:cNvSpPr>
            <a:spLocks/>
          </p:cNvSpPr>
          <p:nvPr/>
        </p:nvSpPr>
        <p:spPr bwMode="auto">
          <a:xfrm>
            <a:off x="1797051" y="3052765"/>
            <a:ext cx="6469063" cy="1474787"/>
          </a:xfrm>
          <a:custGeom>
            <a:avLst/>
            <a:gdLst/>
            <a:ahLst/>
            <a:cxnLst>
              <a:cxn ang="0">
                <a:pos x="0" y="1140"/>
              </a:cxn>
              <a:cxn ang="0">
                <a:pos x="3240" y="60"/>
              </a:cxn>
              <a:cxn ang="0">
                <a:pos x="6120" y="780"/>
              </a:cxn>
            </a:cxnLst>
            <a:rect l="0" t="0" r="r" b="b"/>
            <a:pathLst>
              <a:path w="6120" h="1140">
                <a:moveTo>
                  <a:pt x="0" y="1140"/>
                </a:moveTo>
                <a:cubicBezTo>
                  <a:pt x="1110" y="630"/>
                  <a:pt x="2220" y="120"/>
                  <a:pt x="3240" y="60"/>
                </a:cubicBezTo>
                <a:cubicBezTo>
                  <a:pt x="4260" y="0"/>
                  <a:pt x="5190" y="390"/>
                  <a:pt x="6120" y="780"/>
                </a:cubicBezTo>
              </a:path>
            </a:pathLst>
          </a:custGeom>
          <a:noFill/>
          <a:ln w="28575" cmpd="sng">
            <a:solidFill>
              <a:srgbClr val="000000"/>
            </a:solidFill>
            <a:round/>
            <a:headEnd/>
            <a:tailEnd/>
          </a:ln>
        </p:spPr>
        <p:txBody>
          <a:bodyPr/>
          <a:lstStyle/>
          <a:p>
            <a:endParaRPr lang="ar-SA"/>
          </a:p>
        </p:txBody>
      </p:sp>
      <p:sp>
        <p:nvSpPr>
          <p:cNvPr id="18439" name="Line 7"/>
          <p:cNvSpPr>
            <a:spLocks noChangeShapeType="1"/>
          </p:cNvSpPr>
          <p:nvPr/>
        </p:nvSpPr>
        <p:spPr bwMode="auto">
          <a:xfrm flipH="1">
            <a:off x="1797050" y="982665"/>
            <a:ext cx="0" cy="3519487"/>
          </a:xfrm>
          <a:prstGeom prst="line">
            <a:avLst/>
          </a:prstGeom>
          <a:noFill/>
          <a:ln w="38100">
            <a:solidFill>
              <a:srgbClr val="000000"/>
            </a:solidFill>
            <a:round/>
            <a:headEnd/>
            <a:tailEnd/>
          </a:ln>
        </p:spPr>
        <p:txBody>
          <a:bodyPr/>
          <a:lstStyle/>
          <a:p>
            <a:endParaRPr lang="ar-SA"/>
          </a:p>
        </p:txBody>
      </p:sp>
      <p:sp>
        <p:nvSpPr>
          <p:cNvPr id="18440" name="Text Box 8"/>
          <p:cNvSpPr txBox="1">
            <a:spLocks noChangeArrowheads="1"/>
          </p:cNvSpPr>
          <p:nvPr/>
        </p:nvSpPr>
        <p:spPr bwMode="auto">
          <a:xfrm>
            <a:off x="1317626" y="163515"/>
            <a:ext cx="950913" cy="82708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AP</a:t>
            </a:r>
            <a:r>
              <a:rPr lang="en-US" altLang="zh-CN" sz="2400" b="1" baseline="-25000">
                <a:latin typeface="Times New Roman" pitchFamily="18" charset="0"/>
                <a:ea typeface="SimSun" pitchFamily="2" charset="-122"/>
              </a:rPr>
              <a:t>L</a:t>
            </a:r>
            <a:endParaRPr lang="en-US" altLang="zh-CN" sz="2400" b="1">
              <a:latin typeface="Times New Roman" pitchFamily="18" charset="0"/>
              <a:ea typeface="SimSun" pitchFamily="2" charset="-122"/>
            </a:endParaRPr>
          </a:p>
          <a:p>
            <a:pPr algn="ctr" rtl="1"/>
            <a:r>
              <a:rPr lang="en-US" altLang="zh-CN" sz="2400" b="1">
                <a:latin typeface="Times New Roman" pitchFamily="18" charset="0"/>
                <a:ea typeface="SimSun" pitchFamily="2" charset="-122"/>
              </a:rPr>
              <a:t>MP</a:t>
            </a:r>
            <a:r>
              <a:rPr lang="en-US" altLang="zh-CN" sz="2400" b="1" baseline="-25000">
                <a:latin typeface="Times New Roman" pitchFamily="18" charset="0"/>
                <a:ea typeface="SimSun" pitchFamily="2" charset="-122"/>
              </a:rPr>
              <a:t>L</a:t>
            </a:r>
            <a:endParaRPr lang="en-US" sz="3600"/>
          </a:p>
        </p:txBody>
      </p:sp>
      <p:sp>
        <p:nvSpPr>
          <p:cNvPr id="18441" name="Text Box 9"/>
          <p:cNvSpPr txBox="1">
            <a:spLocks noChangeArrowheads="1"/>
          </p:cNvSpPr>
          <p:nvPr/>
        </p:nvSpPr>
        <p:spPr bwMode="auto">
          <a:xfrm>
            <a:off x="703386" y="5029201"/>
            <a:ext cx="7455877" cy="1219199"/>
          </a:xfrm>
          <a:prstGeom prst="rect">
            <a:avLst/>
          </a:prstGeom>
          <a:noFill/>
          <a:ln w="28575">
            <a:solidFill>
              <a:srgbClr val="000000"/>
            </a:solidFill>
            <a:miter lim="800000"/>
            <a:headEnd/>
            <a:tailEnd/>
          </a:ln>
        </p:spPr>
        <p:txBody>
          <a:bodyPr/>
          <a:lstStyle/>
          <a:p>
            <a:pPr algn="just" rtl="1"/>
            <a:r>
              <a:rPr lang="ar-SA" altLang="zh-CN" sz="2400" b="1" dirty="0">
                <a:solidFill>
                  <a:srgbClr val="FF6600"/>
                </a:solidFill>
                <a:latin typeface="Times New Roman" pitchFamily="18" charset="0"/>
                <a:ea typeface="SimSun" pitchFamily="2" charset="-122"/>
                <a:cs typeface="Times New Roman" pitchFamily="18" charset="0"/>
              </a:rPr>
              <a:t>الشكل (</a:t>
            </a:r>
            <a:r>
              <a:rPr lang="ar-BH" altLang="zh-CN" sz="2400" b="1" dirty="0">
                <a:solidFill>
                  <a:srgbClr val="FF6600"/>
                </a:solidFill>
                <a:latin typeface="Times New Roman" pitchFamily="18" charset="0"/>
                <a:ea typeface="SimSun" pitchFamily="2" charset="-122"/>
                <a:cs typeface="Times New Roman" pitchFamily="18" charset="0"/>
              </a:rPr>
              <a:t>6-2</a:t>
            </a:r>
            <a:r>
              <a:rPr lang="ar-SA" altLang="zh-CN" sz="2400" b="1" dirty="0">
                <a:solidFill>
                  <a:srgbClr val="FF6600"/>
                </a:solidFill>
                <a:latin typeface="Times New Roman" pitchFamily="18" charset="0"/>
                <a:ea typeface="SimSun" pitchFamily="2" charset="-122"/>
                <a:cs typeface="Times New Roman" pitchFamily="18" charset="0"/>
              </a:rPr>
              <a:t>):</a:t>
            </a:r>
            <a:r>
              <a:rPr lang="ar-SA" altLang="zh-CN" sz="2400" dirty="0">
                <a:latin typeface="Times New Roman" pitchFamily="18" charset="0"/>
                <a:ea typeface="SimSun" pitchFamily="2" charset="-122"/>
                <a:cs typeface="Times New Roman" pitchFamily="18" charset="0"/>
              </a:rPr>
              <a:t> الناتج المتوسط والناتج الحدي لعنصر العمل، حيث يزيد الناتج المتوسط طالما كان الناتج الحدي أكبر وينخفض عندما يصبح الناتج الحدي أقل منه، ويصل نهايته العظمى عندما يتساويان تماماً.</a:t>
            </a:r>
            <a:endParaRPr lang="en-US" sz="3600" dirty="0">
              <a:ea typeface="SimSun" pitchFamily="2" charset="-122"/>
              <a:cs typeface="Times New Roman" pitchFamily="18" charset="0"/>
            </a:endParaRPr>
          </a:p>
        </p:txBody>
      </p:sp>
      <p:sp>
        <p:nvSpPr>
          <p:cNvPr id="18442" name="Text Box 10"/>
          <p:cNvSpPr txBox="1">
            <a:spLocks noChangeArrowheads="1"/>
          </p:cNvSpPr>
          <p:nvPr/>
        </p:nvSpPr>
        <p:spPr bwMode="auto">
          <a:xfrm>
            <a:off x="4923692" y="4495800"/>
            <a:ext cx="950913" cy="827088"/>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L</a:t>
            </a:r>
            <a:r>
              <a:rPr lang="en-US" altLang="zh-CN" sz="2400" b="1" baseline="-25000">
                <a:latin typeface="Times New Roman" pitchFamily="18" charset="0"/>
                <a:ea typeface="SimSun" pitchFamily="2" charset="-122"/>
              </a:rPr>
              <a:t>1</a:t>
            </a:r>
            <a:endParaRPr lang="en-US" sz="3600" baseline="-25000"/>
          </a:p>
        </p:txBody>
      </p:sp>
      <p:sp>
        <p:nvSpPr>
          <p:cNvPr id="18443" name="Text Box 11"/>
          <p:cNvSpPr txBox="1">
            <a:spLocks noChangeArrowheads="1"/>
          </p:cNvSpPr>
          <p:nvPr/>
        </p:nvSpPr>
        <p:spPr bwMode="auto">
          <a:xfrm>
            <a:off x="7927976" y="4259265"/>
            <a:ext cx="950913" cy="82708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L</a:t>
            </a:r>
            <a:endParaRPr lang="en-US" sz="3600" baseline="-25000"/>
          </a:p>
        </p:txBody>
      </p:sp>
      <p:sp>
        <p:nvSpPr>
          <p:cNvPr id="18444" name="Text Box 12"/>
          <p:cNvSpPr txBox="1">
            <a:spLocks noChangeArrowheads="1"/>
          </p:cNvSpPr>
          <p:nvPr/>
        </p:nvSpPr>
        <p:spPr bwMode="auto">
          <a:xfrm>
            <a:off x="8158164" y="3860800"/>
            <a:ext cx="950912" cy="827088"/>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AP</a:t>
            </a:r>
            <a:r>
              <a:rPr lang="en-US" altLang="zh-CN" sz="2400" b="1" baseline="-25000">
                <a:latin typeface="Times New Roman" pitchFamily="18" charset="0"/>
                <a:ea typeface="SimSun" pitchFamily="2" charset="-122"/>
              </a:rPr>
              <a:t>L</a:t>
            </a:r>
            <a:endParaRPr lang="en-US" sz="3600" baseline="-25000"/>
          </a:p>
        </p:txBody>
      </p:sp>
      <p:sp>
        <p:nvSpPr>
          <p:cNvPr id="18445" name="Text Box 13"/>
          <p:cNvSpPr txBox="1">
            <a:spLocks noChangeArrowheads="1"/>
          </p:cNvSpPr>
          <p:nvPr/>
        </p:nvSpPr>
        <p:spPr bwMode="auto">
          <a:xfrm>
            <a:off x="7947026" y="4857750"/>
            <a:ext cx="950913" cy="827088"/>
          </a:xfrm>
          <a:prstGeom prst="rect">
            <a:avLst/>
          </a:prstGeom>
          <a:noFill/>
          <a:ln w="9525">
            <a:noFill/>
            <a:miter lim="800000"/>
            <a:headEnd/>
            <a:tailEnd/>
          </a:ln>
        </p:spPr>
        <p:txBody>
          <a:bodyPr/>
          <a:lstStyle/>
          <a:p>
            <a:pPr algn="ctr"/>
            <a:r>
              <a:rPr lang="en-US" altLang="zh-CN" sz="2400" b="1">
                <a:latin typeface="Times New Roman" pitchFamily="18" charset="0"/>
                <a:ea typeface="SimSun" pitchFamily="2" charset="-122"/>
              </a:rPr>
              <a:t>MP</a:t>
            </a:r>
            <a:r>
              <a:rPr lang="en-US" altLang="zh-CN" sz="2400" b="1" baseline="-25000">
                <a:latin typeface="Times New Roman" pitchFamily="18" charset="0"/>
                <a:ea typeface="SimSun" pitchFamily="2" charset="-122"/>
              </a:rPr>
              <a:t>L</a:t>
            </a:r>
            <a:endParaRPr lang="en-US" sz="3600" baseline="-25000"/>
          </a:p>
        </p:txBody>
      </p:sp>
      <p:sp>
        <p:nvSpPr>
          <p:cNvPr id="18446" name="AutoShape 14">
            <a:hlinkClick r:id="" action="ppaction://hlinkshowjump?jump=firstslide" highlightClick="1"/>
          </p:cNvPr>
          <p:cNvSpPr>
            <a:spLocks noChangeArrowheads="1"/>
          </p:cNvSpPr>
          <p:nvPr/>
        </p:nvSpPr>
        <p:spPr bwMode="auto">
          <a:xfrm>
            <a:off x="179388" y="6237288"/>
            <a:ext cx="431800"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18447" name="AutoShape 15">
            <a:hlinkClick r:id="" action="ppaction://noaction"/>
          </p:cNvPr>
          <p:cNvSpPr>
            <a:spLocks noChangeArrowheads="1"/>
          </p:cNvSpPr>
          <p:nvPr/>
        </p:nvSpPr>
        <p:spPr bwMode="auto">
          <a:xfrm>
            <a:off x="755650" y="6237288"/>
            <a:ext cx="323850"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
        <p:nvSpPr>
          <p:cNvPr id="16" name="مربع نص 15"/>
          <p:cNvSpPr txBox="1"/>
          <p:nvPr/>
        </p:nvSpPr>
        <p:spPr>
          <a:xfrm>
            <a:off x="2672862" y="6400800"/>
            <a:ext cx="4431323" cy="369332"/>
          </a:xfrm>
          <a:prstGeom prst="rect">
            <a:avLst/>
          </a:prstGeom>
          <a:noFill/>
        </p:spPr>
        <p:txBody>
          <a:bodyPr wrap="square" rtlCol="1">
            <a:spAutoFit/>
          </a:bodyPr>
          <a:lstStyle/>
          <a:p>
            <a:r>
              <a:rPr lang="ar-SA" dirty="0" smtClean="0"/>
              <a:t>جميع الحقوق محفوظة للدكتور عبد اللطيف موسى بلغرسة </a:t>
            </a:r>
            <a:endParaRPr lang="ar-SA"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عنصر نائب لرقم الشريحة 3"/>
          <p:cNvSpPr>
            <a:spLocks noGrp="1"/>
          </p:cNvSpPr>
          <p:nvPr>
            <p:ph type="sldNum" sz="quarter" idx="4294967295"/>
          </p:nvPr>
        </p:nvSpPr>
        <p:spPr>
          <a:xfrm>
            <a:off x="6553200" y="6245225"/>
            <a:ext cx="2133600" cy="476250"/>
          </a:xfrm>
          <a:prstGeom prst="rect">
            <a:avLst/>
          </a:prstGeom>
        </p:spPr>
        <p:txBody>
          <a:bodyPr/>
          <a:lstStyle/>
          <a:p>
            <a:fld id="{9811A149-F44B-450F-A775-2EACA8336D36}" type="slidenum">
              <a:rPr lang="en-US"/>
              <a:pPr/>
              <a:t>36</a:t>
            </a:fld>
            <a:endParaRPr lang="en-US"/>
          </a:p>
        </p:txBody>
      </p:sp>
      <p:sp>
        <p:nvSpPr>
          <p:cNvPr id="20483" name="Text Box 3"/>
          <p:cNvSpPr txBox="1">
            <a:spLocks noChangeArrowheads="1"/>
          </p:cNvSpPr>
          <p:nvPr/>
        </p:nvSpPr>
        <p:spPr bwMode="auto">
          <a:xfrm>
            <a:off x="1836738" y="4451350"/>
            <a:ext cx="500062" cy="501650"/>
          </a:xfrm>
          <a:prstGeom prst="rect">
            <a:avLst/>
          </a:prstGeom>
          <a:noFill/>
          <a:ln w="9525">
            <a:noFill/>
            <a:miter lim="800000"/>
            <a:headEnd/>
            <a:tailEnd/>
          </a:ln>
        </p:spPr>
        <p:txBody>
          <a:bodyPr lIns="81546" tIns="40773" rIns="81546" bIns="40773"/>
          <a:lstStyle/>
          <a:p>
            <a:pPr algn="r" rtl="1"/>
            <a:r>
              <a:rPr lang="en-US" altLang="zh-CN" sz="2400" b="1">
                <a:latin typeface="Times New Roman" pitchFamily="18" charset="0"/>
                <a:ea typeface="SimSun" pitchFamily="2" charset="-122"/>
              </a:rPr>
              <a:t>0</a:t>
            </a:r>
            <a:endParaRPr lang="en-US" sz="2400"/>
          </a:p>
        </p:txBody>
      </p:sp>
      <p:sp>
        <p:nvSpPr>
          <p:cNvPr id="20484" name="Text Box 4"/>
          <p:cNvSpPr txBox="1">
            <a:spLocks noChangeArrowheads="1"/>
          </p:cNvSpPr>
          <p:nvPr/>
        </p:nvSpPr>
        <p:spPr bwMode="auto">
          <a:xfrm>
            <a:off x="5075239" y="477840"/>
            <a:ext cx="1970087" cy="503237"/>
          </a:xfrm>
          <a:prstGeom prst="rect">
            <a:avLst/>
          </a:prstGeom>
          <a:noFill/>
          <a:ln w="9525">
            <a:noFill/>
            <a:miter lim="800000"/>
            <a:headEnd/>
            <a:tailEnd/>
          </a:ln>
        </p:spPr>
        <p:txBody>
          <a:bodyPr lIns="81546" tIns="40773" rIns="81546" bIns="40773"/>
          <a:lstStyle/>
          <a:p>
            <a:pPr algn="r" rtl="1"/>
            <a:r>
              <a:rPr lang="ar-SA" altLang="zh-CN" sz="2400" b="1">
                <a:latin typeface="Times New Roman" pitchFamily="18" charset="0"/>
                <a:ea typeface="SimSun" pitchFamily="2" charset="-122"/>
                <a:cs typeface="Times New Roman" pitchFamily="18" charset="0"/>
              </a:rPr>
              <a:t>المرحلة الثالثة</a:t>
            </a:r>
            <a:endParaRPr lang="en-US" sz="3600">
              <a:ea typeface="SimSun" pitchFamily="2" charset="-122"/>
              <a:cs typeface="Times New Roman" pitchFamily="18" charset="0"/>
            </a:endParaRPr>
          </a:p>
        </p:txBody>
      </p:sp>
      <p:sp>
        <p:nvSpPr>
          <p:cNvPr id="20485" name="Text Box 5"/>
          <p:cNvSpPr txBox="1">
            <a:spLocks noChangeArrowheads="1"/>
          </p:cNvSpPr>
          <p:nvPr/>
        </p:nvSpPr>
        <p:spPr bwMode="auto">
          <a:xfrm>
            <a:off x="3808414" y="485775"/>
            <a:ext cx="1733550" cy="503238"/>
          </a:xfrm>
          <a:prstGeom prst="rect">
            <a:avLst/>
          </a:prstGeom>
          <a:noFill/>
          <a:ln w="9525">
            <a:noFill/>
            <a:miter lim="800000"/>
            <a:headEnd/>
            <a:tailEnd/>
          </a:ln>
        </p:spPr>
        <p:txBody>
          <a:bodyPr lIns="81546" tIns="40773" rIns="81546" bIns="40773"/>
          <a:lstStyle/>
          <a:p>
            <a:pPr algn="r" rtl="1"/>
            <a:r>
              <a:rPr lang="ar-SA" altLang="zh-CN" sz="2400" b="1">
                <a:latin typeface="Times New Roman" pitchFamily="18" charset="0"/>
                <a:ea typeface="SimSun" pitchFamily="2" charset="-122"/>
                <a:cs typeface="Times New Roman" pitchFamily="18" charset="0"/>
              </a:rPr>
              <a:t>المرحلة الثانية</a:t>
            </a:r>
            <a:endParaRPr lang="en-US" sz="3600">
              <a:ea typeface="SimSun" pitchFamily="2" charset="-122"/>
              <a:cs typeface="Times New Roman" pitchFamily="18" charset="0"/>
            </a:endParaRPr>
          </a:p>
        </p:txBody>
      </p:sp>
      <p:sp>
        <p:nvSpPr>
          <p:cNvPr id="20486" name="Text Box 6"/>
          <p:cNvSpPr txBox="1">
            <a:spLocks noChangeArrowheads="1"/>
          </p:cNvSpPr>
          <p:nvPr/>
        </p:nvSpPr>
        <p:spPr bwMode="auto">
          <a:xfrm>
            <a:off x="2008188" y="485777"/>
            <a:ext cx="1963737" cy="669925"/>
          </a:xfrm>
          <a:prstGeom prst="rect">
            <a:avLst/>
          </a:prstGeom>
          <a:noFill/>
          <a:ln w="9525">
            <a:noFill/>
            <a:miter lim="800000"/>
            <a:headEnd/>
            <a:tailEnd/>
          </a:ln>
        </p:spPr>
        <p:txBody>
          <a:bodyPr lIns="81546" tIns="40773" rIns="81546" bIns="40773"/>
          <a:lstStyle/>
          <a:p>
            <a:pPr algn="r" rtl="1"/>
            <a:r>
              <a:rPr lang="ar-SA" altLang="zh-CN" sz="2400" b="1">
                <a:latin typeface="Times New Roman" pitchFamily="18" charset="0"/>
                <a:ea typeface="SimSun" pitchFamily="2" charset="-122"/>
                <a:cs typeface="Times New Roman" pitchFamily="18" charset="0"/>
              </a:rPr>
              <a:t>المرحلة الأولى</a:t>
            </a:r>
            <a:endParaRPr lang="en-US" sz="3600">
              <a:ea typeface="SimSun" pitchFamily="2" charset="-122"/>
              <a:cs typeface="Times New Roman" pitchFamily="18" charset="0"/>
            </a:endParaRPr>
          </a:p>
        </p:txBody>
      </p:sp>
      <p:sp>
        <p:nvSpPr>
          <p:cNvPr id="20487" name="Text Box 7"/>
          <p:cNvSpPr txBox="1">
            <a:spLocks noChangeArrowheads="1"/>
          </p:cNvSpPr>
          <p:nvPr/>
        </p:nvSpPr>
        <p:spPr bwMode="auto">
          <a:xfrm>
            <a:off x="3811588" y="2474915"/>
            <a:ext cx="500062" cy="503237"/>
          </a:xfrm>
          <a:prstGeom prst="rect">
            <a:avLst/>
          </a:prstGeom>
          <a:noFill/>
          <a:ln w="9525">
            <a:noFill/>
            <a:miter lim="800000"/>
            <a:headEnd/>
            <a:tailEnd/>
          </a:ln>
        </p:spPr>
        <p:txBody>
          <a:bodyPr lIns="81546" tIns="40773" rIns="81546" bIns="40773"/>
          <a:lstStyle/>
          <a:p>
            <a:pPr algn="r" rtl="1"/>
            <a:r>
              <a:rPr lang="en-US" altLang="zh-CN" sz="2400" b="1">
                <a:latin typeface="Times New Roman" pitchFamily="18" charset="0"/>
                <a:ea typeface="SimSun" pitchFamily="2" charset="-122"/>
              </a:rPr>
              <a:t>a</a:t>
            </a:r>
            <a:endParaRPr lang="en-US" sz="2400"/>
          </a:p>
        </p:txBody>
      </p:sp>
      <p:sp>
        <p:nvSpPr>
          <p:cNvPr id="20488" name="Text Box 8"/>
          <p:cNvSpPr txBox="1">
            <a:spLocks noChangeArrowheads="1"/>
          </p:cNvSpPr>
          <p:nvPr/>
        </p:nvSpPr>
        <p:spPr bwMode="auto">
          <a:xfrm>
            <a:off x="3448050" y="4608513"/>
            <a:ext cx="835025" cy="836612"/>
          </a:xfrm>
          <a:prstGeom prst="rect">
            <a:avLst/>
          </a:prstGeom>
          <a:noFill/>
          <a:ln w="9525">
            <a:noFill/>
            <a:miter lim="800000"/>
            <a:headEnd/>
            <a:tailEnd/>
          </a:ln>
        </p:spPr>
        <p:txBody>
          <a:bodyPr lIns="81546" tIns="40773" rIns="81546" bIns="40773"/>
          <a:lstStyle/>
          <a:p>
            <a:pPr algn="r" rtl="1"/>
            <a:r>
              <a:rPr lang="en-US" altLang="zh-CN" sz="2400" b="1">
                <a:latin typeface="Times New Roman" pitchFamily="18" charset="0"/>
                <a:ea typeface="SimSun" pitchFamily="2" charset="-122"/>
              </a:rPr>
              <a:t>L</a:t>
            </a:r>
            <a:r>
              <a:rPr lang="en-US" altLang="zh-CN" sz="2400" b="1" baseline="-25000">
                <a:latin typeface="Times New Roman" pitchFamily="18" charset="0"/>
                <a:ea typeface="SimSun" pitchFamily="2" charset="-122"/>
              </a:rPr>
              <a:t>1</a:t>
            </a:r>
            <a:endParaRPr lang="en-US" sz="2400"/>
          </a:p>
        </p:txBody>
      </p:sp>
      <p:sp>
        <p:nvSpPr>
          <p:cNvPr id="20489" name="Text Box 9"/>
          <p:cNvSpPr txBox="1">
            <a:spLocks noChangeArrowheads="1"/>
          </p:cNvSpPr>
          <p:nvPr/>
        </p:nvSpPr>
        <p:spPr bwMode="auto">
          <a:xfrm>
            <a:off x="4989514" y="4610100"/>
            <a:ext cx="835025" cy="833438"/>
          </a:xfrm>
          <a:prstGeom prst="rect">
            <a:avLst/>
          </a:prstGeom>
          <a:noFill/>
          <a:ln w="9525">
            <a:noFill/>
            <a:miter lim="800000"/>
            <a:headEnd/>
            <a:tailEnd/>
          </a:ln>
        </p:spPr>
        <p:txBody>
          <a:bodyPr lIns="81546" tIns="40773" rIns="81546" bIns="40773"/>
          <a:lstStyle/>
          <a:p>
            <a:pPr algn="r" rtl="1"/>
            <a:r>
              <a:rPr lang="en-US" altLang="zh-CN" sz="2400" b="1">
                <a:latin typeface="Times New Roman" pitchFamily="18" charset="0"/>
                <a:ea typeface="SimSun" pitchFamily="2" charset="-122"/>
              </a:rPr>
              <a:t>L</a:t>
            </a:r>
            <a:r>
              <a:rPr lang="en-US" altLang="zh-CN" sz="2400" b="1" baseline="-25000">
                <a:latin typeface="Times New Roman" pitchFamily="18" charset="0"/>
                <a:ea typeface="SimSun" pitchFamily="2" charset="-122"/>
              </a:rPr>
              <a:t>2</a:t>
            </a:r>
            <a:endParaRPr lang="en-US" sz="2400"/>
          </a:p>
        </p:txBody>
      </p:sp>
      <p:sp>
        <p:nvSpPr>
          <p:cNvPr id="20490" name="Line 10"/>
          <p:cNvSpPr>
            <a:spLocks noChangeShapeType="1"/>
          </p:cNvSpPr>
          <p:nvPr/>
        </p:nvSpPr>
        <p:spPr bwMode="auto">
          <a:xfrm>
            <a:off x="2336800" y="622300"/>
            <a:ext cx="1588" cy="4008438"/>
          </a:xfrm>
          <a:prstGeom prst="line">
            <a:avLst/>
          </a:prstGeom>
          <a:noFill/>
          <a:ln w="38100">
            <a:solidFill>
              <a:srgbClr val="000000"/>
            </a:solidFill>
            <a:round/>
            <a:headEnd/>
            <a:tailEnd/>
          </a:ln>
        </p:spPr>
        <p:txBody>
          <a:bodyPr/>
          <a:lstStyle/>
          <a:p>
            <a:endParaRPr lang="ar-SA"/>
          </a:p>
        </p:txBody>
      </p:sp>
      <p:sp>
        <p:nvSpPr>
          <p:cNvPr id="20491" name="Line 11"/>
          <p:cNvSpPr>
            <a:spLocks noChangeShapeType="1"/>
          </p:cNvSpPr>
          <p:nvPr/>
        </p:nvSpPr>
        <p:spPr bwMode="auto">
          <a:xfrm>
            <a:off x="2336801" y="4630740"/>
            <a:ext cx="4843463" cy="1587"/>
          </a:xfrm>
          <a:prstGeom prst="line">
            <a:avLst/>
          </a:prstGeom>
          <a:noFill/>
          <a:ln w="38100">
            <a:solidFill>
              <a:srgbClr val="000000"/>
            </a:solidFill>
            <a:round/>
            <a:headEnd/>
            <a:tailEnd/>
          </a:ln>
        </p:spPr>
        <p:txBody>
          <a:bodyPr/>
          <a:lstStyle/>
          <a:p>
            <a:endParaRPr lang="ar-SA"/>
          </a:p>
        </p:txBody>
      </p:sp>
      <p:sp>
        <p:nvSpPr>
          <p:cNvPr id="20492" name="Arc 12"/>
          <p:cNvSpPr>
            <a:spLocks/>
          </p:cNvSpPr>
          <p:nvPr/>
        </p:nvSpPr>
        <p:spPr bwMode="auto">
          <a:xfrm flipV="1">
            <a:off x="2003425" y="2625725"/>
            <a:ext cx="1668463" cy="1957388"/>
          </a:xfrm>
          <a:custGeom>
            <a:avLst/>
            <a:gdLst>
              <a:gd name="G0" fmla="+- 0 0 0"/>
              <a:gd name="G1" fmla="+- 21103 0 0"/>
              <a:gd name="G2" fmla="+- 21600 0 0"/>
              <a:gd name="T0" fmla="*/ 4609 w 21580"/>
              <a:gd name="T1" fmla="*/ 0 h 21103"/>
              <a:gd name="T2" fmla="*/ 21580 w 21580"/>
              <a:gd name="T3" fmla="*/ 20183 h 21103"/>
              <a:gd name="T4" fmla="*/ 0 w 21580"/>
              <a:gd name="T5" fmla="*/ 21103 h 21103"/>
            </a:gdLst>
            <a:ahLst/>
            <a:cxnLst>
              <a:cxn ang="0">
                <a:pos x="T0" y="T1"/>
              </a:cxn>
              <a:cxn ang="0">
                <a:pos x="T2" y="T3"/>
              </a:cxn>
              <a:cxn ang="0">
                <a:pos x="T4" y="T5"/>
              </a:cxn>
            </a:cxnLst>
            <a:rect l="0" t="0" r="r" b="b"/>
            <a:pathLst>
              <a:path w="21580" h="21103" fill="none" extrusionOk="0">
                <a:moveTo>
                  <a:pt x="4608" y="0"/>
                </a:moveTo>
                <a:cubicBezTo>
                  <a:pt x="14192" y="2093"/>
                  <a:pt x="21162" y="10382"/>
                  <a:pt x="21580" y="20182"/>
                </a:cubicBezTo>
              </a:path>
              <a:path w="21580" h="21103" stroke="0" extrusionOk="0">
                <a:moveTo>
                  <a:pt x="4608" y="0"/>
                </a:moveTo>
                <a:cubicBezTo>
                  <a:pt x="14192" y="2093"/>
                  <a:pt x="21162" y="10382"/>
                  <a:pt x="21580" y="20182"/>
                </a:cubicBezTo>
                <a:lnTo>
                  <a:pt x="0" y="21103"/>
                </a:lnTo>
                <a:close/>
              </a:path>
            </a:pathLst>
          </a:custGeom>
          <a:noFill/>
          <a:ln w="28575">
            <a:solidFill>
              <a:srgbClr val="000000"/>
            </a:solidFill>
            <a:round/>
            <a:headEnd/>
            <a:tailEnd/>
          </a:ln>
        </p:spPr>
        <p:txBody>
          <a:bodyPr/>
          <a:lstStyle/>
          <a:p>
            <a:endParaRPr lang="ar-SA"/>
          </a:p>
        </p:txBody>
      </p:sp>
      <p:sp>
        <p:nvSpPr>
          <p:cNvPr id="20493" name="Arc 13"/>
          <p:cNvSpPr>
            <a:spLocks/>
          </p:cNvSpPr>
          <p:nvPr/>
        </p:nvSpPr>
        <p:spPr bwMode="auto">
          <a:xfrm rot="10750141" flipV="1">
            <a:off x="3673476" y="1154113"/>
            <a:ext cx="2157413" cy="1643062"/>
          </a:xfrm>
          <a:custGeom>
            <a:avLst/>
            <a:gdLst>
              <a:gd name="G0" fmla="+- 0 0 0"/>
              <a:gd name="G1" fmla="+- 21219 0 0"/>
              <a:gd name="G2" fmla="+- 21600 0 0"/>
              <a:gd name="T0" fmla="*/ 4040 w 21486"/>
              <a:gd name="T1" fmla="*/ 0 h 21219"/>
              <a:gd name="T2" fmla="*/ 21486 w 21486"/>
              <a:gd name="T3" fmla="*/ 19000 h 21219"/>
              <a:gd name="T4" fmla="*/ 0 w 21486"/>
              <a:gd name="T5" fmla="*/ 21219 h 21219"/>
            </a:gdLst>
            <a:ahLst/>
            <a:cxnLst>
              <a:cxn ang="0">
                <a:pos x="T0" y="T1"/>
              </a:cxn>
              <a:cxn ang="0">
                <a:pos x="T2" y="T3"/>
              </a:cxn>
              <a:cxn ang="0">
                <a:pos x="T4" y="T5"/>
              </a:cxn>
            </a:cxnLst>
            <a:rect l="0" t="0" r="r" b="b"/>
            <a:pathLst>
              <a:path w="21486" h="21219" fill="none" extrusionOk="0">
                <a:moveTo>
                  <a:pt x="4039" y="0"/>
                </a:moveTo>
                <a:cubicBezTo>
                  <a:pt x="13413" y="1784"/>
                  <a:pt x="20505" y="9508"/>
                  <a:pt x="21485" y="19000"/>
                </a:cubicBezTo>
              </a:path>
              <a:path w="21486" h="21219" stroke="0" extrusionOk="0">
                <a:moveTo>
                  <a:pt x="4039" y="0"/>
                </a:moveTo>
                <a:cubicBezTo>
                  <a:pt x="13413" y="1784"/>
                  <a:pt x="20505" y="9508"/>
                  <a:pt x="21485" y="19000"/>
                </a:cubicBezTo>
                <a:lnTo>
                  <a:pt x="0" y="21219"/>
                </a:lnTo>
                <a:close/>
              </a:path>
            </a:pathLst>
          </a:custGeom>
          <a:noFill/>
          <a:ln w="28575">
            <a:solidFill>
              <a:srgbClr val="000000"/>
            </a:solidFill>
            <a:round/>
            <a:headEnd/>
            <a:tailEnd/>
          </a:ln>
        </p:spPr>
        <p:txBody>
          <a:bodyPr/>
          <a:lstStyle/>
          <a:p>
            <a:endParaRPr lang="ar-SA"/>
          </a:p>
        </p:txBody>
      </p:sp>
      <p:sp>
        <p:nvSpPr>
          <p:cNvPr id="20494" name="Arc 14"/>
          <p:cNvSpPr>
            <a:spLocks/>
          </p:cNvSpPr>
          <p:nvPr/>
        </p:nvSpPr>
        <p:spPr bwMode="auto">
          <a:xfrm rot="16160871" flipV="1">
            <a:off x="5275264" y="1209677"/>
            <a:ext cx="1690687" cy="1554163"/>
          </a:xfrm>
          <a:custGeom>
            <a:avLst/>
            <a:gdLst>
              <a:gd name="G0" fmla="+- 0 0 0"/>
              <a:gd name="G1" fmla="+- 18286 0 0"/>
              <a:gd name="G2" fmla="+- 21600 0 0"/>
              <a:gd name="T0" fmla="*/ 11497 w 21600"/>
              <a:gd name="T1" fmla="*/ 0 h 18286"/>
              <a:gd name="T2" fmla="*/ 21600 w 21600"/>
              <a:gd name="T3" fmla="*/ 18286 h 18286"/>
              <a:gd name="T4" fmla="*/ 0 w 21600"/>
              <a:gd name="T5" fmla="*/ 18286 h 18286"/>
            </a:gdLst>
            <a:ahLst/>
            <a:cxnLst>
              <a:cxn ang="0">
                <a:pos x="T0" y="T1"/>
              </a:cxn>
              <a:cxn ang="0">
                <a:pos x="T2" y="T3"/>
              </a:cxn>
              <a:cxn ang="0">
                <a:pos x="T4" y="T5"/>
              </a:cxn>
            </a:cxnLst>
            <a:rect l="0" t="0" r="r" b="b"/>
            <a:pathLst>
              <a:path w="21600" h="18286" fill="none" extrusionOk="0">
                <a:moveTo>
                  <a:pt x="11497" y="-1"/>
                </a:moveTo>
                <a:cubicBezTo>
                  <a:pt x="17784" y="3953"/>
                  <a:pt x="21600" y="10859"/>
                  <a:pt x="21600" y="18286"/>
                </a:cubicBezTo>
              </a:path>
              <a:path w="21600" h="18286" stroke="0" extrusionOk="0">
                <a:moveTo>
                  <a:pt x="11497" y="-1"/>
                </a:moveTo>
                <a:cubicBezTo>
                  <a:pt x="17784" y="3953"/>
                  <a:pt x="21600" y="10859"/>
                  <a:pt x="21600" y="18286"/>
                </a:cubicBezTo>
                <a:lnTo>
                  <a:pt x="0" y="18286"/>
                </a:lnTo>
                <a:close/>
              </a:path>
            </a:pathLst>
          </a:custGeom>
          <a:noFill/>
          <a:ln w="28575">
            <a:solidFill>
              <a:srgbClr val="000000"/>
            </a:solidFill>
            <a:round/>
            <a:headEnd/>
            <a:tailEnd/>
          </a:ln>
        </p:spPr>
        <p:txBody>
          <a:bodyPr/>
          <a:lstStyle/>
          <a:p>
            <a:endParaRPr lang="ar-SA"/>
          </a:p>
        </p:txBody>
      </p:sp>
      <p:sp>
        <p:nvSpPr>
          <p:cNvPr id="20495" name="Line 15"/>
          <p:cNvSpPr>
            <a:spLocks noChangeShapeType="1"/>
          </p:cNvSpPr>
          <p:nvPr/>
        </p:nvSpPr>
        <p:spPr bwMode="auto">
          <a:xfrm>
            <a:off x="5499101" y="355600"/>
            <a:ext cx="11113" cy="4275138"/>
          </a:xfrm>
          <a:prstGeom prst="line">
            <a:avLst/>
          </a:prstGeom>
          <a:noFill/>
          <a:ln w="28575">
            <a:solidFill>
              <a:srgbClr val="000000"/>
            </a:solidFill>
            <a:prstDash val="dashDot"/>
            <a:round/>
            <a:headEnd/>
            <a:tailEnd/>
          </a:ln>
        </p:spPr>
        <p:txBody>
          <a:bodyPr/>
          <a:lstStyle/>
          <a:p>
            <a:endParaRPr lang="ar-SA"/>
          </a:p>
        </p:txBody>
      </p:sp>
      <p:sp>
        <p:nvSpPr>
          <p:cNvPr id="20496" name="Line 16"/>
          <p:cNvSpPr>
            <a:spLocks noChangeShapeType="1"/>
          </p:cNvSpPr>
          <p:nvPr/>
        </p:nvSpPr>
        <p:spPr bwMode="auto">
          <a:xfrm flipV="1">
            <a:off x="2336800" y="1809752"/>
            <a:ext cx="1670050" cy="2771775"/>
          </a:xfrm>
          <a:prstGeom prst="line">
            <a:avLst/>
          </a:prstGeom>
          <a:noFill/>
          <a:ln w="28575">
            <a:solidFill>
              <a:srgbClr val="000000"/>
            </a:solidFill>
            <a:prstDash val="dashDot"/>
            <a:round/>
            <a:headEnd/>
            <a:tailEnd/>
          </a:ln>
        </p:spPr>
        <p:txBody>
          <a:bodyPr/>
          <a:lstStyle/>
          <a:p>
            <a:endParaRPr lang="ar-SA"/>
          </a:p>
        </p:txBody>
      </p:sp>
      <p:sp>
        <p:nvSpPr>
          <p:cNvPr id="20497" name="Line 17"/>
          <p:cNvSpPr>
            <a:spLocks noChangeShapeType="1"/>
          </p:cNvSpPr>
          <p:nvPr/>
        </p:nvSpPr>
        <p:spPr bwMode="auto">
          <a:xfrm>
            <a:off x="4006850" y="471490"/>
            <a:ext cx="1588" cy="4175125"/>
          </a:xfrm>
          <a:prstGeom prst="line">
            <a:avLst/>
          </a:prstGeom>
          <a:noFill/>
          <a:ln w="28575">
            <a:solidFill>
              <a:srgbClr val="000000"/>
            </a:solidFill>
            <a:prstDash val="dashDot"/>
            <a:round/>
            <a:headEnd/>
            <a:tailEnd/>
          </a:ln>
        </p:spPr>
        <p:txBody>
          <a:bodyPr/>
          <a:lstStyle/>
          <a:p>
            <a:endParaRPr lang="ar-SA"/>
          </a:p>
        </p:txBody>
      </p:sp>
      <p:sp>
        <p:nvSpPr>
          <p:cNvPr id="20498" name="Line 18"/>
          <p:cNvSpPr>
            <a:spLocks noChangeShapeType="1"/>
          </p:cNvSpPr>
          <p:nvPr/>
        </p:nvSpPr>
        <p:spPr bwMode="auto">
          <a:xfrm flipV="1">
            <a:off x="2336801" y="3978275"/>
            <a:ext cx="1336675" cy="668338"/>
          </a:xfrm>
          <a:prstGeom prst="line">
            <a:avLst/>
          </a:prstGeom>
          <a:noFill/>
          <a:ln w="28575">
            <a:solidFill>
              <a:srgbClr val="000000"/>
            </a:solidFill>
            <a:round/>
            <a:headEnd/>
            <a:tailEnd/>
          </a:ln>
        </p:spPr>
        <p:txBody>
          <a:bodyPr/>
          <a:lstStyle/>
          <a:p>
            <a:endParaRPr lang="ar-SA"/>
          </a:p>
        </p:txBody>
      </p:sp>
      <p:sp>
        <p:nvSpPr>
          <p:cNvPr id="20499" name="Line 19"/>
          <p:cNvSpPr>
            <a:spLocks noChangeShapeType="1"/>
          </p:cNvSpPr>
          <p:nvPr/>
        </p:nvSpPr>
        <p:spPr bwMode="auto">
          <a:xfrm>
            <a:off x="3673475" y="3978275"/>
            <a:ext cx="3340100" cy="1169988"/>
          </a:xfrm>
          <a:prstGeom prst="line">
            <a:avLst/>
          </a:prstGeom>
          <a:noFill/>
          <a:ln w="28575">
            <a:solidFill>
              <a:srgbClr val="000000"/>
            </a:solidFill>
            <a:round/>
            <a:headEnd/>
            <a:tailEnd/>
          </a:ln>
        </p:spPr>
        <p:txBody>
          <a:bodyPr/>
          <a:lstStyle/>
          <a:p>
            <a:endParaRPr lang="ar-SA"/>
          </a:p>
        </p:txBody>
      </p:sp>
      <p:sp>
        <p:nvSpPr>
          <p:cNvPr id="20500" name="Line 20"/>
          <p:cNvSpPr>
            <a:spLocks noChangeShapeType="1"/>
          </p:cNvSpPr>
          <p:nvPr/>
        </p:nvSpPr>
        <p:spPr bwMode="auto">
          <a:xfrm>
            <a:off x="3673475" y="2643188"/>
            <a:ext cx="0" cy="2003425"/>
          </a:xfrm>
          <a:prstGeom prst="line">
            <a:avLst/>
          </a:prstGeom>
          <a:noFill/>
          <a:ln w="28575">
            <a:solidFill>
              <a:srgbClr val="000000"/>
            </a:solidFill>
            <a:prstDash val="dashDot"/>
            <a:round/>
            <a:headEnd/>
            <a:tailEnd/>
          </a:ln>
        </p:spPr>
        <p:txBody>
          <a:bodyPr/>
          <a:lstStyle/>
          <a:p>
            <a:endParaRPr lang="ar-SA"/>
          </a:p>
        </p:txBody>
      </p:sp>
      <p:sp>
        <p:nvSpPr>
          <p:cNvPr id="20501" name="Line 21"/>
          <p:cNvSpPr>
            <a:spLocks noChangeShapeType="1"/>
          </p:cNvSpPr>
          <p:nvPr/>
        </p:nvSpPr>
        <p:spPr bwMode="auto">
          <a:xfrm flipV="1">
            <a:off x="2336800" y="4144963"/>
            <a:ext cx="1670050" cy="501650"/>
          </a:xfrm>
          <a:prstGeom prst="line">
            <a:avLst/>
          </a:prstGeom>
          <a:noFill/>
          <a:ln w="28575">
            <a:solidFill>
              <a:srgbClr val="000000"/>
            </a:solidFill>
            <a:round/>
            <a:headEnd/>
            <a:tailEnd/>
          </a:ln>
        </p:spPr>
        <p:txBody>
          <a:bodyPr/>
          <a:lstStyle/>
          <a:p>
            <a:endParaRPr lang="ar-SA"/>
          </a:p>
        </p:txBody>
      </p:sp>
      <p:sp>
        <p:nvSpPr>
          <p:cNvPr id="20502" name="Line 22"/>
          <p:cNvSpPr>
            <a:spLocks noChangeShapeType="1"/>
          </p:cNvSpPr>
          <p:nvPr/>
        </p:nvSpPr>
        <p:spPr bwMode="auto">
          <a:xfrm>
            <a:off x="4006850" y="4144963"/>
            <a:ext cx="3506788" cy="334962"/>
          </a:xfrm>
          <a:prstGeom prst="line">
            <a:avLst/>
          </a:prstGeom>
          <a:noFill/>
          <a:ln w="28575">
            <a:solidFill>
              <a:srgbClr val="000000"/>
            </a:solidFill>
            <a:round/>
            <a:headEnd/>
            <a:tailEnd/>
          </a:ln>
        </p:spPr>
        <p:txBody>
          <a:bodyPr/>
          <a:lstStyle/>
          <a:p>
            <a:endParaRPr lang="ar-SA"/>
          </a:p>
        </p:txBody>
      </p:sp>
      <p:sp>
        <p:nvSpPr>
          <p:cNvPr id="20503" name="Line 23"/>
          <p:cNvSpPr>
            <a:spLocks noChangeShapeType="1"/>
          </p:cNvSpPr>
          <p:nvPr/>
        </p:nvSpPr>
        <p:spPr bwMode="auto">
          <a:xfrm>
            <a:off x="2336800" y="973138"/>
            <a:ext cx="1670050" cy="1587"/>
          </a:xfrm>
          <a:prstGeom prst="line">
            <a:avLst/>
          </a:prstGeom>
          <a:noFill/>
          <a:ln w="28575">
            <a:solidFill>
              <a:srgbClr val="000000"/>
            </a:solidFill>
            <a:round/>
            <a:headEnd type="triangle" w="med" len="med"/>
            <a:tailEnd type="triangle" w="med" len="med"/>
          </a:ln>
        </p:spPr>
        <p:txBody>
          <a:bodyPr/>
          <a:lstStyle/>
          <a:p>
            <a:endParaRPr lang="ar-SA"/>
          </a:p>
        </p:txBody>
      </p:sp>
      <p:sp>
        <p:nvSpPr>
          <p:cNvPr id="20504" name="Line 24"/>
          <p:cNvSpPr>
            <a:spLocks noChangeShapeType="1"/>
          </p:cNvSpPr>
          <p:nvPr/>
        </p:nvSpPr>
        <p:spPr bwMode="auto">
          <a:xfrm>
            <a:off x="5499101" y="973138"/>
            <a:ext cx="1336675" cy="1587"/>
          </a:xfrm>
          <a:prstGeom prst="line">
            <a:avLst/>
          </a:prstGeom>
          <a:noFill/>
          <a:ln w="28575">
            <a:solidFill>
              <a:srgbClr val="000000"/>
            </a:solidFill>
            <a:round/>
            <a:headEnd type="triangle" w="med" len="med"/>
            <a:tailEnd type="triangle" w="med" len="med"/>
          </a:ln>
        </p:spPr>
        <p:txBody>
          <a:bodyPr/>
          <a:lstStyle/>
          <a:p>
            <a:endParaRPr lang="ar-SA"/>
          </a:p>
        </p:txBody>
      </p:sp>
      <p:sp>
        <p:nvSpPr>
          <p:cNvPr id="20505" name="Text Box 25"/>
          <p:cNvSpPr txBox="1">
            <a:spLocks noChangeArrowheads="1"/>
          </p:cNvSpPr>
          <p:nvPr/>
        </p:nvSpPr>
        <p:spPr bwMode="auto">
          <a:xfrm>
            <a:off x="1801814" y="188915"/>
            <a:ext cx="835025" cy="833437"/>
          </a:xfrm>
          <a:prstGeom prst="rect">
            <a:avLst/>
          </a:prstGeom>
          <a:noFill/>
          <a:ln w="9525">
            <a:noFill/>
            <a:miter lim="800000"/>
            <a:headEnd/>
            <a:tailEnd/>
          </a:ln>
        </p:spPr>
        <p:txBody>
          <a:bodyPr lIns="81546" tIns="40773" rIns="81546" bIns="40773"/>
          <a:lstStyle/>
          <a:p>
            <a:pPr algn="r" rtl="1"/>
            <a:r>
              <a:rPr lang="en-US" altLang="zh-CN" sz="2400" b="1">
                <a:latin typeface="Times New Roman" pitchFamily="18" charset="0"/>
                <a:ea typeface="SimSun" pitchFamily="2" charset="-122"/>
              </a:rPr>
              <a:t>TP</a:t>
            </a:r>
            <a:endParaRPr lang="en-US" sz="2400"/>
          </a:p>
        </p:txBody>
      </p:sp>
      <p:sp>
        <p:nvSpPr>
          <p:cNvPr id="20506" name="Text Box 26"/>
          <p:cNvSpPr txBox="1">
            <a:spLocks noChangeArrowheads="1"/>
          </p:cNvSpPr>
          <p:nvPr/>
        </p:nvSpPr>
        <p:spPr bwMode="auto">
          <a:xfrm>
            <a:off x="6511925" y="1858965"/>
            <a:ext cx="668338" cy="496887"/>
          </a:xfrm>
          <a:prstGeom prst="rect">
            <a:avLst/>
          </a:prstGeom>
          <a:noFill/>
          <a:ln w="9525">
            <a:noFill/>
            <a:miter lim="800000"/>
            <a:headEnd/>
            <a:tailEnd/>
          </a:ln>
        </p:spPr>
        <p:txBody>
          <a:bodyPr lIns="81546" tIns="40773" rIns="81546" bIns="40773"/>
          <a:lstStyle/>
          <a:p>
            <a:pPr algn="ctr" rtl="1"/>
            <a:r>
              <a:rPr lang="en-US" altLang="zh-CN" sz="2400" b="1">
                <a:latin typeface="Times New Roman" pitchFamily="18" charset="0"/>
                <a:ea typeface="SimSun" pitchFamily="2" charset="-122"/>
              </a:rPr>
              <a:t>TP</a:t>
            </a:r>
            <a:endParaRPr lang="en-US" sz="2400"/>
          </a:p>
        </p:txBody>
      </p:sp>
      <p:sp>
        <p:nvSpPr>
          <p:cNvPr id="20507" name="Text Box 27"/>
          <p:cNvSpPr txBox="1">
            <a:spLocks noChangeArrowheads="1"/>
          </p:cNvSpPr>
          <p:nvPr/>
        </p:nvSpPr>
        <p:spPr bwMode="auto">
          <a:xfrm>
            <a:off x="6861176" y="4724400"/>
            <a:ext cx="1001713" cy="668338"/>
          </a:xfrm>
          <a:prstGeom prst="rect">
            <a:avLst/>
          </a:prstGeom>
          <a:noFill/>
          <a:ln w="9525">
            <a:noFill/>
            <a:miter lim="800000"/>
            <a:headEnd/>
            <a:tailEnd/>
          </a:ln>
        </p:spPr>
        <p:txBody>
          <a:bodyPr lIns="81546" tIns="40773" rIns="81546" bIns="40773"/>
          <a:lstStyle/>
          <a:p>
            <a:pPr algn="r" rtl="1"/>
            <a:endParaRPr lang="en-US" altLang="zh-CN" sz="1100" b="1">
              <a:latin typeface="Times New Roman" pitchFamily="18" charset="0"/>
              <a:ea typeface="SimSun" pitchFamily="2" charset="-122"/>
            </a:endParaRPr>
          </a:p>
          <a:p>
            <a:pPr algn="ctr" rtl="1"/>
            <a:r>
              <a:rPr lang="en-US" altLang="zh-CN" sz="2400" b="1">
                <a:latin typeface="Times New Roman" pitchFamily="18" charset="0"/>
                <a:ea typeface="SimSun" pitchFamily="2" charset="-122"/>
              </a:rPr>
              <a:t>MP</a:t>
            </a:r>
            <a:r>
              <a:rPr lang="en-US" altLang="zh-CN" sz="2400" b="1" baseline="-25000">
                <a:latin typeface="Times New Roman" pitchFamily="18" charset="0"/>
                <a:ea typeface="SimSun" pitchFamily="2" charset="-122"/>
              </a:rPr>
              <a:t>L</a:t>
            </a:r>
            <a:endParaRPr lang="en-US" sz="2400"/>
          </a:p>
        </p:txBody>
      </p:sp>
      <p:sp>
        <p:nvSpPr>
          <p:cNvPr id="20508" name="Text Box 28"/>
          <p:cNvSpPr txBox="1">
            <a:spLocks noChangeArrowheads="1"/>
          </p:cNvSpPr>
          <p:nvPr/>
        </p:nvSpPr>
        <p:spPr bwMode="auto">
          <a:xfrm>
            <a:off x="7208838" y="4298952"/>
            <a:ext cx="1001712" cy="1001713"/>
          </a:xfrm>
          <a:prstGeom prst="rect">
            <a:avLst/>
          </a:prstGeom>
          <a:noFill/>
          <a:ln w="9525">
            <a:noFill/>
            <a:miter lim="800000"/>
            <a:headEnd/>
            <a:tailEnd/>
          </a:ln>
        </p:spPr>
        <p:txBody>
          <a:bodyPr lIns="81546" tIns="40773" rIns="81546" bIns="40773"/>
          <a:lstStyle/>
          <a:p>
            <a:pPr algn="r" rtl="1"/>
            <a:r>
              <a:rPr lang="en-US" altLang="zh-CN" sz="2400" b="1">
                <a:latin typeface="Times New Roman" pitchFamily="18" charset="0"/>
                <a:ea typeface="SimSun" pitchFamily="2" charset="-122"/>
              </a:rPr>
              <a:t>AP</a:t>
            </a:r>
            <a:r>
              <a:rPr lang="en-US" altLang="zh-CN" sz="2400" b="1" baseline="-25000">
                <a:latin typeface="Times New Roman" pitchFamily="18" charset="0"/>
                <a:ea typeface="SimSun" pitchFamily="2" charset="-122"/>
              </a:rPr>
              <a:t>L</a:t>
            </a:r>
            <a:endParaRPr lang="en-US" sz="2400" baseline="-25000"/>
          </a:p>
        </p:txBody>
      </p:sp>
      <p:sp>
        <p:nvSpPr>
          <p:cNvPr id="20509" name="Line 29"/>
          <p:cNvSpPr>
            <a:spLocks noChangeShapeType="1"/>
          </p:cNvSpPr>
          <p:nvPr/>
        </p:nvSpPr>
        <p:spPr bwMode="auto">
          <a:xfrm>
            <a:off x="3995738" y="1023938"/>
            <a:ext cx="1503362" cy="0"/>
          </a:xfrm>
          <a:prstGeom prst="line">
            <a:avLst/>
          </a:prstGeom>
          <a:noFill/>
          <a:ln w="28575">
            <a:solidFill>
              <a:srgbClr val="000000"/>
            </a:solidFill>
            <a:round/>
            <a:headEnd type="triangle" w="med" len="med"/>
            <a:tailEnd type="triangle" w="med" len="med"/>
          </a:ln>
        </p:spPr>
        <p:txBody>
          <a:bodyPr/>
          <a:lstStyle/>
          <a:p>
            <a:endParaRPr lang="ar-SA"/>
          </a:p>
        </p:txBody>
      </p:sp>
      <p:sp>
        <p:nvSpPr>
          <p:cNvPr id="20510" name="Text Box 30"/>
          <p:cNvSpPr txBox="1">
            <a:spLocks noChangeArrowheads="1"/>
          </p:cNvSpPr>
          <p:nvPr/>
        </p:nvSpPr>
        <p:spPr bwMode="auto">
          <a:xfrm>
            <a:off x="844062" y="5257801"/>
            <a:ext cx="7100888" cy="1066800"/>
          </a:xfrm>
          <a:prstGeom prst="rect">
            <a:avLst/>
          </a:prstGeom>
          <a:noFill/>
          <a:ln w="28575">
            <a:solidFill>
              <a:srgbClr val="000000"/>
            </a:solidFill>
            <a:miter lim="800000"/>
            <a:headEnd/>
            <a:tailEnd/>
          </a:ln>
        </p:spPr>
        <p:txBody>
          <a:bodyPr/>
          <a:lstStyle/>
          <a:p>
            <a:pPr algn="just" rtl="1"/>
            <a:r>
              <a:rPr lang="ar-SA" altLang="zh-CN" sz="2400" b="1">
                <a:solidFill>
                  <a:srgbClr val="FF6600"/>
                </a:solidFill>
                <a:latin typeface="Times New Roman" pitchFamily="18" charset="0"/>
                <a:ea typeface="SimSun" pitchFamily="2" charset="-122"/>
                <a:cs typeface="Times New Roman" pitchFamily="18" charset="0"/>
              </a:rPr>
              <a:t>الشكل (</a:t>
            </a:r>
            <a:r>
              <a:rPr lang="en-US" altLang="zh-CN" sz="2400" b="1">
                <a:solidFill>
                  <a:srgbClr val="FF6600"/>
                </a:solidFill>
                <a:latin typeface="Times New Roman" pitchFamily="18" charset="0"/>
                <a:ea typeface="SimSun" pitchFamily="2" charset="-122"/>
                <a:cs typeface="Times New Roman" pitchFamily="18" charset="0"/>
              </a:rPr>
              <a:t>7</a:t>
            </a:r>
            <a:r>
              <a:rPr lang="ar-SA" altLang="zh-CN" sz="2400" b="1">
                <a:solidFill>
                  <a:srgbClr val="FF6600"/>
                </a:solidFill>
                <a:latin typeface="Times New Roman" pitchFamily="18" charset="0"/>
                <a:ea typeface="SimSun" pitchFamily="2" charset="-122"/>
                <a:cs typeface="Times New Roman" pitchFamily="18" charset="0"/>
              </a:rPr>
              <a:t>-3):</a:t>
            </a:r>
            <a:r>
              <a:rPr lang="ar-SA" altLang="zh-CN" sz="2400" b="1">
                <a:latin typeface="Times New Roman" pitchFamily="18" charset="0"/>
                <a:ea typeface="SimSun" pitchFamily="2" charset="-122"/>
                <a:cs typeface="Times New Roman" pitchFamily="18" charset="0"/>
              </a:rPr>
              <a:t> </a:t>
            </a:r>
            <a:r>
              <a:rPr lang="ar-SA" altLang="zh-CN" sz="2400">
                <a:latin typeface="Times New Roman" pitchFamily="18" charset="0"/>
                <a:ea typeface="SimSun" pitchFamily="2" charset="-122"/>
                <a:cs typeface="Times New Roman" pitchFamily="18" charset="0"/>
              </a:rPr>
              <a:t>تبدأ المرحلة الأولى من الصفر وتنتهي عند النهاية العظمى للناتج المتوسط، ثم تبدأ المرحلة الثانية لتنتهي عند النهاية العظمى للناتج الكلي</a:t>
            </a:r>
            <a:r>
              <a:rPr lang="ar-SA" altLang="zh-CN" sz="2400" b="1">
                <a:latin typeface="Times New Roman" pitchFamily="18" charset="0"/>
                <a:ea typeface="SimSun" pitchFamily="2" charset="-122"/>
                <a:cs typeface="Times New Roman" pitchFamily="18" charset="0"/>
              </a:rPr>
              <a:t>، </a:t>
            </a:r>
            <a:r>
              <a:rPr lang="ar-SA" altLang="zh-CN" sz="2400">
                <a:latin typeface="Times New Roman" pitchFamily="18" charset="0"/>
                <a:ea typeface="SimSun" pitchFamily="2" charset="-122"/>
                <a:cs typeface="Times New Roman" pitchFamily="18" charset="0"/>
              </a:rPr>
              <a:t>لتبدأ المرحلة الثالثة</a:t>
            </a:r>
            <a:r>
              <a:rPr lang="ar-SA" altLang="zh-CN" sz="2400" b="1">
                <a:latin typeface="Times New Roman" pitchFamily="18" charset="0"/>
                <a:ea typeface="SimSun" pitchFamily="2" charset="-122"/>
                <a:cs typeface="Times New Roman" pitchFamily="18" charset="0"/>
              </a:rPr>
              <a:t> </a:t>
            </a:r>
            <a:r>
              <a:rPr lang="ar-SA" altLang="zh-CN" sz="2400">
                <a:latin typeface="Times New Roman" pitchFamily="18" charset="0"/>
                <a:ea typeface="SimSun" pitchFamily="2" charset="-122"/>
                <a:cs typeface="Times New Roman" pitchFamily="18" charset="0"/>
              </a:rPr>
              <a:t>بعد ذلك.</a:t>
            </a:r>
            <a:endParaRPr lang="en-US" sz="3600">
              <a:ea typeface="SimSun" pitchFamily="2" charset="-122"/>
              <a:cs typeface="Times New Roman" pitchFamily="18" charset="0"/>
            </a:endParaRPr>
          </a:p>
        </p:txBody>
      </p:sp>
      <p:sp>
        <p:nvSpPr>
          <p:cNvPr id="20511" name="Text Box 31"/>
          <p:cNvSpPr txBox="1">
            <a:spLocks noChangeArrowheads="1"/>
          </p:cNvSpPr>
          <p:nvPr/>
        </p:nvSpPr>
        <p:spPr bwMode="auto">
          <a:xfrm>
            <a:off x="6519863" y="4384677"/>
            <a:ext cx="1001712" cy="1001713"/>
          </a:xfrm>
          <a:prstGeom prst="rect">
            <a:avLst/>
          </a:prstGeom>
          <a:noFill/>
          <a:ln w="9525">
            <a:noFill/>
            <a:miter lim="800000"/>
            <a:headEnd/>
            <a:tailEnd/>
          </a:ln>
        </p:spPr>
        <p:txBody>
          <a:bodyPr lIns="81546" tIns="40773" rIns="81546" bIns="40773"/>
          <a:lstStyle/>
          <a:p>
            <a:pPr algn="r" rtl="1"/>
            <a:r>
              <a:rPr lang="en-US" altLang="zh-CN" sz="2400" b="1">
                <a:latin typeface="Times New Roman" pitchFamily="18" charset="0"/>
                <a:ea typeface="SimSun" pitchFamily="2" charset="-122"/>
              </a:rPr>
              <a:t>L</a:t>
            </a:r>
            <a:endParaRPr lang="en-US" sz="2400" baseline="-25000"/>
          </a:p>
        </p:txBody>
      </p:sp>
      <p:sp>
        <p:nvSpPr>
          <p:cNvPr id="20512" name="AutoShape 32">
            <a:hlinkClick r:id="" action="ppaction://hlinkshowjump?jump=firstslide" highlightClick="1"/>
          </p:cNvPr>
          <p:cNvSpPr>
            <a:spLocks noChangeArrowheads="1"/>
          </p:cNvSpPr>
          <p:nvPr/>
        </p:nvSpPr>
        <p:spPr bwMode="auto">
          <a:xfrm>
            <a:off x="179388" y="6237288"/>
            <a:ext cx="431800"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20513" name="AutoShape 33">
            <a:hlinkClick r:id="" action="ppaction://noaction"/>
          </p:cNvPr>
          <p:cNvSpPr>
            <a:spLocks noChangeArrowheads="1"/>
          </p:cNvSpPr>
          <p:nvPr/>
        </p:nvSpPr>
        <p:spPr bwMode="auto">
          <a:xfrm>
            <a:off x="755650" y="6237288"/>
            <a:ext cx="323850"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
        <p:nvSpPr>
          <p:cNvPr id="34" name="مربع نص 33"/>
          <p:cNvSpPr txBox="1"/>
          <p:nvPr/>
        </p:nvSpPr>
        <p:spPr>
          <a:xfrm>
            <a:off x="2672862" y="6400800"/>
            <a:ext cx="4431323" cy="369332"/>
          </a:xfrm>
          <a:prstGeom prst="rect">
            <a:avLst/>
          </a:prstGeom>
          <a:noFill/>
        </p:spPr>
        <p:txBody>
          <a:bodyPr wrap="square" rtlCol="1">
            <a:spAutoFit/>
          </a:bodyPr>
          <a:lstStyle/>
          <a:p>
            <a:r>
              <a:rPr lang="ar-SA" dirty="0" smtClean="0"/>
              <a:t>جميع الحقوق محفوظة للدكتور عبد اللطيف موسى بلغرسة </a:t>
            </a:r>
            <a:endParaRPr lang="ar-SA"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p:cNvSpPr>
            <a:spLocks noGrp="1"/>
          </p:cNvSpPr>
          <p:nvPr>
            <p:ph type="sldNum" sz="quarter" idx="4294967295"/>
          </p:nvPr>
        </p:nvSpPr>
        <p:spPr>
          <a:xfrm>
            <a:off x="6553200" y="6245225"/>
            <a:ext cx="2133600" cy="476250"/>
          </a:xfrm>
          <a:prstGeom prst="rect">
            <a:avLst/>
          </a:prstGeom>
        </p:spPr>
        <p:txBody>
          <a:bodyPr/>
          <a:lstStyle/>
          <a:p>
            <a:fld id="{4CB8FFF7-B713-4988-BFCB-4F9B5946F7D9}" type="slidenum">
              <a:rPr lang="en-US"/>
              <a:pPr/>
              <a:t>37</a:t>
            </a:fld>
            <a:endParaRPr lang="en-US"/>
          </a:p>
        </p:txBody>
      </p:sp>
      <p:sp>
        <p:nvSpPr>
          <p:cNvPr id="24579" name="Text Box 3"/>
          <p:cNvSpPr txBox="1">
            <a:spLocks noChangeArrowheads="1"/>
          </p:cNvSpPr>
          <p:nvPr/>
        </p:nvSpPr>
        <p:spPr bwMode="auto">
          <a:xfrm>
            <a:off x="5938839" y="3573465"/>
            <a:ext cx="606425" cy="598487"/>
          </a:xfrm>
          <a:prstGeom prst="rect">
            <a:avLst/>
          </a:prstGeom>
          <a:noFill/>
          <a:ln w="9525">
            <a:noFill/>
            <a:miter lim="800000"/>
            <a:headEnd/>
            <a:tailEnd/>
          </a:ln>
        </p:spPr>
        <p:txBody>
          <a:bodyPr lIns="85954" tIns="42977" rIns="85954" bIns="42977"/>
          <a:lstStyle/>
          <a:p>
            <a:pPr algn="r" rtl="1"/>
            <a:r>
              <a:rPr lang="en-US" sz="2900" b="1">
                <a:latin typeface="Times New Roman" pitchFamily="18" charset="0"/>
                <a:ea typeface="SimSun" pitchFamily="2" charset="-122"/>
                <a:cs typeface="Times New Roman" pitchFamily="18" charset="0"/>
              </a:rPr>
              <a:t>Q</a:t>
            </a:r>
            <a:r>
              <a:rPr lang="en-US" sz="2900" b="1" baseline="-25000">
                <a:latin typeface="Times New Roman" pitchFamily="18" charset="0"/>
                <a:ea typeface="SimSun" pitchFamily="2" charset="-122"/>
                <a:cs typeface="Times New Roman" pitchFamily="18" charset="0"/>
              </a:rPr>
              <a:t>2</a:t>
            </a:r>
            <a:endParaRPr lang="en-US" sz="4400" baseline="-25000">
              <a:latin typeface="Times New Roman" pitchFamily="18" charset="0"/>
              <a:ea typeface="SimSun" pitchFamily="2" charset="-122"/>
              <a:cs typeface="Times New Roman" pitchFamily="18" charset="0"/>
            </a:endParaRPr>
          </a:p>
        </p:txBody>
      </p:sp>
      <p:sp>
        <p:nvSpPr>
          <p:cNvPr id="24580" name="Text Box 4"/>
          <p:cNvSpPr txBox="1">
            <a:spLocks noChangeArrowheads="1"/>
          </p:cNvSpPr>
          <p:nvPr/>
        </p:nvSpPr>
        <p:spPr bwMode="auto">
          <a:xfrm>
            <a:off x="2220913" y="1166813"/>
            <a:ext cx="639762" cy="558800"/>
          </a:xfrm>
          <a:prstGeom prst="rect">
            <a:avLst/>
          </a:prstGeom>
          <a:noFill/>
          <a:ln w="9525">
            <a:noFill/>
            <a:miter lim="800000"/>
            <a:headEnd/>
            <a:tailEnd/>
          </a:ln>
        </p:spPr>
        <p:txBody>
          <a:bodyPr lIns="85954" tIns="42977" rIns="85954" bIns="42977"/>
          <a:lstStyle/>
          <a:p>
            <a:pPr algn="r" rtl="1"/>
            <a:r>
              <a:rPr lang="en-US" altLang="zh-CN" sz="2400" b="1">
                <a:latin typeface="Times New Roman" pitchFamily="18" charset="0"/>
                <a:ea typeface="SimSun" pitchFamily="2" charset="-122"/>
              </a:rPr>
              <a:t>K</a:t>
            </a:r>
            <a:endParaRPr lang="en-US" sz="4400"/>
          </a:p>
        </p:txBody>
      </p:sp>
      <p:sp>
        <p:nvSpPr>
          <p:cNvPr id="24581" name="Line 5"/>
          <p:cNvSpPr>
            <a:spLocks noChangeShapeType="1"/>
          </p:cNvSpPr>
          <p:nvPr/>
        </p:nvSpPr>
        <p:spPr bwMode="auto">
          <a:xfrm>
            <a:off x="2668588" y="1654177"/>
            <a:ext cx="0" cy="3089275"/>
          </a:xfrm>
          <a:prstGeom prst="line">
            <a:avLst/>
          </a:prstGeom>
          <a:noFill/>
          <a:ln w="38100">
            <a:solidFill>
              <a:srgbClr val="000000"/>
            </a:solidFill>
            <a:round/>
            <a:headEnd/>
            <a:tailEnd/>
          </a:ln>
        </p:spPr>
        <p:txBody>
          <a:bodyPr/>
          <a:lstStyle/>
          <a:p>
            <a:endParaRPr lang="ar-SA"/>
          </a:p>
        </p:txBody>
      </p:sp>
      <p:sp>
        <p:nvSpPr>
          <p:cNvPr id="24582" name="Line 6"/>
          <p:cNvSpPr>
            <a:spLocks noChangeShapeType="1"/>
          </p:cNvSpPr>
          <p:nvPr/>
        </p:nvSpPr>
        <p:spPr bwMode="auto">
          <a:xfrm>
            <a:off x="2668589" y="4741863"/>
            <a:ext cx="3838575" cy="0"/>
          </a:xfrm>
          <a:prstGeom prst="line">
            <a:avLst/>
          </a:prstGeom>
          <a:noFill/>
          <a:ln w="38100">
            <a:solidFill>
              <a:srgbClr val="000000"/>
            </a:solidFill>
            <a:round/>
            <a:headEnd/>
            <a:tailEnd/>
          </a:ln>
        </p:spPr>
        <p:txBody>
          <a:bodyPr/>
          <a:lstStyle/>
          <a:p>
            <a:endParaRPr lang="ar-SA"/>
          </a:p>
        </p:txBody>
      </p:sp>
      <p:sp>
        <p:nvSpPr>
          <p:cNvPr id="24583" name="Text Box 7"/>
          <p:cNvSpPr txBox="1">
            <a:spLocks noChangeArrowheads="1"/>
          </p:cNvSpPr>
          <p:nvPr/>
        </p:nvSpPr>
        <p:spPr bwMode="auto">
          <a:xfrm>
            <a:off x="6227763" y="4506913"/>
            <a:ext cx="639762" cy="558800"/>
          </a:xfrm>
          <a:prstGeom prst="rect">
            <a:avLst/>
          </a:prstGeom>
          <a:noFill/>
          <a:ln w="9525">
            <a:noFill/>
            <a:miter lim="800000"/>
            <a:headEnd/>
            <a:tailEnd/>
          </a:ln>
        </p:spPr>
        <p:txBody>
          <a:bodyPr lIns="85954" tIns="42977" rIns="85954" bIns="42977"/>
          <a:lstStyle/>
          <a:p>
            <a:pPr algn="r" rtl="1"/>
            <a:r>
              <a:rPr lang="en-US" sz="2400" b="1">
                <a:latin typeface="Times New Roman" pitchFamily="18" charset="0"/>
                <a:ea typeface="SimSun" pitchFamily="2" charset="-122"/>
                <a:cs typeface="Times New Roman" pitchFamily="18" charset="0"/>
              </a:rPr>
              <a:t>L</a:t>
            </a:r>
            <a:endParaRPr lang="en-US" sz="2400">
              <a:latin typeface="Times New Roman" pitchFamily="18" charset="0"/>
              <a:ea typeface="SimSun" pitchFamily="2" charset="-122"/>
              <a:cs typeface="Times New Roman" pitchFamily="18" charset="0"/>
            </a:endParaRPr>
          </a:p>
        </p:txBody>
      </p:sp>
      <p:sp>
        <p:nvSpPr>
          <p:cNvPr id="24584" name="Arc 8"/>
          <p:cNvSpPr>
            <a:spLocks/>
          </p:cNvSpPr>
          <p:nvPr/>
        </p:nvSpPr>
        <p:spPr bwMode="auto">
          <a:xfrm rot="10615769">
            <a:off x="3338514" y="1736725"/>
            <a:ext cx="2905125" cy="252253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rgbClr val="000000"/>
            </a:solidFill>
            <a:round/>
            <a:headEnd/>
            <a:tailEnd/>
          </a:ln>
        </p:spPr>
        <p:txBody>
          <a:bodyPr/>
          <a:lstStyle/>
          <a:p>
            <a:endParaRPr lang="ar-SA"/>
          </a:p>
        </p:txBody>
      </p:sp>
      <p:sp>
        <p:nvSpPr>
          <p:cNvPr id="24585" name="Arc 9"/>
          <p:cNvSpPr>
            <a:spLocks/>
          </p:cNvSpPr>
          <p:nvPr/>
        </p:nvSpPr>
        <p:spPr bwMode="auto">
          <a:xfrm rot="10615769">
            <a:off x="3673476" y="1689102"/>
            <a:ext cx="2346325" cy="2233613"/>
          </a:xfrm>
          <a:custGeom>
            <a:avLst/>
            <a:gdLst>
              <a:gd name="G0" fmla="+- 0 0 0"/>
              <a:gd name="G1" fmla="+- 21588 0 0"/>
              <a:gd name="G2" fmla="+- 21600 0 0"/>
              <a:gd name="T0" fmla="*/ 725 w 21600"/>
              <a:gd name="T1" fmla="*/ 0 h 21588"/>
              <a:gd name="T2" fmla="*/ 21600 w 21600"/>
              <a:gd name="T3" fmla="*/ 21588 h 21588"/>
              <a:gd name="T4" fmla="*/ 0 w 21600"/>
              <a:gd name="T5" fmla="*/ 21588 h 21588"/>
            </a:gdLst>
            <a:ahLst/>
            <a:cxnLst>
              <a:cxn ang="0">
                <a:pos x="T0" y="T1"/>
              </a:cxn>
              <a:cxn ang="0">
                <a:pos x="T2" y="T3"/>
              </a:cxn>
              <a:cxn ang="0">
                <a:pos x="T4" y="T5"/>
              </a:cxn>
            </a:cxnLst>
            <a:rect l="0" t="0" r="r" b="b"/>
            <a:pathLst>
              <a:path w="21600" h="21588" fill="none" extrusionOk="0">
                <a:moveTo>
                  <a:pt x="724" y="0"/>
                </a:moveTo>
                <a:cubicBezTo>
                  <a:pt x="12365" y="391"/>
                  <a:pt x="21600" y="9940"/>
                  <a:pt x="21600" y="21588"/>
                </a:cubicBezTo>
              </a:path>
              <a:path w="21600" h="21588" stroke="0" extrusionOk="0">
                <a:moveTo>
                  <a:pt x="724" y="0"/>
                </a:moveTo>
                <a:cubicBezTo>
                  <a:pt x="12365" y="391"/>
                  <a:pt x="21600" y="9940"/>
                  <a:pt x="21600" y="21588"/>
                </a:cubicBezTo>
                <a:lnTo>
                  <a:pt x="0" y="21588"/>
                </a:lnTo>
                <a:close/>
              </a:path>
            </a:pathLst>
          </a:custGeom>
          <a:noFill/>
          <a:ln w="28575">
            <a:solidFill>
              <a:srgbClr val="000000"/>
            </a:solidFill>
            <a:round/>
            <a:headEnd/>
            <a:tailEnd/>
          </a:ln>
        </p:spPr>
        <p:txBody>
          <a:bodyPr/>
          <a:lstStyle/>
          <a:p>
            <a:endParaRPr lang="ar-SA"/>
          </a:p>
        </p:txBody>
      </p:sp>
      <p:sp>
        <p:nvSpPr>
          <p:cNvPr id="24586" name="Text Box 10"/>
          <p:cNvSpPr txBox="1">
            <a:spLocks noChangeArrowheads="1"/>
          </p:cNvSpPr>
          <p:nvPr/>
        </p:nvSpPr>
        <p:spPr bwMode="auto">
          <a:xfrm>
            <a:off x="1403352" y="4876801"/>
            <a:ext cx="6404218" cy="1295400"/>
          </a:xfrm>
          <a:prstGeom prst="rect">
            <a:avLst/>
          </a:prstGeom>
          <a:noFill/>
          <a:ln w="28575">
            <a:solidFill>
              <a:srgbClr val="000000"/>
            </a:solidFill>
            <a:miter lim="800000"/>
            <a:headEnd/>
            <a:tailEnd/>
          </a:ln>
        </p:spPr>
        <p:txBody>
          <a:bodyPr lIns="85954" tIns="42977" rIns="85954" bIns="42977"/>
          <a:lstStyle/>
          <a:p>
            <a:pPr algn="just" rtl="1"/>
            <a:r>
              <a:rPr lang="ar-SA" altLang="zh-CN" sz="2400" b="1">
                <a:latin typeface="Times New Roman" pitchFamily="18" charset="0"/>
                <a:ea typeface="SimSun" pitchFamily="2" charset="-122"/>
                <a:cs typeface="Times New Roman" pitchFamily="18" charset="0"/>
              </a:rPr>
              <a:t>الشكل (</a:t>
            </a:r>
            <a:r>
              <a:rPr lang="en-US" altLang="zh-CN" sz="2400" b="1">
                <a:latin typeface="Times New Roman" pitchFamily="18" charset="0"/>
                <a:ea typeface="SimSun" pitchFamily="2" charset="-122"/>
                <a:cs typeface="Times New Roman" pitchFamily="18" charset="0"/>
              </a:rPr>
              <a:t>7</a:t>
            </a:r>
            <a:r>
              <a:rPr lang="ar-SA" altLang="zh-CN" sz="2400" b="1">
                <a:latin typeface="Times New Roman" pitchFamily="18" charset="0"/>
                <a:ea typeface="SimSun" pitchFamily="2" charset="-122"/>
                <a:cs typeface="Times New Roman" pitchFamily="18" charset="0"/>
              </a:rPr>
              <a:t>-4):</a:t>
            </a:r>
            <a:r>
              <a:rPr lang="ar-SA" altLang="zh-CN" sz="2400">
                <a:latin typeface="Times New Roman" pitchFamily="18" charset="0"/>
                <a:ea typeface="SimSun" pitchFamily="2" charset="-122"/>
                <a:cs typeface="Times New Roman" pitchFamily="18" charset="0"/>
              </a:rPr>
              <a:t> منحنيات السواء للإنتاج، مقعر</a:t>
            </a:r>
            <a:r>
              <a:rPr lang="ar-BH" altLang="zh-CN" sz="2400">
                <a:latin typeface="Times New Roman" pitchFamily="18" charset="0"/>
                <a:ea typeface="SimSun" pitchFamily="2" charset="-122"/>
                <a:cs typeface="Times New Roman" pitchFamily="18" charset="0"/>
              </a:rPr>
              <a:t>ة</a:t>
            </a:r>
            <a:r>
              <a:rPr lang="ar-SA" altLang="zh-CN" sz="2400">
                <a:latin typeface="Times New Roman" pitchFamily="18" charset="0"/>
                <a:ea typeface="SimSun" pitchFamily="2" charset="-122"/>
                <a:cs typeface="Times New Roman" pitchFamily="18" charset="0"/>
              </a:rPr>
              <a:t> إلى نقطة الأصل، ولا تتقاطع، والمنحنى (</a:t>
            </a:r>
            <a:r>
              <a:rPr lang="en-US" altLang="zh-CN" sz="2400">
                <a:latin typeface="Times New Roman" pitchFamily="18" charset="0"/>
                <a:ea typeface="SimSun" pitchFamily="2" charset="-122"/>
                <a:cs typeface="Times New Roman" pitchFamily="18" charset="0"/>
              </a:rPr>
              <a:t>Q</a:t>
            </a:r>
            <a:r>
              <a:rPr lang="en-US" altLang="zh-CN" sz="2400" baseline="-25000">
                <a:latin typeface="Times New Roman" pitchFamily="18" charset="0"/>
                <a:ea typeface="SimSun" pitchFamily="2" charset="-122"/>
                <a:cs typeface="Times New Roman" pitchFamily="18" charset="0"/>
              </a:rPr>
              <a:t>2</a:t>
            </a:r>
            <a:r>
              <a:rPr lang="ar-BH" altLang="zh-CN" sz="2400" baseline="-25000">
                <a:latin typeface="Times New Roman" pitchFamily="18" charset="0"/>
                <a:ea typeface="SimSun" pitchFamily="2" charset="-122"/>
                <a:cs typeface="Times New Roman" pitchFamily="18" charset="0"/>
              </a:rPr>
              <a:t> </a:t>
            </a:r>
            <a:r>
              <a:rPr lang="ar-BH" altLang="zh-CN" sz="2400">
                <a:latin typeface="Times New Roman" pitchFamily="18" charset="0"/>
                <a:ea typeface="SimSun" pitchFamily="2" charset="-122"/>
                <a:cs typeface="Times New Roman" pitchFamily="18" charset="0"/>
              </a:rPr>
              <a:t>) </a:t>
            </a:r>
            <a:r>
              <a:rPr lang="ar-SA" altLang="zh-CN" sz="2400">
                <a:latin typeface="Times New Roman" pitchFamily="18" charset="0"/>
                <a:ea typeface="SimSun" pitchFamily="2" charset="-122"/>
                <a:cs typeface="Times New Roman" pitchFamily="18" charset="0"/>
              </a:rPr>
              <a:t>يشير إلى مستوى إنتاجي أكبر  من  مستوى  الإنتاج على المنحنى (</a:t>
            </a:r>
            <a:r>
              <a:rPr lang="en-US" altLang="zh-CN" sz="2400">
                <a:latin typeface="Times New Roman" pitchFamily="18" charset="0"/>
                <a:ea typeface="SimSun" pitchFamily="2" charset="-122"/>
                <a:cs typeface="Times New Roman" pitchFamily="18" charset="0"/>
              </a:rPr>
              <a:t>Q</a:t>
            </a:r>
            <a:r>
              <a:rPr lang="en-US" altLang="zh-CN" sz="2400" baseline="-25000">
                <a:latin typeface="Times New Roman" pitchFamily="18" charset="0"/>
                <a:ea typeface="SimSun" pitchFamily="2" charset="-122"/>
                <a:cs typeface="Times New Roman" pitchFamily="18" charset="0"/>
              </a:rPr>
              <a:t>1</a:t>
            </a:r>
            <a:r>
              <a:rPr lang="ar-BH" altLang="zh-CN" sz="2400" baseline="-25000">
                <a:latin typeface="Times New Roman" pitchFamily="18" charset="0"/>
                <a:ea typeface="SimSun" pitchFamily="2" charset="-122"/>
                <a:cs typeface="Times New Roman" pitchFamily="18" charset="0"/>
              </a:rPr>
              <a:t> </a:t>
            </a:r>
            <a:r>
              <a:rPr lang="ar-BH" altLang="zh-CN" sz="2400">
                <a:latin typeface="Times New Roman" pitchFamily="18" charset="0"/>
                <a:ea typeface="SimSun" pitchFamily="2" charset="-122"/>
                <a:cs typeface="Times New Roman" pitchFamily="18" charset="0"/>
              </a:rPr>
              <a:t>).</a:t>
            </a:r>
            <a:endParaRPr lang="en-US" sz="2400">
              <a:ea typeface="SimSun" pitchFamily="2" charset="-122"/>
            </a:endParaRPr>
          </a:p>
        </p:txBody>
      </p:sp>
      <p:sp>
        <p:nvSpPr>
          <p:cNvPr id="24587" name="Text Box 11"/>
          <p:cNvSpPr txBox="1">
            <a:spLocks noChangeArrowheads="1"/>
          </p:cNvSpPr>
          <p:nvPr/>
        </p:nvSpPr>
        <p:spPr bwMode="auto">
          <a:xfrm>
            <a:off x="6269039" y="3914775"/>
            <a:ext cx="606425" cy="598488"/>
          </a:xfrm>
          <a:prstGeom prst="rect">
            <a:avLst/>
          </a:prstGeom>
          <a:noFill/>
          <a:ln w="9525">
            <a:noFill/>
            <a:miter lim="800000"/>
            <a:headEnd/>
            <a:tailEnd/>
          </a:ln>
        </p:spPr>
        <p:txBody>
          <a:bodyPr lIns="85954" tIns="42977" rIns="85954" bIns="42977"/>
          <a:lstStyle/>
          <a:p>
            <a:pPr algn="r" rtl="1"/>
            <a:r>
              <a:rPr lang="en-US" sz="2900" b="1">
                <a:latin typeface="Times New Roman" pitchFamily="18" charset="0"/>
                <a:ea typeface="SimSun" pitchFamily="2" charset="-122"/>
                <a:cs typeface="Times New Roman" pitchFamily="18" charset="0"/>
              </a:rPr>
              <a:t>Q</a:t>
            </a:r>
            <a:r>
              <a:rPr lang="en-US" sz="2900" b="1" baseline="-25000">
                <a:latin typeface="Times New Roman" pitchFamily="18" charset="0"/>
                <a:ea typeface="SimSun" pitchFamily="2" charset="-122"/>
                <a:cs typeface="Times New Roman" pitchFamily="18" charset="0"/>
              </a:rPr>
              <a:t>1</a:t>
            </a:r>
            <a:endParaRPr lang="en-US" sz="4400" baseline="-25000">
              <a:latin typeface="Times New Roman" pitchFamily="18" charset="0"/>
              <a:ea typeface="SimSun" pitchFamily="2" charset="-122"/>
              <a:cs typeface="Times New Roman" pitchFamily="18" charset="0"/>
            </a:endParaRPr>
          </a:p>
        </p:txBody>
      </p:sp>
      <p:sp>
        <p:nvSpPr>
          <p:cNvPr id="24588" name="AutoShape 12">
            <a:hlinkClick r:id="" action="ppaction://hlinkshowjump?jump=firstslide" highlightClick="1"/>
          </p:cNvPr>
          <p:cNvSpPr>
            <a:spLocks noChangeArrowheads="1"/>
          </p:cNvSpPr>
          <p:nvPr/>
        </p:nvSpPr>
        <p:spPr bwMode="auto">
          <a:xfrm>
            <a:off x="179388" y="6237288"/>
            <a:ext cx="431800"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24589" name="AutoShape 13">
            <a:hlinkClick r:id="" action="ppaction://noaction"/>
          </p:cNvPr>
          <p:cNvSpPr>
            <a:spLocks noChangeArrowheads="1"/>
          </p:cNvSpPr>
          <p:nvPr/>
        </p:nvSpPr>
        <p:spPr bwMode="auto">
          <a:xfrm>
            <a:off x="755650" y="6237288"/>
            <a:ext cx="323850"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
        <p:nvSpPr>
          <p:cNvPr id="14" name="مربع نص 13"/>
          <p:cNvSpPr txBox="1"/>
          <p:nvPr/>
        </p:nvSpPr>
        <p:spPr>
          <a:xfrm>
            <a:off x="2672862" y="6400800"/>
            <a:ext cx="4431323" cy="369332"/>
          </a:xfrm>
          <a:prstGeom prst="rect">
            <a:avLst/>
          </a:prstGeom>
          <a:noFill/>
        </p:spPr>
        <p:txBody>
          <a:bodyPr wrap="square" rtlCol="1">
            <a:spAutoFit/>
          </a:bodyPr>
          <a:lstStyle/>
          <a:p>
            <a:r>
              <a:rPr lang="ar-SA" dirty="0" smtClean="0"/>
              <a:t>جميع الحقوق محفوظة للدكتور عبد اللطيف موسى بلغرسة </a:t>
            </a:r>
            <a:endParaRPr lang="ar-SA"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2071678"/>
            <a:ext cx="8229600" cy="1143000"/>
          </a:xfrm>
        </p:spPr>
        <p:txBody>
          <a:bodyPr>
            <a:noAutofit/>
          </a:bodyPr>
          <a:lstStyle/>
          <a:p>
            <a:r>
              <a:rPr lang="ar-SA" sz="9600" dirty="0" smtClean="0"/>
              <a:t>انتهى</a:t>
            </a:r>
            <a:endParaRPr lang="ar-SA" sz="9600" dirty="0"/>
          </a:p>
        </p:txBody>
      </p:sp>
    </p:spTree>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TotalTime>
  <Words>957</Words>
  <Application>Microsoft Office PowerPoint</Application>
  <PresentationFormat>عرض على الشاشة (3:4)‏</PresentationFormat>
  <Paragraphs>274</Paragraphs>
  <Slides>38</Slides>
  <Notes>18</Notes>
  <HiddenSlides>0</HiddenSlides>
  <MMClips>0</MMClips>
  <ScaleCrop>false</ScaleCrop>
  <HeadingPairs>
    <vt:vector size="4" baseType="variant">
      <vt:variant>
        <vt:lpstr>سمة</vt:lpstr>
      </vt:variant>
      <vt:variant>
        <vt:i4>1</vt:i4>
      </vt:variant>
      <vt:variant>
        <vt:lpstr>عناوين الشرائح</vt:lpstr>
      </vt:variant>
      <vt:variant>
        <vt:i4>38</vt:i4>
      </vt:variant>
    </vt:vector>
  </HeadingPairs>
  <TitlesOfParts>
    <vt:vector size="39" baseType="lpstr">
      <vt:lpstr>سمة Office</vt:lpstr>
      <vt:lpstr>بسم الله الرحمن الرحيم  هذه جميع منحنيات مادة الاقتصاد أتمنى لكم ولي التوفيق والنجاح ولا تنسوني من دعواتكم   سبحان الله وبحمده سبحان الله العظيم </vt:lpstr>
      <vt:lpstr>الفصل الاول لا توجد به منحنيات</vt:lpstr>
      <vt:lpstr>الفصل الثاني</vt:lpstr>
      <vt:lpstr>الشريحة 4</vt:lpstr>
      <vt:lpstr>الشريحة 5</vt:lpstr>
      <vt:lpstr>الشريحة 6</vt:lpstr>
      <vt:lpstr>الفصل الثالث</vt:lpstr>
      <vt:lpstr>الشريحة 8</vt:lpstr>
      <vt:lpstr>الشريحة 9</vt:lpstr>
      <vt:lpstr>الشريحة 10</vt:lpstr>
      <vt:lpstr>الفصل الرابع</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الفصل الخامس محذوف</vt:lpstr>
      <vt:lpstr>الفصل السادس</vt:lpstr>
      <vt:lpstr>الشريحة 25</vt:lpstr>
      <vt:lpstr>الشريحة 26</vt:lpstr>
      <vt:lpstr>الشريحة 27</vt:lpstr>
      <vt:lpstr>الشريحة 28</vt:lpstr>
      <vt:lpstr>الشريحة 29</vt:lpstr>
      <vt:lpstr>الشريحة 30</vt:lpstr>
      <vt:lpstr>الشريحة 31</vt:lpstr>
      <vt:lpstr>الشريحة 32</vt:lpstr>
      <vt:lpstr>الفصل السابع </vt:lpstr>
      <vt:lpstr>الشريحة 34</vt:lpstr>
      <vt:lpstr>الشريحة 35</vt:lpstr>
      <vt:lpstr>الشريحة 36</vt:lpstr>
      <vt:lpstr>الشريحة 37</vt:lpstr>
      <vt:lpstr>انتهى</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FreeUser</dc:creator>
  <cp:lastModifiedBy>FreeUser</cp:lastModifiedBy>
  <cp:revision>3</cp:revision>
  <dcterms:created xsi:type="dcterms:W3CDTF">2010-06-08T10:45:54Z</dcterms:created>
  <dcterms:modified xsi:type="dcterms:W3CDTF">2010-06-08T11:12:33Z</dcterms:modified>
</cp:coreProperties>
</file>