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7" r:id="rId18"/>
    <p:sldId id="285" r:id="rId19"/>
    <p:sldId id="28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60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48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2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4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9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5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الأولى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0483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المجموعات</a:t>
            </a: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45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تعريف المجموعة:</a:t>
            </a:r>
            <a:br>
              <a:rPr lang="ar-SA" sz="3200" b="1" smtClean="0">
                <a:solidFill>
                  <a:srgbClr val="FF0000"/>
                </a:solidFill>
                <a:cs typeface="Arial" pitchFamily="34" charset="0"/>
              </a:rPr>
            </a:b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r>
              <a:rPr lang="ar-SA" sz="3000" dirty="0" smtClean="0">
                <a:cs typeface="Arial" pitchFamily="34" charset="0"/>
              </a:rPr>
              <a:t>المجموعة ببساطة هي تجمع من الأشياء أو العناصر المحددة تماماً. وقد تكون هذه الأشياء أعداداً أو أشخاصاً أو أحداثاً أو أي </a:t>
            </a:r>
            <a:r>
              <a:rPr lang="ar-SA" sz="3000" dirty="0" err="1" smtClean="0">
                <a:cs typeface="Arial" pitchFamily="34" charset="0"/>
              </a:rPr>
              <a:t>شئ</a:t>
            </a:r>
            <a:r>
              <a:rPr lang="ar-SA" sz="3000" dirty="0" smtClean="0">
                <a:cs typeface="Arial" pitchFamily="34" charset="0"/>
              </a:rPr>
              <a:t> آخر.</a:t>
            </a:r>
          </a:p>
          <a:p>
            <a:pPr algn="just" rtl="1"/>
            <a:r>
              <a:rPr lang="ar-SA" sz="3000" dirty="0" smtClean="0">
                <a:cs typeface="Arial" pitchFamily="34" charset="0"/>
              </a:rPr>
              <a:t>ترمز للمجموعات بواسطة حروف كبيرة مثل</a:t>
            </a:r>
            <a:r>
              <a:rPr lang="ar-SA" sz="4400" dirty="0" smtClean="0">
                <a:cs typeface="Arial" pitchFamily="34" charset="0"/>
              </a:rPr>
              <a:t>:</a:t>
            </a: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r>
              <a:rPr lang="ar-SA" sz="3000" dirty="0" smtClean="0">
                <a:cs typeface="Arial" pitchFamily="34" charset="0"/>
              </a:rPr>
              <a:t>الأشياء التي تتكون منها المجموعة تسمى عناصر المجموعة و ترمز للعناصر بواسطة حروف صغيرة مثل:</a:t>
            </a: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ar-SA" sz="4400" dirty="0" smtClean="0">
              <a:cs typeface="Arial" pitchFamily="34" charset="0"/>
            </a:endParaRPr>
          </a:p>
          <a:p>
            <a:pPr algn="just" rtl="1"/>
            <a:endParaRPr lang="en-GB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1981200" y="3276600"/>
          <a:ext cx="7162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3" imgW="647640" imgH="203040" progId="Equation.3">
                  <p:embed/>
                </p:oleObj>
              </mc:Choice>
              <mc:Fallback>
                <p:oleObj name="Equation" r:id="rId3" imgW="647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6600"/>
                        <a:ext cx="71628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1447800" y="5105400"/>
          <a:ext cx="61785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5" imgW="558720" imgH="203040" progId="Equation.3">
                  <p:embed/>
                </p:oleObj>
              </mc:Choice>
              <mc:Fallback>
                <p:oleObj name="Equation" r:id="rId5" imgW="558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105400"/>
                        <a:ext cx="61785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43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 : تعريف المجموعة:</a:t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dirty="0" smtClean="0">
                <a:cs typeface="Arial" pitchFamily="34" charset="0"/>
              </a:rPr>
              <a:t>	يستخدم الرمز </a:t>
            </a:r>
            <a:r>
              <a:rPr lang="az-Cyrl-AZ" sz="3000" dirty="0" smtClean="0">
                <a:cs typeface="Arial" pitchFamily="34" charset="0"/>
              </a:rPr>
              <a:t>є</a:t>
            </a:r>
            <a:r>
              <a:rPr lang="ar-SA" sz="3000" dirty="0" smtClean="0">
                <a:cs typeface="Arial" pitchFamily="34" charset="0"/>
              </a:rPr>
              <a:t> ”ينتمي إلى“ ليبين عناصر المجموعة ، فمثلاً إذا كان العنصر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من ضمن عناصر المجموعة </a:t>
            </a:r>
            <a:r>
              <a:rPr lang="en-US" sz="3000" dirty="0" smtClean="0">
                <a:cs typeface="Arial" pitchFamily="34" charset="0"/>
              </a:rPr>
              <a:t>  A </a:t>
            </a:r>
            <a:r>
              <a:rPr lang="ar-SA" sz="3000" dirty="0" smtClean="0">
                <a:cs typeface="Arial" pitchFamily="34" charset="0"/>
              </a:rPr>
              <a:t>فإننا نقول أن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ينتمي إلى المجموعة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ويكتب بالصورة  </a:t>
            </a:r>
          </a:p>
          <a:p>
            <a:pPr rtl="1"/>
            <a:r>
              <a:rPr lang="ar-SA" sz="2800" dirty="0" smtClean="0">
                <a:cs typeface="Arial" pitchFamily="34" charset="0"/>
              </a:rPr>
              <a:t>	أما إذا كان </a:t>
            </a:r>
            <a:r>
              <a:rPr lang="en-US" sz="2800" dirty="0" smtClean="0">
                <a:cs typeface="Arial" pitchFamily="34" charset="0"/>
              </a:rPr>
              <a:t>a </a:t>
            </a:r>
            <a:r>
              <a:rPr lang="ar-SA" sz="2800" dirty="0" smtClean="0">
                <a:cs typeface="Arial" pitchFamily="34" charset="0"/>
              </a:rPr>
              <a:t> ليس عنصرا من عناصر المجموعة </a:t>
            </a:r>
            <a:r>
              <a:rPr lang="en-US" sz="2800" dirty="0" smtClean="0">
                <a:cs typeface="Arial" pitchFamily="34" charset="0"/>
              </a:rPr>
              <a:t>A</a:t>
            </a:r>
            <a:r>
              <a:rPr lang="ar-SA" sz="2800" dirty="0" smtClean="0">
                <a:cs typeface="Arial" pitchFamily="34" charset="0"/>
              </a:rPr>
              <a:t> فإننا نقول أن </a:t>
            </a:r>
            <a:r>
              <a:rPr lang="en-US" sz="2800" dirty="0" smtClean="0">
                <a:cs typeface="Arial" pitchFamily="34" charset="0"/>
              </a:rPr>
              <a:t>a </a:t>
            </a:r>
            <a:r>
              <a:rPr lang="ar-SA" sz="2800" dirty="0" smtClean="0">
                <a:cs typeface="Arial" pitchFamily="34" charset="0"/>
              </a:rPr>
              <a:t> لا ينتمي إلى المجموعة </a:t>
            </a:r>
            <a:r>
              <a:rPr lang="en-US" sz="2800" dirty="0" smtClean="0">
                <a:cs typeface="Arial" pitchFamily="34" charset="0"/>
              </a:rPr>
              <a:t>A  </a:t>
            </a:r>
            <a:r>
              <a:rPr lang="ar-SA" sz="2800" dirty="0" smtClean="0">
                <a:cs typeface="Arial" pitchFamily="34" charset="0"/>
              </a:rPr>
              <a:t> ويكتب بالصورة</a:t>
            </a: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r>
              <a:rPr lang="ar-SA" sz="2800" b="1" dirty="0" smtClean="0">
                <a:cs typeface="Arial" pitchFamily="34" charset="0"/>
              </a:rPr>
              <a:t>ملاحظة :</a:t>
            </a:r>
            <a:r>
              <a:rPr lang="ar-SA" sz="2800" dirty="0" smtClean="0">
                <a:cs typeface="Arial" pitchFamily="34" charset="0"/>
              </a:rPr>
              <a:t> تعد دراسة المجموعات ذات أهمية كبيرة في دراسة العلاقات والدوال.</a:t>
            </a:r>
            <a:endParaRPr lang="ar-SA" sz="2800" dirty="0" smtClean="0">
              <a:latin typeface="Arial" pitchFamily="34" charset="0"/>
              <a:cs typeface="Arial" pitchFamily="34" charset="0"/>
            </a:endParaRP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3602038" y="2295525"/>
          <a:ext cx="12747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380880" imgH="177480" progId="Equation.3">
                  <p:embed/>
                </p:oleObj>
              </mc:Choice>
              <mc:Fallback>
                <p:oleObj name="Equation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2038" y="2295525"/>
                        <a:ext cx="12747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2971800" y="3200400"/>
          <a:ext cx="12747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5" imgW="380880" imgH="177480" progId="Equation.3">
                  <p:embed/>
                </p:oleObj>
              </mc:Choice>
              <mc:Fallback>
                <p:oleObj name="Equation" r:id="rId5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200400"/>
                        <a:ext cx="127476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941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طرق كتابة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Calibri" pitchFamily="34" charset="0"/>
              </a:rPr>
              <a:t>طريقة العد (سرد العناصر):</a:t>
            </a:r>
            <a:endParaRPr lang="ar-SA" sz="3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r>
              <a:rPr lang="ar-SA" sz="3000" dirty="0" smtClean="0">
                <a:cs typeface="Calibri" pitchFamily="34" charset="0"/>
              </a:rPr>
              <a:t>يتم فيها وضع جميع عناصر المجموعة، أو جزء منها ، بين قوسي المجموعة </a:t>
            </a:r>
            <a:r>
              <a:rPr lang="en-US" sz="3000" dirty="0" smtClean="0">
                <a:cs typeface="Calibri" pitchFamily="34" charset="0"/>
              </a:rPr>
              <a:t>{   }</a:t>
            </a:r>
            <a:r>
              <a:rPr lang="ar-SA" sz="3000" dirty="0" smtClean="0">
                <a:cs typeface="Calibri" pitchFamily="34" charset="0"/>
              </a:rPr>
              <a:t> بحيث يفصل بين كل عنصرين بعلامة فاصلة "</a:t>
            </a:r>
            <a:r>
              <a:rPr lang="en-US" sz="3000" dirty="0" smtClean="0">
                <a:cs typeface="Calibri" pitchFamily="34" charset="0"/>
              </a:rPr>
              <a:t>,</a:t>
            </a:r>
            <a:r>
              <a:rPr lang="ar-SA" sz="3000" dirty="0" smtClean="0">
                <a:cs typeface="Calibri" pitchFamily="34" charset="0"/>
              </a:rPr>
              <a:t>"  مثل:</a:t>
            </a:r>
          </a:p>
          <a:p>
            <a:pPr rtl="1" eaLnBrk="1" hangingPunct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rtl="1" eaLnBrk="1" hangingPunct="1">
              <a:spcBef>
                <a:spcPct val="0"/>
              </a:spcBef>
            </a:pPr>
            <a:r>
              <a:rPr lang="ar-SA" sz="3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rtl="1" eaLnBrk="1" hangingPunct="1">
              <a:spcBef>
                <a:spcPct val="0"/>
              </a:spcBef>
            </a:pPr>
            <a:r>
              <a:rPr lang="ar-SA" sz="2800" dirty="0" smtClean="0">
                <a:cs typeface="Arial" pitchFamily="34" charset="0"/>
              </a:rPr>
              <a:t>             بحيث لا يتم تكرار العناصر</a:t>
            </a:r>
            <a:endParaRPr lang="ar-SA" sz="3000" dirty="0" smtClean="0">
              <a:latin typeface="Arial" pitchFamily="34" charset="0"/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1"/>
          <p:cNvGraphicFramePr>
            <a:graphicFrameLocks noChangeAspect="1"/>
          </p:cNvGraphicFramePr>
          <p:nvPr/>
        </p:nvGraphicFramePr>
        <p:xfrm>
          <a:off x="1371600" y="3048000"/>
          <a:ext cx="3810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787320" imgH="203040" progId="Equation.3">
                  <p:embed/>
                </p:oleObj>
              </mc:Choice>
              <mc:Fallback>
                <p:oleObj name="Equation" r:id="rId3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048000"/>
                        <a:ext cx="3810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1295400" y="3733800"/>
          <a:ext cx="43021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5" imgW="888840" imgH="203040" progId="Equation.3">
                  <p:embed/>
                </p:oleObj>
              </mc:Choice>
              <mc:Fallback>
                <p:oleObj name="Equation" r:id="rId5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733800"/>
                        <a:ext cx="43021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3"/>
          <p:cNvGraphicFramePr>
            <a:graphicFrameLocks noChangeAspect="1"/>
          </p:cNvGraphicFramePr>
          <p:nvPr/>
        </p:nvGraphicFramePr>
        <p:xfrm>
          <a:off x="1308100" y="4724400"/>
          <a:ext cx="4178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7" imgW="863280" imgH="203040" progId="Equation.3">
                  <p:embed/>
                </p:oleObj>
              </mc:Choice>
              <mc:Fallback>
                <p:oleObj name="Equation" r:id="rId7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724400"/>
                        <a:ext cx="4178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04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طرق كتابة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27588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  <a:buFontTx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طريقة القاعدة (الصفة المميزة): 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cs typeface="Arial" pitchFamily="34" charset="0"/>
              </a:rPr>
              <a:t>ويتم فيها وصف المجموعة  بذكر صفة يمكن بواسطتها تحديد عناصرها، أي الصفة التي تحدد ارتباط عناصر المجموعة ، فمثلاً :</a:t>
            </a:r>
          </a:p>
          <a:p>
            <a:pPr marL="0" indent="0" algn="l" rtl="1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x }           </a:t>
            </a:r>
            <a:r>
              <a:rPr lang="ar-SA" sz="2800" smtClean="0">
                <a:cs typeface="Arial" pitchFamily="34" charset="0"/>
              </a:rPr>
              <a:t> عدد طبيعي زوجي  </a:t>
            </a:r>
            <a:r>
              <a:rPr lang="en-US" sz="2800" smtClean="0">
                <a:cs typeface="Arial" pitchFamily="34" charset="0"/>
              </a:rPr>
              <a:t>    A={x: </a:t>
            </a:r>
            <a:endParaRPr lang="ar-SA" sz="2800" smtClean="0">
              <a:cs typeface="Arial" pitchFamily="34" charset="0"/>
            </a:endParaRPr>
          </a:p>
          <a:p>
            <a:pPr marL="0" indent="0" algn="l" rtl="1">
              <a:spcBef>
                <a:spcPct val="0"/>
              </a:spcBef>
            </a:pPr>
            <a:r>
              <a:rPr lang="en-US" sz="3000" smtClean="0">
                <a:cs typeface="Arial" pitchFamily="34" charset="0"/>
              </a:rPr>
              <a:t> x} </a:t>
            </a:r>
            <a:r>
              <a:rPr lang="ar-SA" sz="3000" smtClean="0">
                <a:cs typeface="Arial" pitchFamily="34" charset="0"/>
              </a:rPr>
              <a:t>كلية بجامعة الملك فيصل</a:t>
            </a:r>
            <a:r>
              <a:rPr lang="en-US" sz="3000" smtClean="0">
                <a:cs typeface="Arial" pitchFamily="34" charset="0"/>
              </a:rPr>
              <a:t>    B={x:</a:t>
            </a:r>
          </a:p>
          <a:p>
            <a:pPr marL="0" indent="0" algn="l" rtl="1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 x} </a:t>
            </a:r>
            <a:r>
              <a:rPr lang="ar-SA" sz="2800" smtClean="0">
                <a:cs typeface="Arial" pitchFamily="34" charset="0"/>
              </a:rPr>
              <a:t>طالب مسجل بالمقرر الحالي</a:t>
            </a:r>
            <a:r>
              <a:rPr lang="en-US" sz="2800" smtClean="0">
                <a:cs typeface="Arial" pitchFamily="34" charset="0"/>
              </a:rPr>
              <a:t>    C={x: </a:t>
            </a:r>
            <a:endParaRPr lang="ar-SA" sz="2800" smtClean="0">
              <a:cs typeface="Arial" pitchFamily="34" charset="0"/>
            </a:endParaRPr>
          </a:p>
          <a:p>
            <a:pPr marL="0" indent="0" algn="l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    D={x: -3≤x ≤1</a:t>
            </a:r>
            <a:r>
              <a:rPr lang="ar-SA" sz="2800" smtClean="0">
                <a:cs typeface="Arial" pitchFamily="34" charset="0"/>
              </a:rPr>
              <a:t>عدد حقيقي، </a:t>
            </a:r>
            <a:r>
              <a:rPr lang="en-US" sz="2800" smtClean="0">
                <a:cs typeface="Arial" pitchFamily="34" charset="0"/>
              </a:rPr>
              <a:t>X}             </a:t>
            </a:r>
            <a:endParaRPr lang="ar-SA" sz="2800" smtClean="0">
              <a:cs typeface="Arial" pitchFamily="34" charset="0"/>
            </a:endParaRPr>
          </a:p>
          <a:p>
            <a:pPr marL="0" indent="0" algn="l">
              <a:spcBef>
                <a:spcPct val="0"/>
              </a:spcBef>
            </a:pPr>
            <a:r>
              <a:rPr lang="en-US" sz="2800" smtClean="0">
                <a:cs typeface="Arial" pitchFamily="34" charset="0"/>
              </a:rPr>
              <a:t>    X={x: 0≤x ≤12</a:t>
            </a:r>
            <a:r>
              <a:rPr lang="ar-SA" sz="2800" smtClean="0">
                <a:cs typeface="Arial" pitchFamily="34" charset="0"/>
              </a:rPr>
              <a:t>عدد صحيح، </a:t>
            </a:r>
            <a:r>
              <a:rPr lang="en-US" sz="2800" smtClean="0">
                <a:cs typeface="Arial" pitchFamily="34" charset="0"/>
              </a:rPr>
              <a:t>X}</a:t>
            </a:r>
            <a:endParaRPr lang="ar-SA" sz="30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314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المجموعة الخالية: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4000" smtClean="0">
                <a:cs typeface="Arial" pitchFamily="34" charset="0"/>
              </a:rPr>
              <a:t> </a:t>
            </a:r>
            <a:r>
              <a:rPr lang="ar-SA" sz="3000" smtClean="0">
                <a:cs typeface="Arial" pitchFamily="34" charset="0"/>
              </a:rPr>
              <a:t>هي المجموعة التي لا تحوي أي عنصر ويرمز لها بالرمز Ф </a:t>
            </a:r>
            <a:r>
              <a:rPr lang="en-US" sz="3000" smtClean="0">
                <a:cs typeface="Arial" pitchFamily="34" charset="0"/>
              </a:rPr>
              <a:t>  </a:t>
            </a:r>
            <a:r>
              <a:rPr lang="ar-SA" sz="3000" smtClean="0">
                <a:cs typeface="Arial" pitchFamily="34" charset="0"/>
              </a:rPr>
              <a:t>أو</a:t>
            </a:r>
            <a:r>
              <a:rPr lang="en-US" sz="3000" smtClean="0">
                <a:cs typeface="Arial" pitchFamily="34" charset="0"/>
              </a:rPr>
              <a:t>{  }  </a:t>
            </a:r>
            <a:r>
              <a:rPr lang="ar-SA" sz="3000" smtClean="0">
                <a:cs typeface="Arial" pitchFamily="34" charset="0"/>
              </a:rPr>
              <a:t>.</a:t>
            </a:r>
          </a:p>
          <a:p>
            <a:pPr rtl="1"/>
            <a:r>
              <a:rPr lang="ar-SA" sz="3000" smtClean="0">
                <a:cs typeface="Arial" pitchFamily="34" charset="0"/>
              </a:rPr>
              <a:t>أمثلة: </a:t>
            </a:r>
          </a:p>
          <a:p>
            <a:pPr rtl="1"/>
            <a:r>
              <a:rPr lang="en-US" sz="3000" smtClean="0">
                <a:cs typeface="Arial" pitchFamily="34" charset="0"/>
              </a:rPr>
              <a:t>x}                                 </a:t>
            </a:r>
            <a:r>
              <a:rPr lang="ar-SA" sz="3000" smtClean="0">
                <a:cs typeface="Arial" pitchFamily="34" charset="0"/>
              </a:rPr>
              <a:t>عدد حقيقي، </a:t>
            </a:r>
            <a:r>
              <a:rPr lang="en-US" sz="3000" smtClean="0">
                <a:cs typeface="Arial" pitchFamily="34" charset="0"/>
              </a:rPr>
              <a:t>A={x:x</a:t>
            </a:r>
            <a:r>
              <a:rPr lang="en-US" sz="3000" baseline="30000" smtClean="0">
                <a:cs typeface="Arial" pitchFamily="34" charset="0"/>
              </a:rPr>
              <a:t>2</a:t>
            </a:r>
            <a:r>
              <a:rPr lang="en-US" sz="3000" smtClean="0">
                <a:cs typeface="Arial" pitchFamily="34" charset="0"/>
              </a:rPr>
              <a:t>+1=0</a:t>
            </a:r>
            <a:endParaRPr lang="ar-SA" sz="3000" smtClean="0">
              <a:cs typeface="Arial" pitchFamily="34" charset="0"/>
            </a:endParaRPr>
          </a:p>
          <a:p>
            <a:pPr rtl="1"/>
            <a:r>
              <a:rPr lang="en-US" sz="2800" smtClean="0">
                <a:cs typeface="Arial" pitchFamily="34" charset="0"/>
              </a:rPr>
              <a:t>x }                         </a:t>
            </a:r>
            <a:r>
              <a:rPr lang="ar-SA" sz="2800" smtClean="0">
                <a:cs typeface="Arial" pitchFamily="34" charset="0"/>
              </a:rPr>
              <a:t> عدد طبيعي زوجي وفردي  </a:t>
            </a:r>
            <a:r>
              <a:rPr lang="en-US" sz="2800" smtClean="0">
                <a:cs typeface="Arial" pitchFamily="34" charset="0"/>
              </a:rPr>
              <a:t>    B={x: </a:t>
            </a:r>
            <a:endParaRPr lang="ar-SA" sz="2800" smtClean="0">
              <a:cs typeface="Arial" pitchFamily="34" charset="0"/>
            </a:endParaRPr>
          </a:p>
          <a:p>
            <a:pPr rtl="1"/>
            <a:r>
              <a:rPr lang="en-US" sz="2800" smtClean="0">
                <a:cs typeface="Arial" pitchFamily="34" charset="0"/>
              </a:rPr>
              <a:t>x }                         </a:t>
            </a:r>
            <a:r>
              <a:rPr lang="ar-SA" sz="2800" smtClean="0">
                <a:cs typeface="Arial" pitchFamily="34" charset="0"/>
              </a:rPr>
              <a:t> دولة عربية تقع في اوروبا  </a:t>
            </a:r>
            <a:r>
              <a:rPr lang="en-US" sz="2800" smtClean="0">
                <a:cs typeface="Arial" pitchFamily="34" charset="0"/>
              </a:rPr>
              <a:t>    C={x: </a:t>
            </a:r>
            <a:endParaRPr lang="ar-SA" sz="2800" smtClean="0">
              <a:cs typeface="Arial" pitchFamily="34" charset="0"/>
            </a:endParaRPr>
          </a:p>
          <a:p>
            <a:pPr rtl="1"/>
            <a:endParaRPr lang="en-US" sz="3000" smtClean="0">
              <a:cs typeface="Arial" pitchFamily="34" charset="0"/>
            </a:endParaRPr>
          </a:p>
          <a:p>
            <a:pPr rtl="1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23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Calibri" pitchFamily="34" charset="0"/>
              </a:rPr>
              <a:t>المجموعة المنتهية: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>
              <a:spcBef>
                <a:spcPct val="0"/>
              </a:spcBef>
            </a:pPr>
            <a:r>
              <a:rPr lang="ar-SA" sz="3000" smtClean="0">
                <a:cs typeface="Calibri" pitchFamily="34" charset="0"/>
              </a:rPr>
              <a:t>المجموعة التي تكون عناصرها محدودة.</a:t>
            </a:r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solidFill>
                  <a:srgbClr val="FF0000"/>
                </a:solidFill>
                <a:cs typeface="Calibri" pitchFamily="34" charset="0"/>
              </a:rPr>
              <a:t>مثال:</a:t>
            </a:r>
            <a:r>
              <a:rPr lang="ar-SA" sz="3000" smtClean="0">
                <a:cs typeface="Calibri" pitchFamily="34" charset="0"/>
              </a:rPr>
              <a:t> المجموعات التالية مجموعات منتهية</a:t>
            </a:r>
          </a:p>
          <a:p>
            <a:pPr rtl="1"/>
            <a:endParaRPr lang="ar-SA" sz="4800" smtClean="0">
              <a:cs typeface="Calibri" pitchFamily="34" charset="0"/>
            </a:endParaRPr>
          </a:p>
          <a:p>
            <a:pPr algn="l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905000" y="3352800"/>
          <a:ext cx="3581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3" imgW="812520" imgH="203040" progId="Equation.3">
                  <p:embed/>
                </p:oleObj>
              </mc:Choice>
              <mc:Fallback>
                <p:oleObj name="Equation" r:id="rId3" imgW="812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352800"/>
                        <a:ext cx="35814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828800" y="4191000"/>
          <a:ext cx="4979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5" imgW="1130040" imgH="203040" progId="Equation.3">
                  <p:embed/>
                </p:oleObj>
              </mc:Choice>
              <mc:Fallback>
                <p:oleObj name="Equation" r:id="rId5" imgW="11300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91000"/>
                        <a:ext cx="49799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1828800" y="4953000"/>
          <a:ext cx="4645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7" imgW="1054080" imgH="203040" progId="Equation.3">
                  <p:embed/>
                </p:oleObj>
              </mc:Choice>
              <mc:Fallback>
                <p:oleObj name="Equation" r:id="rId7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953000"/>
                        <a:ext cx="46450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394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  <a:buFontTx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Calibri" pitchFamily="34" charset="0"/>
              </a:rPr>
              <a:t>المجموعة غير المنتهية:</a:t>
            </a:r>
            <a:endParaRPr lang="en-US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cs typeface="Calibri" pitchFamily="34" charset="0"/>
              </a:rPr>
              <a:t>المجموعة التي تكون عناصرها غير محدودة.</a:t>
            </a:r>
            <a:endParaRPr lang="en-US" sz="300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solidFill>
                  <a:srgbClr val="FF0000"/>
                </a:solidFill>
                <a:cs typeface="Calibri" pitchFamily="34" charset="0"/>
              </a:rPr>
              <a:t>مثال:</a:t>
            </a:r>
            <a:r>
              <a:rPr lang="ar-SA" sz="3000" smtClean="0">
                <a:cs typeface="Calibri" pitchFamily="34" charset="0"/>
              </a:rPr>
              <a:t> المجموعات التالية مجموعات غير منتهية</a:t>
            </a:r>
          </a:p>
          <a:p>
            <a:pPr marL="0" indent="0" rtl="1">
              <a:spcBef>
                <a:spcPct val="0"/>
              </a:spcBef>
            </a:pPr>
            <a:endParaRPr lang="ar-SA" sz="3000" smtClean="0">
              <a:latin typeface="Arial" pitchFamily="34" charset="0"/>
              <a:cs typeface="Arial" pitchFamily="34" charset="0"/>
            </a:endParaRPr>
          </a:p>
          <a:p>
            <a:pPr marL="0" indent="0" rtl="1"/>
            <a:r>
              <a:rPr lang="en-US" sz="3000" smtClean="0">
                <a:cs typeface="Calibri" pitchFamily="34" charset="0"/>
              </a:rPr>
              <a:t>x }                                       </a:t>
            </a:r>
            <a:r>
              <a:rPr lang="ar-SA" sz="3000" smtClean="0">
                <a:cs typeface="Calibri" pitchFamily="34" charset="0"/>
              </a:rPr>
              <a:t> عدد طبيعي فردي</a:t>
            </a:r>
            <a:r>
              <a:rPr lang="en-US" sz="3000" smtClean="0">
                <a:cs typeface="Calibri" pitchFamily="34" charset="0"/>
              </a:rPr>
              <a:t>A={x: </a:t>
            </a:r>
            <a:endParaRPr lang="en-US" sz="3000" smtClean="0">
              <a:latin typeface="Arial" pitchFamily="34" charset="0"/>
              <a:cs typeface="Arial" pitchFamily="34" charset="0"/>
            </a:endParaRPr>
          </a:p>
          <a:p>
            <a:pPr marL="0" indent="0" rtl="1"/>
            <a:endParaRPr lang="ar-SA" sz="4800" smtClean="0">
              <a:cs typeface="Calibri" pitchFamily="34" charset="0"/>
            </a:endParaRPr>
          </a:p>
          <a:p>
            <a:pPr marL="0" indent="0" algn="l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2446338" y="4267200"/>
          <a:ext cx="48688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3" imgW="1104840" imgH="203040" progId="Equation.3">
                  <p:embed/>
                </p:oleObj>
              </mc:Choice>
              <mc:Fallback>
                <p:oleObj name="Equation" r:id="rId3" imgW="1104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4267200"/>
                        <a:ext cx="48688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/>
          <p:cNvGraphicFramePr>
            <a:graphicFrameLocks noChangeAspect="1"/>
          </p:cNvGraphicFramePr>
          <p:nvPr/>
        </p:nvGraphicFramePr>
        <p:xfrm>
          <a:off x="2209800" y="5105400"/>
          <a:ext cx="502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5" imgW="1498320" imgH="203040" progId="Equation.3">
                  <p:embed/>
                </p:oleObj>
              </mc:Choice>
              <mc:Fallback>
                <p:oleObj name="Equation" r:id="rId5" imgW="1498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105400"/>
                        <a:ext cx="5029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224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 eaLnBrk="1" hangingPunct="1">
              <a:spcBef>
                <a:spcPct val="0"/>
              </a:spcBef>
              <a:buFontTx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Calibri" pitchFamily="34" charset="0"/>
              </a:rPr>
              <a:t>المجموعة الكلية: </a:t>
            </a:r>
            <a:endParaRPr lang="ar-SA" sz="3000" smtClean="0">
              <a:solidFill>
                <a:srgbClr val="FF0000"/>
              </a:solidFill>
              <a:cs typeface="Calibri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3000" smtClean="0">
                <a:cs typeface="Calibri" pitchFamily="34" charset="0"/>
              </a:rPr>
              <a:t>هي المجموعة التي تدرس جميع  المجموعات باعتبارها مجموعات جزئية منها، ويرمز لها بالرمز</a:t>
            </a:r>
            <a:r>
              <a:rPr lang="en-US" sz="3000" smtClean="0">
                <a:latin typeface="Arial" pitchFamily="34" charset="0"/>
                <a:cs typeface="Calibri" pitchFamily="34" charset="0"/>
              </a:rPr>
              <a:t>U</a:t>
            </a:r>
            <a:r>
              <a:rPr lang="ar-SA" sz="3000" smtClean="0">
                <a:latin typeface="Arial" pitchFamily="34" charset="0"/>
                <a:cs typeface="Calibri" pitchFamily="34" charset="0"/>
              </a:rPr>
              <a:t>.</a:t>
            </a:r>
          </a:p>
          <a:p>
            <a:pPr marL="0" indent="0" rtl="1">
              <a:spcBef>
                <a:spcPct val="0"/>
              </a:spcBef>
            </a:pPr>
            <a:endParaRPr lang="ar-SA" sz="3000" smtClean="0">
              <a:latin typeface="Arial" pitchFamily="34" charset="0"/>
              <a:cs typeface="Calibri" pitchFamily="34" charset="0"/>
            </a:endParaRPr>
          </a:p>
          <a:p>
            <a:pPr marL="0" indent="0" rtl="1">
              <a:spcBef>
                <a:spcPct val="0"/>
              </a:spcBef>
              <a:buFont typeface="Arial" pitchFamily="34" charset="0"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Calibri" pitchFamily="34" charset="0"/>
              </a:rPr>
              <a:t>المجموعة الجزئية: </a:t>
            </a:r>
            <a:endParaRPr lang="ar-SA" sz="3000" smtClean="0">
              <a:solidFill>
                <a:srgbClr val="FF0000"/>
              </a:solidFill>
              <a:cs typeface="Calibri" pitchFamily="34" charset="0"/>
            </a:endParaRPr>
          </a:p>
          <a:p>
            <a:pPr marL="0" indent="0" rtl="1">
              <a:spcBef>
                <a:spcPct val="0"/>
              </a:spcBef>
            </a:pPr>
            <a:r>
              <a:rPr lang="ar-SA" sz="2800" smtClean="0">
                <a:cs typeface="Calibri" pitchFamily="34" charset="0"/>
              </a:rPr>
              <a:t>تكون المجموعة </a:t>
            </a:r>
            <a:r>
              <a:rPr lang="en-US" sz="2800" smtClean="0">
                <a:cs typeface="Calibri" pitchFamily="34" charset="0"/>
              </a:rPr>
              <a:t>A </a:t>
            </a:r>
            <a:r>
              <a:rPr lang="ar-SA" sz="2800" smtClean="0">
                <a:cs typeface="Calibri" pitchFamily="34" charset="0"/>
              </a:rPr>
              <a:t> جزئية من  المجموعة </a:t>
            </a:r>
            <a:r>
              <a:rPr lang="en-US" sz="2800" smtClean="0">
                <a:cs typeface="Calibri" pitchFamily="34" charset="0"/>
              </a:rPr>
              <a:t> B </a:t>
            </a:r>
            <a:r>
              <a:rPr lang="ar-SA" sz="2800" smtClean="0">
                <a:cs typeface="Calibri" pitchFamily="34" charset="0"/>
              </a:rPr>
              <a:t>إذا كانت جميع عناصر </a:t>
            </a:r>
            <a:r>
              <a:rPr lang="en-US" sz="2800" smtClean="0">
                <a:cs typeface="Calibri" pitchFamily="34" charset="0"/>
              </a:rPr>
              <a:t>A</a:t>
            </a:r>
            <a:r>
              <a:rPr lang="ar-SA" sz="2800" smtClean="0">
                <a:cs typeface="Calibri" pitchFamily="34" charset="0"/>
              </a:rPr>
              <a:t> موجودة في </a:t>
            </a:r>
            <a:r>
              <a:rPr lang="en-US" sz="2800" smtClean="0">
                <a:cs typeface="Calibri" pitchFamily="34" charset="0"/>
              </a:rPr>
              <a:t>B </a:t>
            </a:r>
            <a:r>
              <a:rPr lang="ar-SA" sz="2800" smtClean="0">
                <a:cs typeface="Calibri" pitchFamily="34" charset="0"/>
              </a:rPr>
              <a:t> وتكتب على الصورة </a:t>
            </a:r>
            <a:endParaRPr lang="ar-SA" sz="2800" smtClean="0">
              <a:latin typeface="Arial" pitchFamily="34" charset="0"/>
              <a:cs typeface="Arial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3000" smtClean="0">
              <a:latin typeface="Arial" pitchFamily="34" charset="0"/>
              <a:cs typeface="Calibri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3000" smtClean="0">
              <a:latin typeface="Arial" pitchFamily="34" charset="0"/>
              <a:cs typeface="Calibri" pitchFamily="34" charset="0"/>
            </a:endParaRPr>
          </a:p>
          <a:p>
            <a:pPr marL="0" indent="0" rtl="1">
              <a:spcBef>
                <a:spcPct val="0"/>
              </a:spcBef>
            </a:pPr>
            <a:endParaRPr lang="ar-SA" sz="4800" smtClean="0">
              <a:cs typeface="Calibri" pitchFamily="34" charset="0"/>
            </a:endParaRPr>
          </a:p>
          <a:p>
            <a:pPr marL="0" indent="0" algn="l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3581400" y="4114800"/>
          <a:ext cx="1295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3" imgW="444114" imgH="164957" progId="Equation.3">
                  <p:embed/>
                </p:oleObj>
              </mc:Choice>
              <mc:Fallback>
                <p:oleObj name="Equation" r:id="rId3" imgW="444114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114800"/>
                        <a:ext cx="1295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64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أمثلة:</a:t>
            </a:r>
          </a:p>
          <a:p>
            <a:pPr marL="742950" indent="-742950" rtl="1">
              <a:buFont typeface="+mj-lt"/>
              <a:buAutoNum type="arabicPeriod"/>
              <a:defRPr/>
            </a:pPr>
            <a:r>
              <a:rPr lang="ar-SA" sz="3000" dirty="0" smtClean="0"/>
              <a:t>إذا كانت                  </a:t>
            </a:r>
            <a:r>
              <a:rPr lang="ar-SA" sz="3000" dirty="0" err="1" smtClean="0"/>
              <a:t>و</a:t>
            </a:r>
            <a:endParaRPr lang="ar-SA" sz="3000" dirty="0" smtClean="0"/>
          </a:p>
          <a:p>
            <a:pPr marL="742950" indent="-742950" rtl="1">
              <a:defRPr/>
            </a:pPr>
            <a:r>
              <a:rPr lang="ar-SA" sz="3000" dirty="0" smtClean="0"/>
              <a:t>فان</a:t>
            </a:r>
          </a:p>
          <a:p>
            <a:pPr marL="742950" indent="-742950" rtl="1">
              <a:defRPr/>
            </a:pPr>
            <a:r>
              <a:rPr lang="ar-SA" sz="3000" dirty="0" smtClean="0"/>
              <a:t> 2. مجموعة جميع طلاب التعليم الالكتروني بجامعة الملك فيصل مجموعة جزئية من مجموعة طلاب هذه الجامعة. </a:t>
            </a:r>
          </a:p>
          <a:p>
            <a:pPr marL="742950" indent="-742950" rtl="1">
              <a:defRPr/>
            </a:pPr>
            <a:r>
              <a:rPr lang="ar-SA" sz="3000" dirty="0" smtClean="0"/>
              <a:t> </a:t>
            </a:r>
          </a:p>
          <a:p>
            <a:pPr>
              <a:defRPr/>
            </a:pPr>
            <a:r>
              <a:rPr lang="ar-SA" sz="4000" dirty="0" smtClean="0"/>
              <a:t>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1447800" y="2057400"/>
          <a:ext cx="3962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3" imgW="1320480" imgH="203040" progId="Equation.3">
                  <p:embed/>
                </p:oleObj>
              </mc:Choice>
              <mc:Fallback>
                <p:oleObj name="Equation" r:id="rId3" imgW="1320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3962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5791200" y="2057400"/>
          <a:ext cx="16494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5" imgW="711000" imgH="203040" progId="Equation.3">
                  <p:embed/>
                </p:oleObj>
              </mc:Choice>
              <mc:Fallback>
                <p:oleObj name="Equation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057400"/>
                        <a:ext cx="164941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7543800" y="2590800"/>
          <a:ext cx="1001713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7" imgW="431640" imgH="164880" progId="Equation.3">
                  <p:embed/>
                </p:oleObj>
              </mc:Choice>
              <mc:Fallback>
                <p:oleObj name="Equation" r:id="rId7" imgW="4316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2590800"/>
                        <a:ext cx="1001713" cy="309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5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spcBef>
                <a:spcPct val="0"/>
              </a:spcBef>
              <a:buFont typeface="Arial" pitchFamily="34" charset="0"/>
              <a:buChar char="•"/>
            </a:pPr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تساوي المجموعات:</a:t>
            </a:r>
            <a:endParaRPr lang="ar-SA" sz="300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تكون المجموعتان </a:t>
            </a:r>
            <a:r>
              <a:rPr lang="en-US" sz="3000" smtClean="0">
                <a:cs typeface="Arial" pitchFamily="34" charset="0"/>
              </a:rPr>
              <a:t>B</a:t>
            </a:r>
            <a:r>
              <a:rPr lang="ar-SA" sz="3000" smtClean="0">
                <a:cs typeface="Arial" pitchFamily="34" charset="0"/>
              </a:rPr>
              <a:t>، </a:t>
            </a:r>
            <a:r>
              <a:rPr lang="en-US" sz="3000" smtClean="0">
                <a:latin typeface="Arial" pitchFamily="34" charset="0"/>
                <a:cs typeface="Arial" pitchFamily="34" charset="0"/>
              </a:rPr>
              <a:t>A</a:t>
            </a:r>
            <a:r>
              <a:rPr lang="ar-SA" sz="3000" smtClean="0">
                <a:cs typeface="Arial" pitchFamily="34" charset="0"/>
              </a:rPr>
              <a:t> متساويتان إذا كانت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أما المجموعتان المتكافئتان فهما المجموعتان اللتان تتساويان في عدد عناصرهما وتكتب على الصورة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</a:t>
            </a:r>
          </a:p>
          <a:p>
            <a:pPr algn="l"/>
            <a:endParaRPr lang="ar-SA" sz="48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219200" y="2514600"/>
          <a:ext cx="63230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3" imgW="1434960" imgH="203040" progId="Equation.3">
                  <p:embed/>
                </p:oleObj>
              </mc:Choice>
              <mc:Fallback>
                <p:oleObj name="Equation" r:id="rId3" imgW="1434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63230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3200400" y="3505200"/>
          <a:ext cx="16621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5" imgW="495000" imgH="203040" progId="Equation.3">
                  <p:embed/>
                </p:oleObj>
              </mc:Choice>
              <mc:Fallback>
                <p:oleObj name="Equation" r:id="rId5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505200"/>
                        <a:ext cx="16621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552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أنواع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أي المجموعات التالية متكافئة وأيها متساوية؟</a:t>
            </a:r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</a:rPr>
              <a:t>:</a:t>
            </a:r>
            <a:r>
              <a:rPr lang="ar-SA" sz="3000" dirty="0" smtClean="0">
                <a:solidFill>
                  <a:srgbClr val="FF0000"/>
                </a:solidFill>
              </a:rPr>
              <a:t>الحل</a:t>
            </a:r>
          </a:p>
          <a:p>
            <a:pPr marL="742950" indent="-742950" rtl="1">
              <a:defRPr/>
            </a:pPr>
            <a:endParaRPr lang="ar-SA" sz="30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371600" y="2819400"/>
          <a:ext cx="5918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3" imgW="1815840" imgH="203040" progId="Equation.3">
                  <p:embed/>
                </p:oleObj>
              </mc:Choice>
              <mc:Fallback>
                <p:oleObj name="Equation" r:id="rId3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819400"/>
                        <a:ext cx="5918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2"/>
          <p:cNvGraphicFramePr>
            <a:graphicFrameLocks noChangeAspect="1"/>
          </p:cNvGraphicFramePr>
          <p:nvPr/>
        </p:nvGraphicFramePr>
        <p:xfrm>
          <a:off x="1295400" y="3505200"/>
          <a:ext cx="59769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Equation" r:id="rId5" imgW="1790640" imgH="203040" progId="Equation.3">
                  <p:embed/>
                </p:oleObj>
              </mc:Choice>
              <mc:Fallback>
                <p:oleObj name="Equation" r:id="rId5" imgW="1790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05200"/>
                        <a:ext cx="59769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7"/>
          <p:cNvGraphicFramePr>
            <a:graphicFrameLocks noChangeAspect="1"/>
          </p:cNvGraphicFramePr>
          <p:nvPr/>
        </p:nvGraphicFramePr>
        <p:xfrm>
          <a:off x="1544638" y="5335588"/>
          <a:ext cx="21494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Equation" r:id="rId7" imgW="672840" imgH="203040" progId="Equation.3">
                  <p:embed/>
                </p:oleObj>
              </mc:Choice>
              <mc:Fallback>
                <p:oleObj name="Equation" r:id="rId7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8" y="5335588"/>
                        <a:ext cx="2149475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600200" y="4573588"/>
          <a:ext cx="206851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Equation" r:id="rId9" imgW="647640" imgH="203040" progId="Equation.3">
                  <p:embed/>
                </p:oleObj>
              </mc:Choice>
              <mc:Fallback>
                <p:oleObj name="Equation" r:id="rId9" imgW="647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573588"/>
                        <a:ext cx="2068513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108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الاتحاد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اتحاد المجموعتين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، 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(      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) هو مجموعة  كل العناصر الموجودة في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أو في </a:t>
            </a:r>
            <a:r>
              <a:rPr lang="en-US" sz="3000" dirty="0" smtClean="0">
                <a:cs typeface="Arial" pitchFamily="34" charset="0"/>
              </a:rPr>
              <a:t> B</a:t>
            </a:r>
            <a:r>
              <a:rPr lang="ar-SA" sz="3000" dirty="0" smtClean="0">
                <a:cs typeface="Arial" pitchFamily="34" charset="0"/>
              </a:rPr>
              <a:t>أو في كليهما. أي أن </a:t>
            </a:r>
            <a:r>
              <a:rPr lang="en-US" sz="3000" dirty="0" smtClean="0">
                <a:cs typeface="Arial" pitchFamily="34" charset="0"/>
              </a:rPr>
              <a:t>: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مثال: اذا كان                      و                     أوجد</a:t>
            </a:r>
          </a:p>
          <a:p>
            <a:r>
              <a:rPr lang="ar-SA" dirty="0" smtClean="0">
                <a:cs typeface="Arial" pitchFamily="34" charset="0"/>
              </a:rPr>
              <a:t>الحل:</a:t>
            </a:r>
            <a:endParaRPr lang="ar-SA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5410200" y="2057400"/>
          <a:ext cx="83820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Equation" r:id="rId3" imgW="419040" imgH="164880" progId="Equation.3">
                  <p:embed/>
                </p:oleObj>
              </mc:Choice>
              <mc:Fallback>
                <p:oleObj name="Equation" r:id="rId3" imgW="419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057400"/>
                        <a:ext cx="838200" cy="33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85880"/>
              </p:ext>
            </p:extLst>
          </p:nvPr>
        </p:nvGraphicFramePr>
        <p:xfrm>
          <a:off x="609600" y="2514600"/>
          <a:ext cx="3709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Equation" r:id="rId5" imgW="1650960" imgH="203040" progId="Equation.3">
                  <p:embed/>
                </p:oleObj>
              </mc:Choice>
              <mc:Fallback>
                <p:oleObj name="Equation" r:id="rId5" imgW="1650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3709988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798988"/>
              </p:ext>
            </p:extLst>
          </p:nvPr>
        </p:nvGraphicFramePr>
        <p:xfrm>
          <a:off x="5518150" y="3048000"/>
          <a:ext cx="2025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معادلة" r:id="rId7" imgW="901440" imgH="203040" progId="Equation.3">
                  <p:embed/>
                </p:oleObj>
              </mc:Choice>
              <mc:Fallback>
                <p:oleObj name="معادلة" r:id="rId7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150" y="3048000"/>
                        <a:ext cx="2025650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91484"/>
              </p:ext>
            </p:extLst>
          </p:nvPr>
        </p:nvGraphicFramePr>
        <p:xfrm>
          <a:off x="2974975" y="3048000"/>
          <a:ext cx="1825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معادلة" r:id="rId9" imgW="812520" imgH="203040" progId="Equation.3">
                  <p:embed/>
                </p:oleObj>
              </mc:Choice>
              <mc:Fallback>
                <p:oleObj name="معادلة" r:id="rId9" imgW="812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3048000"/>
                        <a:ext cx="1825625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857670"/>
              </p:ext>
            </p:extLst>
          </p:nvPr>
        </p:nvGraphicFramePr>
        <p:xfrm>
          <a:off x="4038600" y="4114800"/>
          <a:ext cx="33686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" name="معادلة" r:id="rId11" imgW="1498320" imgH="203040" progId="Equation.3">
                  <p:embed/>
                </p:oleObj>
              </mc:Choice>
              <mc:Fallback>
                <p:oleObj name="معادلة" r:id="rId11" imgW="1498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114800"/>
                        <a:ext cx="3368675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034560"/>
              </p:ext>
            </p:extLst>
          </p:nvPr>
        </p:nvGraphicFramePr>
        <p:xfrm>
          <a:off x="914400" y="3057525"/>
          <a:ext cx="9413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" name="معادلة" r:id="rId13" imgW="419040" imgH="164880" progId="Equation.3">
                  <p:embed/>
                </p:oleObj>
              </mc:Choice>
              <mc:Fallback>
                <p:oleObj name="معادلة" r:id="rId13" imgW="419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57525"/>
                        <a:ext cx="941388" cy="3714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5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 : 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12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التقاطع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تقاطع المجموعتين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، 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(      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) هو مجموعة  كل العناصر الموجودة في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و في </a:t>
            </a:r>
            <a:r>
              <a:rPr lang="en-US" sz="3000" dirty="0" smtClean="0">
                <a:cs typeface="Arial" pitchFamily="34" charset="0"/>
              </a:rPr>
              <a:t>B  </a:t>
            </a:r>
            <a:r>
              <a:rPr lang="ar-SA" sz="3000" dirty="0" smtClean="0">
                <a:cs typeface="Arial" pitchFamily="34" charset="0"/>
              </a:rPr>
              <a:t> معاً. أي العناصر المشتركة بين</a:t>
            </a:r>
            <a:r>
              <a:rPr lang="en-US" sz="3000" dirty="0" smtClean="0">
                <a:cs typeface="Arial" pitchFamily="34" charset="0"/>
              </a:rPr>
              <a:t> A  </a:t>
            </a:r>
            <a:r>
              <a:rPr lang="ar-SA" sz="3000" dirty="0" smtClean="0">
                <a:cs typeface="Arial" pitchFamily="34" charset="0"/>
              </a:rPr>
              <a:t> و</a:t>
            </a:r>
            <a:r>
              <a:rPr lang="en-US" sz="3000" dirty="0" smtClean="0">
                <a:cs typeface="Arial" pitchFamily="34" charset="0"/>
              </a:rPr>
              <a:t>B </a:t>
            </a:r>
            <a:r>
              <a:rPr lang="ar-SA" sz="3000" dirty="0" smtClean="0">
                <a:cs typeface="Arial" pitchFamily="34" charset="0"/>
              </a:rPr>
              <a:t> . أي أن</a:t>
            </a:r>
          </a:p>
          <a:p>
            <a:pPr algn="l"/>
            <a:endParaRPr lang="ar-SA" sz="4800" dirty="0" smtClean="0">
              <a:cs typeface="Arial" pitchFamily="34" charset="0"/>
            </a:endParaRPr>
          </a:p>
          <a:p>
            <a:r>
              <a:rPr lang="ar-SA" dirty="0">
                <a:cs typeface="Arial" pitchFamily="34" charset="0"/>
              </a:rPr>
              <a:t>مثال: اذا كان                      و                     أوجد</a:t>
            </a:r>
          </a:p>
          <a:p>
            <a:r>
              <a:rPr lang="ar-SA" dirty="0">
                <a:cs typeface="Arial" pitchFamily="34" charset="0"/>
              </a:rPr>
              <a:t>الحل:</a:t>
            </a:r>
          </a:p>
          <a:p>
            <a:pPr algn="l"/>
            <a:endParaRPr lang="ar-SA" sz="48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410200" y="2057400"/>
          <a:ext cx="83820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Equation" r:id="rId3" imgW="419040" imgH="164880" progId="Equation.3">
                  <p:embed/>
                </p:oleObj>
              </mc:Choice>
              <mc:Fallback>
                <p:oleObj name="Equation" r:id="rId3" imgW="41904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057400"/>
                        <a:ext cx="838200" cy="33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192757"/>
              </p:ext>
            </p:extLst>
          </p:nvPr>
        </p:nvGraphicFramePr>
        <p:xfrm>
          <a:off x="5181600" y="3048000"/>
          <a:ext cx="3886200" cy="510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معادلة" r:id="rId5" imgW="1688760" imgH="203040" progId="Equation.3">
                  <p:embed/>
                </p:oleObj>
              </mc:Choice>
              <mc:Fallback>
                <p:oleObj name="معادلة" r:id="rId5" imgW="1688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048000"/>
                        <a:ext cx="3886200" cy="5103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كائن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899294"/>
              </p:ext>
            </p:extLst>
          </p:nvPr>
        </p:nvGraphicFramePr>
        <p:xfrm>
          <a:off x="5432425" y="3962400"/>
          <a:ext cx="2197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معادلة" r:id="rId7" imgW="977760" imgH="203040" progId="Equation.3">
                  <p:embed/>
                </p:oleObj>
              </mc:Choice>
              <mc:Fallback>
                <p:oleObj name="معادلة" r:id="rId7" imgW="9777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425" y="3962400"/>
                        <a:ext cx="2197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746276"/>
              </p:ext>
            </p:extLst>
          </p:nvPr>
        </p:nvGraphicFramePr>
        <p:xfrm>
          <a:off x="2960688" y="3962400"/>
          <a:ext cx="1854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معادلة" r:id="rId9" imgW="825480" imgH="203040" progId="Equation.3">
                  <p:embed/>
                </p:oleObj>
              </mc:Choice>
              <mc:Fallback>
                <p:oleObj name="معادلة" r:id="rId9" imgW="82548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8" y="3962400"/>
                        <a:ext cx="1854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177775"/>
              </p:ext>
            </p:extLst>
          </p:nvPr>
        </p:nvGraphicFramePr>
        <p:xfrm>
          <a:off x="914400" y="3971925"/>
          <a:ext cx="9413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معادلة" r:id="rId11" imgW="419040" imgH="164880" progId="Equation.3">
                  <p:embed/>
                </p:oleObj>
              </mc:Choice>
              <mc:Fallback>
                <p:oleObj name="معادلة" r:id="rId11" imgW="419040" imgH="1648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71925"/>
                        <a:ext cx="94138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976941"/>
              </p:ext>
            </p:extLst>
          </p:nvPr>
        </p:nvGraphicFramePr>
        <p:xfrm>
          <a:off x="4751388" y="5029200"/>
          <a:ext cx="19415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معادلة" r:id="rId13" imgW="863280" imgH="203040" progId="Equation.3">
                  <p:embed/>
                </p:oleObj>
              </mc:Choice>
              <mc:Fallback>
                <p:oleObj name="معادلة" r:id="rId13" imgW="86328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5029200"/>
                        <a:ext cx="19415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016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تابع : العمليات على المجموعات: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229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المكملة أو المتممة: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يقال أن     مكملة  المجموعة </a:t>
            </a:r>
            <a:r>
              <a:rPr lang="en-US" sz="3000" dirty="0" smtClean="0">
                <a:cs typeface="Arial" pitchFamily="34" charset="0"/>
              </a:rPr>
              <a:t>A </a:t>
            </a:r>
            <a:r>
              <a:rPr lang="ar-SA" sz="3000" dirty="0" smtClean="0">
                <a:cs typeface="Arial" pitchFamily="34" charset="0"/>
              </a:rPr>
              <a:t>  إذا كانت  تحتوي على جميع عناصر المجموعة الكلية </a:t>
            </a:r>
            <a:r>
              <a:rPr lang="en-US" sz="3000" dirty="0" smtClean="0">
                <a:cs typeface="Arial" pitchFamily="34" charset="0"/>
              </a:rPr>
              <a:t>U </a:t>
            </a:r>
            <a:r>
              <a:rPr lang="ar-SA" sz="3000" dirty="0" smtClean="0">
                <a:cs typeface="Arial" pitchFamily="34" charset="0"/>
              </a:rPr>
              <a:t> باستثناء عناصر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. أي أن </a:t>
            </a:r>
            <a:endParaRPr lang="en-US" sz="3000" dirty="0" smtClean="0">
              <a:cs typeface="Arial" pitchFamily="34" charset="0"/>
            </a:endParaRPr>
          </a:p>
          <a:p>
            <a:r>
              <a:rPr lang="ar-SA" dirty="0">
                <a:cs typeface="Arial" pitchFamily="34" charset="0"/>
              </a:rPr>
              <a:t>مثال: اذا كان                      </a:t>
            </a:r>
            <a:r>
              <a:rPr lang="ar-SA" dirty="0" smtClean="0">
                <a:cs typeface="Arial" pitchFamily="34" charset="0"/>
              </a:rPr>
              <a:t>          و                    أوجد</a:t>
            </a:r>
            <a:endParaRPr lang="ar-SA" dirty="0">
              <a:cs typeface="Arial" pitchFamily="34" charset="0"/>
            </a:endParaRPr>
          </a:p>
          <a:p>
            <a:r>
              <a:rPr lang="ar-SA" dirty="0">
                <a:cs typeface="Arial" pitchFamily="34" charset="0"/>
              </a:rPr>
              <a:t>الحل:</a:t>
            </a:r>
          </a:p>
          <a:p>
            <a:pPr rtl="1"/>
            <a:endParaRPr lang="ar-SA" sz="4800" dirty="0" smtClean="0">
              <a:cs typeface="Arial" pitchFamily="34" charset="0"/>
            </a:endParaRPr>
          </a:p>
          <a:p>
            <a:pPr algn="l"/>
            <a:endParaRPr lang="ar-SA" sz="48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8077200" y="1981200"/>
          <a:ext cx="3048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Equation" r:id="rId4" imgW="152280" imgH="203040" progId="Equation.3">
                  <p:embed/>
                </p:oleObj>
              </mc:Choice>
              <mc:Fallback>
                <p:oleObj name="Equation" r:id="rId4" imgW="152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1981200"/>
                        <a:ext cx="304800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911152"/>
              </p:ext>
            </p:extLst>
          </p:nvPr>
        </p:nvGraphicFramePr>
        <p:xfrm>
          <a:off x="625475" y="2438400"/>
          <a:ext cx="27273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معادلة" r:id="rId6" imgW="1409400" imgH="228600" progId="Equation.3">
                  <p:embed/>
                </p:oleObj>
              </mc:Choice>
              <mc:Fallback>
                <p:oleObj name="معادلة" r:id="rId6" imgW="1409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2438400"/>
                        <a:ext cx="2727325" cy="457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011646"/>
              </p:ext>
            </p:extLst>
          </p:nvPr>
        </p:nvGraphicFramePr>
        <p:xfrm>
          <a:off x="4191000" y="3048000"/>
          <a:ext cx="34242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معادلة" r:id="rId8" imgW="1523880" imgH="203040" progId="Equation.3">
                  <p:embed/>
                </p:oleObj>
              </mc:Choice>
              <mc:Fallback>
                <p:oleObj name="معادلة" r:id="rId8" imgW="1523880" imgH="203040" progId="Equation.3">
                  <p:embed/>
                  <p:pic>
                    <p:nvPicPr>
                      <p:cNvPr id="0" name="كائن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34242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509335"/>
              </p:ext>
            </p:extLst>
          </p:nvPr>
        </p:nvGraphicFramePr>
        <p:xfrm>
          <a:off x="1676400" y="3048000"/>
          <a:ext cx="22256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معادلة" r:id="rId10" imgW="990360" imgH="203040" progId="Equation.3">
                  <p:embed/>
                </p:oleObj>
              </mc:Choice>
              <mc:Fallback>
                <p:oleObj name="معادلة" r:id="rId10" imgW="990360" imgH="203040" progId="Equation.3">
                  <p:embed/>
                  <p:pic>
                    <p:nvPicPr>
                      <p:cNvPr id="0" name="كائن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048000"/>
                        <a:ext cx="22256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120934"/>
              </p:ext>
            </p:extLst>
          </p:nvPr>
        </p:nvGraphicFramePr>
        <p:xfrm>
          <a:off x="619125" y="3028950"/>
          <a:ext cx="3714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معادلة" r:id="rId12" imgW="164880" imgH="190440" progId="Equation.3">
                  <p:embed/>
                </p:oleObj>
              </mc:Choice>
              <mc:Fallback>
                <p:oleObj name="معادلة" r:id="rId12" imgW="164880" imgH="190440" progId="Equation.3">
                  <p:embed/>
                  <p:pic>
                    <p:nvPicPr>
                      <p:cNvPr id="0" name="كائن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3028950"/>
                        <a:ext cx="3714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569488"/>
              </p:ext>
            </p:extLst>
          </p:nvPr>
        </p:nvGraphicFramePr>
        <p:xfrm>
          <a:off x="4694238" y="4210050"/>
          <a:ext cx="205581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معادلة" r:id="rId14" imgW="914400" imgH="228600" progId="Equation.3">
                  <p:embed/>
                </p:oleObj>
              </mc:Choice>
              <mc:Fallback>
                <p:oleObj name="معادلة" r:id="rId14" imgW="914400" imgH="228600" progId="Equation.3">
                  <p:embed/>
                  <p:pic>
                    <p:nvPicPr>
                      <p:cNvPr id="0" name="كائن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238" y="4210050"/>
                        <a:ext cx="2055812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10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الفرق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إذا كانت مجموعتان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،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فان   </a:t>
            </a:r>
            <a:r>
              <a:rPr lang="en-US" sz="3000" dirty="0" smtClean="0">
                <a:cs typeface="Arial" pitchFamily="34" charset="0"/>
              </a:rPr>
              <a:t>A-B</a:t>
            </a:r>
            <a:r>
              <a:rPr lang="ar-SA" sz="3000" dirty="0" smtClean="0">
                <a:cs typeface="Arial" pitchFamily="34" charset="0"/>
              </a:rPr>
              <a:t>   يسمى بالفرق وهو مجموعة  كل العناصر الموجودة 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وليست في 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.أي </a:t>
            </a:r>
            <a:r>
              <a:rPr lang="ar-SA" sz="3000" dirty="0" smtClean="0">
                <a:cs typeface="Arial" pitchFamily="34" charset="0"/>
              </a:rPr>
              <a:t>أن:</a:t>
            </a: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مثال: اذا كانت                             و</a:t>
            </a:r>
          </a:p>
          <a:p>
            <a:r>
              <a:rPr lang="ar-SA" dirty="0" smtClean="0">
                <a:cs typeface="Arial" pitchFamily="34" charset="0"/>
              </a:rPr>
              <a:t>فان 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433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111841"/>
              </p:ext>
            </p:extLst>
          </p:nvPr>
        </p:nvGraphicFramePr>
        <p:xfrm>
          <a:off x="4572000" y="4114800"/>
          <a:ext cx="2819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Equation" r:id="rId3" imgW="952087" imgH="203112" progId="Equation.3">
                  <p:embed/>
                </p:oleObj>
              </mc:Choice>
              <mc:Fallback>
                <p:oleObj name="Equation" r:id="rId3" imgW="95208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114800"/>
                        <a:ext cx="28194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768952"/>
              </p:ext>
            </p:extLst>
          </p:nvPr>
        </p:nvGraphicFramePr>
        <p:xfrm>
          <a:off x="762000" y="4144963"/>
          <a:ext cx="3171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Equation" r:id="rId5" imgW="990170" imgH="203112" progId="Equation.3">
                  <p:embed/>
                </p:oleObj>
              </mc:Choice>
              <mc:Fallback>
                <p:oleObj name="Equation" r:id="rId5" imgW="99017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144963"/>
                        <a:ext cx="3171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118489"/>
              </p:ext>
            </p:extLst>
          </p:nvPr>
        </p:nvGraphicFramePr>
        <p:xfrm>
          <a:off x="5183187" y="4724400"/>
          <a:ext cx="34274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Equation" r:id="rId7" imgW="1104900" imgH="203200" progId="Equation.3">
                  <p:embed/>
                </p:oleObj>
              </mc:Choice>
              <mc:Fallback>
                <p:oleObj name="Equation" r:id="rId7" imgW="1104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187" y="4724400"/>
                        <a:ext cx="34274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كائن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464336"/>
              </p:ext>
            </p:extLst>
          </p:nvPr>
        </p:nvGraphicFramePr>
        <p:xfrm>
          <a:off x="3962400" y="2971800"/>
          <a:ext cx="4800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معادلة" r:id="rId9" imgW="1650960" imgH="203040" progId="Equation.3">
                  <p:embed/>
                </p:oleObj>
              </mc:Choice>
              <mc:Fallback>
                <p:oleObj name="معادلة" r:id="rId9" imgW="16509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971800"/>
                        <a:ext cx="4800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8721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العمليات على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مثال:</a:t>
            </a:r>
          </a:p>
          <a:p>
            <a:pPr>
              <a:defRPr/>
            </a:pPr>
            <a:r>
              <a:rPr lang="ar-SA" sz="3000" dirty="0" smtClean="0"/>
              <a:t>إذا كانت                   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     </a:t>
            </a:r>
          </a:p>
          <a:p>
            <a:pPr>
              <a:defRPr/>
            </a:pPr>
            <a:r>
              <a:rPr lang="ar-SA" sz="3000" dirty="0" smtClean="0"/>
              <a:t>وكانت المجموعة الكلية </a:t>
            </a: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:</a:t>
            </a:r>
            <a:r>
              <a:rPr lang="ar-SA" sz="3000" dirty="0" smtClean="0"/>
              <a:t>فأوجد</a:t>
            </a:r>
          </a:p>
          <a:p>
            <a:pPr marL="742950" indent="-742950" rtl="1">
              <a:defRPr/>
            </a:pPr>
            <a:endParaRPr lang="ar-SA" sz="40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5257800" y="2057400"/>
          <a:ext cx="2819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Equation" r:id="rId3" imgW="952200" imgH="203040" progId="Equation.3">
                  <p:embed/>
                </p:oleObj>
              </mc:Choice>
              <mc:Fallback>
                <p:oleObj name="Equation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057400"/>
                        <a:ext cx="2819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447800" y="2133600"/>
          <a:ext cx="3171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Equation" r:id="rId5" imgW="990360" imgH="203040" progId="Equation.3">
                  <p:embed/>
                </p:oleObj>
              </mc:Choice>
              <mc:Fallback>
                <p:oleObj name="Equation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133600"/>
                        <a:ext cx="31718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8"/>
          <p:cNvGraphicFramePr>
            <a:graphicFrameLocks noChangeAspect="1"/>
          </p:cNvGraphicFramePr>
          <p:nvPr/>
        </p:nvGraphicFramePr>
        <p:xfrm>
          <a:off x="1524000" y="2590800"/>
          <a:ext cx="4114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Equation" r:id="rId7" imgW="1473120" imgH="203040" progId="Equation.3">
                  <p:embed/>
                </p:oleObj>
              </mc:Choice>
              <mc:Fallback>
                <p:oleObj name="Equation" r:id="rId7" imgW="14731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90800"/>
                        <a:ext cx="4114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475260"/>
              </p:ext>
            </p:extLst>
          </p:nvPr>
        </p:nvGraphicFramePr>
        <p:xfrm>
          <a:off x="1524000" y="3657600"/>
          <a:ext cx="219075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معادلة" r:id="rId9" imgW="685800" imgH="1155600" progId="Equation.3">
                  <p:embed/>
                </p:oleObj>
              </mc:Choice>
              <mc:Fallback>
                <p:oleObj name="معادلة" r:id="rId9" imgW="685800" imgH="11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657600"/>
                        <a:ext cx="2190750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011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3200" b="1" smtClean="0">
                <a:solidFill>
                  <a:srgbClr val="FF0000"/>
                </a:solidFill>
                <a:cs typeface="Arial" pitchFamily="34" charset="0"/>
              </a:rPr>
              <a:t>تابع: العمليات على المجموعات: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>
              <a:defRPr/>
            </a:pPr>
            <a:endParaRPr lang="ar-SA" sz="3600" dirty="0" smtClean="0"/>
          </a:p>
          <a:p>
            <a:pPr marL="742950" indent="-742950" rtl="1">
              <a:defRPr/>
            </a:pPr>
            <a:endParaRPr lang="ar-SA" sz="40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1143000" y="1981200"/>
          <a:ext cx="58674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" name="Equation" r:id="rId3" imgW="1841400" imgH="203040" progId="Equation.3">
                  <p:embed/>
                </p:oleObj>
              </mc:Choice>
              <mc:Fallback>
                <p:oleObj name="Equation" r:id="rId3" imgW="1841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81200"/>
                        <a:ext cx="5867400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2"/>
          <p:cNvGraphicFramePr>
            <a:graphicFrameLocks noChangeAspect="1"/>
          </p:cNvGraphicFramePr>
          <p:nvPr/>
        </p:nvGraphicFramePr>
        <p:xfrm>
          <a:off x="990600" y="2667000"/>
          <a:ext cx="472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3" name="Equation" r:id="rId5" imgW="1143000" imgH="203040" progId="Equation.3">
                  <p:embed/>
                </p:oleObj>
              </mc:Choice>
              <mc:Fallback>
                <p:oleObj name="Equation" r:id="rId5" imgW="1143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67000"/>
                        <a:ext cx="47244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976422"/>
              </p:ext>
            </p:extLst>
          </p:nvPr>
        </p:nvGraphicFramePr>
        <p:xfrm>
          <a:off x="1054100" y="3200400"/>
          <a:ext cx="38623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name="معادلة" r:id="rId7" imgW="1244520" imgH="203040" progId="Equation.3">
                  <p:embed/>
                </p:oleObj>
              </mc:Choice>
              <mc:Fallback>
                <p:oleObj name="معادلة" r:id="rId7" imgW="1244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3200400"/>
                        <a:ext cx="38623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1036638" y="3886200"/>
          <a:ext cx="42211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5" name="Equation" r:id="rId9" imgW="1155600" imgH="241200" progId="Equation.3">
                  <p:embed/>
                </p:oleObj>
              </mc:Choice>
              <mc:Fallback>
                <p:oleObj name="Equation" r:id="rId9" imgW="1155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3886200"/>
                        <a:ext cx="422116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10"/>
          <p:cNvGraphicFramePr>
            <a:graphicFrameLocks noChangeAspect="1"/>
          </p:cNvGraphicFramePr>
          <p:nvPr/>
        </p:nvGraphicFramePr>
        <p:xfrm>
          <a:off x="1066800" y="4495800"/>
          <a:ext cx="3733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" name="Equation" r:id="rId11" imgW="1104840" imgH="241200" progId="Equation.3">
                  <p:embed/>
                </p:oleObj>
              </mc:Choice>
              <mc:Fallback>
                <p:oleObj name="Equation" r:id="rId11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95800"/>
                        <a:ext cx="3733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383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542</Words>
  <Application>Microsoft Office PowerPoint</Application>
  <PresentationFormat>A4 Paper (210x297 mm)</PresentationFormat>
  <Paragraphs>117</Paragraphs>
  <Slides>20</Slides>
  <Notes>1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20</vt:i4>
      </vt:variant>
    </vt:vector>
  </HeadingPairs>
  <TitlesOfParts>
    <vt:vector size="23" baseType="lpstr">
      <vt:lpstr>Office Theme</vt:lpstr>
      <vt:lpstr>Equation</vt:lpstr>
      <vt:lpstr>Microsoft Equation 3.0</vt:lpstr>
      <vt:lpstr>عرض تقديمي في PowerPoint</vt:lpstr>
      <vt:lpstr>المحاضرة الأولى</vt:lpstr>
      <vt:lpstr>  تعريف المجموعة: </vt:lpstr>
      <vt:lpstr> تابع : تعريف المجموعة: </vt:lpstr>
      <vt:lpstr> طرق كتابة المجموعات:</vt:lpstr>
      <vt:lpstr> تابع: طرق كتابة المجموعات:</vt:lpstr>
      <vt:lpstr> أنواع المجموعات:</vt:lpstr>
      <vt:lpstr> تابع: أنواع المجموعات:</vt:lpstr>
      <vt:lpstr> تابع: أنواع المجموعات:</vt:lpstr>
      <vt:lpstr> تابع: أنواع المجموعات:</vt:lpstr>
      <vt:lpstr> تابع: أنواع المجموعات:</vt:lpstr>
      <vt:lpstr> تابع: أنواع المجموعات:</vt:lpstr>
      <vt:lpstr> تابع: أنواع المجموعات:</vt:lpstr>
      <vt:lpstr> العمليات على المجموعات:</vt:lpstr>
      <vt:lpstr> تابع : العمليات على المجموعات:</vt:lpstr>
      <vt:lpstr> تابع : العمليات على المجموعات:</vt:lpstr>
      <vt:lpstr>عرض تقديمي في PowerPoint</vt:lpstr>
      <vt:lpstr> تابع: العمليات على المجموعات:</vt:lpstr>
      <vt:lpstr> تابع: العمليات على المجموعات: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121</cp:revision>
  <dcterms:created xsi:type="dcterms:W3CDTF">2009-10-14T19:14:34Z</dcterms:created>
  <dcterms:modified xsi:type="dcterms:W3CDTF">2012-01-28T12:22:55Z</dcterms:modified>
</cp:coreProperties>
</file>