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43" r:id="rId20"/>
    <p:sldId id="339" r:id="rId21"/>
    <p:sldId id="340" r:id="rId22"/>
    <p:sldId id="341" r:id="rId23"/>
    <p:sldId id="342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824FB-0911-449A-93DF-507242A781CA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93A43E5B-2BAB-4712-8D6B-58A762C10DAF}">
      <dgm:prSet phldrT="[نص]"/>
      <dgm:spPr/>
      <dgm:t>
        <a:bodyPr/>
        <a:lstStyle/>
        <a:p>
          <a:pPr rtl="1"/>
          <a:r>
            <a:rPr lang="en-US" dirty="0" smtClean="0"/>
            <a:t>A</a:t>
          </a:r>
          <a:endParaRPr lang="ar-SA" dirty="0"/>
        </a:p>
      </dgm:t>
    </dgm:pt>
    <dgm:pt modelId="{3E8A4115-55A2-468B-9920-F65723A71F1F}" type="par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AE64DAFA-5722-4646-8731-985FAF2CB8EB}" type="sib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4AB2F3C2-AB99-4EFC-A4C1-FEA2268551D3}">
      <dgm:prSet phldrT="[نص]"/>
      <dgm:spPr/>
      <dgm:t>
        <a:bodyPr/>
        <a:lstStyle/>
        <a:p>
          <a:pPr rtl="1"/>
          <a:r>
            <a:rPr lang="en-US" dirty="0" smtClean="0"/>
            <a:t>B</a:t>
          </a:r>
          <a:endParaRPr lang="ar-SA" dirty="0"/>
        </a:p>
      </dgm:t>
    </dgm:pt>
    <dgm:pt modelId="{12A6AFB2-3FFC-4FBC-8EE8-0ABDE79AC821}" type="par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FC88795A-6770-4365-A1A5-3F74164224FE}" type="sib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4FE75924-AFB5-48B8-BB91-BEF7339B91C1}" type="pres">
      <dgm:prSet presAssocID="{C59824FB-0911-449A-93DF-507242A781CA}" presName="compositeShape" presStyleCnt="0">
        <dgm:presLayoutVars>
          <dgm:chMax val="7"/>
          <dgm:dir/>
          <dgm:resizeHandles val="exact"/>
        </dgm:presLayoutVars>
      </dgm:prSet>
      <dgm:spPr/>
    </dgm:pt>
    <dgm:pt modelId="{A589F26A-1744-456F-9510-023AE9DC551E}" type="pres">
      <dgm:prSet presAssocID="{93A43E5B-2BAB-4712-8D6B-58A762C10DAF}" presName="circ1" presStyleLbl="vennNode1" presStyleIdx="0" presStyleCnt="2" custScaleY="96534" custLinFactNeighborX="450" custLinFactNeighborY="450"/>
      <dgm:spPr/>
      <dgm:t>
        <a:bodyPr/>
        <a:lstStyle/>
        <a:p>
          <a:pPr rtl="1"/>
          <a:endParaRPr lang="ar-SA"/>
        </a:p>
      </dgm:t>
    </dgm:pt>
    <dgm:pt modelId="{0B8394EE-0EE9-4F36-937B-A9DDFD16E9AD}" type="pres">
      <dgm:prSet presAssocID="{93A43E5B-2BAB-4712-8D6B-58A762C10DA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FD3344-118C-4832-BCA7-2B23C6639480}" type="pres">
      <dgm:prSet presAssocID="{4AB2F3C2-AB99-4EFC-A4C1-FEA2268551D3}" presName="circ2" presStyleLbl="vennNode1" presStyleIdx="1" presStyleCnt="2" custScaleY="92030" custLinFactNeighborX="-1282" custLinFactNeighborY="-1109"/>
      <dgm:spPr/>
      <dgm:t>
        <a:bodyPr/>
        <a:lstStyle/>
        <a:p>
          <a:pPr rtl="1"/>
          <a:endParaRPr lang="ar-SA"/>
        </a:p>
      </dgm:t>
    </dgm:pt>
    <dgm:pt modelId="{DC087919-D442-415D-ACB9-62A8D20FDAED}" type="pres">
      <dgm:prSet presAssocID="{4AB2F3C2-AB99-4EFC-A4C1-FEA2268551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7CB3BCA-6695-4789-99D2-EFBB323C859C}" srcId="{C59824FB-0911-449A-93DF-507242A781CA}" destId="{4AB2F3C2-AB99-4EFC-A4C1-FEA2268551D3}" srcOrd="1" destOrd="0" parTransId="{12A6AFB2-3FFC-4FBC-8EE8-0ABDE79AC821}" sibTransId="{FC88795A-6770-4365-A1A5-3F74164224FE}"/>
    <dgm:cxn modelId="{6991CF9D-ABB7-4C90-9E03-7AFB42897413}" type="presOf" srcId="{93A43E5B-2BAB-4712-8D6B-58A762C10DAF}" destId="{0B8394EE-0EE9-4F36-937B-A9DDFD16E9AD}" srcOrd="1" destOrd="0" presId="urn:microsoft.com/office/officeart/2005/8/layout/venn1"/>
    <dgm:cxn modelId="{B71EB836-8E8A-4044-88FA-43C36FB77180}" type="presOf" srcId="{C59824FB-0911-449A-93DF-507242A781CA}" destId="{4FE75924-AFB5-48B8-BB91-BEF7339B91C1}" srcOrd="0" destOrd="0" presId="urn:microsoft.com/office/officeart/2005/8/layout/venn1"/>
    <dgm:cxn modelId="{72A943A2-6E05-4026-A257-5FDFC59A533B}" type="presOf" srcId="{93A43E5B-2BAB-4712-8D6B-58A762C10DAF}" destId="{A589F26A-1744-456F-9510-023AE9DC551E}" srcOrd="0" destOrd="0" presId="urn:microsoft.com/office/officeart/2005/8/layout/venn1"/>
    <dgm:cxn modelId="{7936153A-3178-4ADD-AB5B-EE26B8B74356}" type="presOf" srcId="{4AB2F3C2-AB99-4EFC-A4C1-FEA2268551D3}" destId="{DC087919-D442-415D-ACB9-62A8D20FDAED}" srcOrd="1" destOrd="0" presId="urn:microsoft.com/office/officeart/2005/8/layout/venn1"/>
    <dgm:cxn modelId="{EF2B3090-F1B2-4BD7-B2FB-0402396D3B30}" srcId="{C59824FB-0911-449A-93DF-507242A781CA}" destId="{93A43E5B-2BAB-4712-8D6B-58A762C10DAF}" srcOrd="0" destOrd="0" parTransId="{3E8A4115-55A2-468B-9920-F65723A71F1F}" sibTransId="{AE64DAFA-5722-4646-8731-985FAF2CB8EB}"/>
    <dgm:cxn modelId="{11A4B694-8C4C-4395-B699-406CDDD8B0DF}" type="presOf" srcId="{4AB2F3C2-AB99-4EFC-A4C1-FEA2268551D3}" destId="{3FFD3344-118C-4832-BCA7-2B23C6639480}" srcOrd="0" destOrd="0" presId="urn:microsoft.com/office/officeart/2005/8/layout/venn1"/>
    <dgm:cxn modelId="{FA241C45-541B-4F89-9A56-96A90BFA36CA}" type="presParOf" srcId="{4FE75924-AFB5-48B8-BB91-BEF7339B91C1}" destId="{A589F26A-1744-456F-9510-023AE9DC551E}" srcOrd="0" destOrd="0" presId="urn:microsoft.com/office/officeart/2005/8/layout/venn1"/>
    <dgm:cxn modelId="{FB33BA5A-55A1-419B-BB19-A52E611BD23A}" type="presParOf" srcId="{4FE75924-AFB5-48B8-BB91-BEF7339B91C1}" destId="{0B8394EE-0EE9-4F36-937B-A9DDFD16E9AD}" srcOrd="1" destOrd="0" presId="urn:microsoft.com/office/officeart/2005/8/layout/venn1"/>
    <dgm:cxn modelId="{52CAD4D8-FBD6-4012-A1BB-113765E5D35A}" type="presParOf" srcId="{4FE75924-AFB5-48B8-BB91-BEF7339B91C1}" destId="{3FFD3344-118C-4832-BCA7-2B23C6639480}" srcOrd="2" destOrd="0" presId="urn:microsoft.com/office/officeart/2005/8/layout/venn1"/>
    <dgm:cxn modelId="{D89680C4-9A6A-4B0A-AA34-088D764EFA12}" type="presParOf" srcId="{4FE75924-AFB5-48B8-BB91-BEF7339B91C1}" destId="{DC087919-D442-415D-ACB9-62A8D20FDAED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9824FB-0911-449A-93DF-507242A781CA}" type="doc">
      <dgm:prSet loTypeId="urn:microsoft.com/office/officeart/2005/8/layout/venn1" loCatId="relationship" qsTypeId="urn:microsoft.com/office/officeart/2005/8/quickstyle/simple2" qsCatId="simple" csTypeId="urn:microsoft.com/office/officeart/2005/8/colors/accent0_1" csCatId="mainScheme" phldr="1"/>
      <dgm:spPr/>
    </dgm:pt>
    <dgm:pt modelId="{93A43E5B-2BAB-4712-8D6B-58A762C10DAF}">
      <dgm:prSet phldrT="[نص]"/>
      <dgm:spPr/>
      <dgm:t>
        <a:bodyPr/>
        <a:lstStyle/>
        <a:p>
          <a:pPr rtl="1"/>
          <a:r>
            <a:rPr lang="en-US" dirty="0" smtClean="0"/>
            <a:t>A</a:t>
          </a:r>
          <a:endParaRPr lang="ar-SA" dirty="0"/>
        </a:p>
      </dgm:t>
    </dgm:pt>
    <dgm:pt modelId="{3E8A4115-55A2-468B-9920-F65723A71F1F}" type="par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AE64DAFA-5722-4646-8731-985FAF2CB8EB}" type="sib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4AB2F3C2-AB99-4EFC-A4C1-FEA2268551D3}">
      <dgm:prSet phldrT="[نص]"/>
      <dgm:spPr/>
      <dgm:t>
        <a:bodyPr/>
        <a:lstStyle/>
        <a:p>
          <a:pPr rtl="1"/>
          <a:r>
            <a:rPr lang="en-US" dirty="0" smtClean="0"/>
            <a:t>B</a:t>
          </a:r>
          <a:endParaRPr lang="ar-SA" dirty="0"/>
        </a:p>
      </dgm:t>
    </dgm:pt>
    <dgm:pt modelId="{12A6AFB2-3FFC-4FBC-8EE8-0ABDE79AC821}" type="par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FC88795A-6770-4365-A1A5-3F74164224FE}" type="sib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4FE75924-AFB5-48B8-BB91-BEF7339B91C1}" type="pres">
      <dgm:prSet presAssocID="{C59824FB-0911-449A-93DF-507242A781CA}" presName="compositeShape" presStyleCnt="0">
        <dgm:presLayoutVars>
          <dgm:chMax val="7"/>
          <dgm:dir/>
          <dgm:resizeHandles val="exact"/>
        </dgm:presLayoutVars>
      </dgm:prSet>
      <dgm:spPr/>
    </dgm:pt>
    <dgm:pt modelId="{A589F26A-1744-456F-9510-023AE9DC551E}" type="pres">
      <dgm:prSet presAssocID="{93A43E5B-2BAB-4712-8D6B-58A762C10DAF}" presName="circ1" presStyleLbl="vennNode1" presStyleIdx="0" presStyleCnt="2" custScaleY="92030" custLinFactNeighborX="2703" custLinFactNeighborY="-1802"/>
      <dgm:spPr/>
      <dgm:t>
        <a:bodyPr/>
        <a:lstStyle/>
        <a:p>
          <a:pPr rtl="1"/>
          <a:endParaRPr lang="ar-SA"/>
        </a:p>
      </dgm:t>
    </dgm:pt>
    <dgm:pt modelId="{0B8394EE-0EE9-4F36-937B-A9DDFD16E9AD}" type="pres">
      <dgm:prSet presAssocID="{93A43E5B-2BAB-4712-8D6B-58A762C10DA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FD3344-118C-4832-BCA7-2B23C6639480}" type="pres">
      <dgm:prSet presAssocID="{4AB2F3C2-AB99-4EFC-A4C1-FEA2268551D3}" presName="circ2" presStyleLbl="vennNode1" presStyleIdx="1" presStyleCnt="2" custScaleX="97506" custScaleY="92376" custLinFactNeighborX="450" custLinFactNeighborY="450"/>
      <dgm:spPr/>
      <dgm:t>
        <a:bodyPr/>
        <a:lstStyle/>
        <a:p>
          <a:pPr rtl="1"/>
          <a:endParaRPr lang="ar-SA"/>
        </a:p>
      </dgm:t>
    </dgm:pt>
    <dgm:pt modelId="{DC087919-D442-415D-ACB9-62A8D20FDAED}" type="pres">
      <dgm:prSet presAssocID="{4AB2F3C2-AB99-4EFC-A4C1-FEA2268551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EB5EBBE-EB00-49D5-A407-CA2A462F40C2}" type="presOf" srcId="{93A43E5B-2BAB-4712-8D6B-58A762C10DAF}" destId="{A589F26A-1744-456F-9510-023AE9DC551E}" srcOrd="0" destOrd="0" presId="urn:microsoft.com/office/officeart/2005/8/layout/venn1"/>
    <dgm:cxn modelId="{4847B45E-A93D-47E8-AF21-87B9ACC098CA}" type="presOf" srcId="{4AB2F3C2-AB99-4EFC-A4C1-FEA2268551D3}" destId="{3FFD3344-118C-4832-BCA7-2B23C6639480}" srcOrd="0" destOrd="0" presId="urn:microsoft.com/office/officeart/2005/8/layout/venn1"/>
    <dgm:cxn modelId="{E7CB3BCA-6695-4789-99D2-EFBB323C859C}" srcId="{C59824FB-0911-449A-93DF-507242A781CA}" destId="{4AB2F3C2-AB99-4EFC-A4C1-FEA2268551D3}" srcOrd="1" destOrd="0" parTransId="{12A6AFB2-3FFC-4FBC-8EE8-0ABDE79AC821}" sibTransId="{FC88795A-6770-4365-A1A5-3F74164224FE}"/>
    <dgm:cxn modelId="{156BEB21-749E-499C-A2AB-AA4E90FD7DEC}" type="presOf" srcId="{C59824FB-0911-449A-93DF-507242A781CA}" destId="{4FE75924-AFB5-48B8-BB91-BEF7339B91C1}" srcOrd="0" destOrd="0" presId="urn:microsoft.com/office/officeart/2005/8/layout/venn1"/>
    <dgm:cxn modelId="{7850C2D2-7EFF-4505-AE2D-D45C240FD182}" type="presOf" srcId="{93A43E5B-2BAB-4712-8D6B-58A762C10DAF}" destId="{0B8394EE-0EE9-4F36-937B-A9DDFD16E9AD}" srcOrd="1" destOrd="0" presId="urn:microsoft.com/office/officeart/2005/8/layout/venn1"/>
    <dgm:cxn modelId="{EF2B3090-F1B2-4BD7-B2FB-0402396D3B30}" srcId="{C59824FB-0911-449A-93DF-507242A781CA}" destId="{93A43E5B-2BAB-4712-8D6B-58A762C10DAF}" srcOrd="0" destOrd="0" parTransId="{3E8A4115-55A2-468B-9920-F65723A71F1F}" sibTransId="{AE64DAFA-5722-4646-8731-985FAF2CB8EB}"/>
    <dgm:cxn modelId="{8C59F945-FBA4-4D88-AFBA-DFFF3125A86A}" type="presOf" srcId="{4AB2F3C2-AB99-4EFC-A4C1-FEA2268551D3}" destId="{DC087919-D442-415D-ACB9-62A8D20FDAED}" srcOrd="1" destOrd="0" presId="urn:microsoft.com/office/officeart/2005/8/layout/venn1"/>
    <dgm:cxn modelId="{9095523F-4ACF-4644-8B76-EA1FC6DBC278}" type="presParOf" srcId="{4FE75924-AFB5-48B8-BB91-BEF7339B91C1}" destId="{A589F26A-1744-456F-9510-023AE9DC551E}" srcOrd="0" destOrd="0" presId="urn:microsoft.com/office/officeart/2005/8/layout/venn1"/>
    <dgm:cxn modelId="{0BFEDE2F-8458-4D07-9233-15B1EB9D2733}" type="presParOf" srcId="{4FE75924-AFB5-48B8-BB91-BEF7339B91C1}" destId="{0B8394EE-0EE9-4F36-937B-A9DDFD16E9AD}" srcOrd="1" destOrd="0" presId="urn:microsoft.com/office/officeart/2005/8/layout/venn1"/>
    <dgm:cxn modelId="{56C19F33-0910-44A9-BD4C-0DFC87A9F0B8}" type="presParOf" srcId="{4FE75924-AFB5-48B8-BB91-BEF7339B91C1}" destId="{3FFD3344-118C-4832-BCA7-2B23C6639480}" srcOrd="2" destOrd="0" presId="urn:microsoft.com/office/officeart/2005/8/layout/venn1"/>
    <dgm:cxn modelId="{01874703-A8FE-4FD5-9DCD-CF4D1EA9682B}" type="presParOf" srcId="{4FE75924-AFB5-48B8-BB91-BEF7339B91C1}" destId="{DC087919-D442-415D-ACB9-62A8D20FDAED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9824FB-0911-449A-93DF-507242A781CA}" type="doc">
      <dgm:prSet loTypeId="urn:microsoft.com/office/officeart/2005/8/layout/venn1" loCatId="relationship" qsTypeId="urn:microsoft.com/office/officeart/2005/8/quickstyle/simple2" qsCatId="simple" csTypeId="urn:microsoft.com/office/officeart/2005/8/colors/accent0_1" csCatId="mainScheme" phldr="1"/>
      <dgm:spPr/>
    </dgm:pt>
    <dgm:pt modelId="{4AB2F3C2-AB99-4EFC-A4C1-FEA2268551D3}">
      <dgm:prSet phldrT="[نص]"/>
      <dgm:spPr/>
      <dgm:t>
        <a:bodyPr/>
        <a:lstStyle/>
        <a:p>
          <a:pPr rtl="1"/>
          <a:r>
            <a:rPr lang="en-US" dirty="0" smtClean="0"/>
            <a:t>A</a:t>
          </a:r>
          <a:endParaRPr lang="ar-SA" dirty="0"/>
        </a:p>
      </dgm:t>
    </dgm:pt>
    <dgm:pt modelId="{12A6AFB2-3FFC-4FBC-8EE8-0ABDE79AC821}" type="par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FC88795A-6770-4365-A1A5-3F74164224FE}" type="sib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4FE75924-AFB5-48B8-BB91-BEF7339B91C1}" type="pres">
      <dgm:prSet presAssocID="{C59824FB-0911-449A-93DF-507242A781CA}" presName="compositeShape" presStyleCnt="0">
        <dgm:presLayoutVars>
          <dgm:chMax val="7"/>
          <dgm:dir/>
          <dgm:resizeHandles val="exact"/>
        </dgm:presLayoutVars>
      </dgm:prSet>
      <dgm:spPr/>
    </dgm:pt>
    <dgm:pt modelId="{3E6C15F8-1616-407A-9082-80FF60B8514F}" type="pres">
      <dgm:prSet presAssocID="{4AB2F3C2-AB99-4EFC-A4C1-FEA2268551D3}" presName="circ1TxSh" presStyleLbl="vennNode1" presStyleIdx="0" presStyleCnt="1"/>
      <dgm:spPr/>
      <dgm:t>
        <a:bodyPr/>
        <a:lstStyle/>
        <a:p>
          <a:pPr rtl="1"/>
          <a:endParaRPr lang="ar-SA"/>
        </a:p>
      </dgm:t>
    </dgm:pt>
  </dgm:ptLst>
  <dgm:cxnLst>
    <dgm:cxn modelId="{C5FA1A31-337C-4BE8-B543-57239E437F29}" type="presOf" srcId="{C59824FB-0911-449A-93DF-507242A781CA}" destId="{4FE75924-AFB5-48B8-BB91-BEF7339B91C1}" srcOrd="0" destOrd="0" presId="urn:microsoft.com/office/officeart/2005/8/layout/venn1"/>
    <dgm:cxn modelId="{E7CB3BCA-6695-4789-99D2-EFBB323C859C}" srcId="{C59824FB-0911-449A-93DF-507242A781CA}" destId="{4AB2F3C2-AB99-4EFC-A4C1-FEA2268551D3}" srcOrd="0" destOrd="0" parTransId="{12A6AFB2-3FFC-4FBC-8EE8-0ABDE79AC821}" sibTransId="{FC88795A-6770-4365-A1A5-3F74164224FE}"/>
    <dgm:cxn modelId="{B3521E57-CEB4-4D23-AEB7-AF2035EC52E1}" type="presOf" srcId="{4AB2F3C2-AB99-4EFC-A4C1-FEA2268551D3}" destId="{3E6C15F8-1616-407A-9082-80FF60B8514F}" srcOrd="0" destOrd="0" presId="urn:microsoft.com/office/officeart/2005/8/layout/venn1"/>
    <dgm:cxn modelId="{32927B5F-110A-41CD-98B6-C01397C2612C}" type="presParOf" srcId="{4FE75924-AFB5-48B8-BB91-BEF7339B91C1}" destId="{3E6C15F8-1616-407A-9082-80FF60B8514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824FB-0911-449A-93DF-507242A781CA}" type="doc">
      <dgm:prSet loTypeId="urn:microsoft.com/office/officeart/2005/8/layout/venn1" loCatId="relationship" qsTypeId="urn:microsoft.com/office/officeart/2005/8/quickstyle/simple2" qsCatId="simple" csTypeId="urn:microsoft.com/office/officeart/2005/8/colors/accent0_1" csCatId="mainScheme" phldr="1"/>
      <dgm:spPr/>
    </dgm:pt>
    <dgm:pt modelId="{93A43E5B-2BAB-4712-8D6B-58A762C10DAF}">
      <dgm:prSet phldrT="[نص]"/>
      <dgm:spPr/>
      <dgm:t>
        <a:bodyPr/>
        <a:lstStyle/>
        <a:p>
          <a:pPr rtl="1"/>
          <a:r>
            <a:rPr lang="en-US" dirty="0" smtClean="0"/>
            <a:t>A</a:t>
          </a:r>
          <a:endParaRPr lang="ar-SA" dirty="0"/>
        </a:p>
      </dgm:t>
    </dgm:pt>
    <dgm:pt modelId="{3E8A4115-55A2-468B-9920-F65723A71F1F}" type="par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AE64DAFA-5722-4646-8731-985FAF2CB8EB}" type="sibTrans" cxnId="{EF2B3090-F1B2-4BD7-B2FB-0402396D3B30}">
      <dgm:prSet/>
      <dgm:spPr/>
      <dgm:t>
        <a:bodyPr/>
        <a:lstStyle/>
        <a:p>
          <a:pPr rtl="1"/>
          <a:endParaRPr lang="ar-SA"/>
        </a:p>
      </dgm:t>
    </dgm:pt>
    <dgm:pt modelId="{4AB2F3C2-AB99-4EFC-A4C1-FEA2268551D3}">
      <dgm:prSet phldrT="[نص]"/>
      <dgm:spPr/>
      <dgm:t>
        <a:bodyPr/>
        <a:lstStyle/>
        <a:p>
          <a:pPr rtl="1"/>
          <a:r>
            <a:rPr lang="en-US" dirty="0" smtClean="0"/>
            <a:t>B</a:t>
          </a:r>
          <a:endParaRPr lang="ar-SA" dirty="0"/>
        </a:p>
      </dgm:t>
    </dgm:pt>
    <dgm:pt modelId="{12A6AFB2-3FFC-4FBC-8EE8-0ABDE79AC821}" type="par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FC88795A-6770-4365-A1A5-3F74164224FE}" type="sibTrans" cxnId="{E7CB3BCA-6695-4789-99D2-EFBB323C859C}">
      <dgm:prSet/>
      <dgm:spPr/>
      <dgm:t>
        <a:bodyPr/>
        <a:lstStyle/>
        <a:p>
          <a:pPr rtl="1"/>
          <a:endParaRPr lang="ar-SA"/>
        </a:p>
      </dgm:t>
    </dgm:pt>
    <dgm:pt modelId="{4FE75924-AFB5-48B8-BB91-BEF7339B91C1}" type="pres">
      <dgm:prSet presAssocID="{C59824FB-0911-449A-93DF-507242A781CA}" presName="compositeShape" presStyleCnt="0">
        <dgm:presLayoutVars>
          <dgm:chMax val="7"/>
          <dgm:dir/>
          <dgm:resizeHandles val="exact"/>
        </dgm:presLayoutVars>
      </dgm:prSet>
      <dgm:spPr/>
    </dgm:pt>
    <dgm:pt modelId="{A589F26A-1744-456F-9510-023AE9DC551E}" type="pres">
      <dgm:prSet presAssocID="{93A43E5B-2BAB-4712-8D6B-58A762C10DAF}" presName="circ1" presStyleLbl="vennNode1" presStyleIdx="0" presStyleCnt="2" custScaleY="87872" custLinFactNeighborX="2703" custLinFactNeighborY="-1802"/>
      <dgm:spPr/>
      <dgm:t>
        <a:bodyPr/>
        <a:lstStyle/>
        <a:p>
          <a:pPr rtl="1"/>
          <a:endParaRPr lang="ar-SA"/>
        </a:p>
      </dgm:t>
    </dgm:pt>
    <dgm:pt modelId="{0B8394EE-0EE9-4F36-937B-A9DDFD16E9AD}" type="pres">
      <dgm:prSet presAssocID="{93A43E5B-2BAB-4712-8D6B-58A762C10DA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FFD3344-118C-4832-BCA7-2B23C6639480}" type="pres">
      <dgm:prSet presAssocID="{4AB2F3C2-AB99-4EFC-A4C1-FEA2268551D3}" presName="circ2" presStyleLbl="vennNode1" presStyleIdx="1" presStyleCnt="2" custScaleY="92376" custLinFactNeighborX="450" custLinFactNeighborY="450"/>
      <dgm:spPr/>
      <dgm:t>
        <a:bodyPr/>
        <a:lstStyle/>
        <a:p>
          <a:pPr rtl="1"/>
          <a:endParaRPr lang="ar-SA"/>
        </a:p>
      </dgm:t>
    </dgm:pt>
    <dgm:pt modelId="{DC087919-D442-415D-ACB9-62A8D20FDAED}" type="pres">
      <dgm:prSet presAssocID="{4AB2F3C2-AB99-4EFC-A4C1-FEA2268551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4176940A-8FF1-4BC7-A89B-D74A0703648C}" type="presOf" srcId="{93A43E5B-2BAB-4712-8D6B-58A762C10DAF}" destId="{0B8394EE-0EE9-4F36-937B-A9DDFD16E9AD}" srcOrd="1" destOrd="0" presId="urn:microsoft.com/office/officeart/2005/8/layout/venn1"/>
    <dgm:cxn modelId="{5F8B2AFB-54BD-4A20-987A-DCAEC1EC5A65}" type="presOf" srcId="{4AB2F3C2-AB99-4EFC-A4C1-FEA2268551D3}" destId="{DC087919-D442-415D-ACB9-62A8D20FDAED}" srcOrd="1" destOrd="0" presId="urn:microsoft.com/office/officeart/2005/8/layout/venn1"/>
    <dgm:cxn modelId="{E8926233-EC16-46F7-B16A-6C4ECBEF56C6}" type="presOf" srcId="{93A43E5B-2BAB-4712-8D6B-58A762C10DAF}" destId="{A589F26A-1744-456F-9510-023AE9DC551E}" srcOrd="0" destOrd="0" presId="urn:microsoft.com/office/officeart/2005/8/layout/venn1"/>
    <dgm:cxn modelId="{549005A3-4C25-49B0-AEFA-1F31BD9E7A05}" type="presOf" srcId="{C59824FB-0911-449A-93DF-507242A781CA}" destId="{4FE75924-AFB5-48B8-BB91-BEF7339B91C1}" srcOrd="0" destOrd="0" presId="urn:microsoft.com/office/officeart/2005/8/layout/venn1"/>
    <dgm:cxn modelId="{EF2B3090-F1B2-4BD7-B2FB-0402396D3B30}" srcId="{C59824FB-0911-449A-93DF-507242A781CA}" destId="{93A43E5B-2BAB-4712-8D6B-58A762C10DAF}" srcOrd="0" destOrd="0" parTransId="{3E8A4115-55A2-468B-9920-F65723A71F1F}" sibTransId="{AE64DAFA-5722-4646-8731-985FAF2CB8EB}"/>
    <dgm:cxn modelId="{E7CB3BCA-6695-4789-99D2-EFBB323C859C}" srcId="{C59824FB-0911-449A-93DF-507242A781CA}" destId="{4AB2F3C2-AB99-4EFC-A4C1-FEA2268551D3}" srcOrd="1" destOrd="0" parTransId="{12A6AFB2-3FFC-4FBC-8EE8-0ABDE79AC821}" sibTransId="{FC88795A-6770-4365-A1A5-3F74164224FE}"/>
    <dgm:cxn modelId="{3BE21A7C-B658-4982-AA9E-89ADABEE76F0}" type="presOf" srcId="{4AB2F3C2-AB99-4EFC-A4C1-FEA2268551D3}" destId="{3FFD3344-118C-4832-BCA7-2B23C6639480}" srcOrd="0" destOrd="0" presId="urn:microsoft.com/office/officeart/2005/8/layout/venn1"/>
    <dgm:cxn modelId="{675B7375-491A-4946-B221-670F511DFF8D}" type="presParOf" srcId="{4FE75924-AFB5-48B8-BB91-BEF7339B91C1}" destId="{A589F26A-1744-456F-9510-023AE9DC551E}" srcOrd="0" destOrd="0" presId="urn:microsoft.com/office/officeart/2005/8/layout/venn1"/>
    <dgm:cxn modelId="{F4D4CFD5-C348-4BF9-8269-D7C8CDCC34BE}" type="presParOf" srcId="{4FE75924-AFB5-48B8-BB91-BEF7339B91C1}" destId="{0B8394EE-0EE9-4F36-937B-A9DDFD16E9AD}" srcOrd="1" destOrd="0" presId="urn:microsoft.com/office/officeart/2005/8/layout/venn1"/>
    <dgm:cxn modelId="{16AB3360-A9BB-4F97-BF03-AD19D241C56F}" type="presParOf" srcId="{4FE75924-AFB5-48B8-BB91-BEF7339B91C1}" destId="{3FFD3344-118C-4832-BCA7-2B23C6639480}" srcOrd="2" destOrd="0" presId="urn:microsoft.com/office/officeart/2005/8/layout/venn1"/>
    <dgm:cxn modelId="{228CFC47-13EF-4309-B554-B9071295C84D}" type="presParOf" srcId="{4FE75924-AFB5-48B8-BB91-BEF7339B91C1}" destId="{DC087919-D442-415D-ACB9-62A8D20FDAED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9F26A-1744-456F-9510-023AE9DC551E}">
      <dsp:nvSpPr>
        <dsp:cNvPr id="0" name=""/>
        <dsp:cNvSpPr/>
      </dsp:nvSpPr>
      <dsp:spPr>
        <a:xfrm>
          <a:off x="165083" y="279401"/>
          <a:ext cx="3665220" cy="353818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</a:t>
          </a:r>
          <a:endParaRPr lang="ar-SA" sz="6500" kern="1200" dirty="0"/>
        </a:p>
      </dsp:txBody>
      <dsp:txXfrm>
        <a:off x="676893" y="696629"/>
        <a:ext cx="2113280" cy="2703727"/>
      </dsp:txXfrm>
    </dsp:sp>
    <dsp:sp modelId="{3FFD3344-118C-4832-BCA7-2B23C6639480}">
      <dsp:nvSpPr>
        <dsp:cNvPr id="0" name=""/>
        <dsp:cNvSpPr/>
      </dsp:nvSpPr>
      <dsp:spPr>
        <a:xfrm>
          <a:off x="2743201" y="304801"/>
          <a:ext cx="3665220" cy="3373101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B</a:t>
          </a:r>
          <a:endParaRPr lang="ar-SA" sz="6500" kern="1200" dirty="0"/>
        </a:p>
      </dsp:txBody>
      <dsp:txXfrm>
        <a:off x="3783331" y="702562"/>
        <a:ext cx="2113280" cy="25775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9F26A-1744-456F-9510-023AE9DC551E}">
      <dsp:nvSpPr>
        <dsp:cNvPr id="0" name=""/>
        <dsp:cNvSpPr/>
      </dsp:nvSpPr>
      <dsp:spPr>
        <a:xfrm>
          <a:off x="270513" y="279401"/>
          <a:ext cx="3665220" cy="3373101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</a:t>
          </a:r>
          <a:endParaRPr lang="ar-SA" sz="6500" kern="1200" dirty="0"/>
        </a:p>
      </dsp:txBody>
      <dsp:txXfrm>
        <a:off x="782323" y="677162"/>
        <a:ext cx="2113280" cy="2577579"/>
      </dsp:txXfrm>
    </dsp:sp>
    <dsp:sp modelId="{3FFD3344-118C-4832-BCA7-2B23C6639480}">
      <dsp:nvSpPr>
        <dsp:cNvPr id="0" name=""/>
        <dsp:cNvSpPr/>
      </dsp:nvSpPr>
      <dsp:spPr>
        <a:xfrm>
          <a:off x="2875241" y="355601"/>
          <a:ext cx="3573809" cy="338578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B</a:t>
          </a:r>
          <a:endParaRPr lang="ar-SA" sz="6500" kern="1200" dirty="0"/>
        </a:p>
      </dsp:txBody>
      <dsp:txXfrm>
        <a:off x="3889430" y="754858"/>
        <a:ext cx="2060574" cy="2587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C15F8-1616-407A-9082-80FF60B8514F}">
      <dsp:nvSpPr>
        <dsp:cNvPr id="0" name=""/>
        <dsp:cNvSpPr/>
      </dsp:nvSpPr>
      <dsp:spPr>
        <a:xfrm>
          <a:off x="1085850" y="0"/>
          <a:ext cx="2286000" cy="228600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</a:t>
          </a:r>
          <a:endParaRPr lang="ar-SA" sz="6500" kern="1200" dirty="0"/>
        </a:p>
      </dsp:txBody>
      <dsp:txXfrm>
        <a:off x="1420627" y="334777"/>
        <a:ext cx="1616446" cy="1616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9F26A-1744-456F-9510-023AE9DC551E}">
      <dsp:nvSpPr>
        <dsp:cNvPr id="0" name=""/>
        <dsp:cNvSpPr/>
      </dsp:nvSpPr>
      <dsp:spPr>
        <a:xfrm>
          <a:off x="247660" y="355601"/>
          <a:ext cx="3665220" cy="32207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</a:t>
          </a:r>
          <a:endParaRPr lang="ar-SA" sz="6500" kern="1200" dirty="0"/>
        </a:p>
      </dsp:txBody>
      <dsp:txXfrm>
        <a:off x="759470" y="735391"/>
        <a:ext cx="2113280" cy="2461122"/>
      </dsp:txXfrm>
    </dsp:sp>
    <dsp:sp modelId="{3FFD3344-118C-4832-BCA7-2B23C6639480}">
      <dsp:nvSpPr>
        <dsp:cNvPr id="0" name=""/>
        <dsp:cNvSpPr/>
      </dsp:nvSpPr>
      <dsp:spPr>
        <a:xfrm>
          <a:off x="2806683" y="355601"/>
          <a:ext cx="3665220" cy="338578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B</a:t>
          </a:r>
          <a:endParaRPr lang="ar-SA" sz="6500" kern="1200" dirty="0"/>
        </a:p>
      </dsp:txBody>
      <dsp:txXfrm>
        <a:off x="3846813" y="754858"/>
        <a:ext cx="2113280" cy="2587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5.wmf"/><Relationship Id="rId5" Type="http://schemas.openxmlformats.org/officeDocument/2006/relationships/diagramQuickStyle" Target="../diagrams/quickStyle3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3.xml"/><Relationship Id="rId9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6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3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0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الثانية</a:t>
            </a: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lvl="0" rtl="1" eaLnBrk="1" hangingPunct="1">
              <a:lnSpc>
                <a:spcPct val="150000"/>
              </a:lnSpc>
            </a:pPr>
            <a:r>
              <a:rPr lang="ar-SA" sz="4000" b="1" dirty="0">
                <a:solidFill>
                  <a:srgbClr val="FF0000"/>
                </a:solidFill>
                <a:cs typeface="Arial" pitchFamily="34" charset="0"/>
              </a:rPr>
              <a:t>المجموعات - تكملة</a:t>
            </a:r>
            <a:endParaRPr lang="en-US" sz="4000" b="1" dirty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أشكال فين: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يمكن استخدام الأشكال الهندسية لتمثيل المجموعات والعمليات عليها، حيث يتم تمثيل المجموعة الكلية </a:t>
            </a:r>
            <a:r>
              <a:rPr lang="en-US" sz="3000" smtClean="0">
                <a:cs typeface="Arial" pitchFamily="34" charset="0"/>
              </a:rPr>
              <a:t>U </a:t>
            </a:r>
            <a:r>
              <a:rPr lang="ar-SA" sz="3000" smtClean="0">
                <a:cs typeface="Arial" pitchFamily="34" charset="0"/>
              </a:rPr>
              <a:t> بمستطيل ومن ثم أي مجموعة جزئية منها بشكل هندسي كالدائرة مثلاً، يرسم داخل المستطيل ، وتستخدم هذه الأشكال لتوضيح العمليات التي نجريها على المجموعات مثل الاتحاد ، التقاطع  والمكملة  والفرق وغيرها. كما في الأمثلة التالية:</a:t>
            </a:r>
            <a:endParaRPr lang="en-US" sz="3000" smtClean="0">
              <a:cs typeface="Arial" pitchFamily="34" charset="0"/>
            </a:endParaRPr>
          </a:p>
          <a:p>
            <a:pPr algn="just" rtl="1"/>
            <a:endParaRPr lang="ar-SA" sz="4400" smtClean="0">
              <a:cs typeface="Arial" pitchFamily="34" charset="0"/>
            </a:endParaRPr>
          </a:p>
          <a:p>
            <a:pPr algn="just" rtl="1"/>
            <a:endParaRPr lang="ar-SA" sz="4400" smtClean="0">
              <a:cs typeface="Arial" pitchFamily="34" charset="0"/>
            </a:endParaRPr>
          </a:p>
          <a:p>
            <a:pPr algn="just" rtl="1"/>
            <a:endParaRPr lang="en-GB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286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sz="2400" dirty="0" smtClean="0"/>
              <a:t>             </a:t>
            </a:r>
            <a:r>
              <a:rPr lang="ar-SA" sz="2400" dirty="0" smtClean="0">
                <a:solidFill>
                  <a:schemeClr val="tx1"/>
                </a:solidFill>
              </a:rPr>
              <a:t>الجزء المظلل في الشكل أدناه يمثل اتحاد مجموعتين </a:t>
            </a: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ar-SA" sz="2400" dirty="0" smtClean="0">
                <a:solidFill>
                  <a:schemeClr val="tx1"/>
                </a:solidFill>
              </a:rPr>
              <a:t> و </a:t>
            </a:r>
            <a:r>
              <a:rPr lang="en-US" sz="2400" dirty="0" smtClean="0">
                <a:solidFill>
                  <a:schemeClr val="tx1"/>
                </a:solidFill>
              </a:rPr>
              <a:t>B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733550" y="1600200"/>
            <a:ext cx="7346950" cy="381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676400" y="1371600"/>
          <a:ext cx="660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رابط مستقيم 6"/>
          <p:cNvCxnSpPr/>
          <p:nvPr/>
        </p:nvCxnSpPr>
        <p:spPr>
          <a:xfrm rot="5400000">
            <a:off x="1746250" y="1746250"/>
            <a:ext cx="1905000" cy="17653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5400000">
            <a:off x="1863725" y="1787525"/>
            <a:ext cx="2133600" cy="20637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5400000">
            <a:off x="2022475" y="1870075"/>
            <a:ext cx="2438400" cy="23558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5400000">
            <a:off x="2298700" y="2070100"/>
            <a:ext cx="2514600" cy="2489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 flipV="1">
            <a:off x="2476500" y="1676400"/>
            <a:ext cx="3390900" cy="3048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2806700" y="1752600"/>
            <a:ext cx="3365500" cy="3124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 flipV="1">
            <a:off x="3054350" y="1752600"/>
            <a:ext cx="3714750" cy="3276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3657600" y="1981200"/>
            <a:ext cx="3606800" cy="3200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5400000">
            <a:off x="5216525" y="2263775"/>
            <a:ext cx="2362200" cy="25590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 flipV="1">
            <a:off x="5530850" y="2819400"/>
            <a:ext cx="2393950" cy="2133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10800000" flipV="1">
            <a:off x="6356350" y="3581400"/>
            <a:ext cx="1651000" cy="1447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5861050" y="3124200"/>
            <a:ext cx="2139950" cy="1905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10800000" flipV="1">
            <a:off x="6604000" y="3962400"/>
            <a:ext cx="1320800" cy="1066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 rot="5400000">
            <a:off x="1746250" y="1898650"/>
            <a:ext cx="1295400" cy="11557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 rot="10800000" flipV="1">
            <a:off x="3219450" y="1905000"/>
            <a:ext cx="3797300" cy="3200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10800000" flipV="1">
            <a:off x="4114800" y="2209800"/>
            <a:ext cx="3314700" cy="2895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671" name="مربع نص 4"/>
          <p:cNvSpPr txBox="1">
            <a:spLocks noChangeArrowheads="1"/>
          </p:cNvSpPr>
          <p:nvPr/>
        </p:nvSpPr>
        <p:spPr bwMode="auto">
          <a:xfrm>
            <a:off x="7848600" y="1905000"/>
            <a:ext cx="1155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/>
              <a:t>U</a:t>
            </a:r>
            <a:endParaRPr lang="ar-SA" sz="3200"/>
          </a:p>
        </p:txBody>
      </p:sp>
    </p:spTree>
    <p:extLst>
      <p:ext uri="{BB962C8B-B14F-4D97-AF65-F5344CB8AC3E}">
        <p14:creationId xmlns:p14="http://schemas.microsoft.com/office/powerpoint/2010/main" val="36994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867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1301750" y="1600200"/>
            <a:ext cx="7677150" cy="381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219200" y="1397000"/>
          <a:ext cx="660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679" name="مربع نص 5"/>
          <p:cNvSpPr txBox="1">
            <a:spLocks noChangeArrowheads="1"/>
          </p:cNvSpPr>
          <p:nvPr/>
        </p:nvSpPr>
        <p:spPr bwMode="auto">
          <a:xfrm>
            <a:off x="2133600" y="609600"/>
            <a:ext cx="6391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/>
              <a:t>الجزء المظلل في الشكل أدناه يمثل تقاطع مجموعتين </a:t>
            </a:r>
            <a:r>
              <a:rPr lang="en-US" sz="2400"/>
              <a:t>A</a:t>
            </a:r>
            <a:r>
              <a:rPr lang="ar-SA" sz="2400"/>
              <a:t> و </a:t>
            </a:r>
            <a:r>
              <a:rPr lang="en-US" sz="2400"/>
              <a:t>B</a:t>
            </a:r>
            <a:endParaRPr lang="ar-SA" sz="2400"/>
          </a:p>
        </p:txBody>
      </p:sp>
      <p:cxnSp>
        <p:nvCxnSpPr>
          <p:cNvPr id="8" name="رابط مستقيم 7"/>
          <p:cNvCxnSpPr/>
          <p:nvPr/>
        </p:nvCxnSpPr>
        <p:spPr>
          <a:xfrm rot="10800000" flipV="1">
            <a:off x="4165600" y="2438400"/>
            <a:ext cx="660400" cy="533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4140200" y="2590800"/>
            <a:ext cx="711200" cy="609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 flipV="1">
            <a:off x="4140200" y="2667000"/>
            <a:ext cx="793750" cy="762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5400000">
            <a:off x="4143375" y="2784475"/>
            <a:ext cx="838200" cy="9080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4216400" y="3048000"/>
            <a:ext cx="882650" cy="685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 flipV="1">
            <a:off x="4191000" y="3276600"/>
            <a:ext cx="908050" cy="685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4273550" y="3505200"/>
            <a:ext cx="825500" cy="685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 flipV="1">
            <a:off x="4356100" y="3886200"/>
            <a:ext cx="660400" cy="533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688" name="مربع نص 4"/>
          <p:cNvSpPr txBox="1">
            <a:spLocks noChangeArrowheads="1"/>
          </p:cNvSpPr>
          <p:nvPr/>
        </p:nvSpPr>
        <p:spPr bwMode="auto">
          <a:xfrm>
            <a:off x="7607300" y="1905000"/>
            <a:ext cx="1155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/>
              <a:t>U</a:t>
            </a:r>
            <a:endParaRPr lang="ar-SA" sz="3200"/>
          </a:p>
        </p:txBody>
      </p:sp>
    </p:spTree>
    <p:extLst>
      <p:ext uri="{BB962C8B-B14F-4D97-AF65-F5344CB8AC3E}">
        <p14:creationId xmlns:p14="http://schemas.microsoft.com/office/powerpoint/2010/main" val="327938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02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 </a:t>
            </a:r>
          </a:p>
        </p:txBody>
      </p:sp>
      <p:sp>
        <p:nvSpPr>
          <p:cNvPr id="31" name="مستطيل 30"/>
          <p:cNvSpPr/>
          <p:nvPr/>
        </p:nvSpPr>
        <p:spPr>
          <a:xfrm>
            <a:off x="1301750" y="1752600"/>
            <a:ext cx="7677150" cy="381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dirty="0"/>
              <a:t>  </a:t>
            </a:r>
          </a:p>
        </p:txBody>
      </p:sp>
      <p:graphicFrame>
        <p:nvGraphicFramePr>
          <p:cNvPr id="32" name="رسم تخطيطي 31"/>
          <p:cNvGraphicFramePr/>
          <p:nvPr/>
        </p:nvGraphicFramePr>
        <p:xfrm>
          <a:off x="2921000" y="2590800"/>
          <a:ext cx="44577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33" name="مربع نص 5"/>
          <p:cNvSpPr txBox="1">
            <a:spLocks noChangeArrowheads="1"/>
          </p:cNvSpPr>
          <p:nvPr/>
        </p:nvSpPr>
        <p:spPr bwMode="auto">
          <a:xfrm>
            <a:off x="2095500" y="685800"/>
            <a:ext cx="6391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/>
              <a:t>الجزء المظلل في الشكل أدناه يمثل </a:t>
            </a:r>
          </a:p>
        </p:txBody>
      </p:sp>
      <p:sp>
        <p:nvSpPr>
          <p:cNvPr id="34" name="وسيلة شرح بيضاوية 33"/>
          <p:cNvSpPr/>
          <p:nvPr/>
        </p:nvSpPr>
        <p:spPr>
          <a:xfrm>
            <a:off x="381000" y="3429000"/>
            <a:ext cx="844550" cy="381000"/>
          </a:xfrm>
          <a:prstGeom prst="wedgeEllipseCallout">
            <a:avLst>
              <a:gd name="adj1" fmla="val 64631"/>
              <a:gd name="adj2" fmla="val -1375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/>
              <a:t>U</a:t>
            </a:r>
            <a:endParaRPr lang="ar-SA" dirty="0"/>
          </a:p>
        </p:txBody>
      </p:sp>
      <p:cxnSp>
        <p:nvCxnSpPr>
          <p:cNvPr id="35" name="رابط مستقيم 34"/>
          <p:cNvCxnSpPr/>
          <p:nvPr/>
        </p:nvCxnSpPr>
        <p:spPr>
          <a:xfrm rot="5400000">
            <a:off x="1371600" y="1752600"/>
            <a:ext cx="762000" cy="762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rot="10800000" flipV="1">
            <a:off x="1371600" y="1752600"/>
            <a:ext cx="1752600" cy="1524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10800000" flipV="1">
            <a:off x="1352550" y="1752600"/>
            <a:ext cx="2228850" cy="1905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10800000" flipV="1">
            <a:off x="1435100" y="1828800"/>
            <a:ext cx="2641600" cy="2209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5400000">
            <a:off x="1479550" y="1625600"/>
            <a:ext cx="3048000" cy="3302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رابط مستقيم 39"/>
          <p:cNvCxnSpPr/>
          <p:nvPr/>
        </p:nvCxnSpPr>
        <p:spPr>
          <a:xfrm rot="16200000" flipH="1" flipV="1">
            <a:off x="1557338" y="1547812"/>
            <a:ext cx="3429000" cy="3838575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10800000" flipV="1">
            <a:off x="1339850" y="3581400"/>
            <a:ext cx="2527300" cy="1905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rot="5400000">
            <a:off x="4924425" y="1920875"/>
            <a:ext cx="762000" cy="5778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 rot="5400000">
            <a:off x="5343525" y="1920875"/>
            <a:ext cx="914400" cy="5778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رابط مستقيم 43"/>
          <p:cNvCxnSpPr/>
          <p:nvPr/>
        </p:nvCxnSpPr>
        <p:spPr>
          <a:xfrm rot="5400000">
            <a:off x="5915025" y="1882775"/>
            <a:ext cx="1295400" cy="10350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رابط مستقيم 44"/>
          <p:cNvCxnSpPr/>
          <p:nvPr/>
        </p:nvCxnSpPr>
        <p:spPr>
          <a:xfrm rot="10800000" flipV="1">
            <a:off x="6273800" y="1752600"/>
            <a:ext cx="2044700" cy="1752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 rot="10800000" flipV="1">
            <a:off x="6197600" y="2133600"/>
            <a:ext cx="2781300" cy="1981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رابط مستقيم 46"/>
          <p:cNvCxnSpPr/>
          <p:nvPr/>
        </p:nvCxnSpPr>
        <p:spPr>
          <a:xfrm rot="10800000" flipV="1">
            <a:off x="6089650" y="3352800"/>
            <a:ext cx="2889250" cy="1066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rot="10800000">
            <a:off x="5892800" y="4572000"/>
            <a:ext cx="3003550" cy="304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 rot="10800000" flipV="1">
            <a:off x="5969000" y="4267200"/>
            <a:ext cx="2927350" cy="228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مستقيم 49"/>
          <p:cNvCxnSpPr/>
          <p:nvPr/>
        </p:nvCxnSpPr>
        <p:spPr>
          <a:xfrm flipV="1">
            <a:off x="1885950" y="4114800"/>
            <a:ext cx="2057400" cy="1447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V="1">
            <a:off x="2578100" y="4419600"/>
            <a:ext cx="1568450" cy="1143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V="1">
            <a:off x="3638550" y="4800600"/>
            <a:ext cx="1085850" cy="762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/>
          <p:cNvCxnSpPr/>
          <p:nvPr/>
        </p:nvCxnSpPr>
        <p:spPr>
          <a:xfrm rot="5400000" flipH="1" flipV="1">
            <a:off x="4575175" y="5083175"/>
            <a:ext cx="685800" cy="27305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/>
          <p:nvPr/>
        </p:nvCxnSpPr>
        <p:spPr>
          <a:xfrm rot="16200000" flipH="1">
            <a:off x="5124450" y="5054600"/>
            <a:ext cx="685800" cy="330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rot="16200000" flipH="1">
            <a:off x="5581650" y="4775200"/>
            <a:ext cx="762000" cy="660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>
            <a:off x="5759450" y="4648200"/>
            <a:ext cx="3136900" cy="914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رابط مستقيم 56"/>
          <p:cNvCxnSpPr/>
          <p:nvPr/>
        </p:nvCxnSpPr>
        <p:spPr>
          <a:xfrm rot="10800000" flipV="1">
            <a:off x="6045200" y="2895600"/>
            <a:ext cx="2851150" cy="1447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934200" y="2590800"/>
          <a:ext cx="11557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0" name="Equation" r:id="rId8" imgW="164880" imgH="190440" progId="Equation.3">
                  <p:embed/>
                </p:oleObj>
              </mc:Choice>
              <mc:Fallback>
                <p:oleObj name="Equation" r:id="rId8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590800"/>
                        <a:ext cx="11557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72000" y="762000"/>
          <a:ext cx="330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1" name="Equation" r:id="rId10" imgW="164880" imgH="190440" progId="Equation.3">
                  <p:embed/>
                </p:oleObj>
              </mc:Choice>
              <mc:Fallback>
                <p:oleObj name="Equation" r:id="rId10" imgW="1648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62000"/>
                        <a:ext cx="3302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4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mtClean="0">
                <a:cs typeface="Arial" pitchFamily="34" charset="0"/>
              </a:rPr>
              <a:t>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996950" y="1905000"/>
            <a:ext cx="7677150" cy="381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914400" y="1701800"/>
          <a:ext cx="660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3" name="مربع نص 5"/>
          <p:cNvSpPr txBox="1">
            <a:spLocks noChangeArrowheads="1"/>
          </p:cNvSpPr>
          <p:nvPr/>
        </p:nvSpPr>
        <p:spPr bwMode="auto">
          <a:xfrm>
            <a:off x="1739900" y="1371600"/>
            <a:ext cx="6391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2400"/>
              <a:t>الجزء المظلل في الشكل أدناه يمثل </a:t>
            </a:r>
            <a:r>
              <a:rPr lang="en-US" sz="2400"/>
              <a:t>A-B</a:t>
            </a:r>
            <a:endParaRPr lang="ar-SA" sz="2400"/>
          </a:p>
        </p:txBody>
      </p:sp>
      <p:cxnSp>
        <p:nvCxnSpPr>
          <p:cNvPr id="8" name="رابط مستقيم 7"/>
          <p:cNvCxnSpPr/>
          <p:nvPr/>
        </p:nvCxnSpPr>
        <p:spPr>
          <a:xfrm rot="10800000" flipV="1">
            <a:off x="1298574" y="2057400"/>
            <a:ext cx="1676400" cy="1143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1216024" y="2057400"/>
            <a:ext cx="2063750" cy="1524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 flipV="1">
            <a:off x="1298574" y="2133600"/>
            <a:ext cx="2393950" cy="18288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 flipV="1">
            <a:off x="1295401" y="2286000"/>
            <a:ext cx="2724150" cy="1981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1546224" y="2438400"/>
            <a:ext cx="2647950" cy="2133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 flipV="1">
            <a:off x="1831974" y="3276600"/>
            <a:ext cx="2025650" cy="1524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1984374" y="3810000"/>
            <a:ext cx="1790700" cy="11430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 flipV="1">
            <a:off x="2289174" y="4191000"/>
            <a:ext cx="1568450" cy="9144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 flipV="1">
            <a:off x="2616200" y="4572000"/>
            <a:ext cx="1270000" cy="6096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10800000" flipV="1">
            <a:off x="3073400" y="4800600"/>
            <a:ext cx="977900" cy="45720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88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الضرب الديكارتي: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يعرف الضرب الديكارتي للمجموعتين </a:t>
            </a:r>
            <a:r>
              <a:rPr lang="en-US" sz="3000" smtClean="0">
                <a:cs typeface="Arial" pitchFamily="34" charset="0"/>
              </a:rPr>
              <a:t>A</a:t>
            </a:r>
            <a:r>
              <a:rPr lang="ar-SA" sz="3000" smtClean="0">
                <a:cs typeface="Arial" pitchFamily="34" charset="0"/>
              </a:rPr>
              <a:t>، </a:t>
            </a:r>
            <a:r>
              <a:rPr lang="en-US" sz="3000" smtClean="0">
                <a:cs typeface="Arial" pitchFamily="34" charset="0"/>
              </a:rPr>
              <a:t>B </a:t>
            </a:r>
            <a:r>
              <a:rPr lang="ar-SA" sz="3000" smtClean="0">
                <a:cs typeface="Arial" pitchFamily="34" charset="0"/>
              </a:rPr>
              <a:t> (</a:t>
            </a:r>
            <a:r>
              <a:rPr lang="en-US" sz="3000" smtClean="0">
                <a:cs typeface="Arial" pitchFamily="34" charset="0"/>
              </a:rPr>
              <a:t> </a:t>
            </a:r>
            <a:r>
              <a:rPr lang="ar-SA" sz="3000" smtClean="0">
                <a:cs typeface="Arial" pitchFamily="34" charset="0"/>
              </a:rPr>
              <a:t>      ) بأنه مجموعة كل الأزواج المرتبة  </a:t>
            </a:r>
            <a:r>
              <a:rPr lang="en-US" sz="3000" smtClean="0">
                <a:cs typeface="Arial" pitchFamily="34" charset="0"/>
              </a:rPr>
              <a:t>(x,y) </a:t>
            </a:r>
            <a:r>
              <a:rPr lang="ar-SA" sz="3000" smtClean="0">
                <a:cs typeface="Arial" pitchFamily="34" charset="0"/>
              </a:rPr>
              <a:t>التي ينتمي مسقطها الأول </a:t>
            </a:r>
            <a:r>
              <a:rPr lang="en-US" sz="3000" smtClean="0">
                <a:cs typeface="Arial" pitchFamily="34" charset="0"/>
              </a:rPr>
              <a:t>(x)</a:t>
            </a:r>
            <a:r>
              <a:rPr lang="ar-SA" sz="3000" smtClean="0">
                <a:cs typeface="Arial" pitchFamily="34" charset="0"/>
              </a:rPr>
              <a:t> إلى المجموعة الأولى </a:t>
            </a:r>
            <a:r>
              <a:rPr lang="en-US" sz="3000" smtClean="0">
                <a:cs typeface="Arial" pitchFamily="34" charset="0"/>
              </a:rPr>
              <a:t>A</a:t>
            </a:r>
            <a:r>
              <a:rPr lang="ar-SA" sz="3000" smtClean="0">
                <a:cs typeface="Arial" pitchFamily="34" charset="0"/>
              </a:rPr>
              <a:t> ، بينما ينتمي مسقطها الثاني </a:t>
            </a:r>
            <a:r>
              <a:rPr lang="en-US" sz="3000" smtClean="0">
                <a:cs typeface="Arial" pitchFamily="34" charset="0"/>
              </a:rPr>
              <a:t>(y)</a:t>
            </a:r>
            <a:r>
              <a:rPr lang="ar-SA" sz="3000" smtClean="0">
                <a:cs typeface="Arial" pitchFamily="34" charset="0"/>
              </a:rPr>
              <a:t> إلى المجموعة الثانية </a:t>
            </a:r>
            <a:r>
              <a:rPr lang="en-US" sz="3000" smtClean="0">
                <a:cs typeface="Arial" pitchFamily="34" charset="0"/>
              </a:rPr>
              <a:t>B </a:t>
            </a:r>
            <a:r>
              <a:rPr lang="ar-SA" sz="3000" smtClean="0">
                <a:cs typeface="Arial" pitchFamily="34" charset="0"/>
              </a:rPr>
              <a:t>. بالرموز 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2971800" y="1524000"/>
          <a:ext cx="685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4" name="Equation" r:id="rId3" imgW="368280" imgH="164880" progId="Equation.3">
                  <p:embed/>
                </p:oleObj>
              </mc:Choice>
              <mc:Fallback>
                <p:oleObj name="Equation" r:id="rId3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524000"/>
                        <a:ext cx="6858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447800" y="3276600"/>
          <a:ext cx="53768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5" name="Equation" r:id="rId5" imgW="1765080" imgH="253800" progId="Equation.3">
                  <p:embed/>
                </p:oleObj>
              </mc:Choice>
              <mc:Fallback>
                <p:oleObj name="Equation" r:id="rId5" imgW="17650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276600"/>
                        <a:ext cx="53768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60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 : </a:t>
            </a: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الضرب الديكارتي: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8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مثال:</a:t>
            </a:r>
          </a:p>
          <a:p>
            <a:pPr rtl="1"/>
            <a:r>
              <a:rPr lang="ar-SA" sz="3000" smtClean="0">
                <a:cs typeface="Arial" pitchFamily="34" charset="0"/>
              </a:rPr>
              <a:t>إذا كانت                        و </a:t>
            </a:r>
          </a:p>
          <a:p>
            <a:pPr rtl="1"/>
            <a:r>
              <a:rPr lang="ar-SA" sz="3000" smtClean="0">
                <a:cs typeface="Arial" pitchFamily="34" charset="0"/>
              </a:rPr>
              <a:t>فأوجد                   و</a:t>
            </a:r>
          </a:p>
          <a:p>
            <a:pPr rtl="1"/>
            <a:r>
              <a:rPr lang="ar-SA" sz="3000" smtClean="0">
                <a:cs typeface="Arial" pitchFamily="34" charset="0"/>
              </a:rPr>
              <a:t> الحل: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6275388" y="1981200"/>
          <a:ext cx="19542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8" name="Equation" r:id="rId3" imgW="660240" imgH="203040" progId="Equation.3">
                  <p:embed/>
                </p:oleObj>
              </mc:Choice>
              <mc:Fallback>
                <p:oleObj name="Equation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5388" y="1981200"/>
                        <a:ext cx="19542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3198813" y="2057400"/>
          <a:ext cx="24399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9" name="Equation" r:id="rId5" imgW="761760" imgH="203040" progId="Equation.3">
                  <p:embed/>
                </p:oleObj>
              </mc:Choice>
              <mc:Fallback>
                <p:oleObj name="Equation" r:id="rId5" imgW="761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2057400"/>
                        <a:ext cx="243998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6934200" y="2667000"/>
          <a:ext cx="838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0" name="Equation" r:id="rId7" imgW="368280" imgH="164880" progId="Equation.3">
                  <p:embed/>
                </p:oleObj>
              </mc:Choice>
              <mc:Fallback>
                <p:oleObj name="Equation" r:id="rId7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667000"/>
                        <a:ext cx="8382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5638800" y="2667000"/>
          <a:ext cx="8382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1" name="Equation" r:id="rId9" imgW="520560" imgH="203040" progId="Equation.3">
                  <p:embed/>
                </p:oleObj>
              </mc:Choice>
              <mc:Fallback>
                <p:oleObj name="Equation" r:id="rId9" imgW="520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667000"/>
                        <a:ext cx="83820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1549400" y="3810000"/>
          <a:ext cx="6146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2" name="Equation" r:id="rId11" imgW="2857320" imgH="215640" progId="Equation.3">
                  <p:embed/>
                </p:oleObj>
              </mc:Choice>
              <mc:Fallback>
                <p:oleObj name="Equation" r:id="rId11" imgW="285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3810000"/>
                        <a:ext cx="6146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676400" y="4724400"/>
          <a:ext cx="6096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3" name="Equation" r:id="rId13" imgW="2920680" imgH="215640" progId="Equation.3">
                  <p:embed/>
                </p:oleObj>
              </mc:Choice>
              <mc:Fallback>
                <p:oleObj name="Equation" r:id="rId13" imgW="292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60960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599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 : </a:t>
            </a: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الضرب الديكارتي: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/>
            <a:r>
              <a:rPr lang="ar-SA" sz="3600" smtClean="0">
                <a:cs typeface="Arial" pitchFamily="34" charset="0"/>
              </a:rPr>
              <a:t>مثال:</a:t>
            </a:r>
          </a:p>
          <a:p>
            <a:pPr rtl="1"/>
            <a:r>
              <a:rPr lang="ar-SA" sz="3600" smtClean="0">
                <a:cs typeface="Arial" pitchFamily="34" charset="0"/>
              </a:rPr>
              <a:t>أنشئ           ، علما بان </a:t>
            </a:r>
          </a:p>
          <a:p>
            <a:pPr rtl="1"/>
            <a:r>
              <a:rPr lang="ar-SA" sz="3600" smtClean="0">
                <a:cs typeface="Arial" pitchFamily="34" charset="0"/>
              </a:rPr>
              <a:t>                          و</a:t>
            </a:r>
          </a:p>
          <a:p>
            <a:pPr rtl="1"/>
            <a:r>
              <a:rPr lang="ar-SA" sz="3600" smtClean="0">
                <a:cs typeface="Arial" pitchFamily="34" charset="0"/>
              </a:rPr>
              <a:t> الحل:</a:t>
            </a: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6227763" y="2895600"/>
          <a:ext cx="29162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2" name="Equation" r:id="rId3" imgW="571320" imgH="203040" progId="Equation.3">
                  <p:embed/>
                </p:oleObj>
              </mc:Choice>
              <mc:Fallback>
                <p:oleObj name="Equation" r:id="rId3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2895600"/>
                        <a:ext cx="291623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1600200" y="2895600"/>
          <a:ext cx="43862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3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95600"/>
                        <a:ext cx="438626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620000" y="2209800"/>
          <a:ext cx="838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4" name="Equation" r:id="rId7" imgW="368280" imgH="164880" progId="Equation.3">
                  <p:embed/>
                </p:oleObj>
              </mc:Choice>
              <mc:Fallback>
                <p:oleObj name="Equation" r:id="rId7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209800"/>
                        <a:ext cx="8382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1633538" y="4191000"/>
          <a:ext cx="65960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5" name="Equation" r:id="rId9" imgW="2755800" imgH="215640" progId="Equation.3">
                  <p:embed/>
                </p:oleObj>
              </mc:Choice>
              <mc:Fallback>
                <p:oleObj name="Equation" r:id="rId9" imgW="2755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4191000"/>
                        <a:ext cx="65960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015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 : الضرب الديكارتي:</a:t>
            </a: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7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ملاحظات:</a:t>
            </a:r>
          </a:p>
          <a:p>
            <a:pPr rtl="1">
              <a:buFont typeface="Arial" pitchFamily="34" charset="0"/>
              <a:buChar char="•"/>
            </a:pPr>
            <a:r>
              <a:rPr lang="ar-SA" sz="3000" dirty="0" smtClean="0">
                <a:cs typeface="Arial" pitchFamily="34" charset="0"/>
              </a:rPr>
              <a:t>لاحظ أن عدد عناصر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عنصران وعدد عناصر 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 ثلاثة عناصر، وان عدد عناصر         يساوي عدد عناصر         و يساوي </a:t>
            </a:r>
            <a:r>
              <a:rPr lang="en-US" sz="3000" dirty="0" smtClean="0">
                <a:cs typeface="Arial" pitchFamily="34" charset="0"/>
              </a:rPr>
              <a:t>6</a:t>
            </a:r>
            <a:r>
              <a:rPr lang="ar-SA" sz="3000" dirty="0" smtClean="0">
                <a:cs typeface="Arial" pitchFamily="34" charset="0"/>
              </a:rPr>
              <a:t> عناصر (أزواج مرتبة) =         = عدد عناصر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×عدد عناصر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.</a:t>
            </a:r>
          </a:p>
          <a:p>
            <a:pPr rtl="1">
              <a:buFont typeface="Arial" pitchFamily="34" charset="0"/>
              <a:buChar char="•"/>
            </a:pPr>
            <a:r>
              <a:rPr lang="ar-SA" sz="3000" dirty="0" smtClean="0">
                <a:cs typeface="Arial" pitchFamily="34" charset="0"/>
              </a:rPr>
              <a:t>أيضا يمكننا ملاحظة أن</a:t>
            </a: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6057900" y="2362200"/>
          <a:ext cx="11049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6" name="Equation" r:id="rId3" imgW="368280" imgH="164880" progId="Equation.3">
                  <p:embed/>
                </p:oleObj>
              </mc:Choice>
              <mc:Fallback>
                <p:oleObj name="Equation" r:id="rId3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2362200"/>
                        <a:ext cx="1104900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2873375" y="2447925"/>
          <a:ext cx="8001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7" name="Equation" r:id="rId5" imgW="368280" imgH="164880" progId="Equation.3">
                  <p:embed/>
                </p:oleObj>
              </mc:Choice>
              <mc:Fallback>
                <p:oleObj name="Equation" r:id="rId5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2447925"/>
                        <a:ext cx="800100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5029200" y="2882900"/>
          <a:ext cx="914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8" name="Equation" r:id="rId7" imgW="304560" imgH="177480" progId="Equation.3">
                  <p:embed/>
                </p:oleObj>
              </mc:Choice>
              <mc:Fallback>
                <p:oleObj name="Equation" r:id="rId7" imgW="304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882900"/>
                        <a:ext cx="9144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3086100" y="4114800"/>
          <a:ext cx="3086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9" name="Equation" r:id="rId9" imgW="850680" imgH="164880" progId="Equation.3">
                  <p:embed/>
                </p:oleObj>
              </mc:Choice>
              <mc:Fallback>
                <p:oleObj name="Equation" r:id="rId9" imgW="850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4114800"/>
                        <a:ext cx="3086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350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تابع الضرب الديكارتي: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 يتساوى الزوجان المرتبان </a:t>
            </a:r>
            <a:r>
              <a:rPr lang="ar-SA" sz="3000" b="1" smtClean="0">
                <a:cs typeface="Arial" pitchFamily="34" charset="0"/>
              </a:rPr>
              <a:t>             </a:t>
            </a:r>
            <a:r>
              <a:rPr lang="ar-SA" sz="3000" smtClean="0">
                <a:cs typeface="Arial" pitchFamily="34" charset="0"/>
              </a:rPr>
              <a:t>و</a:t>
            </a:r>
            <a:r>
              <a:rPr lang="ar-SA" sz="3000" b="1" smtClean="0">
                <a:cs typeface="Arial" pitchFamily="34" charset="0"/>
              </a:rPr>
              <a:t> </a:t>
            </a:r>
            <a:r>
              <a:rPr lang="en-US" sz="3000" b="1" smtClean="0">
                <a:cs typeface="Arial" pitchFamily="34" charset="0"/>
              </a:rPr>
              <a:t>       </a:t>
            </a:r>
            <a:r>
              <a:rPr lang="ar-SA" sz="3000" b="1" smtClean="0">
                <a:cs typeface="Arial" pitchFamily="34" charset="0"/>
              </a:rPr>
              <a:t>     </a:t>
            </a:r>
            <a:r>
              <a:rPr lang="ar-SA" sz="3000" smtClean="0">
                <a:cs typeface="Arial" pitchFamily="34" charset="0"/>
              </a:rPr>
              <a:t>إذا وفقط إذا تساوت مساقطهما المتناظرة، أي إذا كان المسقط الأول في الزوج الأول يساوي المسقط الأول في الزوج الثاني </a:t>
            </a:r>
            <a:r>
              <a:rPr lang="ar-SA" sz="3000" b="1" smtClean="0">
                <a:cs typeface="Arial" pitchFamily="34" charset="0"/>
              </a:rPr>
              <a:t> ،</a:t>
            </a:r>
            <a:r>
              <a:rPr lang="en-US" sz="3000" smtClean="0">
                <a:cs typeface="Arial" pitchFamily="34" charset="0"/>
              </a:rPr>
              <a:t>            </a:t>
            </a:r>
            <a:r>
              <a:rPr lang="ar-SA" sz="3000" smtClean="0">
                <a:cs typeface="Arial" pitchFamily="34" charset="0"/>
              </a:rPr>
              <a:t>        </a:t>
            </a:r>
            <a:r>
              <a:rPr lang="ar-SA" sz="3000" b="1" smtClean="0">
                <a:cs typeface="Arial" pitchFamily="34" charset="0"/>
              </a:rPr>
              <a:t>، </a:t>
            </a:r>
            <a:r>
              <a:rPr lang="ar-SA" sz="3000" smtClean="0">
                <a:cs typeface="Arial" pitchFamily="34" charset="0"/>
              </a:rPr>
              <a:t>وكان المسقط الثاني في الزوج الأول يساوي المسقط الثاني في الزوج الثاني،</a:t>
            </a:r>
          </a:p>
          <a:p>
            <a:pPr rtl="1"/>
            <a:endParaRPr lang="ar-SA" sz="3000" b="1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64" name="Object 3"/>
          <p:cNvGraphicFramePr>
            <a:graphicFrameLocks noChangeAspect="1"/>
          </p:cNvGraphicFramePr>
          <p:nvPr/>
        </p:nvGraphicFramePr>
        <p:xfrm>
          <a:off x="4800600" y="1905000"/>
          <a:ext cx="1066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0" name="Equation" r:id="rId3" imgW="457200" imgH="215640" progId="Equation.3">
                  <p:embed/>
                </p:oleObj>
              </mc:Choice>
              <mc:Fallback>
                <p:oleObj name="Equation" r:id="rId3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905000"/>
                        <a:ext cx="1066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2"/>
          <p:cNvGraphicFramePr>
            <a:graphicFrameLocks noChangeAspect="1"/>
          </p:cNvGraphicFramePr>
          <p:nvPr/>
        </p:nvGraphicFramePr>
        <p:xfrm>
          <a:off x="3200400" y="1905000"/>
          <a:ext cx="958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1" name="Equation" r:id="rId5" imgW="495000" imgH="215640" progId="Equation.3">
                  <p:embed/>
                </p:oleObj>
              </mc:Choice>
              <mc:Fallback>
                <p:oleObj name="Equation" r:id="rId5" imgW="495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05000"/>
                        <a:ext cx="9588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2667000" y="2895600"/>
          <a:ext cx="1295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2" name="Equation" r:id="rId7" imgW="558720" imgH="215640" progId="Equation.3">
                  <p:embed/>
                </p:oleObj>
              </mc:Choice>
              <mc:Fallback>
                <p:oleObj name="Equation" r:id="rId7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895600"/>
                        <a:ext cx="1295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7848600" y="3733800"/>
          <a:ext cx="1139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3" name="Equation" r:id="rId9" imgW="583920" imgH="215640" progId="Equation.3">
                  <p:embed/>
                </p:oleObj>
              </mc:Choice>
              <mc:Fallback>
                <p:oleObj name="Equation" r:id="rId9" imgW="5839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3733800"/>
                        <a:ext cx="11398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944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تابع الضرب الديكارتي:</a:t>
            </a: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مثال:</a:t>
            </a:r>
          </a:p>
          <a:p>
            <a:pPr rtl="1"/>
            <a:r>
              <a:rPr lang="ar-SA" sz="3000" smtClean="0">
                <a:cs typeface="Arial" pitchFamily="34" charset="0"/>
              </a:rPr>
              <a:t>أوجد قيم  </a:t>
            </a:r>
            <a:r>
              <a:rPr lang="en-US" sz="3000" smtClean="0">
                <a:cs typeface="Arial" pitchFamily="34" charset="0"/>
              </a:rPr>
              <a:t>x</a:t>
            </a:r>
            <a:r>
              <a:rPr lang="ar-SA" sz="3000" smtClean="0">
                <a:cs typeface="Arial" pitchFamily="34" charset="0"/>
              </a:rPr>
              <a:t> و </a:t>
            </a:r>
            <a:r>
              <a:rPr lang="en-US" sz="3000" smtClean="0">
                <a:cs typeface="Arial" pitchFamily="34" charset="0"/>
              </a:rPr>
              <a:t>y</a:t>
            </a:r>
            <a:r>
              <a:rPr lang="ar-SA" sz="3000" smtClean="0">
                <a:cs typeface="Arial" pitchFamily="34" charset="0"/>
              </a:rPr>
              <a:t> التي تحقق المعادلة</a:t>
            </a:r>
          </a:p>
          <a:p>
            <a:pPr rtl="1"/>
            <a:r>
              <a:rPr lang="ar-SA" sz="3000" smtClean="0">
                <a:cs typeface="Arial" pitchFamily="34" charset="0"/>
              </a:rPr>
              <a:t>الحل: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en-US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3015" name="Object 2"/>
          <p:cNvGraphicFramePr>
            <a:graphicFrameLocks noChangeAspect="1"/>
          </p:cNvGraphicFramePr>
          <p:nvPr/>
        </p:nvGraphicFramePr>
        <p:xfrm>
          <a:off x="1676400" y="1752600"/>
          <a:ext cx="304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4" name="Equation" r:id="rId3" imgW="1358640" imgH="431640" progId="Equation.3">
                  <p:embed/>
                </p:oleObj>
              </mc:Choice>
              <mc:Fallback>
                <p:oleObj name="Equation" r:id="rId3" imgW="13586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52600"/>
                        <a:ext cx="30480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3657600" y="3429000"/>
          <a:ext cx="419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5" name="Equation" r:id="rId5" imgW="1574640" imgH="203040" progId="Equation.3">
                  <p:embed/>
                </p:oleObj>
              </mc:Choice>
              <mc:Fallback>
                <p:oleObj name="Equation" r:id="rId5" imgW="1574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429000"/>
                        <a:ext cx="41910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3505200" y="4495800"/>
          <a:ext cx="4114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6" name="Equation" r:id="rId7" imgW="1650960" imgH="393480" progId="Equation.3">
                  <p:embed/>
                </p:oleObj>
              </mc:Choice>
              <mc:Fallback>
                <p:oleObj name="Equation" r:id="rId7" imgW="1650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495800"/>
                        <a:ext cx="41148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46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مجموعة المجموعات (</a:t>
            </a:r>
            <a:r>
              <a:rPr lang="en-US" sz="3200" dirty="0" smtClean="0">
                <a:solidFill>
                  <a:srgbClr val="FF0000"/>
                </a:solidFill>
                <a:cs typeface="Arial" pitchFamily="34" charset="0"/>
              </a:rPr>
              <a:t>Power set</a:t>
            </a:r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):</a:t>
            </a: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rtl="1"/>
            <a:r>
              <a:rPr lang="ar-SA" sz="3000" dirty="0" smtClean="0">
                <a:cs typeface="Arial" pitchFamily="34" charset="0"/>
              </a:rPr>
              <a:t>مجموعة المجموعات لأية مجموعة </a:t>
            </a:r>
            <a:r>
              <a:rPr lang="en-US" sz="3000" dirty="0" smtClean="0">
                <a:cs typeface="Arial" pitchFamily="34" charset="0"/>
              </a:rPr>
              <a:t> S</a:t>
            </a:r>
            <a:r>
              <a:rPr lang="ar-SA" sz="3000" dirty="0" smtClean="0">
                <a:cs typeface="Arial" pitchFamily="34" charset="0"/>
              </a:rPr>
              <a:t>هي المجموعة المكونة من كل المجموعات الجزئية للمجموعة </a:t>
            </a:r>
            <a:r>
              <a:rPr lang="en-US" sz="3000" dirty="0" smtClean="0">
                <a:cs typeface="Arial" pitchFamily="34" charset="0"/>
              </a:rPr>
              <a:t> S</a:t>
            </a:r>
            <a:r>
              <a:rPr lang="ar-SA" sz="3000" dirty="0" smtClean="0">
                <a:cs typeface="Arial" pitchFamily="34" charset="0"/>
              </a:rPr>
              <a:t>ومن بينها المجموعة الخالية     والمجموعة </a:t>
            </a:r>
            <a:r>
              <a:rPr lang="en-US" sz="3000" dirty="0" smtClean="0">
                <a:cs typeface="Arial" pitchFamily="34" charset="0"/>
              </a:rPr>
              <a:t>S </a:t>
            </a:r>
            <a:r>
              <a:rPr lang="ar-SA" sz="3000" dirty="0" smtClean="0">
                <a:cs typeface="Arial" pitchFamily="34" charset="0"/>
              </a:rPr>
              <a:t> نفسها ويرمز لها بالرمز </a:t>
            </a:r>
            <a:r>
              <a:rPr lang="en-US" sz="3000" dirty="0" smtClean="0">
                <a:cs typeface="Arial" pitchFamily="34" charset="0"/>
              </a:rPr>
              <a:t>P(S)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مثال: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أنشئ مجموعة المجموعات للمجموعة</a:t>
            </a:r>
          </a:p>
          <a:p>
            <a:pPr rtl="1"/>
            <a:r>
              <a:rPr lang="ar-SA" sz="3600" dirty="0" smtClean="0">
                <a:cs typeface="Arial" pitchFamily="34" charset="0"/>
              </a:rPr>
              <a:t>الحل:</a:t>
            </a:r>
          </a:p>
          <a:p>
            <a:pPr rtl="1"/>
            <a:r>
              <a:rPr lang="ar-SA" sz="3600" dirty="0" smtClean="0">
                <a:cs typeface="Arial" pitchFamily="34" charset="0"/>
              </a:rPr>
              <a:t>مجموعة المجموعات هي:</a:t>
            </a: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906818"/>
              </p:ext>
            </p:extLst>
          </p:nvPr>
        </p:nvGraphicFramePr>
        <p:xfrm>
          <a:off x="1219200" y="1828800"/>
          <a:ext cx="3810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0" name="Equation" r:id="rId3" imgW="126720" imgH="203040" progId="Equation.3">
                  <p:embed/>
                </p:oleObj>
              </mc:Choice>
              <mc:Fallback>
                <p:oleObj name="Equation" r:id="rId3" imgW="126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381000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719571"/>
              </p:ext>
            </p:extLst>
          </p:nvPr>
        </p:nvGraphicFramePr>
        <p:xfrm>
          <a:off x="2603500" y="3352800"/>
          <a:ext cx="20447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1" name="معادلة" r:id="rId5" imgW="723600" imgH="215640" progId="Equation.3">
                  <p:embed/>
                </p:oleObj>
              </mc:Choice>
              <mc:Fallback>
                <p:oleObj name="معادلة" r:id="rId5" imgW="723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3352800"/>
                        <a:ext cx="204470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135420"/>
              </p:ext>
            </p:extLst>
          </p:nvPr>
        </p:nvGraphicFramePr>
        <p:xfrm>
          <a:off x="1112837" y="5257800"/>
          <a:ext cx="74215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2" name="معادلة" r:id="rId7" imgW="3073320" imgH="215640" progId="Equation.3">
                  <p:embed/>
                </p:oleObj>
              </mc:Choice>
              <mc:Fallback>
                <p:oleObj name="معادلة" r:id="rId7" imgW="3073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5257800"/>
                        <a:ext cx="7421563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42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 : </a:t>
            </a:r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مجموعة المجموعات:</a:t>
            </a: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915400" cy="4830763"/>
          </a:xfrm>
        </p:spPr>
        <p:txBody>
          <a:bodyPr/>
          <a:lstStyle/>
          <a:p>
            <a:pPr rtl="1"/>
            <a:r>
              <a:rPr lang="ar-SA" sz="3000" dirty="0" smtClean="0">
                <a:cs typeface="Arial" pitchFamily="34" charset="0"/>
              </a:rPr>
              <a:t> </a:t>
            </a:r>
            <a:endParaRPr lang="en-US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</a:t>
            </a:r>
            <a:r>
              <a:rPr lang="ar-SA" sz="3000" b="1" dirty="0" smtClean="0">
                <a:cs typeface="Arial" pitchFamily="34" charset="0"/>
              </a:rPr>
              <a:t>ملاحظة</a:t>
            </a:r>
            <a:r>
              <a:rPr lang="ar-SA" sz="3000" dirty="0" smtClean="0">
                <a:cs typeface="Arial" pitchFamily="34" charset="0"/>
              </a:rPr>
              <a:t>: إذا احتوت المجموعة </a:t>
            </a:r>
            <a:r>
              <a:rPr lang="en-US" sz="3000" dirty="0" smtClean="0">
                <a:cs typeface="Arial" pitchFamily="34" charset="0"/>
              </a:rPr>
              <a:t>S</a:t>
            </a:r>
            <a:r>
              <a:rPr lang="ar-SA" sz="3000" dirty="0" smtClean="0">
                <a:cs typeface="Arial" pitchFamily="34" charset="0"/>
              </a:rPr>
              <a:t> على </a:t>
            </a:r>
            <a:r>
              <a:rPr lang="en-US" sz="3000" dirty="0" smtClean="0">
                <a:cs typeface="Arial" pitchFamily="34" charset="0"/>
              </a:rPr>
              <a:t>n</a:t>
            </a:r>
            <a:r>
              <a:rPr lang="ar-SA" sz="3000" dirty="0" smtClean="0">
                <a:cs typeface="Arial" pitchFamily="34" charset="0"/>
              </a:rPr>
              <a:t> من العناصر ، فان عدد عناصر         يساوي       .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rtl="1"/>
            <a:r>
              <a:rPr lang="ar-SA" sz="3000" b="1" dirty="0" smtClean="0">
                <a:cs typeface="Arial" pitchFamily="34" charset="0"/>
              </a:rPr>
              <a:t>تمرين:</a:t>
            </a:r>
            <a:r>
              <a:rPr lang="ar-SA" sz="3000" dirty="0" smtClean="0">
                <a:cs typeface="Arial" pitchFamily="34" charset="0"/>
              </a:rPr>
              <a:t> أنشئ مجموعة المجموعات للمجموعة </a:t>
            </a: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999879"/>
              </p:ext>
            </p:extLst>
          </p:nvPr>
        </p:nvGraphicFramePr>
        <p:xfrm>
          <a:off x="1897063" y="3505200"/>
          <a:ext cx="18367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8" name="معادلة" r:id="rId3" imgW="761760" imgH="215640" progId="Equation.3">
                  <p:embed/>
                </p:oleObj>
              </mc:Choice>
              <mc:Fallback>
                <p:oleObj name="معادلة" r:id="rId3" imgW="761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505200"/>
                        <a:ext cx="1836737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848537"/>
              </p:ext>
            </p:extLst>
          </p:nvPr>
        </p:nvGraphicFramePr>
        <p:xfrm>
          <a:off x="5867400" y="2357437"/>
          <a:ext cx="42862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9" name="Equation" r:id="rId5" imgW="177480" imgH="190440" progId="Equation.3">
                  <p:embed/>
                </p:oleObj>
              </mc:Choice>
              <mc:Fallback>
                <p:oleObj name="Equation" r:id="rId5" imgW="1774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357437"/>
                        <a:ext cx="428625" cy="53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792199"/>
              </p:ext>
            </p:extLst>
          </p:nvPr>
        </p:nvGraphicFramePr>
        <p:xfrm>
          <a:off x="7300913" y="2460625"/>
          <a:ext cx="85248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0" name="Equation" r:id="rId7" imgW="355320" imgH="203040" progId="Equation.3">
                  <p:embed/>
                </p:oleObj>
              </mc:Choice>
              <mc:Fallback>
                <p:oleObj name="Equation" r:id="rId7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0913" y="2460625"/>
                        <a:ext cx="852487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792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>
              <a:defRPr/>
            </a:pP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4000" dirty="0" smtClean="0">
                <a:solidFill>
                  <a:srgbClr val="FF0000"/>
                </a:solidFill>
              </a:rPr>
              <a:t>مجموعة الأعداد</a:t>
            </a:r>
            <a:r>
              <a:rPr lang="ar-SA" sz="3200" dirty="0" smtClean="0">
                <a:solidFill>
                  <a:srgbClr val="FF0000"/>
                </a:solidFill>
              </a:rPr>
              <a:t>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مجموعة الأعداد الطبيعية:</a:t>
            </a: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 startAt="2"/>
              <a:defRPr/>
            </a:pPr>
            <a:r>
              <a:rPr lang="ar-SA" sz="3000" dirty="0" smtClean="0"/>
              <a:t>مجموعة الأعداد الصحيحة:</a:t>
            </a:r>
            <a:endParaRPr lang="en-US" sz="3000" dirty="0" smtClean="0"/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endParaRPr lang="en-GB" sz="3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2514600" y="1981200"/>
          <a:ext cx="396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6" name="Equation" r:id="rId3" imgW="888840" imgH="203040" progId="Equation.3">
                  <p:embed/>
                </p:oleObj>
              </mc:Choice>
              <mc:Fallback>
                <p:oleObj name="Equation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81200"/>
                        <a:ext cx="3962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2133600" y="3886200"/>
          <a:ext cx="535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7" name="Equation" r:id="rId5" imgW="1358640" imgH="203040" progId="Equation.3">
                  <p:embed/>
                </p:oleObj>
              </mc:Choice>
              <mc:Fallback>
                <p:oleObj name="Equation" r:id="rId5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886200"/>
                        <a:ext cx="5359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84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>
              <a:defRPr/>
            </a:pP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تابع: </a:t>
            </a:r>
            <a:r>
              <a:rPr lang="ar-SA" sz="4000" dirty="0" smtClean="0">
                <a:solidFill>
                  <a:srgbClr val="FF0000"/>
                </a:solidFill>
              </a:rPr>
              <a:t>مجموعة الأعداد</a:t>
            </a:r>
            <a:r>
              <a:rPr lang="ar-SA" sz="3200" dirty="0" smtClean="0">
                <a:solidFill>
                  <a:srgbClr val="FF0000"/>
                </a:solidFill>
              </a:rPr>
              <a:t>:</a:t>
            </a:r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3000" dirty="0" smtClean="0"/>
              <a:t>مجموعة الأعداد النسبية:</a:t>
            </a: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buFont typeface="+mj-lt"/>
              <a:buAutoNum type="arabicPeriod" startAt="4"/>
              <a:defRPr/>
            </a:pPr>
            <a:r>
              <a:rPr lang="ar-SA" sz="3000" dirty="0" smtClean="0"/>
              <a:t>مجموعة الأعداد  غير النسبية :</a:t>
            </a:r>
            <a:endParaRPr lang="en-US" sz="3000" dirty="0" smtClean="0"/>
          </a:p>
          <a:p>
            <a:pPr>
              <a:defRPr/>
            </a:pPr>
            <a:r>
              <a:rPr lang="ar-SA" sz="3000" dirty="0" smtClean="0"/>
              <a:t>وهي الأعداد التي لا يمكن كتابتها على صورة الأعداد النسبية مثل      والنسبة التقريبية      والعدد </a:t>
            </a:r>
            <a:r>
              <a:rPr lang="ar-SA" sz="3000" dirty="0" err="1" smtClean="0"/>
              <a:t>النايبيري</a:t>
            </a:r>
            <a:r>
              <a:rPr lang="ar-SA" sz="3000" dirty="0" smtClean="0"/>
              <a:t>      غيرها.</a:t>
            </a: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438400" y="2057400"/>
          <a:ext cx="39195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0" name="Equation" r:id="rId3" imgW="1473120" imgH="431640" progId="Equation.3">
                  <p:embed/>
                </p:oleObj>
              </mc:Choice>
              <mc:Fallback>
                <p:oleObj name="Equation" r:id="rId3" imgW="1473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057400"/>
                        <a:ext cx="391953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6"/>
          <p:cNvGraphicFramePr>
            <a:graphicFrameLocks noChangeAspect="1"/>
          </p:cNvGraphicFramePr>
          <p:nvPr/>
        </p:nvGraphicFramePr>
        <p:xfrm>
          <a:off x="914400" y="4191000"/>
          <a:ext cx="533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1" name="Equation" r:id="rId5" imgW="241200" imgH="215640" progId="Equation.3">
                  <p:embed/>
                </p:oleObj>
              </mc:Choice>
              <mc:Fallback>
                <p:oleObj name="Equation" r:id="rId5" imgW="241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91000"/>
                        <a:ext cx="533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5"/>
          <p:cNvGraphicFramePr>
            <a:graphicFrameLocks noChangeAspect="1"/>
          </p:cNvGraphicFramePr>
          <p:nvPr/>
        </p:nvGraphicFramePr>
        <p:xfrm>
          <a:off x="6970713" y="4800600"/>
          <a:ext cx="420687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2" name="Equation" r:id="rId7" imgW="139680" imgH="139680" progId="Equation.3">
                  <p:embed/>
                </p:oleObj>
              </mc:Choice>
              <mc:Fallback>
                <p:oleObj name="Equation" r:id="rId7" imgW="1396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713" y="4800600"/>
                        <a:ext cx="420687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8"/>
          <p:cNvGraphicFramePr>
            <a:graphicFrameLocks noChangeAspect="1"/>
          </p:cNvGraphicFramePr>
          <p:nvPr/>
        </p:nvGraphicFramePr>
        <p:xfrm>
          <a:off x="4302125" y="4781550"/>
          <a:ext cx="498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3" name="Equation" r:id="rId9" imgW="114120" imgH="139680" progId="Equation.3">
                  <p:embed/>
                </p:oleObj>
              </mc:Choice>
              <mc:Fallback>
                <p:oleObj name="Equation" r:id="rId9" imgW="1141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4781550"/>
                        <a:ext cx="498475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43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</a:t>
            </a:r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مجموعة الأعداد</a:t>
            </a:r>
            <a:r>
              <a:rPr lang="ar-SA" sz="3200" smtClean="0">
                <a:solidFill>
                  <a:srgbClr val="FF0000"/>
                </a:solidFill>
                <a:cs typeface="Arial" pitchFamily="34" charset="0"/>
              </a:rPr>
              <a:t>:</a:t>
            </a:r>
            <a:br>
              <a:rPr lang="ar-SA" sz="320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742950" indent="-742950" rtl="1">
              <a:buFont typeface="+mj-lt"/>
              <a:buAutoNum type="arabicPeriod" startAt="5"/>
              <a:defRPr/>
            </a:pPr>
            <a:r>
              <a:rPr lang="ar-SA" sz="3000" dirty="0" smtClean="0"/>
              <a:t>مجموعة الأعداد </a:t>
            </a:r>
            <a:r>
              <a:rPr lang="ar-SA" sz="3000" dirty="0" err="1" smtClean="0"/>
              <a:t>الحقيقية</a:t>
            </a:r>
            <a:r>
              <a:rPr lang="ar-SA" sz="3000" dirty="0" smtClean="0"/>
              <a:t>:</a:t>
            </a:r>
          </a:p>
          <a:p>
            <a:pPr rtl="1">
              <a:defRPr/>
            </a:pPr>
            <a:r>
              <a:rPr lang="ar-SA" sz="3000" dirty="0" smtClean="0"/>
              <a:t>وهي المجموعة التي تحتوي على كافة الأنواع السابقة ويرمز لها بالرمز   </a:t>
            </a:r>
            <a:r>
              <a:rPr lang="ar-SA" sz="2800" dirty="0" smtClean="0"/>
              <a:t>ℝ</a:t>
            </a:r>
            <a:r>
              <a:rPr lang="ar-SA" sz="3000" dirty="0" smtClean="0"/>
              <a:t> وتمثل هندسياً بخط الأعداد.</a:t>
            </a:r>
            <a:endParaRPr lang="en-US" sz="3000" dirty="0" smtClean="0"/>
          </a:p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/>
              <a:t>   ملاحظة: </a:t>
            </a:r>
            <a:endParaRPr lang="ar-SA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1750" name="Object 3"/>
          <p:cNvGraphicFramePr>
            <a:graphicFrameLocks noChangeAspect="1"/>
          </p:cNvGraphicFramePr>
          <p:nvPr/>
        </p:nvGraphicFramePr>
        <p:xfrm>
          <a:off x="2657475" y="3429000"/>
          <a:ext cx="47577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4" name="Equation" r:id="rId3" imgW="1054080" imgH="203040" progId="Equation.3">
                  <p:embed/>
                </p:oleObj>
              </mc:Choice>
              <mc:Fallback>
                <p:oleObj name="Equation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3429000"/>
                        <a:ext cx="4757738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45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تمارين</a:t>
            </a:r>
            <a:r>
              <a:rPr lang="ar-SA" sz="3200" dirty="0">
                <a:solidFill>
                  <a:srgbClr val="FF0000"/>
                </a:solidFill>
                <a:cs typeface="Arial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dirty="0"/>
              <a:t>اسرد عناصر كل مجموعة من المجموعات التالية . يمكن استخدام النقط للتعبير عن استمرار سرد عناصر المجموعة عندما يكون بها عدد لانهائي من العناصر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dirty="0"/>
              <a:t>A={x:7 </a:t>
            </a:r>
            <a:r>
              <a:rPr lang="ar-SA" dirty="0"/>
              <a:t>عدد طبيعي اصغر من </a:t>
            </a:r>
            <a:r>
              <a:rPr lang="en-US" dirty="0"/>
              <a:t> x}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dirty="0"/>
              <a:t>B={x:2 </a:t>
            </a:r>
            <a:r>
              <a:rPr lang="ar-SA" dirty="0"/>
              <a:t>عدد طبيعي زوجي يقبل القسمة على </a:t>
            </a:r>
            <a:r>
              <a:rPr lang="en-US" dirty="0"/>
              <a:t> x}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dirty="0"/>
              <a:t>  C={y: h</a:t>
            </a:r>
            <a:r>
              <a:rPr lang="ar-SA" dirty="0"/>
              <a:t>و </a:t>
            </a:r>
            <a:r>
              <a:rPr lang="en-US" dirty="0"/>
              <a:t>c</a:t>
            </a:r>
            <a:r>
              <a:rPr lang="ar-SA" dirty="0"/>
              <a:t> حرف من حروف الهجاء المحصور بين </a:t>
            </a:r>
            <a:r>
              <a:rPr lang="en-US" dirty="0"/>
              <a:t>y}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ar-SA" dirty="0"/>
              <a:t>  </a:t>
            </a:r>
            <a:r>
              <a:rPr lang="en-US" dirty="0"/>
              <a:t>D={</a:t>
            </a:r>
            <a:r>
              <a:rPr lang="en-US" dirty="0" smtClean="0"/>
              <a:t>x:17 </a:t>
            </a:r>
            <a:r>
              <a:rPr lang="ar-SA" dirty="0"/>
              <a:t>عدد طبيعي فردي اصغر من </a:t>
            </a:r>
            <a:r>
              <a:rPr lang="en-US" dirty="0"/>
              <a:t>x}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82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 ، افرض ان                     و                   كون المجموعات الاتية:</a:t>
            </a:r>
          </a:p>
          <a:p>
            <a:pPr rtl="1">
              <a:defRPr/>
            </a:pPr>
            <a:endParaRPr lang="ar-SA" sz="4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/>
        </p:nvGraphicFramePr>
        <p:xfrm>
          <a:off x="4572000" y="1981200"/>
          <a:ext cx="16494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4" name="Equation" r:id="rId3" imgW="672840" imgH="203040" progId="Equation.3">
                  <p:embed/>
                </p:oleObj>
              </mc:Choice>
              <mc:Fallback>
                <p:oleObj name="Equation" r:id="rId3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981200"/>
                        <a:ext cx="164941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/>
        </p:nvGraphicFramePr>
        <p:xfrm>
          <a:off x="2133600" y="1981200"/>
          <a:ext cx="16748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5" name="Equation" r:id="rId5" imgW="711000" imgH="203040" progId="Equation.3">
                  <p:embed/>
                </p:oleObj>
              </mc:Choice>
              <mc:Fallback>
                <p:oleObj name="Equation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81200"/>
                        <a:ext cx="167481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322388" y="3124200"/>
          <a:ext cx="16906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6" name="Equation" r:id="rId7" imgW="634680" imgH="939600" progId="Equation.3">
                  <p:embed/>
                </p:oleObj>
              </mc:Choice>
              <mc:Fallback>
                <p:oleObj name="Equation" r:id="rId7" imgW="63468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3124200"/>
                        <a:ext cx="169068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53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828800" y="1828800"/>
          <a:ext cx="21336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8" name="Equation" r:id="rId3" imgW="761760" imgH="1244520" progId="Equation.3">
                  <p:embed/>
                </p:oleObj>
              </mc:Choice>
              <mc:Fallback>
                <p:oleObj name="Equation" r:id="rId3" imgW="7617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800"/>
                        <a:ext cx="2133600" cy="373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811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3000" dirty="0" smtClean="0"/>
              <a:t>لتكن المجموعة الكلية</a:t>
            </a:r>
          </a:p>
          <a:p>
            <a:pPr marL="742950" indent="-742950" rtl="1">
              <a:defRPr/>
            </a:pPr>
            <a:r>
              <a:rPr lang="ar-SA" sz="3000" dirty="0" smtClean="0"/>
              <a:t>ولتكن</a:t>
            </a:r>
          </a:p>
          <a:p>
            <a:pPr marL="742950" indent="-742950" rtl="1">
              <a:defRPr/>
            </a:pP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  <a:p>
            <a:pPr rtl="1">
              <a:defRPr/>
            </a:pPr>
            <a:endParaRPr lang="ar-SA" sz="4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2327275" y="1447800"/>
          <a:ext cx="3540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2" name="Equation" r:id="rId3" imgW="1320480" imgH="203040" progId="Equation.3">
                  <p:embed/>
                </p:oleObj>
              </mc:Choice>
              <mc:Fallback>
                <p:oleObj name="Equation" r:id="rId3" imgW="1320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7275" y="1447800"/>
                        <a:ext cx="3540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2514600" y="1981200"/>
          <a:ext cx="5791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3" name="Equation" r:id="rId5" imgW="2145960" imgH="203040" progId="Equation.3">
                  <p:embed/>
                </p:oleObj>
              </mc:Choice>
              <mc:Fallback>
                <p:oleObj name="Equation" r:id="rId5" imgW="2145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81200"/>
                        <a:ext cx="5791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1447800" y="2895600"/>
          <a:ext cx="3013075" cy="313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4" name="Equation" r:id="rId7" imgW="1282680" imgH="1612800" progId="Equation.3">
                  <p:embed/>
                </p:oleObj>
              </mc:Choice>
              <mc:Fallback>
                <p:oleObj name="Equation" r:id="rId7" imgW="1282680" imgH="16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3013075" cy="313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505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742950" indent="-742950" rtl="1">
              <a:buFont typeface="+mj-lt"/>
              <a:buAutoNum type="arabicPeriod" startAt="4"/>
              <a:defRPr/>
            </a:pPr>
            <a:r>
              <a:rPr lang="ar-SA" sz="4000" dirty="0" smtClean="0"/>
              <a:t>إذا كانت  </a:t>
            </a:r>
          </a:p>
          <a:p>
            <a:pPr algn="l">
              <a:defRPr/>
            </a:pPr>
            <a:r>
              <a:rPr lang="en-US" sz="4000" dirty="0" smtClean="0"/>
              <a:t>  A={x:5 </a:t>
            </a:r>
            <a:r>
              <a:rPr lang="ar-SA" sz="4000" dirty="0" smtClean="0"/>
              <a:t>عدد طبيعي اصغر من </a:t>
            </a:r>
            <a:r>
              <a:rPr lang="en-US" sz="4000" dirty="0" smtClean="0"/>
              <a:t>x}</a:t>
            </a:r>
          </a:p>
          <a:p>
            <a:pPr algn="l">
              <a:defRPr/>
            </a:pPr>
            <a:r>
              <a:rPr lang="ar-SA" sz="4000" dirty="0" smtClean="0"/>
              <a:t> </a:t>
            </a:r>
            <a:r>
              <a:rPr lang="en-US" sz="4000" dirty="0" smtClean="0"/>
              <a:t> B={y:3 </a:t>
            </a:r>
            <a:r>
              <a:rPr lang="ar-SA" sz="4000" dirty="0" smtClean="0"/>
              <a:t>عدد طبيعي اصغر من</a:t>
            </a:r>
            <a:r>
              <a:rPr lang="en-US" sz="4000" dirty="0" smtClean="0"/>
              <a:t>y}</a:t>
            </a:r>
            <a:endParaRPr lang="ar-SA" sz="4000" dirty="0" smtClean="0"/>
          </a:p>
          <a:p>
            <a:pPr marL="742950" indent="-742950" rtl="1">
              <a:defRPr/>
            </a:pPr>
            <a:r>
              <a:rPr lang="ar-SA" sz="4000" dirty="0" smtClean="0"/>
              <a:t>هل</a:t>
            </a:r>
          </a:p>
          <a:p>
            <a:pPr marL="742950" indent="-742950" rtl="1">
              <a:buFont typeface="+mj-lt"/>
              <a:buAutoNum type="arabicPeriod" startAt="5"/>
              <a:defRPr/>
            </a:pPr>
            <a:r>
              <a:rPr lang="ar-SA" sz="4000" dirty="0" smtClean="0"/>
              <a:t>أوجد قيم</a:t>
            </a:r>
            <a:r>
              <a:rPr lang="en-US" sz="4000" dirty="0" smtClean="0"/>
              <a:t> x  </a:t>
            </a:r>
            <a:r>
              <a:rPr lang="ar-SA" sz="4000" dirty="0" smtClean="0"/>
              <a:t>و</a:t>
            </a:r>
            <a:r>
              <a:rPr lang="en-US" sz="4000" dirty="0" smtClean="0"/>
              <a:t>y</a:t>
            </a:r>
            <a:r>
              <a:rPr lang="ar-SA" sz="4000" dirty="0" smtClean="0"/>
              <a:t> التي تحقق المعادلة </a:t>
            </a:r>
            <a:endParaRPr lang="en-US" sz="4000" dirty="0" smtClean="0"/>
          </a:p>
          <a:p>
            <a:pPr marL="742950" indent="-742950" rtl="1">
              <a:defRPr/>
            </a:pPr>
            <a:endParaRPr lang="ar-SA" sz="4000" dirty="0" smtClean="0"/>
          </a:p>
          <a:p>
            <a:pPr marL="742950" indent="-742950" rtl="1">
              <a:defRPr/>
            </a:pPr>
            <a:endParaRPr lang="ar-SA" sz="4000" dirty="0" smtClean="0"/>
          </a:p>
          <a:p>
            <a:pPr rtl="1">
              <a:defRPr/>
            </a:pPr>
            <a:endParaRPr lang="ar-SA" sz="4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6324600" y="3657600"/>
          <a:ext cx="2298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6" name="Equation" r:id="rId3" imgW="850680" imgH="164880" progId="Equation.3">
                  <p:embed/>
                </p:oleObj>
              </mc:Choice>
              <mc:Fallback>
                <p:oleObj name="Equation" r:id="rId3" imgW="850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657600"/>
                        <a:ext cx="2298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935512"/>
              </p:ext>
            </p:extLst>
          </p:nvPr>
        </p:nvGraphicFramePr>
        <p:xfrm>
          <a:off x="757238" y="4419600"/>
          <a:ext cx="232886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7" name="معادلة" r:id="rId5" imgW="1193760" imgH="228600" progId="Equation.3">
                  <p:embed/>
                </p:oleObj>
              </mc:Choice>
              <mc:Fallback>
                <p:oleObj name="معادلة" r:id="rId5" imgW="1193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4419600"/>
                        <a:ext cx="232886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09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539</Words>
  <Application>Microsoft Office PowerPoint</Application>
  <PresentationFormat>A4 Paper (210x297 mm)</PresentationFormat>
  <Paragraphs>130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Office Theme</vt:lpstr>
      <vt:lpstr>Equation</vt:lpstr>
      <vt:lpstr>Microsoft Equation 3.0</vt:lpstr>
      <vt:lpstr>معادلة</vt:lpstr>
      <vt:lpstr>PowerPoint Presentation</vt:lpstr>
      <vt:lpstr>المحاضرة الثانية</vt:lpstr>
      <vt:lpstr>  أشكال فين: </vt:lpstr>
      <vt:lpstr>             الجزء المظلل في الشكل أدناه يمثل اتحاد مجموعتين A و B</vt:lpstr>
      <vt:lpstr> </vt:lpstr>
      <vt:lpstr> </vt:lpstr>
      <vt:lpstr> </vt:lpstr>
      <vt:lpstr> الضرب الديكارتي: </vt:lpstr>
      <vt:lpstr> تابع : الضرب الديكارتي: </vt:lpstr>
      <vt:lpstr> تابع : الضرب الديكارتي: </vt:lpstr>
      <vt:lpstr> تابع : الضرب الديكارتي: </vt:lpstr>
      <vt:lpstr> تابع الضرب الديكارتي: </vt:lpstr>
      <vt:lpstr> تابع الضرب الديكارتي: </vt:lpstr>
      <vt:lpstr> مجموعة المجموعات (Power set): </vt:lpstr>
      <vt:lpstr> تابع : مجموعة المجموعات: </vt:lpstr>
      <vt:lpstr> مجموعة الأعداد:  </vt:lpstr>
      <vt:lpstr> تابع: مجموعة الأعداد:  </vt:lpstr>
      <vt:lpstr> تابع: مجموعة الأعداد:  </vt:lpstr>
      <vt:lpstr>تمارين:</vt:lpstr>
      <vt:lpstr> تابع: تمارين:</vt:lpstr>
      <vt:lpstr> تابع: تمارين:</vt:lpstr>
      <vt:lpstr> تابع: تمارين:</vt:lpstr>
      <vt:lpstr> تابع: 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117</cp:revision>
  <cp:lastPrinted>2012-01-30T07:21:34Z</cp:lastPrinted>
  <dcterms:created xsi:type="dcterms:W3CDTF">2009-10-14T19:14:34Z</dcterms:created>
  <dcterms:modified xsi:type="dcterms:W3CDTF">2012-01-30T07:22:32Z</dcterms:modified>
</cp:coreProperties>
</file>