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9" r:id="rId3"/>
    <p:sldId id="270" r:id="rId4"/>
    <p:sldId id="271" r:id="rId5"/>
    <p:sldId id="272" r:id="rId6"/>
    <p:sldId id="273" r:id="rId7"/>
    <p:sldId id="274" r:id="rId8"/>
    <p:sldId id="275" r:id="rId9"/>
    <p:sldId id="307" r:id="rId10"/>
    <p:sldId id="308" r:id="rId11"/>
    <p:sldId id="306" r:id="rId12"/>
    <p:sldId id="299" r:id="rId13"/>
    <p:sldId id="300" r:id="rId14"/>
    <p:sldId id="301" r:id="rId15"/>
    <p:sldId id="278" r:id="rId16"/>
    <p:sldId id="279" r:id="rId17"/>
    <p:sldId id="282" r:id="rId18"/>
    <p:sldId id="283" r:id="rId19"/>
    <p:sldId id="288" r:id="rId20"/>
    <p:sldId id="289" r:id="rId21"/>
    <p:sldId id="302" r:id="rId22"/>
    <p:sldId id="290" r:id="rId23"/>
    <p:sldId id="291" r:id="rId24"/>
    <p:sldId id="292" r:id="rId25"/>
    <p:sldId id="304" r:id="rId26"/>
    <p:sldId id="293" r:id="rId27"/>
    <p:sldId id="295" r:id="rId28"/>
    <p:sldId id="296" r:id="rId29"/>
    <p:sldId id="297" r:id="rId30"/>
    <p:sldId id="305" r:id="rId31"/>
    <p:sldId id="266"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08" autoAdjust="0"/>
    <p:restoredTop sz="94664" autoAdjust="0"/>
  </p:normalViewPr>
  <p:slideViewPr>
    <p:cSldViewPr>
      <p:cViewPr>
        <p:scale>
          <a:sx n="60" d="100"/>
          <a:sy n="60" d="100"/>
        </p:scale>
        <p:origin x="-624" y="-282"/>
      </p:cViewPr>
      <p:guideLst>
        <p:guide orient="horz" pos="2160"/>
        <p:guide pos="312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4" Type="http://schemas.openxmlformats.org/officeDocument/2006/relationships/image" Target="../media/image3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2.wmf"/><Relationship Id="rId7" Type="http://schemas.openxmlformats.org/officeDocument/2006/relationships/image" Target="../media/image46.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5" Type="http://schemas.openxmlformats.org/officeDocument/2006/relationships/image" Target="../media/image56.wmf"/><Relationship Id="rId4" Type="http://schemas.openxmlformats.org/officeDocument/2006/relationships/image" Target="../media/image55.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 Id="rId5" Type="http://schemas.openxmlformats.org/officeDocument/2006/relationships/image" Target="../media/image61.wmf"/><Relationship Id="rId4" Type="http://schemas.openxmlformats.org/officeDocument/2006/relationships/image" Target="../media/image60.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6" Type="http://schemas.openxmlformats.org/officeDocument/2006/relationships/image" Target="../media/image74.wmf"/><Relationship Id="rId5" Type="http://schemas.openxmlformats.org/officeDocument/2006/relationships/image" Target="../media/image73.wmf"/><Relationship Id="rId4" Type="http://schemas.openxmlformats.org/officeDocument/2006/relationships/image" Target="../media/image7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 Id="rId6" Type="http://schemas.openxmlformats.org/officeDocument/2006/relationships/image" Target="../media/image80.wmf"/><Relationship Id="rId5" Type="http://schemas.openxmlformats.org/officeDocument/2006/relationships/image" Target="../media/image79.wmf"/><Relationship Id="rId4" Type="http://schemas.openxmlformats.org/officeDocument/2006/relationships/image" Target="../media/image78.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image" Target="../media/image81.wmf"/><Relationship Id="rId7" Type="http://schemas.openxmlformats.org/officeDocument/2006/relationships/image" Target="../media/image84.wmf"/><Relationship Id="rId2" Type="http://schemas.openxmlformats.org/officeDocument/2006/relationships/image" Target="../media/image76.wmf"/><Relationship Id="rId1" Type="http://schemas.openxmlformats.org/officeDocument/2006/relationships/image" Target="../media/image75.wmf"/><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78.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 Id="rId6" Type="http://schemas.openxmlformats.org/officeDocument/2006/relationships/image" Target="../media/image91.wmf"/><Relationship Id="rId5" Type="http://schemas.openxmlformats.org/officeDocument/2006/relationships/image" Target="../media/image90.wmf"/><Relationship Id="rId4" Type="http://schemas.openxmlformats.org/officeDocument/2006/relationships/image" Target="../media/image8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2/9/2012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4</a:t>
            </a:fld>
            <a:endParaRPr lang="en-US"/>
          </a:p>
        </p:txBody>
      </p:sp>
    </p:spTree>
    <p:extLst>
      <p:ext uri="{BB962C8B-B14F-4D97-AF65-F5344CB8AC3E}">
        <p14:creationId xmlns:p14="http://schemas.microsoft.com/office/powerpoint/2010/main" xmlns="" val="327445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23.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7.bin"/><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5.bin"/><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47.bin"/><Relationship Id="rId5" Type="http://schemas.openxmlformats.org/officeDocument/2006/relationships/oleObject" Target="../embeddings/oleObject46.bin"/><Relationship Id="rId4" Type="http://schemas.openxmlformats.org/officeDocument/2006/relationships/oleObject" Target="../embeddings/oleObject45.bin"/><Relationship Id="rId9" Type="http://schemas.openxmlformats.org/officeDocument/2006/relationships/oleObject" Target="../embeddings/oleObject50.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53.bin"/><Relationship Id="rId4" Type="http://schemas.openxmlformats.org/officeDocument/2006/relationships/oleObject" Target="../embeddings/oleObject5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55.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oleObject" Target="../embeddings/oleObject56.bin"/><Relationship Id="rId7"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59.bin"/><Relationship Id="rId5" Type="http://schemas.openxmlformats.org/officeDocument/2006/relationships/oleObject" Target="../embeddings/oleObject58.bin"/><Relationship Id="rId4" Type="http://schemas.openxmlformats.org/officeDocument/2006/relationships/oleObject" Target="../embeddings/oleObject57.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2.bin"/><Relationship Id="rId7"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65.bin"/><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69.bin"/><Relationship Id="rId4" Type="http://schemas.openxmlformats.org/officeDocument/2006/relationships/oleObject" Target="../embeddings/oleObject6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71.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73.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79.bin"/><Relationship Id="rId3" Type="http://schemas.openxmlformats.org/officeDocument/2006/relationships/oleObject" Target="../embeddings/oleObject74.bin"/><Relationship Id="rId7"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77.bin"/><Relationship Id="rId5" Type="http://schemas.openxmlformats.org/officeDocument/2006/relationships/oleObject" Target="../embeddings/oleObject76.bin"/><Relationship Id="rId4" Type="http://schemas.openxmlformats.org/officeDocument/2006/relationships/oleObject" Target="../embeddings/oleObject75.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oleObject" Target="../embeddings/oleObject80.bin"/><Relationship Id="rId7"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83.bin"/><Relationship Id="rId5" Type="http://schemas.openxmlformats.org/officeDocument/2006/relationships/oleObject" Target="../embeddings/oleObject82.bin"/><Relationship Id="rId4" Type="http://schemas.openxmlformats.org/officeDocument/2006/relationships/oleObject" Target="../embeddings/oleObject81.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91.bin"/><Relationship Id="rId3" Type="http://schemas.openxmlformats.org/officeDocument/2006/relationships/oleObject" Target="../embeddings/oleObject86.bin"/><Relationship Id="rId7"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89.bin"/><Relationship Id="rId5" Type="http://schemas.openxmlformats.org/officeDocument/2006/relationships/oleObject" Target="../embeddings/oleObject88.bin"/><Relationship Id="rId10" Type="http://schemas.openxmlformats.org/officeDocument/2006/relationships/oleObject" Target="../embeddings/oleObject93.bin"/><Relationship Id="rId4" Type="http://schemas.openxmlformats.org/officeDocument/2006/relationships/oleObject" Target="../embeddings/oleObject87.bin"/><Relationship Id="rId9" Type="http://schemas.openxmlformats.org/officeDocument/2006/relationships/oleObject" Target="../embeddings/oleObject92.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oleObject" Target="../embeddings/oleObject94.bin"/><Relationship Id="rId7" Type="http://schemas.openxmlformats.org/officeDocument/2006/relationships/oleObject" Target="../embeddings/oleObject98.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97.bin"/><Relationship Id="rId5" Type="http://schemas.openxmlformats.org/officeDocument/2006/relationships/oleObject" Target="../embeddings/oleObject96.bin"/><Relationship Id="rId4" Type="http://schemas.openxmlformats.org/officeDocument/2006/relationships/oleObject" Target="../embeddings/oleObject95.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اسم المقرر</a:t>
            </a:r>
          </a:p>
          <a:p>
            <a:pPr algn="ctr"/>
            <a:r>
              <a:rPr lang="ar-SA" sz="3200" b="1" dirty="0" smtClean="0">
                <a:solidFill>
                  <a:srgbClr val="FF0000"/>
                </a:solidFill>
                <a:latin typeface="AYM Wadiy S_U normal."/>
                <a:cs typeface="Times New Roman" pitchFamily="18" charset="0"/>
              </a:rPr>
              <a:t>مبادئ الرياضيات (2) </a:t>
            </a:r>
            <a:r>
              <a:rPr lang="ar-EG" sz="3200" b="1" dirty="0" smtClean="0">
                <a:solidFill>
                  <a:srgbClr val="7F7F7F"/>
                </a:solidFill>
                <a:latin typeface="Calibri" pitchFamily="34" charset="0"/>
                <a:cs typeface="Times New Roman" pitchFamily="18" charset="0"/>
              </a:rPr>
              <a:t/>
            </a:r>
            <a:br>
              <a:rPr lang="ar-EG" sz="3200" b="1" dirty="0" smtClean="0">
                <a:solidFill>
                  <a:srgbClr val="7F7F7F"/>
                </a:solidFill>
                <a:latin typeface="Calibri" pitchFamily="34" charset="0"/>
                <a:cs typeface="Times New Roman" pitchFamily="18" charset="0"/>
              </a:rPr>
            </a:br>
            <a:endParaRPr lang="en-US" sz="2800" b="1" dirty="0" smtClean="0">
              <a:solidFill>
                <a:srgbClr val="7F7F7F"/>
              </a:solidFill>
              <a:latin typeface="Calibri" pitchFamily="34" charset="0"/>
            </a:endParaRPr>
          </a:p>
          <a:p>
            <a:pPr algn="ctr">
              <a:lnSpc>
                <a:spcPct val="150000"/>
              </a:lnSpc>
            </a:pPr>
            <a:r>
              <a:rPr lang="ar-SA" sz="2400" b="1" dirty="0" smtClean="0">
                <a:solidFill>
                  <a:srgbClr val="FF0000"/>
                </a:solidFill>
                <a:latin typeface="Calibri" pitchFamily="34" charset="0"/>
                <a:cs typeface="Times New Roman" pitchFamily="18" charset="0"/>
              </a:rPr>
              <a:t>أ. الطاهر إبراهيم</a:t>
            </a:r>
            <a:endParaRPr lang="en-US" sz="2400" b="1" dirty="0" smtClean="0">
              <a:solidFill>
                <a:srgbClr val="FF0000"/>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4"/>
          <p:cNvSpPr>
            <a:spLocks noGrp="1"/>
          </p:cNvSpPr>
          <p:nvPr>
            <p:ph type="ctrTitle"/>
          </p:nvPr>
        </p:nvSpPr>
        <p:spPr>
          <a:xfrm>
            <a:off x="762000" y="2133600"/>
            <a:ext cx="8420100" cy="1470025"/>
          </a:xfrm>
        </p:spPr>
        <p:txBody>
          <a:bodyPr/>
          <a:lstStyle/>
          <a:p>
            <a:pPr eaLnBrk="1" hangingPunct="1"/>
            <a:r>
              <a:rPr lang="ar-SA" b="1" smtClean="0">
                <a:solidFill>
                  <a:srgbClr val="C00000"/>
                </a:solidFill>
                <a:cs typeface="Arial" pitchFamily="34" charset="0"/>
              </a:rPr>
              <a:t>المحاضرة الثالثة</a:t>
            </a:r>
            <a:endParaRPr lang="en-US" b="1" smtClean="0">
              <a:solidFill>
                <a:srgbClr val="C00000"/>
              </a:solidFill>
              <a:cs typeface="Arial" pitchFamily="34" charset="0"/>
            </a:endParaRPr>
          </a:p>
        </p:txBody>
      </p:sp>
      <p:sp>
        <p:nvSpPr>
          <p:cNvPr id="5123" name="Subtitle 5"/>
          <p:cNvSpPr>
            <a:spLocks noGrp="1"/>
          </p:cNvSpPr>
          <p:nvPr>
            <p:ph type="subTitle" idx="1"/>
          </p:nvPr>
        </p:nvSpPr>
        <p:spPr>
          <a:xfrm>
            <a:off x="457200" y="3886200"/>
            <a:ext cx="9067800" cy="1676400"/>
          </a:xfrm>
        </p:spPr>
        <p:txBody>
          <a:bodyPr/>
          <a:lstStyle/>
          <a:p>
            <a:pPr rtl="1" eaLnBrk="1" hangingPunct="1">
              <a:lnSpc>
                <a:spcPct val="150000"/>
              </a:lnSpc>
            </a:pPr>
            <a:r>
              <a:rPr lang="ar-SA" sz="4000" b="1" smtClean="0">
                <a:solidFill>
                  <a:srgbClr val="FF0000"/>
                </a:solidFill>
                <a:cs typeface="Arial" pitchFamily="34" charset="0"/>
              </a:rPr>
              <a:t>الدوال</a:t>
            </a:r>
            <a:endParaRPr lang="en-US" sz="4000" b="1" smtClean="0">
              <a:solidFill>
                <a:srgbClr val="FF0000"/>
              </a:solidFill>
              <a:cs typeface="Arial" pitchFamily="34" charset="0"/>
            </a:endParaRPr>
          </a:p>
        </p:txBody>
      </p:sp>
    </p:spTree>
    <p:extLst>
      <p:ext uri="{BB962C8B-B14F-4D97-AF65-F5344CB8AC3E}">
        <p14:creationId xmlns:p14="http://schemas.microsoft.com/office/powerpoint/2010/main" xmlns="" val="5136348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b="1" smtClean="0">
                <a:solidFill>
                  <a:srgbClr val="FF0000"/>
                </a:solidFill>
                <a:cs typeface="Arial" pitchFamily="34" charset="0"/>
              </a:rPr>
              <a:t>الدالة:</a:t>
            </a: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6147" name="Content Placeholder 2"/>
          <p:cNvSpPr>
            <a:spLocks noGrp="1"/>
          </p:cNvSpPr>
          <p:nvPr>
            <p:ph idx="1"/>
          </p:nvPr>
        </p:nvSpPr>
        <p:spPr>
          <a:xfrm>
            <a:off x="533400" y="1371600"/>
            <a:ext cx="8915400" cy="4830763"/>
          </a:xfrm>
        </p:spPr>
        <p:txBody>
          <a:bodyPr/>
          <a:lstStyle/>
          <a:p>
            <a:r>
              <a:rPr lang="ar-SA" sz="3000" smtClean="0">
                <a:cs typeface="Arial" pitchFamily="34" charset="0"/>
              </a:rPr>
              <a:t>يعتبر مفهوم الدالة واحدا من أهم المفاهيم في الرياضيات. وكلمة دالة تعبر عن مفهوم أن كمية ما (تعتمد على )أو (تتوقف على)أو(تتعين بواسطة) كمية أخرى. </a:t>
            </a:r>
          </a:p>
          <a:p>
            <a:pPr rtl="1"/>
            <a:r>
              <a:rPr lang="ar-SA" sz="3000" b="1" smtClean="0">
                <a:solidFill>
                  <a:srgbClr val="FF0000"/>
                </a:solidFill>
                <a:cs typeface="Arial" pitchFamily="34" charset="0"/>
              </a:rPr>
              <a:t>فمثلاً:</a:t>
            </a:r>
          </a:p>
          <a:p>
            <a:pPr rtl="1">
              <a:buFont typeface="Arial" pitchFamily="34" charset="0"/>
              <a:buChar char="•"/>
            </a:pPr>
            <a:r>
              <a:rPr lang="ar-SA" sz="3000" smtClean="0">
                <a:cs typeface="Arial" pitchFamily="34" charset="0"/>
              </a:rPr>
              <a:t>حجم الكرة يعتمد على نصف قطرها.</a:t>
            </a:r>
            <a:endParaRPr lang="en-US" sz="3000" smtClean="0">
              <a:cs typeface="Arial" pitchFamily="34" charset="0"/>
            </a:endParaRPr>
          </a:p>
          <a:p>
            <a:pPr rtl="1">
              <a:buFont typeface="Arial" pitchFamily="34" charset="0"/>
              <a:buChar char="•"/>
            </a:pPr>
            <a:r>
              <a:rPr lang="ar-SA" sz="3000" smtClean="0">
                <a:cs typeface="Arial" pitchFamily="34" charset="0"/>
              </a:rPr>
              <a:t>متوسط إنتاج الفدان من المحاصيل يعتمد على كمية السماد المستخدمة.</a:t>
            </a:r>
            <a:endParaRPr lang="en-US" sz="3000" smtClean="0">
              <a:cs typeface="Arial" pitchFamily="34" charset="0"/>
            </a:endParaRPr>
          </a:p>
          <a:p>
            <a:pPr rtl="1">
              <a:buFont typeface="Arial" pitchFamily="34" charset="0"/>
              <a:buChar char="•"/>
            </a:pPr>
            <a:r>
              <a:rPr lang="ar-SA" sz="3000" smtClean="0">
                <a:cs typeface="Arial" pitchFamily="34" charset="0"/>
              </a:rPr>
              <a:t>الاستهلاك الشهري لأسرة ما يعتمد على دخلها الشهري.</a:t>
            </a:r>
            <a:endParaRPr lang="en-US" sz="3000" smtClean="0">
              <a:cs typeface="Arial" pitchFamily="34" charset="0"/>
            </a:endParaRPr>
          </a:p>
          <a:p>
            <a:pPr rtl="1"/>
            <a:endParaRPr lang="ar-SA" b="1" smtClean="0">
              <a:solidFill>
                <a:srgbClr val="FF0000"/>
              </a:solidFill>
              <a:cs typeface="Arial" pitchFamily="34" charset="0"/>
            </a:endParaRPr>
          </a:p>
          <a:p>
            <a:pPr rtl="1"/>
            <a:endParaRPr lang="ar-SA" b="1" smtClean="0">
              <a:solidFill>
                <a:srgbClr val="FF0000"/>
              </a:solidFill>
              <a:cs typeface="Arial" pitchFamily="34" charset="0"/>
            </a:endParaRPr>
          </a:p>
          <a:p>
            <a:pPr rtl="1"/>
            <a:endParaRPr lang="ar-SA" b="1" smtClean="0">
              <a:solidFill>
                <a:srgbClr val="FF0000"/>
              </a:solidFill>
              <a:cs typeface="Arial" pitchFamily="34" charset="0"/>
            </a:endParaRPr>
          </a:p>
          <a:p>
            <a:pPr algn="just" rtl="1"/>
            <a:endParaRPr lang="ar-SA" smtClean="0">
              <a:cs typeface="Arial" pitchFamily="34" charset="0"/>
            </a:endParaRPr>
          </a:p>
          <a:p>
            <a:pPr algn="just" rtl="1"/>
            <a:endParaRPr lang="ar-SA" sz="4400" smtClean="0">
              <a:cs typeface="Arial" pitchFamily="34" charset="0"/>
            </a:endParaRPr>
          </a:p>
          <a:p>
            <a:pPr algn="just" rtl="1"/>
            <a:endParaRPr lang="en-GB"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Tree>
    <p:extLst>
      <p:ext uri="{BB962C8B-B14F-4D97-AF65-F5344CB8AC3E}">
        <p14:creationId xmlns:p14="http://schemas.microsoft.com/office/powerpoint/2010/main" xmlns="" val="3200439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b="1" smtClean="0">
                <a:solidFill>
                  <a:srgbClr val="FF0000"/>
                </a:solidFill>
                <a:cs typeface="Arial" pitchFamily="34" charset="0"/>
              </a:rPr>
              <a:t>تابع : الدالة:</a:t>
            </a: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7171" name="Content Placeholder 2"/>
          <p:cNvSpPr>
            <a:spLocks noGrp="1"/>
          </p:cNvSpPr>
          <p:nvPr>
            <p:ph idx="1"/>
          </p:nvPr>
        </p:nvSpPr>
        <p:spPr>
          <a:xfrm>
            <a:off x="533400" y="1371600"/>
            <a:ext cx="8915400" cy="4830763"/>
          </a:xfrm>
        </p:spPr>
        <p:txBody>
          <a:bodyPr/>
          <a:lstStyle/>
          <a:p>
            <a:r>
              <a:rPr lang="ar-SA" sz="3000" b="1" dirty="0" smtClean="0">
                <a:solidFill>
                  <a:srgbClr val="FF0000"/>
                </a:solidFill>
                <a:cs typeface="Arial" pitchFamily="34" charset="0"/>
              </a:rPr>
              <a:t>تعريف مجرد لمفهوم الدالة:</a:t>
            </a:r>
            <a:endParaRPr lang="en-US" sz="3000" b="1" dirty="0" smtClean="0">
              <a:solidFill>
                <a:srgbClr val="FF0000"/>
              </a:solidFill>
              <a:cs typeface="Arial" pitchFamily="34" charset="0"/>
            </a:endParaRPr>
          </a:p>
          <a:p>
            <a:pPr rtl="1"/>
            <a:r>
              <a:rPr lang="ar-SA" sz="3000" dirty="0" smtClean="0">
                <a:cs typeface="Arial" pitchFamily="34" charset="0"/>
              </a:rPr>
              <a:t>إذا كانت</a:t>
            </a:r>
            <a:r>
              <a:rPr lang="en-US" sz="3000" dirty="0" smtClean="0">
                <a:cs typeface="Arial" pitchFamily="34" charset="0"/>
              </a:rPr>
              <a:t>A</a:t>
            </a:r>
            <a:r>
              <a:rPr lang="ar-SA" sz="3000" dirty="0" smtClean="0">
                <a:cs typeface="Arial" pitchFamily="34" charset="0"/>
              </a:rPr>
              <a:t> ، </a:t>
            </a:r>
            <a:r>
              <a:rPr lang="en-US" sz="3000" dirty="0" smtClean="0">
                <a:cs typeface="Arial" pitchFamily="34" charset="0"/>
              </a:rPr>
              <a:t>B</a:t>
            </a:r>
            <a:r>
              <a:rPr lang="ar-SA" sz="3000" dirty="0" smtClean="0">
                <a:cs typeface="Arial" pitchFamily="34" charset="0"/>
              </a:rPr>
              <a:t> مجموعتين فان </a:t>
            </a:r>
            <a:r>
              <a:rPr lang="en-US" sz="3000" dirty="0" smtClean="0">
                <a:cs typeface="Arial" pitchFamily="34" charset="0"/>
              </a:rPr>
              <a:t>f</a:t>
            </a:r>
            <a:r>
              <a:rPr lang="ar-SA" sz="3000" dirty="0" smtClean="0">
                <a:cs typeface="Arial" pitchFamily="34" charset="0"/>
              </a:rPr>
              <a:t> دالة من </a:t>
            </a:r>
            <a:r>
              <a:rPr lang="en-US" sz="3000" dirty="0" smtClean="0">
                <a:cs typeface="Arial" pitchFamily="34" charset="0"/>
              </a:rPr>
              <a:t>A</a:t>
            </a:r>
            <a:r>
              <a:rPr lang="ar-SA" sz="3000" dirty="0" smtClean="0">
                <a:cs typeface="Arial" pitchFamily="34" charset="0"/>
              </a:rPr>
              <a:t> </a:t>
            </a:r>
            <a:r>
              <a:rPr lang="en-US" sz="3000" dirty="0" smtClean="0">
                <a:cs typeface="Arial" pitchFamily="34" charset="0"/>
              </a:rPr>
              <a:t>  </a:t>
            </a:r>
            <a:r>
              <a:rPr lang="ar-SA" sz="3000" dirty="0" smtClean="0">
                <a:cs typeface="Arial" pitchFamily="34" charset="0"/>
              </a:rPr>
              <a:t>إلى </a:t>
            </a:r>
            <a:r>
              <a:rPr lang="en-US" sz="3000" dirty="0" smtClean="0">
                <a:cs typeface="Arial" pitchFamily="34" charset="0"/>
              </a:rPr>
              <a:t>B </a:t>
            </a:r>
            <a:r>
              <a:rPr lang="ar-SA" sz="3000" dirty="0" smtClean="0">
                <a:cs typeface="Arial" pitchFamily="34" charset="0"/>
              </a:rPr>
              <a:t> ، أي </a:t>
            </a:r>
            <a:r>
              <a:rPr lang="en-US" sz="3000" dirty="0" smtClean="0">
                <a:cs typeface="Arial" pitchFamily="34" charset="0"/>
              </a:rPr>
              <a:t>f:A         B</a:t>
            </a:r>
            <a:r>
              <a:rPr lang="ar-SA" sz="3000" dirty="0" smtClean="0">
                <a:cs typeface="Arial" pitchFamily="34" charset="0"/>
              </a:rPr>
              <a:t> إذا كانت</a:t>
            </a:r>
            <a:r>
              <a:rPr lang="en-US" sz="3000" dirty="0" smtClean="0">
                <a:cs typeface="Arial" pitchFamily="34" charset="0"/>
              </a:rPr>
              <a:t> f </a:t>
            </a:r>
            <a:r>
              <a:rPr lang="ar-SA" sz="3000" dirty="0" smtClean="0">
                <a:cs typeface="Arial" pitchFamily="34" charset="0"/>
              </a:rPr>
              <a:t>مجموعة جزئية من </a:t>
            </a:r>
            <a:r>
              <a:rPr lang="en-US" sz="3000" dirty="0" smtClean="0">
                <a:cs typeface="Arial" pitchFamily="34" charset="0"/>
              </a:rPr>
              <a:t>A×B</a:t>
            </a:r>
            <a:r>
              <a:rPr lang="ar-SA" sz="3000" dirty="0" smtClean="0">
                <a:cs typeface="Arial" pitchFamily="34" charset="0"/>
              </a:rPr>
              <a:t>  بحيث انه  لكل </a:t>
            </a:r>
            <a:r>
              <a:rPr lang="en-US" sz="3000" dirty="0" smtClean="0">
                <a:cs typeface="Arial" pitchFamily="34" charset="0"/>
              </a:rPr>
              <a:t>   x</a:t>
            </a:r>
            <a:r>
              <a:rPr lang="az-Cyrl-AZ" sz="3000" dirty="0" smtClean="0">
                <a:cs typeface="Arial" pitchFamily="34" charset="0"/>
              </a:rPr>
              <a:t>є</a:t>
            </a:r>
            <a:r>
              <a:rPr lang="en-US" sz="3000" dirty="0" smtClean="0">
                <a:cs typeface="Arial" pitchFamily="34" charset="0"/>
              </a:rPr>
              <a:t>A</a:t>
            </a:r>
            <a:r>
              <a:rPr lang="ar-SA" sz="3000" dirty="0" smtClean="0">
                <a:cs typeface="Arial" pitchFamily="34" charset="0"/>
              </a:rPr>
              <a:t>توجد </a:t>
            </a:r>
            <a:r>
              <a:rPr lang="en-US" sz="3000" dirty="0" smtClean="0">
                <a:cs typeface="Arial" pitchFamily="34" charset="0"/>
              </a:rPr>
              <a:t>y</a:t>
            </a:r>
            <a:r>
              <a:rPr lang="ar-SA" sz="3000" dirty="0" smtClean="0">
                <a:cs typeface="Arial" pitchFamily="34" charset="0"/>
              </a:rPr>
              <a:t> واحدة في </a:t>
            </a:r>
            <a:r>
              <a:rPr lang="en-US" sz="3000" dirty="0" smtClean="0">
                <a:cs typeface="Arial" pitchFamily="34" charset="0"/>
              </a:rPr>
              <a:t>B </a:t>
            </a:r>
            <a:r>
              <a:rPr lang="ar-SA" sz="3000" dirty="0" smtClean="0">
                <a:cs typeface="Arial" pitchFamily="34" charset="0"/>
              </a:rPr>
              <a:t> بحيث </a:t>
            </a:r>
            <a:r>
              <a:rPr lang="en-US" sz="3000" dirty="0" smtClean="0">
                <a:cs typeface="Arial" pitchFamily="34" charset="0"/>
              </a:rPr>
              <a:t>(</a:t>
            </a:r>
            <a:r>
              <a:rPr lang="en-US" sz="3000" dirty="0" err="1" smtClean="0">
                <a:cs typeface="Arial" pitchFamily="34" charset="0"/>
              </a:rPr>
              <a:t>x,y</a:t>
            </a:r>
            <a:r>
              <a:rPr lang="en-US" sz="3000" dirty="0" smtClean="0">
                <a:cs typeface="Arial" pitchFamily="34" charset="0"/>
              </a:rPr>
              <a:t>)</a:t>
            </a:r>
            <a:r>
              <a:rPr lang="az-Cyrl-AZ" sz="3000" dirty="0" smtClean="0">
                <a:cs typeface="Arial" pitchFamily="34" charset="0"/>
              </a:rPr>
              <a:t>є</a:t>
            </a:r>
            <a:r>
              <a:rPr lang="en-US" sz="3000" dirty="0" smtClean="0">
                <a:cs typeface="Arial" pitchFamily="34" charset="0"/>
              </a:rPr>
              <a:t>f</a:t>
            </a:r>
            <a:r>
              <a:rPr lang="ar-SA" sz="3000" dirty="0" smtClean="0">
                <a:cs typeface="Arial" pitchFamily="34" charset="0"/>
              </a:rPr>
              <a:t> . يسمى </a:t>
            </a:r>
            <a:r>
              <a:rPr lang="en-US" sz="3000" dirty="0" smtClean="0">
                <a:cs typeface="Arial" pitchFamily="34" charset="0"/>
              </a:rPr>
              <a:t> y</a:t>
            </a:r>
            <a:r>
              <a:rPr lang="ar-SA" sz="3000" dirty="0" smtClean="0">
                <a:cs typeface="Arial" pitchFamily="34" charset="0"/>
              </a:rPr>
              <a:t>قيمة الدالة </a:t>
            </a:r>
            <a:r>
              <a:rPr lang="en-US" sz="3000" dirty="0" smtClean="0">
                <a:cs typeface="Arial" pitchFamily="34" charset="0"/>
              </a:rPr>
              <a:t>f</a:t>
            </a:r>
            <a:r>
              <a:rPr lang="ar-SA" sz="3000" dirty="0" smtClean="0">
                <a:cs typeface="Arial" pitchFamily="34" charset="0"/>
              </a:rPr>
              <a:t> عند </a:t>
            </a:r>
            <a:r>
              <a:rPr lang="en-US" sz="3000" dirty="0" smtClean="0">
                <a:cs typeface="Arial" pitchFamily="34" charset="0"/>
              </a:rPr>
              <a:t>x</a:t>
            </a:r>
            <a:r>
              <a:rPr lang="ar-SA" sz="3000" dirty="0" smtClean="0">
                <a:cs typeface="Arial" pitchFamily="34" charset="0"/>
              </a:rPr>
              <a:t> ويكتب ذلك رمزا على النحو</a:t>
            </a:r>
            <a:r>
              <a:rPr lang="en-US" sz="3000" dirty="0" smtClean="0">
                <a:cs typeface="Arial" pitchFamily="34" charset="0"/>
              </a:rPr>
              <a:t> y=f(x) </a:t>
            </a:r>
            <a:r>
              <a:rPr lang="ar-SA" sz="3000" dirty="0" smtClean="0">
                <a:cs typeface="Arial" pitchFamily="34" charset="0"/>
              </a:rPr>
              <a:t>.ويسمى </a:t>
            </a:r>
            <a:r>
              <a:rPr lang="en-US" sz="3000" dirty="0" smtClean="0">
                <a:cs typeface="Arial" pitchFamily="34" charset="0"/>
              </a:rPr>
              <a:t>y</a:t>
            </a:r>
            <a:r>
              <a:rPr lang="ar-SA" sz="3000" dirty="0" smtClean="0">
                <a:cs typeface="Arial" pitchFamily="34" charset="0"/>
              </a:rPr>
              <a:t> بالمتغير التابع و </a:t>
            </a:r>
            <a:r>
              <a:rPr lang="en-US" sz="3000" dirty="0" smtClean="0">
                <a:cs typeface="Arial" pitchFamily="34" charset="0"/>
              </a:rPr>
              <a:t>x</a:t>
            </a:r>
            <a:r>
              <a:rPr lang="ar-SA" sz="3000" dirty="0" smtClean="0">
                <a:cs typeface="Arial" pitchFamily="34" charset="0"/>
              </a:rPr>
              <a:t> بالمتغير المستقل.</a:t>
            </a:r>
          </a:p>
          <a:p>
            <a:pPr rtl="1"/>
            <a:r>
              <a:rPr lang="ar-SA" sz="3000" b="1" dirty="0" smtClean="0">
                <a:solidFill>
                  <a:srgbClr val="FF0000"/>
                </a:solidFill>
                <a:cs typeface="Arial" pitchFamily="34" charset="0"/>
              </a:rPr>
              <a:t>ملاحظة</a:t>
            </a:r>
            <a:r>
              <a:rPr lang="ar-SA" sz="3000" dirty="0" smtClean="0">
                <a:solidFill>
                  <a:srgbClr val="FF0000"/>
                </a:solidFill>
                <a:cs typeface="Arial" pitchFamily="34" charset="0"/>
              </a:rPr>
              <a:t>:</a:t>
            </a:r>
          </a:p>
          <a:p>
            <a:pPr rtl="1"/>
            <a:r>
              <a:rPr lang="ar-SA" sz="3000" dirty="0" smtClean="0">
                <a:cs typeface="Arial" pitchFamily="34" charset="0"/>
              </a:rPr>
              <a:t>إذا كانت </a:t>
            </a:r>
            <a:r>
              <a:rPr lang="en-US" sz="3000" dirty="0" smtClean="0">
                <a:cs typeface="Arial" pitchFamily="34" charset="0"/>
              </a:rPr>
              <a:t>f</a:t>
            </a:r>
            <a:r>
              <a:rPr lang="ar-SA" sz="3000" dirty="0" smtClean="0">
                <a:cs typeface="Arial" pitchFamily="34" charset="0"/>
              </a:rPr>
              <a:t> دالة من </a:t>
            </a:r>
            <a:r>
              <a:rPr lang="en-US" sz="3000" dirty="0" smtClean="0">
                <a:cs typeface="Arial" pitchFamily="34" charset="0"/>
              </a:rPr>
              <a:t>A</a:t>
            </a:r>
            <a:r>
              <a:rPr lang="ar-SA" sz="3000" dirty="0" smtClean="0">
                <a:cs typeface="Arial" pitchFamily="34" charset="0"/>
              </a:rPr>
              <a:t> إلى </a:t>
            </a:r>
            <a:r>
              <a:rPr lang="en-US" sz="3000" dirty="0" smtClean="0">
                <a:cs typeface="Arial" pitchFamily="34" charset="0"/>
              </a:rPr>
              <a:t>B</a:t>
            </a:r>
            <a:r>
              <a:rPr lang="ar-SA" sz="3000" dirty="0" smtClean="0">
                <a:cs typeface="Arial" pitchFamily="34" charset="0"/>
              </a:rPr>
              <a:t>. فان </a:t>
            </a:r>
            <a:r>
              <a:rPr lang="en-US" sz="3000" dirty="0" smtClean="0">
                <a:cs typeface="Arial" pitchFamily="34" charset="0"/>
              </a:rPr>
              <a:t>A</a:t>
            </a:r>
            <a:r>
              <a:rPr lang="ar-SA" sz="3000" dirty="0" smtClean="0">
                <a:cs typeface="Arial" pitchFamily="34" charset="0"/>
              </a:rPr>
              <a:t> تسمى مجال الدالة . وتسمى </a:t>
            </a:r>
            <a:r>
              <a:rPr lang="en-US" sz="3000" dirty="0" smtClean="0">
                <a:cs typeface="Arial" pitchFamily="34" charset="0"/>
              </a:rPr>
              <a:t>B</a:t>
            </a:r>
            <a:r>
              <a:rPr lang="ar-SA" sz="3000" dirty="0" smtClean="0">
                <a:cs typeface="Arial" pitchFamily="34" charset="0"/>
              </a:rPr>
              <a:t> المجال المقابل لها كما تسمى مجموعة الصور بالمدى.</a:t>
            </a:r>
          </a:p>
          <a:p>
            <a:pPr rtl="1"/>
            <a:endParaRPr lang="ar-SA" sz="3000" dirty="0" smtClean="0">
              <a:cs typeface="Arial" pitchFamily="34" charset="0"/>
            </a:endParaRPr>
          </a:p>
          <a:p>
            <a:pPr rtl="1"/>
            <a:endParaRPr lang="ar-SA" sz="3000" dirty="0" smtClean="0">
              <a:cs typeface="Arial" pitchFamily="34" charset="0"/>
            </a:endParaRPr>
          </a:p>
          <a:p>
            <a:endParaRPr lang="en-US" dirty="0" smtClean="0">
              <a:cs typeface="Arial" pitchFamily="34" charset="0"/>
            </a:endParaRPr>
          </a:p>
          <a:p>
            <a:pPr rtl="1"/>
            <a:endParaRPr lang="ar-SA" b="1" dirty="0" smtClean="0">
              <a:solidFill>
                <a:srgbClr val="FF0000"/>
              </a:solidFill>
              <a:cs typeface="Arial" pitchFamily="34" charset="0"/>
            </a:endParaRPr>
          </a:p>
          <a:p>
            <a:pPr rtl="1"/>
            <a:endParaRPr lang="ar-SA" b="1" dirty="0" smtClean="0">
              <a:solidFill>
                <a:srgbClr val="FF0000"/>
              </a:solidFill>
              <a:cs typeface="Arial" pitchFamily="34" charset="0"/>
            </a:endParaRPr>
          </a:p>
          <a:p>
            <a:pPr rtl="1"/>
            <a:endParaRPr lang="ar-SA" b="1" dirty="0" smtClean="0">
              <a:solidFill>
                <a:srgbClr val="FF0000"/>
              </a:solidFill>
              <a:cs typeface="Arial" pitchFamily="34" charset="0"/>
            </a:endParaRPr>
          </a:p>
          <a:p>
            <a:pPr algn="just" rtl="1"/>
            <a:endParaRPr lang="ar-SA" dirty="0" smtClean="0">
              <a:cs typeface="Arial" pitchFamily="34" charset="0"/>
            </a:endParaRPr>
          </a:p>
          <a:p>
            <a:pPr algn="just" rtl="1"/>
            <a:endParaRPr lang="ar-SA" sz="4400" dirty="0" smtClean="0">
              <a:cs typeface="Arial" pitchFamily="34" charset="0"/>
            </a:endParaRPr>
          </a:p>
          <a:p>
            <a:pPr algn="just" rtl="1"/>
            <a:endParaRPr lang="en-GB"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cxnSp>
        <p:nvCxnSpPr>
          <p:cNvPr id="8" name="رابط كسهم مستقيم 7"/>
          <p:cNvCxnSpPr/>
          <p:nvPr/>
        </p:nvCxnSpPr>
        <p:spPr>
          <a:xfrm>
            <a:off x="1524000" y="2209800"/>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739362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b="1" smtClean="0">
                <a:solidFill>
                  <a:srgbClr val="FF0000"/>
                </a:solidFill>
                <a:cs typeface="Arial" pitchFamily="34" charset="0"/>
              </a:rPr>
              <a:t>تابع : الدالة:</a:t>
            </a: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8195" name="Content Placeholder 2"/>
          <p:cNvSpPr>
            <a:spLocks noGrp="1"/>
          </p:cNvSpPr>
          <p:nvPr>
            <p:ph idx="1"/>
          </p:nvPr>
        </p:nvSpPr>
        <p:spPr>
          <a:xfrm>
            <a:off x="533400" y="1371600"/>
            <a:ext cx="8915400" cy="4830763"/>
          </a:xfrm>
        </p:spPr>
        <p:txBody>
          <a:bodyPr/>
          <a:lstStyle/>
          <a:p>
            <a:pPr rtl="1"/>
            <a:r>
              <a:rPr lang="ar-SA" sz="3000" dirty="0" smtClean="0">
                <a:cs typeface="Arial" pitchFamily="34" charset="0"/>
              </a:rPr>
              <a:t>مثال:   إذا كانت  </a:t>
            </a:r>
            <a:r>
              <a:rPr lang="en-US" sz="3000" dirty="0" smtClean="0">
                <a:cs typeface="Arial" pitchFamily="34" charset="0"/>
              </a:rPr>
              <a:t>A={1,2,3}</a:t>
            </a:r>
            <a:r>
              <a:rPr lang="ar-SA" sz="3000" dirty="0" smtClean="0">
                <a:cs typeface="Arial" pitchFamily="34" charset="0"/>
              </a:rPr>
              <a:t> و </a:t>
            </a:r>
            <a:r>
              <a:rPr lang="en-US" sz="3000" dirty="0" smtClean="0">
                <a:cs typeface="Arial" pitchFamily="34" charset="0"/>
              </a:rPr>
              <a:t> B={4,8,12}</a:t>
            </a:r>
            <a:r>
              <a:rPr lang="ar-SA" sz="3000" dirty="0" smtClean="0">
                <a:cs typeface="Arial" pitchFamily="34" charset="0"/>
              </a:rPr>
              <a:t> وكانت </a:t>
            </a:r>
          </a:p>
          <a:p>
            <a:pPr rtl="1"/>
            <a:r>
              <a:rPr lang="ar-SA" sz="3000" dirty="0" smtClean="0">
                <a:cs typeface="Arial" pitchFamily="34" charset="0"/>
              </a:rPr>
              <a:t>                                   و                            </a:t>
            </a:r>
            <a:r>
              <a:rPr lang="ar-SA" sz="3000" dirty="0" err="1" smtClean="0">
                <a:cs typeface="Arial" pitchFamily="34" charset="0"/>
              </a:rPr>
              <a:t>و</a:t>
            </a:r>
            <a:r>
              <a:rPr lang="ar-SA" sz="3000" dirty="0" smtClean="0">
                <a:cs typeface="Arial" pitchFamily="34" charset="0"/>
              </a:rPr>
              <a:t> </a:t>
            </a:r>
          </a:p>
          <a:p>
            <a:pPr rtl="1"/>
            <a:endParaRPr lang="ar-SA" sz="3000" dirty="0" smtClean="0">
              <a:cs typeface="Arial" pitchFamily="34" charset="0"/>
            </a:endParaRPr>
          </a:p>
          <a:p>
            <a:pPr rtl="1"/>
            <a:endParaRPr lang="ar-SA" sz="3000" dirty="0" smtClean="0">
              <a:cs typeface="Arial" pitchFamily="34" charset="0"/>
            </a:endParaRPr>
          </a:p>
          <a:p>
            <a:pPr rtl="1"/>
            <a:r>
              <a:rPr lang="ar-SA" sz="2800" dirty="0" smtClean="0">
                <a:cs typeface="Arial" pitchFamily="34" charset="0"/>
              </a:rPr>
              <a:t>فهل         ،        و       دوال من</a:t>
            </a:r>
            <a:r>
              <a:rPr lang="en-US" sz="2800" dirty="0" smtClean="0">
                <a:cs typeface="Arial" pitchFamily="34" charset="0"/>
              </a:rPr>
              <a:t>A </a:t>
            </a:r>
            <a:r>
              <a:rPr lang="ar-SA" sz="2800" dirty="0" smtClean="0">
                <a:cs typeface="Arial" pitchFamily="34" charset="0"/>
              </a:rPr>
              <a:t> إلى </a:t>
            </a:r>
            <a:r>
              <a:rPr lang="en-US" sz="2800" dirty="0" smtClean="0">
                <a:cs typeface="Arial" pitchFamily="34" charset="0"/>
              </a:rPr>
              <a:t> B </a:t>
            </a:r>
            <a:r>
              <a:rPr lang="ar-SA" sz="2800" dirty="0" smtClean="0">
                <a:cs typeface="Arial" pitchFamily="34" charset="0"/>
              </a:rPr>
              <a:t>؟</a:t>
            </a:r>
            <a:r>
              <a:rPr lang="en-US" sz="2800" dirty="0" smtClean="0">
                <a:cs typeface="Arial" pitchFamily="34" charset="0"/>
              </a:rPr>
              <a:t> </a:t>
            </a:r>
            <a:endParaRPr lang="ar-SA" sz="2800" dirty="0" smtClean="0">
              <a:cs typeface="Arial" pitchFamily="34" charset="0"/>
            </a:endParaRPr>
          </a:p>
          <a:p>
            <a:pPr rtl="1"/>
            <a:r>
              <a:rPr lang="ar-SA" sz="3000" dirty="0" smtClean="0">
                <a:cs typeface="Arial" pitchFamily="34" charset="0"/>
              </a:rPr>
              <a:t> </a:t>
            </a:r>
            <a:endParaRPr lang="en-US" sz="3000" dirty="0" smtClean="0">
              <a:cs typeface="Arial" pitchFamily="34" charset="0"/>
            </a:endParaRPr>
          </a:p>
          <a:p>
            <a:endParaRPr lang="en-US" dirty="0" smtClean="0">
              <a:cs typeface="Arial" pitchFamily="34" charset="0"/>
            </a:endParaRPr>
          </a:p>
          <a:p>
            <a:pPr rtl="1"/>
            <a:endParaRPr lang="ar-SA" b="1" dirty="0" smtClean="0">
              <a:solidFill>
                <a:srgbClr val="FF0000"/>
              </a:solidFill>
              <a:cs typeface="Arial" pitchFamily="34" charset="0"/>
            </a:endParaRPr>
          </a:p>
          <a:p>
            <a:pPr rtl="1"/>
            <a:endParaRPr lang="ar-SA" b="1" dirty="0" smtClean="0">
              <a:solidFill>
                <a:srgbClr val="FF0000"/>
              </a:solidFill>
              <a:cs typeface="Arial" pitchFamily="34" charset="0"/>
            </a:endParaRPr>
          </a:p>
          <a:p>
            <a:pPr rtl="1"/>
            <a:endParaRPr lang="ar-SA" b="1" dirty="0" smtClean="0">
              <a:solidFill>
                <a:srgbClr val="FF0000"/>
              </a:solidFill>
              <a:cs typeface="Arial" pitchFamily="34" charset="0"/>
            </a:endParaRPr>
          </a:p>
          <a:p>
            <a:pPr algn="just" rtl="1"/>
            <a:endParaRPr lang="ar-SA" dirty="0" smtClean="0">
              <a:cs typeface="Arial" pitchFamily="34" charset="0"/>
            </a:endParaRPr>
          </a:p>
          <a:p>
            <a:pPr algn="just" rtl="1"/>
            <a:endParaRPr lang="ar-SA" sz="4400" dirty="0" smtClean="0">
              <a:cs typeface="Arial" pitchFamily="34" charset="0"/>
            </a:endParaRPr>
          </a:p>
          <a:p>
            <a:pPr algn="just" rtl="1"/>
            <a:endParaRPr lang="en-GB"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8199" name="Object 2"/>
          <p:cNvGraphicFramePr>
            <a:graphicFrameLocks noChangeAspect="1"/>
          </p:cNvGraphicFramePr>
          <p:nvPr/>
        </p:nvGraphicFramePr>
        <p:xfrm>
          <a:off x="6019800" y="2057400"/>
          <a:ext cx="3492500" cy="457200"/>
        </p:xfrm>
        <a:graphic>
          <a:graphicData uri="http://schemas.openxmlformats.org/presentationml/2006/ole">
            <p:oleObj spid="_x0000_s1170" name="Equation" r:id="rId3" imgW="1434477" imgH="215806" progId="Equation.3">
              <p:embed/>
            </p:oleObj>
          </a:graphicData>
        </a:graphic>
      </p:graphicFrame>
      <p:graphicFrame>
        <p:nvGraphicFramePr>
          <p:cNvPr id="8200" name="Object 5"/>
          <p:cNvGraphicFramePr>
            <a:graphicFrameLocks noChangeAspect="1"/>
          </p:cNvGraphicFramePr>
          <p:nvPr/>
        </p:nvGraphicFramePr>
        <p:xfrm>
          <a:off x="2743200" y="2057400"/>
          <a:ext cx="2667000" cy="457200"/>
        </p:xfrm>
        <a:graphic>
          <a:graphicData uri="http://schemas.openxmlformats.org/presentationml/2006/ole">
            <p:oleObj spid="_x0000_s1171" name="Equation" r:id="rId4" imgW="1040948" imgH="215806" progId="Equation.3">
              <p:embed/>
            </p:oleObj>
          </a:graphicData>
        </a:graphic>
      </p:graphicFrame>
      <p:graphicFrame>
        <p:nvGraphicFramePr>
          <p:cNvPr id="8201" name="Object 6"/>
          <p:cNvGraphicFramePr>
            <a:graphicFrameLocks noChangeAspect="1"/>
          </p:cNvGraphicFramePr>
          <p:nvPr/>
        </p:nvGraphicFramePr>
        <p:xfrm>
          <a:off x="4876800" y="2895600"/>
          <a:ext cx="4572000" cy="403225"/>
        </p:xfrm>
        <a:graphic>
          <a:graphicData uri="http://schemas.openxmlformats.org/presentationml/2006/ole">
            <p:oleObj spid="_x0000_s1172" name="Equation" r:id="rId5" imgW="1752600" imgH="228600" progId="Equation.3">
              <p:embed/>
            </p:oleObj>
          </a:graphicData>
        </a:graphic>
      </p:graphicFrame>
      <p:graphicFrame>
        <p:nvGraphicFramePr>
          <p:cNvPr id="8202" name="Object 18"/>
          <p:cNvGraphicFramePr>
            <a:graphicFrameLocks noChangeAspect="1"/>
          </p:cNvGraphicFramePr>
          <p:nvPr/>
        </p:nvGraphicFramePr>
        <p:xfrm>
          <a:off x="8153400" y="3594100"/>
          <a:ext cx="609600" cy="444500"/>
        </p:xfrm>
        <a:graphic>
          <a:graphicData uri="http://schemas.openxmlformats.org/presentationml/2006/ole">
            <p:oleObj spid="_x0000_s1173" name="Equation" r:id="rId6" imgW="152268" imgH="215713" progId="Equation.3">
              <p:embed/>
            </p:oleObj>
          </a:graphicData>
        </a:graphic>
      </p:graphicFrame>
      <p:graphicFrame>
        <p:nvGraphicFramePr>
          <p:cNvPr id="8203" name="Object 18"/>
          <p:cNvGraphicFramePr>
            <a:graphicFrameLocks noChangeAspect="1"/>
          </p:cNvGraphicFramePr>
          <p:nvPr/>
        </p:nvGraphicFramePr>
        <p:xfrm>
          <a:off x="7188200" y="3670300"/>
          <a:ext cx="711200" cy="368300"/>
        </p:xfrm>
        <a:graphic>
          <a:graphicData uri="http://schemas.openxmlformats.org/presentationml/2006/ole">
            <p:oleObj spid="_x0000_s1174" name="Equation" r:id="rId7" imgW="177569" imgH="215619" progId="Equation.3">
              <p:embed/>
            </p:oleObj>
          </a:graphicData>
        </a:graphic>
      </p:graphicFrame>
      <p:graphicFrame>
        <p:nvGraphicFramePr>
          <p:cNvPr id="8204" name="Object 20"/>
          <p:cNvGraphicFramePr>
            <a:graphicFrameLocks noChangeAspect="1"/>
          </p:cNvGraphicFramePr>
          <p:nvPr/>
        </p:nvGraphicFramePr>
        <p:xfrm>
          <a:off x="6299200" y="3586163"/>
          <a:ext cx="660400" cy="452437"/>
        </p:xfrm>
        <a:graphic>
          <a:graphicData uri="http://schemas.openxmlformats.org/presentationml/2006/ole">
            <p:oleObj spid="_x0000_s1175" name="Equation" r:id="rId8" imgW="165028" imgH="228501" progId="Equation.3">
              <p:embed/>
            </p:oleObj>
          </a:graphicData>
        </a:graphic>
      </p:graphicFrame>
    </p:spTree>
    <p:extLst>
      <p:ext uri="{BB962C8B-B14F-4D97-AF65-F5344CB8AC3E}">
        <p14:creationId xmlns:p14="http://schemas.microsoft.com/office/powerpoint/2010/main" xmlns="" val="14604420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b="1" smtClean="0">
                <a:solidFill>
                  <a:srgbClr val="FF0000"/>
                </a:solidFill>
                <a:cs typeface="Arial" pitchFamily="34" charset="0"/>
              </a:rPr>
              <a:t>تابع : الدالة:</a:t>
            </a: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9219" name="Content Placeholder 2"/>
          <p:cNvSpPr>
            <a:spLocks noGrp="1"/>
          </p:cNvSpPr>
          <p:nvPr>
            <p:ph idx="1"/>
          </p:nvPr>
        </p:nvSpPr>
        <p:spPr>
          <a:xfrm>
            <a:off x="533400" y="1600200"/>
            <a:ext cx="8915400" cy="4602163"/>
          </a:xfrm>
        </p:spPr>
        <p:txBody>
          <a:bodyPr/>
          <a:lstStyle/>
          <a:p>
            <a:pPr rtl="1"/>
            <a:endParaRPr lang="ar-SA" dirty="0" smtClean="0">
              <a:cs typeface="Arial" pitchFamily="34" charset="0"/>
            </a:endParaRPr>
          </a:p>
          <a:p>
            <a:pPr rtl="1"/>
            <a:endParaRPr lang="ar-SA" dirty="0" smtClean="0">
              <a:cs typeface="Arial" pitchFamily="34" charset="0"/>
            </a:endParaRPr>
          </a:p>
          <a:p>
            <a:endParaRPr lang="en-US" dirty="0" smtClean="0">
              <a:cs typeface="Arial" pitchFamily="34" charset="0"/>
            </a:endParaRPr>
          </a:p>
          <a:p>
            <a:pPr rtl="1"/>
            <a:endParaRPr lang="ar-SA" b="1" dirty="0" smtClean="0">
              <a:solidFill>
                <a:srgbClr val="FF0000"/>
              </a:solidFill>
              <a:cs typeface="Arial" pitchFamily="34" charset="0"/>
            </a:endParaRPr>
          </a:p>
          <a:p>
            <a:pPr rtl="1"/>
            <a:endParaRPr lang="ar-SA" b="1" dirty="0" smtClean="0">
              <a:solidFill>
                <a:srgbClr val="FF0000"/>
              </a:solidFill>
              <a:cs typeface="Arial" pitchFamily="34" charset="0"/>
            </a:endParaRPr>
          </a:p>
          <a:p>
            <a:pPr rtl="1"/>
            <a:r>
              <a:rPr lang="ar-SA" sz="2800" dirty="0" smtClean="0">
                <a:cs typeface="Arial" pitchFamily="34" charset="0"/>
              </a:rPr>
              <a:t>نعم    دالة لان كل عنصر في المجال له صورة واحدة فقط في المجال المقابل.</a:t>
            </a:r>
          </a:p>
          <a:p>
            <a:pPr algn="just" rtl="1"/>
            <a:endParaRPr lang="ar-SA" dirty="0" smtClean="0">
              <a:cs typeface="Arial" pitchFamily="34" charset="0"/>
            </a:endParaRPr>
          </a:p>
          <a:p>
            <a:pPr algn="just" rtl="1"/>
            <a:endParaRPr lang="ar-SA" sz="4400" dirty="0" smtClean="0">
              <a:cs typeface="Arial" pitchFamily="34" charset="0"/>
            </a:endParaRPr>
          </a:p>
          <a:p>
            <a:pPr algn="just" rtl="1"/>
            <a:endParaRPr lang="en-GB"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1" name="شكل بيضاوي 10"/>
          <p:cNvSpPr/>
          <p:nvPr/>
        </p:nvSpPr>
        <p:spPr>
          <a:xfrm>
            <a:off x="2286000" y="2438400"/>
            <a:ext cx="990600" cy="16002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12" name="شكل بيضاوي 11"/>
          <p:cNvSpPr/>
          <p:nvPr/>
        </p:nvSpPr>
        <p:spPr>
          <a:xfrm>
            <a:off x="4038600" y="2438400"/>
            <a:ext cx="914400" cy="15240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9225" name="مربع نص 12"/>
          <p:cNvSpPr txBox="1">
            <a:spLocks noChangeArrowheads="1"/>
          </p:cNvSpPr>
          <p:nvPr/>
        </p:nvSpPr>
        <p:spPr bwMode="auto">
          <a:xfrm>
            <a:off x="2590800" y="2686050"/>
            <a:ext cx="4572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smtClean="0"/>
              <a:t>1</a:t>
            </a:r>
            <a:endParaRPr lang="ar-SA" dirty="0"/>
          </a:p>
          <a:p>
            <a:pPr eaLnBrk="1" hangingPunct="1"/>
            <a:r>
              <a:rPr lang="en-US" dirty="0" smtClean="0"/>
              <a:t>2</a:t>
            </a:r>
            <a:endParaRPr lang="ar-SA" dirty="0"/>
          </a:p>
          <a:p>
            <a:pPr eaLnBrk="1" hangingPunct="1"/>
            <a:r>
              <a:rPr lang="en-US" dirty="0" smtClean="0"/>
              <a:t>3</a:t>
            </a:r>
            <a:endParaRPr lang="ar-SA" dirty="0"/>
          </a:p>
          <a:p>
            <a:pPr eaLnBrk="1" hangingPunct="1"/>
            <a:endParaRPr lang="ar-SA" dirty="0"/>
          </a:p>
        </p:txBody>
      </p:sp>
      <p:sp>
        <p:nvSpPr>
          <p:cNvPr id="9226" name="مربع نص 13"/>
          <p:cNvSpPr txBox="1">
            <a:spLocks noChangeArrowheads="1"/>
          </p:cNvSpPr>
          <p:nvPr/>
        </p:nvSpPr>
        <p:spPr bwMode="auto">
          <a:xfrm>
            <a:off x="4191000" y="2733675"/>
            <a:ext cx="533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smtClean="0"/>
              <a:t>4</a:t>
            </a:r>
            <a:endParaRPr lang="ar-SA" dirty="0"/>
          </a:p>
          <a:p>
            <a:pPr eaLnBrk="1" hangingPunct="1"/>
            <a:r>
              <a:rPr lang="en-US" dirty="0" smtClean="0"/>
              <a:t>8</a:t>
            </a:r>
            <a:endParaRPr lang="ar-SA" dirty="0"/>
          </a:p>
          <a:p>
            <a:pPr eaLnBrk="1" hangingPunct="1"/>
            <a:r>
              <a:rPr lang="en-US" dirty="0" smtClean="0"/>
              <a:t>12</a:t>
            </a:r>
            <a:endParaRPr lang="ar-SA" dirty="0"/>
          </a:p>
        </p:txBody>
      </p:sp>
      <p:cxnSp>
        <p:nvCxnSpPr>
          <p:cNvPr id="15" name="رابط كسهم مستقيم 14"/>
          <p:cNvCxnSpPr/>
          <p:nvPr/>
        </p:nvCxnSpPr>
        <p:spPr>
          <a:xfrm>
            <a:off x="2971800" y="2894013"/>
            <a:ext cx="15240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V="1">
            <a:off x="2971800" y="2971800"/>
            <a:ext cx="15240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2971800" y="3427413"/>
            <a:ext cx="14478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230" name="Object 6"/>
          <p:cNvGraphicFramePr>
            <a:graphicFrameLocks noChangeAspect="1"/>
          </p:cNvGraphicFramePr>
          <p:nvPr/>
        </p:nvGraphicFramePr>
        <p:xfrm>
          <a:off x="2590800" y="1828800"/>
          <a:ext cx="914400" cy="533400"/>
        </p:xfrm>
        <a:graphic>
          <a:graphicData uri="http://schemas.openxmlformats.org/presentationml/2006/ole">
            <p:oleObj spid="_x0000_s2146" name="Equation" r:id="rId3" imgW="152268" imgH="164957" progId="Equation.3">
              <p:embed/>
            </p:oleObj>
          </a:graphicData>
        </a:graphic>
      </p:graphicFrame>
      <p:graphicFrame>
        <p:nvGraphicFramePr>
          <p:cNvPr id="9231" name="Object 3"/>
          <p:cNvGraphicFramePr>
            <a:graphicFrameLocks noChangeAspect="1"/>
          </p:cNvGraphicFramePr>
          <p:nvPr/>
        </p:nvGraphicFramePr>
        <p:xfrm>
          <a:off x="4191000" y="1905000"/>
          <a:ext cx="914400" cy="533400"/>
        </p:xfrm>
        <a:graphic>
          <a:graphicData uri="http://schemas.openxmlformats.org/presentationml/2006/ole">
            <p:oleObj spid="_x0000_s2147" name="Equation" r:id="rId4" imgW="152268" imgH="164957" progId="Equation.3">
              <p:embed/>
            </p:oleObj>
          </a:graphicData>
        </a:graphic>
      </p:graphicFrame>
      <p:graphicFrame>
        <p:nvGraphicFramePr>
          <p:cNvPr id="9232" name="Object 8"/>
          <p:cNvGraphicFramePr>
            <a:graphicFrameLocks noChangeAspect="1"/>
          </p:cNvGraphicFramePr>
          <p:nvPr/>
        </p:nvGraphicFramePr>
        <p:xfrm>
          <a:off x="3429000" y="1981200"/>
          <a:ext cx="457200" cy="304800"/>
        </p:xfrm>
        <a:graphic>
          <a:graphicData uri="http://schemas.openxmlformats.org/presentationml/2006/ole">
            <p:oleObj spid="_x0000_s2148" name="Equation" r:id="rId5" imgW="152268" imgH="215713" progId="Equation.3">
              <p:embed/>
            </p:oleObj>
          </a:graphicData>
        </a:graphic>
      </p:graphicFrame>
      <p:sp>
        <p:nvSpPr>
          <p:cNvPr id="9233" name="مستطيل 19"/>
          <p:cNvSpPr>
            <a:spLocks noChangeArrowheads="1"/>
          </p:cNvSpPr>
          <p:nvPr/>
        </p:nvSpPr>
        <p:spPr bwMode="auto">
          <a:xfrm>
            <a:off x="6934200" y="1524000"/>
            <a:ext cx="22542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ar-SA" sz="3200"/>
              <a:t>الحل:</a:t>
            </a:r>
          </a:p>
        </p:txBody>
      </p:sp>
      <p:graphicFrame>
        <p:nvGraphicFramePr>
          <p:cNvPr id="9234" name="Object 22"/>
          <p:cNvGraphicFramePr>
            <a:graphicFrameLocks noChangeAspect="1"/>
          </p:cNvGraphicFramePr>
          <p:nvPr/>
        </p:nvGraphicFramePr>
        <p:xfrm>
          <a:off x="8610600" y="4648200"/>
          <a:ext cx="457200" cy="304800"/>
        </p:xfrm>
        <a:graphic>
          <a:graphicData uri="http://schemas.openxmlformats.org/presentationml/2006/ole">
            <p:oleObj spid="_x0000_s2149" name="Equation" r:id="rId6" imgW="152268" imgH="215713" progId="Equation.3">
              <p:embed/>
            </p:oleObj>
          </a:graphicData>
        </a:graphic>
      </p:graphicFrame>
    </p:spTree>
    <p:extLst>
      <p:ext uri="{BB962C8B-B14F-4D97-AF65-F5344CB8AC3E}">
        <p14:creationId xmlns:p14="http://schemas.microsoft.com/office/powerpoint/2010/main" xmlns="" val="20367488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b="1" dirty="0" smtClean="0">
                <a:solidFill>
                  <a:srgbClr val="FF0000"/>
                </a:solidFill>
                <a:cs typeface="Arial" pitchFamily="34" charset="0"/>
              </a:rPr>
              <a:t>تابع : الحل:</a:t>
            </a:r>
            <a:endParaRPr lang="ar-SA" dirty="0"/>
          </a:p>
        </p:txBody>
      </p:sp>
      <p:sp>
        <p:nvSpPr>
          <p:cNvPr id="10243" name="عنصر نائب للمحتوى 2"/>
          <p:cNvSpPr>
            <a:spLocks noGrp="1"/>
          </p:cNvSpPr>
          <p:nvPr>
            <p:ph idx="1"/>
          </p:nvPr>
        </p:nvSpPr>
        <p:spPr/>
        <p:txBody>
          <a:bodyPr/>
          <a:lstStyle/>
          <a:p>
            <a:endParaRPr lang="ar-SA" smtClean="0">
              <a:cs typeface="Arial" pitchFamily="34" charset="0"/>
            </a:endParaRPr>
          </a:p>
          <a:p>
            <a:endParaRPr lang="ar-SA" smtClean="0">
              <a:cs typeface="Arial" pitchFamily="34" charset="0"/>
            </a:endParaRPr>
          </a:p>
          <a:p>
            <a:endParaRPr lang="ar-SA" smtClean="0">
              <a:cs typeface="Arial" pitchFamily="34" charset="0"/>
            </a:endParaRPr>
          </a:p>
          <a:p>
            <a:endParaRPr lang="ar-SA" smtClean="0">
              <a:cs typeface="Arial" pitchFamily="34" charset="0"/>
            </a:endParaRPr>
          </a:p>
          <a:p>
            <a:r>
              <a:rPr lang="ar-SA" sz="2800" smtClean="0">
                <a:cs typeface="Arial" pitchFamily="34" charset="0"/>
              </a:rPr>
              <a:t>      ليست دالة لان         وليس له صورة        .</a:t>
            </a:r>
          </a:p>
        </p:txBody>
      </p:sp>
      <p:sp>
        <p:nvSpPr>
          <p:cNvPr id="5" name="شكل بيضاوي 4"/>
          <p:cNvSpPr/>
          <p:nvPr/>
        </p:nvSpPr>
        <p:spPr>
          <a:xfrm rot="162225">
            <a:off x="3886200" y="2286000"/>
            <a:ext cx="990600" cy="16002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6" name="شكل بيضاوي 5"/>
          <p:cNvSpPr/>
          <p:nvPr/>
        </p:nvSpPr>
        <p:spPr>
          <a:xfrm>
            <a:off x="5638800" y="2286000"/>
            <a:ext cx="914400" cy="15240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10247" name="مربع نص 22"/>
          <p:cNvSpPr txBox="1">
            <a:spLocks noChangeArrowheads="1"/>
          </p:cNvSpPr>
          <p:nvPr/>
        </p:nvSpPr>
        <p:spPr bwMode="auto">
          <a:xfrm>
            <a:off x="4191000" y="2533650"/>
            <a:ext cx="4572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1</a:t>
            </a:r>
            <a:endParaRPr lang="ar-SA"/>
          </a:p>
          <a:p>
            <a:pPr eaLnBrk="1" hangingPunct="1"/>
            <a:r>
              <a:rPr lang="en-US"/>
              <a:t>2</a:t>
            </a:r>
            <a:endParaRPr lang="ar-SA"/>
          </a:p>
          <a:p>
            <a:pPr eaLnBrk="1" hangingPunct="1"/>
            <a:r>
              <a:rPr lang="en-US"/>
              <a:t>3</a:t>
            </a:r>
            <a:endParaRPr lang="ar-SA"/>
          </a:p>
          <a:p>
            <a:pPr eaLnBrk="1" hangingPunct="1"/>
            <a:endParaRPr lang="ar-SA"/>
          </a:p>
        </p:txBody>
      </p:sp>
      <p:sp>
        <p:nvSpPr>
          <p:cNvPr id="10248" name="مربع نص 23"/>
          <p:cNvSpPr txBox="1">
            <a:spLocks noChangeArrowheads="1"/>
          </p:cNvSpPr>
          <p:nvPr/>
        </p:nvSpPr>
        <p:spPr bwMode="auto">
          <a:xfrm>
            <a:off x="5791200" y="2581275"/>
            <a:ext cx="533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4</a:t>
            </a:r>
            <a:endParaRPr lang="ar-SA"/>
          </a:p>
          <a:p>
            <a:pPr eaLnBrk="1" hangingPunct="1"/>
            <a:r>
              <a:rPr lang="en-US"/>
              <a:t>8</a:t>
            </a:r>
            <a:endParaRPr lang="ar-SA"/>
          </a:p>
          <a:p>
            <a:pPr eaLnBrk="1" hangingPunct="1"/>
            <a:r>
              <a:rPr lang="en-US"/>
              <a:t>12</a:t>
            </a:r>
            <a:endParaRPr lang="ar-SA"/>
          </a:p>
        </p:txBody>
      </p:sp>
      <p:cxnSp>
        <p:nvCxnSpPr>
          <p:cNvPr id="9" name="رابط كسهم مستقيم 8"/>
          <p:cNvCxnSpPr/>
          <p:nvPr/>
        </p:nvCxnSpPr>
        <p:spPr>
          <a:xfrm>
            <a:off x="4572000" y="2741613"/>
            <a:ext cx="15240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9"/>
          <p:cNvCxnSpPr/>
          <p:nvPr/>
        </p:nvCxnSpPr>
        <p:spPr>
          <a:xfrm>
            <a:off x="4572000" y="2971800"/>
            <a:ext cx="14874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251" name="Object 5"/>
          <p:cNvGraphicFramePr>
            <a:graphicFrameLocks noChangeAspect="1"/>
          </p:cNvGraphicFramePr>
          <p:nvPr/>
        </p:nvGraphicFramePr>
        <p:xfrm>
          <a:off x="4191000" y="1676400"/>
          <a:ext cx="914400" cy="533400"/>
        </p:xfrm>
        <a:graphic>
          <a:graphicData uri="http://schemas.openxmlformats.org/presentationml/2006/ole">
            <p:oleObj spid="_x0000_s3218" name="Equation" r:id="rId3" imgW="152268" imgH="164957" progId="Equation.3">
              <p:embed/>
            </p:oleObj>
          </a:graphicData>
        </a:graphic>
      </p:graphicFrame>
      <p:graphicFrame>
        <p:nvGraphicFramePr>
          <p:cNvPr id="10252" name="Object 9"/>
          <p:cNvGraphicFramePr>
            <a:graphicFrameLocks noChangeAspect="1"/>
          </p:cNvGraphicFramePr>
          <p:nvPr/>
        </p:nvGraphicFramePr>
        <p:xfrm>
          <a:off x="5791200" y="1752600"/>
          <a:ext cx="914400" cy="533400"/>
        </p:xfrm>
        <a:graphic>
          <a:graphicData uri="http://schemas.openxmlformats.org/presentationml/2006/ole">
            <p:oleObj spid="_x0000_s3219" name="Equation" r:id="rId4" imgW="152268" imgH="164957" progId="Equation.3">
              <p:embed/>
            </p:oleObj>
          </a:graphicData>
        </a:graphic>
      </p:graphicFrame>
      <p:graphicFrame>
        <p:nvGraphicFramePr>
          <p:cNvPr id="10253" name="Object 7"/>
          <p:cNvGraphicFramePr>
            <a:graphicFrameLocks noChangeAspect="1"/>
          </p:cNvGraphicFramePr>
          <p:nvPr/>
        </p:nvGraphicFramePr>
        <p:xfrm>
          <a:off x="4991100" y="1828800"/>
          <a:ext cx="533400" cy="304800"/>
        </p:xfrm>
        <a:graphic>
          <a:graphicData uri="http://schemas.openxmlformats.org/presentationml/2006/ole">
            <p:oleObj spid="_x0000_s3220" name="Equation" r:id="rId5" imgW="177569" imgH="215619" progId="Equation.3">
              <p:embed/>
            </p:oleObj>
          </a:graphicData>
        </a:graphic>
      </p:graphicFrame>
      <p:graphicFrame>
        <p:nvGraphicFramePr>
          <p:cNvPr id="10254" name="Object 5"/>
          <p:cNvGraphicFramePr>
            <a:graphicFrameLocks noChangeAspect="1"/>
          </p:cNvGraphicFramePr>
          <p:nvPr/>
        </p:nvGraphicFramePr>
        <p:xfrm>
          <a:off x="8763000" y="4038600"/>
          <a:ext cx="533400" cy="304800"/>
        </p:xfrm>
        <a:graphic>
          <a:graphicData uri="http://schemas.openxmlformats.org/presentationml/2006/ole">
            <p:oleObj spid="_x0000_s3221" name="Equation" r:id="rId6" imgW="177569" imgH="215619" progId="Equation.3">
              <p:embed/>
            </p:oleObj>
          </a:graphicData>
        </a:graphic>
      </p:graphicFrame>
      <p:graphicFrame>
        <p:nvGraphicFramePr>
          <p:cNvPr id="10255" name="Object 6"/>
          <p:cNvGraphicFramePr>
            <a:graphicFrameLocks noChangeAspect="1"/>
          </p:cNvGraphicFramePr>
          <p:nvPr/>
        </p:nvGraphicFramePr>
        <p:xfrm>
          <a:off x="6400800" y="4092575"/>
          <a:ext cx="762000" cy="250825"/>
        </p:xfrm>
        <a:graphic>
          <a:graphicData uri="http://schemas.openxmlformats.org/presentationml/2006/ole">
            <p:oleObj spid="_x0000_s3222" name="Equation" r:id="rId7" imgW="355138" imgH="177569" progId="Equation.3">
              <p:embed/>
            </p:oleObj>
          </a:graphicData>
        </a:graphic>
      </p:graphicFrame>
      <p:graphicFrame>
        <p:nvGraphicFramePr>
          <p:cNvPr id="10256" name="Object 7"/>
          <p:cNvGraphicFramePr>
            <a:graphicFrameLocks noChangeAspect="1"/>
          </p:cNvGraphicFramePr>
          <p:nvPr/>
        </p:nvGraphicFramePr>
        <p:xfrm>
          <a:off x="3875088" y="4038600"/>
          <a:ext cx="544512" cy="296863"/>
        </p:xfrm>
        <a:graphic>
          <a:graphicData uri="http://schemas.openxmlformats.org/presentationml/2006/ole">
            <p:oleObj spid="_x0000_s3223" name="Equation" r:id="rId8" imgW="152268" imgH="164957" progId="Equation.3">
              <p:embed/>
            </p:oleObj>
          </a:graphicData>
        </a:graphic>
      </p:graphicFrame>
    </p:spTree>
    <p:extLst>
      <p:ext uri="{BB962C8B-B14F-4D97-AF65-F5344CB8AC3E}">
        <p14:creationId xmlns:p14="http://schemas.microsoft.com/office/powerpoint/2010/main" xmlns="" val="6099759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95300" y="274638"/>
            <a:ext cx="8915400" cy="868362"/>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b="1" smtClean="0">
                <a:solidFill>
                  <a:srgbClr val="FF0000"/>
                </a:solidFill>
                <a:cs typeface="Arial" pitchFamily="34" charset="0"/>
              </a:rPr>
              <a:t>تابع : الحل:</a:t>
            </a:r>
            <a:r>
              <a:rPr lang="ar-SA" sz="3200" b="1" smtClean="0">
                <a:solidFill>
                  <a:srgbClr val="376092"/>
                </a:solidFill>
                <a:cs typeface="Arial" pitchFamily="34" charset="0"/>
              </a:rPr>
              <a:t/>
            </a:r>
            <a:br>
              <a:rPr lang="ar-SA" sz="3200" b="1" smtClean="0">
                <a:solidFill>
                  <a:srgbClr val="376092"/>
                </a:solidFill>
                <a:cs typeface="Arial" pitchFamily="34" charset="0"/>
              </a:rPr>
            </a:br>
            <a:endParaRPr lang="en-GB" sz="3200" smtClean="0">
              <a:solidFill>
                <a:srgbClr val="FF0000"/>
              </a:solidFill>
              <a:cs typeface="Arial" pitchFamily="34" charset="0"/>
            </a:endParaRPr>
          </a:p>
        </p:txBody>
      </p:sp>
      <p:sp>
        <p:nvSpPr>
          <p:cNvPr id="11267" name="Content Placeholder 2"/>
          <p:cNvSpPr>
            <a:spLocks noGrp="1"/>
          </p:cNvSpPr>
          <p:nvPr>
            <p:ph idx="1"/>
          </p:nvPr>
        </p:nvSpPr>
        <p:spPr>
          <a:xfrm>
            <a:off x="609600" y="1524000"/>
            <a:ext cx="8915400" cy="4602163"/>
          </a:xfrm>
        </p:spPr>
        <p:txBody>
          <a:bodyPr/>
          <a:lstStyle/>
          <a:p>
            <a:pPr rtl="1"/>
            <a:endParaRPr lang="ar-SA" smtClean="0">
              <a:cs typeface="Arial" pitchFamily="34" charset="0"/>
            </a:endParaRPr>
          </a:p>
          <a:p>
            <a:endParaRPr lang="en-US" smtClean="0">
              <a:cs typeface="Arial" pitchFamily="34" charset="0"/>
            </a:endParaRPr>
          </a:p>
          <a:p>
            <a:pPr rtl="1"/>
            <a:endParaRPr lang="ar-SA" b="1" smtClean="0">
              <a:solidFill>
                <a:srgbClr val="FF0000"/>
              </a:solidFill>
              <a:cs typeface="Arial" pitchFamily="34" charset="0"/>
            </a:endParaRPr>
          </a:p>
          <a:p>
            <a:pPr rtl="1"/>
            <a:endParaRPr lang="ar-SA" b="1" smtClean="0">
              <a:solidFill>
                <a:srgbClr val="FF0000"/>
              </a:solidFill>
              <a:cs typeface="Arial" pitchFamily="34" charset="0"/>
            </a:endParaRPr>
          </a:p>
          <a:p>
            <a:pPr rtl="1"/>
            <a:endParaRPr lang="ar-SA" b="1" smtClean="0">
              <a:solidFill>
                <a:srgbClr val="FF0000"/>
              </a:solidFill>
              <a:cs typeface="Arial" pitchFamily="34" charset="0"/>
            </a:endParaRPr>
          </a:p>
          <a:p>
            <a:pPr algn="just" rtl="1"/>
            <a:r>
              <a:rPr lang="ar-SA" sz="2800" smtClean="0">
                <a:cs typeface="Arial" pitchFamily="34" charset="0"/>
              </a:rPr>
              <a:t>        ليست دالة لان         وله صورتان </a:t>
            </a:r>
            <a:endParaRPr lang="en-GB" sz="280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11" name="شكل بيضاوي 10"/>
          <p:cNvSpPr/>
          <p:nvPr/>
        </p:nvSpPr>
        <p:spPr>
          <a:xfrm>
            <a:off x="5943600" y="2598738"/>
            <a:ext cx="990600" cy="16002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12" name="شكل بيضاوي 11"/>
          <p:cNvSpPr/>
          <p:nvPr/>
        </p:nvSpPr>
        <p:spPr>
          <a:xfrm>
            <a:off x="7696200" y="2598738"/>
            <a:ext cx="914400" cy="15240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defRPr/>
            </a:pPr>
            <a:endParaRPr lang="ar-SA"/>
          </a:p>
        </p:txBody>
      </p:sp>
      <p:sp>
        <p:nvSpPr>
          <p:cNvPr id="11273" name="مربع نص 12"/>
          <p:cNvSpPr txBox="1">
            <a:spLocks noChangeArrowheads="1"/>
          </p:cNvSpPr>
          <p:nvPr/>
        </p:nvSpPr>
        <p:spPr bwMode="auto">
          <a:xfrm>
            <a:off x="6248400" y="2846388"/>
            <a:ext cx="4572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1</a:t>
            </a:r>
            <a:endParaRPr lang="ar-SA"/>
          </a:p>
          <a:p>
            <a:pPr eaLnBrk="1" hangingPunct="1"/>
            <a:r>
              <a:rPr lang="en-US"/>
              <a:t>2</a:t>
            </a:r>
            <a:endParaRPr lang="ar-SA"/>
          </a:p>
          <a:p>
            <a:pPr eaLnBrk="1" hangingPunct="1"/>
            <a:r>
              <a:rPr lang="en-US"/>
              <a:t>3</a:t>
            </a:r>
            <a:endParaRPr lang="ar-SA"/>
          </a:p>
          <a:p>
            <a:pPr eaLnBrk="1" hangingPunct="1"/>
            <a:endParaRPr lang="ar-SA"/>
          </a:p>
        </p:txBody>
      </p:sp>
      <p:sp>
        <p:nvSpPr>
          <p:cNvPr id="11274" name="مربع نص 13"/>
          <p:cNvSpPr txBox="1">
            <a:spLocks noChangeArrowheads="1"/>
          </p:cNvSpPr>
          <p:nvPr/>
        </p:nvSpPr>
        <p:spPr bwMode="auto">
          <a:xfrm>
            <a:off x="7848600" y="2894013"/>
            <a:ext cx="533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4</a:t>
            </a:r>
            <a:endParaRPr lang="ar-SA"/>
          </a:p>
          <a:p>
            <a:pPr eaLnBrk="1" hangingPunct="1"/>
            <a:r>
              <a:rPr lang="en-US"/>
              <a:t>8</a:t>
            </a:r>
            <a:endParaRPr lang="ar-SA"/>
          </a:p>
          <a:p>
            <a:pPr eaLnBrk="1" hangingPunct="1"/>
            <a:r>
              <a:rPr lang="en-US"/>
              <a:t>12</a:t>
            </a:r>
            <a:endParaRPr lang="ar-SA"/>
          </a:p>
        </p:txBody>
      </p:sp>
      <p:cxnSp>
        <p:nvCxnSpPr>
          <p:cNvPr id="15" name="رابط كسهم مستقيم 14"/>
          <p:cNvCxnSpPr/>
          <p:nvPr/>
        </p:nvCxnSpPr>
        <p:spPr>
          <a:xfrm>
            <a:off x="6629400" y="3054350"/>
            <a:ext cx="1524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a:off x="6553200" y="3055938"/>
            <a:ext cx="160020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6629400" y="3587750"/>
            <a:ext cx="14478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1278" name="Object 2"/>
          <p:cNvGraphicFramePr>
            <a:graphicFrameLocks noChangeAspect="1"/>
          </p:cNvGraphicFramePr>
          <p:nvPr/>
        </p:nvGraphicFramePr>
        <p:xfrm>
          <a:off x="6248400" y="1989138"/>
          <a:ext cx="914400" cy="533400"/>
        </p:xfrm>
        <a:graphic>
          <a:graphicData uri="http://schemas.openxmlformats.org/presentationml/2006/ole">
            <p:oleObj spid="_x0000_s4218" name="Equation" r:id="rId3" imgW="152268" imgH="164957" progId="Equation.3">
              <p:embed/>
            </p:oleObj>
          </a:graphicData>
        </a:graphic>
      </p:graphicFrame>
      <p:graphicFrame>
        <p:nvGraphicFramePr>
          <p:cNvPr id="11279" name="Object 6"/>
          <p:cNvGraphicFramePr>
            <a:graphicFrameLocks noChangeAspect="1"/>
          </p:cNvGraphicFramePr>
          <p:nvPr/>
        </p:nvGraphicFramePr>
        <p:xfrm>
          <a:off x="7848600" y="2065338"/>
          <a:ext cx="914400" cy="533400"/>
        </p:xfrm>
        <a:graphic>
          <a:graphicData uri="http://schemas.openxmlformats.org/presentationml/2006/ole">
            <p:oleObj spid="_x0000_s4219" name="Equation" r:id="rId4" imgW="152268" imgH="164957" progId="Equation.3">
              <p:embed/>
            </p:oleObj>
          </a:graphicData>
        </a:graphic>
      </p:graphicFrame>
      <p:graphicFrame>
        <p:nvGraphicFramePr>
          <p:cNvPr id="11280" name="Object 4"/>
          <p:cNvGraphicFramePr>
            <a:graphicFrameLocks noChangeAspect="1"/>
          </p:cNvGraphicFramePr>
          <p:nvPr/>
        </p:nvGraphicFramePr>
        <p:xfrm>
          <a:off x="7067550" y="1981200"/>
          <a:ext cx="495300" cy="322263"/>
        </p:xfrm>
        <a:graphic>
          <a:graphicData uri="http://schemas.openxmlformats.org/presentationml/2006/ole">
            <p:oleObj spid="_x0000_s4220" name="Equation" r:id="rId5" imgW="165028" imgH="228501" progId="Equation.3">
              <p:embed/>
            </p:oleObj>
          </a:graphicData>
        </a:graphic>
      </p:graphicFrame>
      <p:cxnSp>
        <p:nvCxnSpPr>
          <p:cNvPr id="38" name="رابط كسهم مستقيم 37"/>
          <p:cNvCxnSpPr/>
          <p:nvPr/>
        </p:nvCxnSpPr>
        <p:spPr>
          <a:xfrm flipV="1">
            <a:off x="6629400" y="3132138"/>
            <a:ext cx="152400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1282" name="Object 27"/>
          <p:cNvGraphicFramePr>
            <a:graphicFrameLocks noChangeAspect="1"/>
          </p:cNvGraphicFramePr>
          <p:nvPr/>
        </p:nvGraphicFramePr>
        <p:xfrm>
          <a:off x="8763000" y="4572000"/>
          <a:ext cx="495300" cy="322263"/>
        </p:xfrm>
        <a:graphic>
          <a:graphicData uri="http://schemas.openxmlformats.org/presentationml/2006/ole">
            <p:oleObj spid="_x0000_s4221" name="Equation" r:id="rId6" imgW="165028" imgH="228501" progId="Equation.3">
              <p:embed/>
            </p:oleObj>
          </a:graphicData>
        </a:graphic>
      </p:graphicFrame>
      <p:graphicFrame>
        <p:nvGraphicFramePr>
          <p:cNvPr id="11283" name="Object 28"/>
          <p:cNvGraphicFramePr>
            <a:graphicFrameLocks noChangeAspect="1"/>
          </p:cNvGraphicFramePr>
          <p:nvPr/>
        </p:nvGraphicFramePr>
        <p:xfrm>
          <a:off x="6324600" y="4648200"/>
          <a:ext cx="685800" cy="231775"/>
        </p:xfrm>
        <a:graphic>
          <a:graphicData uri="http://schemas.openxmlformats.org/presentationml/2006/ole">
            <p:oleObj spid="_x0000_s4222" name="Equation" r:id="rId7" imgW="342603" imgH="164957" progId="Equation.3">
              <p:embed/>
            </p:oleObj>
          </a:graphicData>
        </a:graphic>
      </p:graphicFrame>
    </p:spTree>
    <p:extLst>
      <p:ext uri="{BB962C8B-B14F-4D97-AF65-F5344CB8AC3E}">
        <p14:creationId xmlns:p14="http://schemas.microsoft.com/office/powerpoint/2010/main" xmlns="" val="37221983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ملاحظة:</a:t>
            </a:r>
            <a:endParaRPr lang="ar-SA" dirty="0">
              <a:solidFill>
                <a:srgbClr val="FF0000"/>
              </a:solidFill>
            </a:endParaRPr>
          </a:p>
        </p:txBody>
      </p:sp>
      <p:sp>
        <p:nvSpPr>
          <p:cNvPr id="3" name="عنصر نائب للمحتوى 2"/>
          <p:cNvSpPr>
            <a:spLocks noGrp="1"/>
          </p:cNvSpPr>
          <p:nvPr>
            <p:ph idx="1"/>
          </p:nvPr>
        </p:nvSpPr>
        <p:spPr/>
        <p:txBody>
          <a:bodyPr/>
          <a:lstStyle/>
          <a:p>
            <a:pPr marL="457200" indent="-457200" rtl="1">
              <a:buFont typeface="Arial" pitchFamily="34" charset="0"/>
              <a:buChar char="•"/>
            </a:pPr>
            <a:r>
              <a:rPr lang="ar-SA" dirty="0" smtClean="0"/>
              <a:t>تذكر ان الدالة هي علاقة يرتبط فيها كل عنصر في المجال بعنصر واحد فقط في المدى</a:t>
            </a:r>
            <a:r>
              <a:rPr lang="en-US" dirty="0" smtClean="0"/>
              <a:t>)</a:t>
            </a:r>
            <a:r>
              <a:rPr lang="ar-SA" dirty="0" smtClean="0"/>
              <a:t>المجال المقابل).</a:t>
            </a:r>
          </a:p>
          <a:p>
            <a:pPr marL="457200" indent="-457200" rtl="1">
              <a:buFont typeface="Arial" pitchFamily="34" charset="0"/>
              <a:buChar char="•"/>
            </a:pPr>
            <a:r>
              <a:rPr lang="ar-SA" dirty="0" smtClean="0"/>
              <a:t>الدالة المتباينة هي علاقة يرتبط فيها كل عنصر في المجال بعنصر واحد فقط في المدى (المجال المقابل) ولا يرتبط اكثر من عنصر في المجال بالعنصر نفسه في المدى(المجال المقابل).</a:t>
            </a:r>
            <a:r>
              <a:rPr lang="en-US" dirty="0" smtClean="0"/>
              <a:t> </a:t>
            </a:r>
            <a:endParaRPr lang="ar-SA" dirty="0"/>
          </a:p>
        </p:txBody>
      </p:sp>
    </p:spTree>
    <p:extLst>
      <p:ext uri="{BB962C8B-B14F-4D97-AF65-F5344CB8AC3E}">
        <p14:creationId xmlns:p14="http://schemas.microsoft.com/office/powerpoint/2010/main" xmlns="" val="2099653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مثال:</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حدد كلاً من مجال ومدى العلاقة التالية، وبيًن هل هي دالة ، واذا كانت دالة فهل هي متباينة؟</a:t>
            </a:r>
          </a:p>
          <a:p>
            <a:r>
              <a:rPr lang="ar-SA" dirty="0"/>
              <a:t> </a:t>
            </a:r>
            <a:r>
              <a:rPr lang="en-US" dirty="0"/>
              <a:t>R= </a:t>
            </a:r>
            <a:r>
              <a:rPr lang="en-US" dirty="0" smtClean="0"/>
              <a:t>{(-6,-1), (-5,-9), (-3,-7), (-1,7),(-6,-9)}</a:t>
            </a:r>
            <a:endParaRPr lang="ar-SA" dirty="0"/>
          </a:p>
          <a:p>
            <a:r>
              <a:rPr lang="ar-SA" dirty="0" smtClean="0"/>
              <a:t>الحل:</a:t>
            </a:r>
          </a:p>
          <a:p>
            <a:r>
              <a:rPr lang="ar-SA" dirty="0"/>
              <a:t> </a:t>
            </a:r>
            <a:r>
              <a:rPr lang="ar-SA" dirty="0" smtClean="0"/>
              <a:t>   </a:t>
            </a:r>
            <a:r>
              <a:rPr lang="en-US" dirty="0" smtClean="0"/>
              <a:t>{-9,-7,-1,7} </a:t>
            </a:r>
            <a:r>
              <a:rPr lang="ar-SA" dirty="0" smtClean="0"/>
              <a:t> ، المدى =</a:t>
            </a:r>
            <a:r>
              <a:rPr lang="en-US" dirty="0" smtClean="0"/>
              <a:t>{-6,-5,-3,-1}</a:t>
            </a:r>
            <a:r>
              <a:rPr lang="ar-SA" dirty="0" smtClean="0"/>
              <a:t>المجال = </a:t>
            </a:r>
            <a:endParaRPr lang="ar-SA" dirty="0"/>
          </a:p>
          <a:p>
            <a:r>
              <a:rPr lang="ar-SA" dirty="0" smtClean="0"/>
              <a:t>هل هي دالة؟ لا ليست دالة لان العنصر       في المجال ارتبط بكل من العنصرين         في المدى   </a:t>
            </a:r>
            <a:endParaRPr lang="ar-SA" dirty="0"/>
          </a:p>
        </p:txBody>
      </p:sp>
      <p:graphicFrame>
        <p:nvGraphicFramePr>
          <p:cNvPr id="4" name="كائن 3"/>
          <p:cNvGraphicFramePr>
            <a:graphicFrameLocks noChangeAspect="1"/>
          </p:cNvGraphicFramePr>
          <p:nvPr>
            <p:extLst>
              <p:ext uri="{D42A27DB-BD31-4B8C-83A1-F6EECF244321}">
                <p14:modId xmlns:p14="http://schemas.microsoft.com/office/powerpoint/2010/main" xmlns="" val="2192955684"/>
              </p:ext>
            </p:extLst>
          </p:nvPr>
        </p:nvGraphicFramePr>
        <p:xfrm>
          <a:off x="3733800" y="4572000"/>
          <a:ext cx="485775" cy="355600"/>
        </p:xfrm>
        <a:graphic>
          <a:graphicData uri="http://schemas.openxmlformats.org/presentationml/2006/ole">
            <p:oleObj spid="_x0000_s32783" name="معادلة" r:id="rId3" imgW="228600" imgH="177480" progId="Equation.3">
              <p:embed/>
            </p:oleObj>
          </a:graphicData>
        </a:graphic>
      </p:graphicFrame>
      <p:graphicFrame>
        <p:nvGraphicFramePr>
          <p:cNvPr id="5" name="كائن 4"/>
          <p:cNvGraphicFramePr>
            <a:graphicFrameLocks noChangeAspect="1"/>
          </p:cNvGraphicFramePr>
          <p:nvPr>
            <p:extLst>
              <p:ext uri="{D42A27DB-BD31-4B8C-83A1-F6EECF244321}">
                <p14:modId xmlns:p14="http://schemas.microsoft.com/office/powerpoint/2010/main" xmlns="" val="2743369785"/>
              </p:ext>
            </p:extLst>
          </p:nvPr>
        </p:nvGraphicFramePr>
        <p:xfrm>
          <a:off x="6604000" y="5080000"/>
          <a:ext cx="863600" cy="406400"/>
        </p:xfrm>
        <a:graphic>
          <a:graphicData uri="http://schemas.openxmlformats.org/presentationml/2006/ole">
            <p:oleObj spid="_x0000_s32784" name="معادلة" r:id="rId4" imgW="406080" imgH="203040" progId="Equation.3">
              <p:embed/>
            </p:oleObj>
          </a:graphicData>
        </a:graphic>
      </p:graphicFrame>
    </p:spTree>
    <p:extLst>
      <p:ext uri="{BB962C8B-B14F-4D97-AF65-F5344CB8AC3E}">
        <p14:creationId xmlns:p14="http://schemas.microsoft.com/office/powerpoint/2010/main" xmlns="" val="1575274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3600" b="1" dirty="0" smtClean="0">
                <a:solidFill>
                  <a:srgbClr val="376092"/>
                </a:solidFill>
                <a:cs typeface="Arial" pitchFamily="34" charset="0"/>
              </a:rPr>
              <a:t/>
            </a:r>
            <a:br>
              <a:rPr lang="ar-SA" sz="3600" b="1" dirty="0" smtClean="0">
                <a:solidFill>
                  <a:srgbClr val="376092"/>
                </a:solidFill>
                <a:cs typeface="Arial" pitchFamily="34" charset="0"/>
              </a:rPr>
            </a:br>
            <a:r>
              <a:rPr lang="ar-SA" dirty="0" smtClean="0">
                <a:solidFill>
                  <a:srgbClr val="FF0000"/>
                </a:solidFill>
                <a:cs typeface="Arial" pitchFamily="34" charset="0"/>
              </a:rPr>
              <a:t>تمرين:</a:t>
            </a:r>
            <a:endParaRPr lang="ar-SA" dirty="0"/>
          </a:p>
        </p:txBody>
      </p:sp>
      <p:sp>
        <p:nvSpPr>
          <p:cNvPr id="3" name="عنصر نائب للمحتوى 2"/>
          <p:cNvSpPr>
            <a:spLocks noGrp="1"/>
          </p:cNvSpPr>
          <p:nvPr>
            <p:ph idx="1"/>
          </p:nvPr>
        </p:nvSpPr>
        <p:spPr/>
        <p:txBody>
          <a:bodyPr/>
          <a:lstStyle/>
          <a:p>
            <a:pPr marL="0" indent="0" rtl="1">
              <a:defRPr/>
            </a:pPr>
            <a:r>
              <a:rPr lang="ar-SA" sz="2800" dirty="0"/>
              <a:t>حدد كلاً من مجال ومدى </a:t>
            </a:r>
            <a:r>
              <a:rPr lang="ar-SA" sz="2800" dirty="0" smtClean="0"/>
              <a:t>كل علاقة  فيما يأتي، </a:t>
            </a:r>
            <a:r>
              <a:rPr lang="ar-SA" sz="2800" dirty="0"/>
              <a:t>وبيًن </a:t>
            </a:r>
            <a:r>
              <a:rPr lang="ar-SA" sz="2800" dirty="0" smtClean="0"/>
              <a:t>ايهما دالة </a:t>
            </a:r>
            <a:r>
              <a:rPr lang="ar-SA" sz="2800" dirty="0"/>
              <a:t>، واذا كانت دالة فهل هي متباينة؟</a:t>
            </a:r>
          </a:p>
          <a:p>
            <a:pPr marL="514350" indent="-514350" algn="l">
              <a:buFont typeface="+mj-lt"/>
              <a:buAutoNum type="arabicPeriod"/>
              <a:defRPr/>
            </a:pPr>
            <a:r>
              <a:rPr lang="en-US" sz="2800" dirty="0" smtClean="0"/>
              <a:t>R= {(-2,0), (-1,-1), (2,-2), (3,4) }</a:t>
            </a:r>
            <a:endParaRPr lang="ar-SA" sz="2800" dirty="0" smtClean="0"/>
          </a:p>
          <a:p>
            <a:pPr marL="514350" indent="-514350" algn="l">
              <a:buFont typeface="+mj-lt"/>
              <a:buAutoNum type="arabicPeriod"/>
              <a:defRPr/>
            </a:pPr>
            <a:r>
              <a:rPr lang="en-US" sz="2800" dirty="0" smtClean="0"/>
              <a:t>R ={(0,7), (1,5), (1,2), (3,-4) }</a:t>
            </a:r>
          </a:p>
          <a:p>
            <a:pPr marL="571500" indent="-571500" algn="l">
              <a:buFont typeface="+mj-lt"/>
              <a:buAutoNum type="arabicPeriod"/>
              <a:defRPr/>
            </a:pPr>
            <a:r>
              <a:rPr lang="en-US" sz="2800" dirty="0" smtClean="0"/>
              <a:t>R={(-3,1), (-1,1), (0, 1), (4,1)}</a:t>
            </a:r>
          </a:p>
          <a:p>
            <a:pPr marL="514350" indent="-514350" algn="l">
              <a:buFont typeface="+mj-lt"/>
              <a:buAutoNum type="arabicPeriod"/>
              <a:defRPr/>
            </a:pPr>
            <a:r>
              <a:rPr lang="en-US" sz="2800" dirty="0" smtClean="0"/>
              <a:t>R={(-4,0), (-4,4), (2,3), (1,9)}</a:t>
            </a:r>
          </a:p>
          <a:p>
            <a:pPr marL="514350" indent="-514350" algn="l">
              <a:buFont typeface="+mj-lt"/>
              <a:buAutoNum type="arabicPeriod"/>
              <a:defRPr/>
            </a:pPr>
            <a:r>
              <a:rPr lang="en-US" sz="2800" dirty="0" smtClean="0"/>
              <a:t>R={(3,0), (3,1), (3,2), (3,3), (3,4)}</a:t>
            </a:r>
          </a:p>
          <a:p>
            <a:pPr marL="514350" indent="-514350" algn="l">
              <a:buFont typeface="+mj-lt"/>
              <a:buAutoNum type="arabicPeriod"/>
              <a:defRPr/>
            </a:pPr>
            <a:r>
              <a:rPr lang="en-US" sz="2800" dirty="0" smtClean="0"/>
              <a:t>R={(1,1), (2,2), (4,4), (9,9)}</a:t>
            </a:r>
          </a:p>
        </p:txBody>
      </p:sp>
    </p:spTree>
    <p:extLst>
      <p:ext uri="{BB962C8B-B14F-4D97-AF65-F5344CB8AC3E}">
        <p14:creationId xmlns:p14="http://schemas.microsoft.com/office/powerpoint/2010/main" xmlns="" val="33741857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228600"/>
            <a:ext cx="8915400" cy="868363"/>
          </a:xfrm>
        </p:spPr>
        <p:txBody>
          <a:bodyPr/>
          <a:lstStyle/>
          <a:p>
            <a:pPr rtl="1"/>
            <a:r>
              <a:rPr lang="ar-SA" sz="3200" b="1" dirty="0" smtClean="0">
                <a:solidFill>
                  <a:srgbClr val="376092"/>
                </a:solidFill>
                <a:cs typeface="Arial" pitchFamily="34" charset="0"/>
              </a:rPr>
              <a:t/>
            </a:r>
            <a:br>
              <a:rPr lang="ar-SA" sz="3200" b="1" dirty="0" smtClean="0">
                <a:solidFill>
                  <a:srgbClr val="376092"/>
                </a:solidFill>
                <a:cs typeface="Arial" pitchFamily="34" charset="0"/>
              </a:rPr>
            </a:br>
            <a:r>
              <a:rPr lang="ar-SA" sz="4000" dirty="0" smtClean="0">
                <a:solidFill>
                  <a:srgbClr val="FF0000"/>
                </a:solidFill>
                <a:cs typeface="Arial" pitchFamily="34" charset="0"/>
              </a:rPr>
              <a:t>الدوال الحقيقية: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الدالة </a:t>
            </a:r>
            <a:r>
              <a:rPr lang="ar-SA" sz="3000" dirty="0" err="1" smtClean="0"/>
              <a:t>الحقيقية</a:t>
            </a:r>
            <a:r>
              <a:rPr lang="ar-SA" sz="3000" dirty="0" smtClean="0"/>
              <a:t> هي الدالة المعرفة من مجموعة الأعداد </a:t>
            </a:r>
            <a:r>
              <a:rPr lang="ar-SA" sz="3000" dirty="0" err="1" smtClean="0"/>
              <a:t>الحقيقية</a:t>
            </a:r>
            <a:r>
              <a:rPr lang="ar-SA" sz="3000" dirty="0" smtClean="0"/>
              <a:t> إلى مجموعة الأعداد </a:t>
            </a:r>
            <a:r>
              <a:rPr lang="ar-SA" sz="3000" dirty="0" err="1" smtClean="0"/>
              <a:t>الحقيقية</a:t>
            </a:r>
            <a:r>
              <a:rPr lang="ar-SA" sz="3000" dirty="0" smtClean="0"/>
              <a:t> . أي  </a:t>
            </a:r>
            <a:r>
              <a:rPr lang="en-US" sz="3000" dirty="0" smtClean="0"/>
              <a:t>f:R            R</a:t>
            </a:r>
            <a:endParaRPr lang="ar-SA" sz="3000" dirty="0" smtClean="0"/>
          </a:p>
          <a:p>
            <a:pPr marL="742950" indent="-742950" rtl="1">
              <a:buFont typeface="Arial" pitchFamily="34" charset="0"/>
              <a:buChar char="•"/>
              <a:defRPr/>
            </a:pPr>
            <a:r>
              <a:rPr lang="ar-SA" sz="3600" dirty="0" smtClean="0">
                <a:solidFill>
                  <a:srgbClr val="FF0000"/>
                </a:solidFill>
              </a:rPr>
              <a:t>دالة كثيرة الحدود:      </a:t>
            </a:r>
          </a:p>
          <a:p>
            <a:pPr rtl="1">
              <a:defRPr/>
            </a:pPr>
            <a:r>
              <a:rPr lang="ar-SA" sz="3000" dirty="0" smtClean="0"/>
              <a:t>هي الدالة التي على الصورة</a:t>
            </a:r>
          </a:p>
          <a:p>
            <a:pPr rtl="1">
              <a:defRPr/>
            </a:pPr>
            <a:r>
              <a:rPr lang="ar-SA" sz="3000" dirty="0" smtClean="0"/>
              <a:t>حيث                     أعداد حقيقية وتسمى معاملات كثيرة الحدود،</a:t>
            </a:r>
            <a:r>
              <a:rPr lang="en-US" sz="3000" dirty="0" smtClean="0"/>
              <a:t>n </a:t>
            </a:r>
            <a:r>
              <a:rPr lang="ar-SA" sz="3000" dirty="0" smtClean="0"/>
              <a:t> عدد طبيعي          . تكون درجة كثيرة الحدود بقيمة أعلى أس لــ </a:t>
            </a:r>
            <a:r>
              <a:rPr lang="en-US" sz="3000" dirty="0" smtClean="0"/>
              <a:t>(x)</a:t>
            </a:r>
            <a:endParaRPr lang="ar-SA" sz="3000" dirty="0" smtClean="0"/>
          </a:p>
          <a:p>
            <a:pPr marL="514350" indent="-514350" rtl="1">
              <a:defRPr/>
            </a:pPr>
            <a:endParaRPr lang="ar-SA" sz="3600" dirty="0" smtClean="0"/>
          </a:p>
          <a:p>
            <a:pPr marL="514350" indent="-514350" rtl="1">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3716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cxnSp>
        <p:nvCxnSpPr>
          <p:cNvPr id="8" name="رابط كسهم مستقيم 7"/>
          <p:cNvCxnSpPr/>
          <p:nvPr/>
        </p:nvCxnSpPr>
        <p:spPr>
          <a:xfrm>
            <a:off x="4038600" y="2133600"/>
            <a:ext cx="838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aphicFrame>
        <p:nvGraphicFramePr>
          <p:cNvPr id="21512" name="Object 2"/>
          <p:cNvGraphicFramePr>
            <a:graphicFrameLocks noChangeAspect="1"/>
          </p:cNvGraphicFramePr>
          <p:nvPr/>
        </p:nvGraphicFramePr>
        <p:xfrm>
          <a:off x="1352550" y="3124200"/>
          <a:ext cx="4438650" cy="457200"/>
        </p:xfrm>
        <a:graphic>
          <a:graphicData uri="http://schemas.openxmlformats.org/presentationml/2006/ole">
            <p:oleObj spid="_x0000_s26680" name="Equation" r:id="rId3" imgW="2171700" imgH="241300" progId="Equation.3">
              <p:embed/>
            </p:oleObj>
          </a:graphicData>
        </a:graphic>
      </p:graphicFrame>
      <p:graphicFrame>
        <p:nvGraphicFramePr>
          <p:cNvPr id="21513" name="Object 3"/>
          <p:cNvGraphicFramePr>
            <a:graphicFrameLocks noChangeAspect="1"/>
          </p:cNvGraphicFramePr>
          <p:nvPr>
            <p:extLst>
              <p:ext uri="{D42A27DB-BD31-4B8C-83A1-F6EECF244321}">
                <p14:modId xmlns:p14="http://schemas.microsoft.com/office/powerpoint/2010/main" xmlns="" val="2522959854"/>
              </p:ext>
            </p:extLst>
          </p:nvPr>
        </p:nvGraphicFramePr>
        <p:xfrm>
          <a:off x="6599238" y="3676650"/>
          <a:ext cx="2163762" cy="361950"/>
        </p:xfrm>
        <a:graphic>
          <a:graphicData uri="http://schemas.openxmlformats.org/presentationml/2006/ole">
            <p:oleObj spid="_x0000_s26681" name="Equation" r:id="rId4" imgW="800100" imgH="228600" progId="Equation.3">
              <p:embed/>
            </p:oleObj>
          </a:graphicData>
        </a:graphic>
      </p:graphicFrame>
      <p:graphicFrame>
        <p:nvGraphicFramePr>
          <p:cNvPr id="10" name="Object 3"/>
          <p:cNvGraphicFramePr>
            <a:graphicFrameLocks noChangeAspect="1"/>
          </p:cNvGraphicFramePr>
          <p:nvPr>
            <p:extLst>
              <p:ext uri="{D42A27DB-BD31-4B8C-83A1-F6EECF244321}">
                <p14:modId xmlns:p14="http://schemas.microsoft.com/office/powerpoint/2010/main" xmlns="" val="4204247934"/>
              </p:ext>
            </p:extLst>
          </p:nvPr>
        </p:nvGraphicFramePr>
        <p:xfrm>
          <a:off x="6629400" y="4191000"/>
          <a:ext cx="1133475" cy="361950"/>
        </p:xfrm>
        <a:graphic>
          <a:graphicData uri="http://schemas.openxmlformats.org/presentationml/2006/ole">
            <p:oleObj spid="_x0000_s26682" name="معادلة" r:id="rId5" imgW="419040" imgH="228600" progId="Equation.3">
              <p:embed/>
            </p:oleObj>
          </a:graphicData>
        </a:graphic>
      </p:graphicFrame>
    </p:spTree>
    <p:extLst>
      <p:ext uri="{BB962C8B-B14F-4D97-AF65-F5344CB8AC3E}">
        <p14:creationId xmlns:p14="http://schemas.microsoft.com/office/powerpoint/2010/main" xmlns="" val="12344869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81000" y="228600"/>
            <a:ext cx="8915400" cy="868363"/>
          </a:xfrm>
        </p:spPr>
        <p:txBody>
          <a:bodyPr/>
          <a:lstStyle/>
          <a:p>
            <a:pPr rtl="1"/>
            <a:r>
              <a:rPr lang="ar-SA" sz="3200" b="1" smtClean="0">
                <a:solidFill>
                  <a:srgbClr val="376092"/>
                </a:solidFill>
                <a:cs typeface="Arial" pitchFamily="34" charset="0"/>
              </a:rPr>
              <a:t/>
            </a:r>
            <a:br>
              <a:rPr lang="ar-SA" sz="3200" b="1" smtClean="0">
                <a:solidFill>
                  <a:srgbClr val="376092"/>
                </a:solidFill>
                <a:cs typeface="Arial" pitchFamily="34" charset="0"/>
              </a:rPr>
            </a:br>
            <a:r>
              <a:rPr lang="ar-SA" sz="4000" smtClean="0">
                <a:solidFill>
                  <a:srgbClr val="FF0000"/>
                </a:solidFill>
                <a:cs typeface="Arial" pitchFamily="34" charset="0"/>
              </a:rPr>
              <a:t>الدوال الحقيقية:</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solidFill>
                  <a:srgbClr val="FF0000"/>
                </a:solidFill>
              </a:rPr>
              <a:t>مثال</a:t>
            </a:r>
            <a:r>
              <a:rPr lang="ar-SA" sz="3000" dirty="0" smtClean="0"/>
              <a:t>:  ما هي درجة كل من الدوال كثيرة الحدود التالية:</a:t>
            </a:r>
          </a:p>
          <a:p>
            <a:pPr>
              <a:defRPr/>
            </a:pPr>
            <a:endParaRPr lang="ar-SA" sz="3600" dirty="0" smtClean="0"/>
          </a:p>
          <a:p>
            <a:pPr marL="514350" indent="-514350" rtl="1">
              <a:defRPr/>
            </a:pPr>
            <a:endParaRPr lang="ar-SA" sz="3600" dirty="0" smtClean="0"/>
          </a:p>
          <a:p>
            <a:pPr marL="514350" indent="-514350" rtl="1">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22535" name="Object 4"/>
          <p:cNvGraphicFramePr>
            <a:graphicFrameLocks noChangeAspect="1"/>
          </p:cNvGraphicFramePr>
          <p:nvPr/>
        </p:nvGraphicFramePr>
        <p:xfrm>
          <a:off x="920750" y="2438400"/>
          <a:ext cx="1593850" cy="406400"/>
        </p:xfrm>
        <a:graphic>
          <a:graphicData uri="http://schemas.openxmlformats.org/presentationml/2006/ole">
            <p:oleObj spid="_x0000_s27736" name="Equation" r:id="rId3" imgW="748975" imgH="203112" progId="Equation.3">
              <p:embed/>
            </p:oleObj>
          </a:graphicData>
        </a:graphic>
      </p:graphicFrame>
      <p:graphicFrame>
        <p:nvGraphicFramePr>
          <p:cNvPr id="22536" name="Object 2"/>
          <p:cNvGraphicFramePr>
            <a:graphicFrameLocks noChangeAspect="1"/>
          </p:cNvGraphicFramePr>
          <p:nvPr/>
        </p:nvGraphicFramePr>
        <p:xfrm>
          <a:off x="854075" y="3124200"/>
          <a:ext cx="2270125" cy="406400"/>
        </p:xfrm>
        <a:graphic>
          <a:graphicData uri="http://schemas.openxmlformats.org/presentationml/2006/ole">
            <p:oleObj spid="_x0000_s27737" name="Equation" r:id="rId4" imgW="1066337" imgH="203112" progId="Equation.3">
              <p:embed/>
            </p:oleObj>
          </a:graphicData>
        </a:graphic>
      </p:graphicFrame>
      <p:graphicFrame>
        <p:nvGraphicFramePr>
          <p:cNvPr id="22537" name="Object 6"/>
          <p:cNvGraphicFramePr>
            <a:graphicFrameLocks noChangeAspect="1"/>
          </p:cNvGraphicFramePr>
          <p:nvPr/>
        </p:nvGraphicFramePr>
        <p:xfrm>
          <a:off x="838200" y="3657600"/>
          <a:ext cx="2647950" cy="457200"/>
        </p:xfrm>
        <a:graphic>
          <a:graphicData uri="http://schemas.openxmlformats.org/presentationml/2006/ole">
            <p:oleObj spid="_x0000_s27738" name="Equation" r:id="rId5" imgW="1244600" imgH="228600" progId="Equation.3">
              <p:embed/>
            </p:oleObj>
          </a:graphicData>
        </a:graphic>
      </p:graphicFrame>
      <p:graphicFrame>
        <p:nvGraphicFramePr>
          <p:cNvPr id="22538" name="Object 7"/>
          <p:cNvGraphicFramePr>
            <a:graphicFrameLocks noChangeAspect="1"/>
          </p:cNvGraphicFramePr>
          <p:nvPr/>
        </p:nvGraphicFramePr>
        <p:xfrm>
          <a:off x="762000" y="4495800"/>
          <a:ext cx="2809875" cy="457200"/>
        </p:xfrm>
        <a:graphic>
          <a:graphicData uri="http://schemas.openxmlformats.org/presentationml/2006/ole">
            <p:oleObj spid="_x0000_s27739" name="Equation" r:id="rId6" imgW="1320800" imgH="228600" progId="Equation.3">
              <p:embed/>
            </p:oleObj>
          </a:graphicData>
        </a:graphic>
      </p:graphicFrame>
      <p:graphicFrame>
        <p:nvGraphicFramePr>
          <p:cNvPr id="22539" name="Object 8"/>
          <p:cNvGraphicFramePr>
            <a:graphicFrameLocks noChangeAspect="1"/>
          </p:cNvGraphicFramePr>
          <p:nvPr/>
        </p:nvGraphicFramePr>
        <p:xfrm>
          <a:off x="668338" y="5257800"/>
          <a:ext cx="3432175" cy="457200"/>
        </p:xfrm>
        <a:graphic>
          <a:graphicData uri="http://schemas.openxmlformats.org/presentationml/2006/ole">
            <p:oleObj spid="_x0000_s27740" name="Equation" r:id="rId7" imgW="1612900" imgH="228600" progId="Equation.3">
              <p:embed/>
            </p:oleObj>
          </a:graphicData>
        </a:graphic>
      </p:graphicFrame>
    </p:spTree>
    <p:extLst>
      <p:ext uri="{BB962C8B-B14F-4D97-AF65-F5344CB8AC3E}">
        <p14:creationId xmlns:p14="http://schemas.microsoft.com/office/powerpoint/2010/main" xmlns="" val="16744956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الدوال الحقيقية:</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solidFill>
                  <a:srgbClr val="FF0000"/>
                </a:solidFill>
              </a:rPr>
              <a:t>الحل</a:t>
            </a:r>
            <a:r>
              <a:rPr lang="ar-SA" sz="3000" dirty="0" smtClean="0"/>
              <a:t>: </a:t>
            </a:r>
          </a:p>
          <a:p>
            <a:pPr marL="514350" indent="-514350" rtl="1">
              <a:buFont typeface="+mj-lt"/>
              <a:buAutoNum type="arabicPeriod"/>
              <a:defRPr/>
            </a:pPr>
            <a:r>
              <a:rPr lang="ar-SA" sz="3000" dirty="0" smtClean="0"/>
              <a:t> الدرجة الصفرية ويسمى أيضا دالة ثابتة.</a:t>
            </a:r>
          </a:p>
          <a:p>
            <a:pPr marL="514350" indent="-514350" rtl="1">
              <a:buFont typeface="+mj-lt"/>
              <a:buAutoNum type="arabicPeriod"/>
              <a:defRPr/>
            </a:pPr>
            <a:r>
              <a:rPr lang="ar-SA" sz="3000" dirty="0" smtClean="0"/>
              <a:t>الدرجة الأولى ويسمى أيضا دالة خطية.</a:t>
            </a:r>
          </a:p>
          <a:p>
            <a:pPr marL="514350" indent="-514350" rtl="1">
              <a:buFont typeface="+mj-lt"/>
              <a:buAutoNum type="arabicPeriod"/>
              <a:defRPr/>
            </a:pPr>
            <a:r>
              <a:rPr lang="ar-SA" sz="3000" dirty="0" smtClean="0"/>
              <a:t>الدرجة الثانية ويسمى أيضا دالة </a:t>
            </a:r>
            <a:r>
              <a:rPr lang="ar-SA" sz="3000" dirty="0" err="1" smtClean="0"/>
              <a:t>تربيعية</a:t>
            </a:r>
            <a:r>
              <a:rPr lang="ar-SA" sz="3000" dirty="0" smtClean="0"/>
              <a:t>.</a:t>
            </a:r>
          </a:p>
          <a:p>
            <a:pPr marL="514350" indent="-514350" rtl="1">
              <a:buFont typeface="+mj-lt"/>
              <a:buAutoNum type="arabicPeriod"/>
              <a:defRPr/>
            </a:pPr>
            <a:r>
              <a:rPr lang="ar-SA" sz="3000" dirty="0" smtClean="0"/>
              <a:t>الدرجة الثالثة أو دالة تكعيبية.</a:t>
            </a:r>
          </a:p>
          <a:p>
            <a:pPr marL="514350" indent="-514350" rtl="1">
              <a:buFont typeface="+mj-lt"/>
              <a:buAutoNum type="arabicPeriod"/>
              <a:defRPr/>
            </a:pPr>
            <a:r>
              <a:rPr lang="ar-SA" sz="3000" dirty="0" smtClean="0"/>
              <a:t>الدرجة الخامسة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Tree>
    <p:extLst>
      <p:ext uri="{BB962C8B-B14F-4D97-AF65-F5344CB8AC3E}">
        <p14:creationId xmlns:p14="http://schemas.microsoft.com/office/powerpoint/2010/main" xmlns="" val="3147758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228600"/>
            <a:ext cx="8915400" cy="868363"/>
          </a:xfrm>
        </p:spPr>
        <p:txBody>
          <a:bodyPr/>
          <a:lstStyle/>
          <a:p>
            <a:pPr rtl="1"/>
            <a:r>
              <a:rPr lang="ar-SA" sz="3200" b="1" dirty="0" smtClean="0">
                <a:solidFill>
                  <a:srgbClr val="376092"/>
                </a:solidFill>
                <a:cs typeface="Arial" pitchFamily="34" charset="0"/>
              </a:rPr>
              <a:t/>
            </a:r>
            <a:br>
              <a:rPr lang="ar-SA" sz="3200" b="1" dirty="0" smtClean="0">
                <a:solidFill>
                  <a:srgbClr val="376092"/>
                </a:solidFill>
                <a:cs typeface="Arial" pitchFamily="34" charset="0"/>
              </a:rPr>
            </a:br>
            <a:r>
              <a:rPr lang="ar-SA" sz="4000" dirty="0" smtClean="0">
                <a:solidFill>
                  <a:srgbClr val="FF0000"/>
                </a:solidFill>
                <a:cs typeface="Arial" pitchFamily="34" charset="0"/>
              </a:rPr>
              <a:t>إيجاد قيمة الدالة: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solidFill>
                  <a:srgbClr val="FF0000"/>
                </a:solidFill>
              </a:rPr>
              <a:t>مثال:</a:t>
            </a:r>
          </a:p>
          <a:p>
            <a:pPr rtl="1">
              <a:defRPr/>
            </a:pPr>
            <a:r>
              <a:rPr lang="ar-SA" sz="3000" dirty="0" smtClean="0"/>
              <a:t> إذا كان </a:t>
            </a:r>
            <a:r>
              <a:rPr lang="en-US" sz="3000" dirty="0" smtClean="0"/>
              <a:t>f(x)=x</a:t>
            </a:r>
            <a:r>
              <a:rPr lang="en-US" sz="3000" baseline="30000" dirty="0" smtClean="0"/>
              <a:t>2</a:t>
            </a:r>
            <a:r>
              <a:rPr lang="en-US" sz="3000" dirty="0" smtClean="0"/>
              <a:t> +4x-3  </a:t>
            </a:r>
            <a:r>
              <a:rPr lang="ar-SA" sz="3000" dirty="0" smtClean="0"/>
              <a:t> ، فأوجد</a:t>
            </a:r>
            <a:endParaRPr lang="ar-SA" sz="3000" dirty="0" smtClean="0">
              <a:solidFill>
                <a:srgbClr val="FF0000"/>
              </a:solidFill>
            </a:endParaRPr>
          </a:p>
          <a:p>
            <a:pPr rtl="1">
              <a:defRPr/>
            </a:pPr>
            <a:r>
              <a:rPr lang="ar-SA" sz="3000" dirty="0" smtClean="0"/>
              <a:t>       </a:t>
            </a:r>
          </a:p>
          <a:p>
            <a:pPr marL="514350" indent="-514350" rtl="1">
              <a:defRPr/>
            </a:pPr>
            <a:endParaRPr lang="ar-SA" sz="3600" dirty="0" smtClean="0"/>
          </a:p>
          <a:p>
            <a:pPr marL="514350" indent="-514350" rtl="1">
              <a:defRPr/>
            </a:pPr>
            <a:endParaRPr lang="ar-SA" sz="3600" dirty="0" smtClean="0"/>
          </a:p>
          <a:p>
            <a:pPr marL="514350" indent="-514350" rtl="1">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14343" name="Object 5"/>
          <p:cNvGraphicFramePr>
            <a:graphicFrameLocks noChangeAspect="1"/>
          </p:cNvGraphicFramePr>
          <p:nvPr/>
        </p:nvGraphicFramePr>
        <p:xfrm>
          <a:off x="838200" y="2667000"/>
          <a:ext cx="1905000" cy="457200"/>
        </p:xfrm>
        <a:graphic>
          <a:graphicData uri="http://schemas.openxmlformats.org/presentationml/2006/ole">
            <p:oleObj spid="_x0000_s6250" name="Equation" r:id="rId3" imgW="520474" imgH="203112" progId="Equation.3">
              <p:embed/>
            </p:oleObj>
          </a:graphicData>
        </a:graphic>
      </p:graphicFrame>
      <p:graphicFrame>
        <p:nvGraphicFramePr>
          <p:cNvPr id="14344" name="Object 7"/>
          <p:cNvGraphicFramePr>
            <a:graphicFrameLocks noChangeAspect="1"/>
          </p:cNvGraphicFramePr>
          <p:nvPr/>
        </p:nvGraphicFramePr>
        <p:xfrm>
          <a:off x="762000" y="3352800"/>
          <a:ext cx="2322513" cy="457200"/>
        </p:xfrm>
        <a:graphic>
          <a:graphicData uri="http://schemas.openxmlformats.org/presentationml/2006/ole">
            <p:oleObj spid="_x0000_s6251" name="Equation" r:id="rId4" imgW="634725" imgH="203112" progId="Equation.3">
              <p:embed/>
            </p:oleObj>
          </a:graphicData>
        </a:graphic>
      </p:graphicFrame>
      <p:graphicFrame>
        <p:nvGraphicFramePr>
          <p:cNvPr id="14345" name="Object 4"/>
          <p:cNvGraphicFramePr>
            <a:graphicFrameLocks noChangeAspect="1"/>
          </p:cNvGraphicFramePr>
          <p:nvPr/>
        </p:nvGraphicFramePr>
        <p:xfrm>
          <a:off x="685800" y="4191000"/>
          <a:ext cx="2228850" cy="457200"/>
        </p:xfrm>
        <a:graphic>
          <a:graphicData uri="http://schemas.openxmlformats.org/presentationml/2006/ole">
            <p:oleObj spid="_x0000_s6252" name="Equation" r:id="rId5" imgW="609336" imgH="203112" progId="Equation.3">
              <p:embed/>
            </p:oleObj>
          </a:graphicData>
        </a:graphic>
      </p:graphicFrame>
      <p:graphicFrame>
        <p:nvGraphicFramePr>
          <p:cNvPr id="14346" name="Object 8"/>
          <p:cNvGraphicFramePr>
            <a:graphicFrameLocks noChangeAspect="1"/>
          </p:cNvGraphicFramePr>
          <p:nvPr>
            <p:extLst>
              <p:ext uri="{D42A27DB-BD31-4B8C-83A1-F6EECF244321}">
                <p14:modId xmlns:p14="http://schemas.microsoft.com/office/powerpoint/2010/main" xmlns="" val="3925959179"/>
              </p:ext>
            </p:extLst>
          </p:nvPr>
        </p:nvGraphicFramePr>
        <p:xfrm>
          <a:off x="784225" y="5105400"/>
          <a:ext cx="2786063" cy="457200"/>
        </p:xfrm>
        <a:graphic>
          <a:graphicData uri="http://schemas.openxmlformats.org/presentationml/2006/ole">
            <p:oleObj spid="_x0000_s6253" name="معادلة" r:id="rId6" imgW="761760" imgH="203040" progId="Equation.3">
              <p:embed/>
            </p:oleObj>
          </a:graphicData>
        </a:graphic>
      </p:graphicFrame>
    </p:spTree>
    <p:extLst>
      <p:ext uri="{BB962C8B-B14F-4D97-AF65-F5344CB8AC3E}">
        <p14:creationId xmlns:p14="http://schemas.microsoft.com/office/powerpoint/2010/main" xmlns="" val="14431015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228600"/>
            <a:ext cx="8915400" cy="868363"/>
          </a:xfrm>
        </p:spPr>
        <p:txBody>
          <a:bodyPr/>
          <a:lstStyle/>
          <a:p>
            <a:pPr rtl="1"/>
            <a:r>
              <a:rPr lang="ar-SA" sz="3200" b="1" dirty="0" smtClean="0">
                <a:solidFill>
                  <a:srgbClr val="376092"/>
                </a:solidFill>
                <a:cs typeface="Arial" pitchFamily="34" charset="0"/>
              </a:rPr>
              <a:t/>
            </a:r>
            <a:br>
              <a:rPr lang="ar-SA" sz="3200" b="1" dirty="0" smtClean="0">
                <a:solidFill>
                  <a:srgbClr val="376092"/>
                </a:solidFill>
                <a:cs typeface="Arial" pitchFamily="34" charset="0"/>
              </a:rPr>
            </a:br>
            <a:r>
              <a:rPr lang="ar-SA" sz="4000" dirty="0" smtClean="0">
                <a:solidFill>
                  <a:srgbClr val="FF0000"/>
                </a:solidFill>
                <a:cs typeface="Arial" pitchFamily="34" charset="0"/>
              </a:rPr>
              <a:t>تابع: ايجاد قيمة الدالة:</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600" dirty="0" smtClean="0">
                <a:solidFill>
                  <a:srgbClr val="FF0000"/>
                </a:solidFill>
              </a:rPr>
              <a:t>الحل:</a:t>
            </a:r>
          </a:p>
          <a:p>
            <a:pPr rtl="1">
              <a:defRPr/>
            </a:pPr>
            <a:r>
              <a:rPr lang="ar-SA" sz="3600" dirty="0" smtClean="0"/>
              <a:t>       </a:t>
            </a:r>
          </a:p>
          <a:p>
            <a:pPr marL="514350" indent="-514350" rtl="1">
              <a:defRPr/>
            </a:pPr>
            <a:endParaRPr lang="ar-SA" sz="3600" dirty="0" smtClean="0"/>
          </a:p>
          <a:p>
            <a:pPr marL="514350" indent="-514350" rtl="1">
              <a:defRPr/>
            </a:pPr>
            <a:endParaRPr lang="ar-SA" sz="3600" dirty="0" smtClean="0"/>
          </a:p>
          <a:p>
            <a:pPr marL="514350" indent="-514350" rtl="1">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15367" name="Object 6"/>
          <p:cNvGraphicFramePr>
            <a:graphicFrameLocks noChangeAspect="1"/>
          </p:cNvGraphicFramePr>
          <p:nvPr/>
        </p:nvGraphicFramePr>
        <p:xfrm>
          <a:off x="838200" y="1885950"/>
          <a:ext cx="6705600" cy="514350"/>
        </p:xfrm>
        <a:graphic>
          <a:graphicData uri="http://schemas.openxmlformats.org/presentationml/2006/ole">
            <p:oleObj spid="_x0000_s7274" name="Equation" r:id="rId3" imgW="2273300" imgH="228600" progId="Equation.3">
              <p:embed/>
            </p:oleObj>
          </a:graphicData>
        </a:graphic>
      </p:graphicFrame>
      <p:graphicFrame>
        <p:nvGraphicFramePr>
          <p:cNvPr id="15368" name="Object 7"/>
          <p:cNvGraphicFramePr>
            <a:graphicFrameLocks noChangeAspect="1"/>
          </p:cNvGraphicFramePr>
          <p:nvPr/>
        </p:nvGraphicFramePr>
        <p:xfrm>
          <a:off x="685800" y="2647950"/>
          <a:ext cx="6934200" cy="514350"/>
        </p:xfrm>
        <a:graphic>
          <a:graphicData uri="http://schemas.openxmlformats.org/presentationml/2006/ole">
            <p:oleObj spid="_x0000_s7275" name="Equation" r:id="rId4" imgW="2806700" imgH="228600" progId="Equation.3">
              <p:embed/>
            </p:oleObj>
          </a:graphicData>
        </a:graphic>
      </p:graphicFrame>
      <p:graphicFrame>
        <p:nvGraphicFramePr>
          <p:cNvPr id="15369" name="Object 8"/>
          <p:cNvGraphicFramePr>
            <a:graphicFrameLocks noChangeAspect="1"/>
          </p:cNvGraphicFramePr>
          <p:nvPr/>
        </p:nvGraphicFramePr>
        <p:xfrm>
          <a:off x="609600" y="3533775"/>
          <a:ext cx="6324600" cy="514350"/>
        </p:xfrm>
        <a:graphic>
          <a:graphicData uri="http://schemas.openxmlformats.org/presentationml/2006/ole">
            <p:oleObj spid="_x0000_s7276" name="Equation" r:id="rId5" imgW="2324100" imgH="228600" progId="Equation.3">
              <p:embed/>
            </p:oleObj>
          </a:graphicData>
        </a:graphic>
      </p:graphicFrame>
      <p:graphicFrame>
        <p:nvGraphicFramePr>
          <p:cNvPr id="15370" name="Object 9"/>
          <p:cNvGraphicFramePr>
            <a:graphicFrameLocks noChangeAspect="1"/>
          </p:cNvGraphicFramePr>
          <p:nvPr>
            <p:extLst>
              <p:ext uri="{D42A27DB-BD31-4B8C-83A1-F6EECF244321}">
                <p14:modId xmlns:p14="http://schemas.microsoft.com/office/powerpoint/2010/main" xmlns="" val="2300069784"/>
              </p:ext>
            </p:extLst>
          </p:nvPr>
        </p:nvGraphicFramePr>
        <p:xfrm>
          <a:off x="668338" y="4629150"/>
          <a:ext cx="7043737" cy="1085850"/>
        </p:xfrm>
        <a:graphic>
          <a:graphicData uri="http://schemas.openxmlformats.org/presentationml/2006/ole">
            <p:oleObj spid="_x0000_s7277" name="معادلة" r:id="rId6" imgW="3009600" imgH="482400" progId="Equation.3">
              <p:embed/>
            </p:oleObj>
          </a:graphicData>
        </a:graphic>
      </p:graphicFrame>
    </p:spTree>
    <p:extLst>
      <p:ext uri="{BB962C8B-B14F-4D97-AF65-F5344CB8AC3E}">
        <p14:creationId xmlns:p14="http://schemas.microsoft.com/office/powerpoint/2010/main" xmlns="" val="16962439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228600"/>
            <a:ext cx="8915400" cy="868363"/>
          </a:xfrm>
        </p:spPr>
        <p:txBody>
          <a:bodyPr/>
          <a:lstStyle/>
          <a:p>
            <a:pPr rtl="1"/>
            <a:r>
              <a:rPr lang="ar-SA" sz="3200" b="1" dirty="0" smtClean="0">
                <a:solidFill>
                  <a:srgbClr val="376092"/>
                </a:solidFill>
                <a:cs typeface="Arial" pitchFamily="34" charset="0"/>
              </a:rPr>
              <a:t/>
            </a:r>
            <a:br>
              <a:rPr lang="ar-SA" sz="3200" b="1" dirty="0" smtClean="0">
                <a:solidFill>
                  <a:srgbClr val="376092"/>
                </a:solidFill>
                <a:cs typeface="Arial" pitchFamily="34" charset="0"/>
              </a:rPr>
            </a:br>
            <a:r>
              <a:rPr lang="ar-SA" sz="4000" dirty="0" smtClean="0">
                <a:solidFill>
                  <a:srgbClr val="FF0000"/>
                </a:solidFill>
                <a:cs typeface="Arial" pitchFamily="34" charset="0"/>
              </a:rPr>
              <a:t>تمارين:</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1. إذا كان </a:t>
            </a:r>
            <a:r>
              <a:rPr lang="en-US" sz="3000" dirty="0" smtClean="0"/>
              <a:t>f(x)=2x</a:t>
            </a:r>
            <a:r>
              <a:rPr lang="en-US" sz="3000" baseline="30000" dirty="0" smtClean="0"/>
              <a:t>2</a:t>
            </a:r>
            <a:r>
              <a:rPr lang="en-US" sz="3000" dirty="0" smtClean="0"/>
              <a:t> -3x</a:t>
            </a:r>
            <a:r>
              <a:rPr lang="ar-SA" sz="3000" dirty="0" smtClean="0"/>
              <a:t> ، فأوجد</a:t>
            </a:r>
          </a:p>
          <a:p>
            <a:pPr rtl="1">
              <a:defRPr/>
            </a:pPr>
            <a:r>
              <a:rPr lang="ar-SA" sz="3600" dirty="0" smtClean="0"/>
              <a:t>       </a:t>
            </a:r>
          </a:p>
          <a:p>
            <a:pPr marL="514350" indent="-514350" rtl="1">
              <a:defRPr/>
            </a:pPr>
            <a:endParaRPr lang="ar-SA" sz="3600" dirty="0" smtClean="0"/>
          </a:p>
          <a:p>
            <a:pPr marL="514350" indent="-514350" rtl="1">
              <a:defRPr/>
            </a:pPr>
            <a:endParaRPr lang="ar-SA" sz="3600" dirty="0" smtClean="0"/>
          </a:p>
          <a:p>
            <a:pPr marL="514350" indent="-514350" rtl="1">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graphicFrame>
        <p:nvGraphicFramePr>
          <p:cNvPr id="18439" name="Object 5"/>
          <p:cNvGraphicFramePr>
            <a:graphicFrameLocks noChangeAspect="1"/>
          </p:cNvGraphicFramePr>
          <p:nvPr/>
        </p:nvGraphicFramePr>
        <p:xfrm>
          <a:off x="914400" y="2667000"/>
          <a:ext cx="1905000" cy="457200"/>
        </p:xfrm>
        <a:graphic>
          <a:graphicData uri="http://schemas.openxmlformats.org/presentationml/2006/ole">
            <p:oleObj spid="_x0000_s10342" name="Equation" r:id="rId3" imgW="520474" imgH="203112" progId="Equation.3">
              <p:embed/>
            </p:oleObj>
          </a:graphicData>
        </a:graphic>
      </p:graphicFrame>
      <p:graphicFrame>
        <p:nvGraphicFramePr>
          <p:cNvPr id="18440" name="Object 7"/>
          <p:cNvGraphicFramePr>
            <a:graphicFrameLocks noChangeAspect="1"/>
          </p:cNvGraphicFramePr>
          <p:nvPr/>
        </p:nvGraphicFramePr>
        <p:xfrm>
          <a:off x="755650" y="3276600"/>
          <a:ext cx="2368550" cy="457200"/>
        </p:xfrm>
        <a:graphic>
          <a:graphicData uri="http://schemas.openxmlformats.org/presentationml/2006/ole">
            <p:oleObj spid="_x0000_s10343" name="Equation" r:id="rId4" imgW="647419" imgH="203112" progId="Equation.3">
              <p:embed/>
            </p:oleObj>
          </a:graphicData>
        </a:graphic>
      </p:graphicFrame>
      <p:graphicFrame>
        <p:nvGraphicFramePr>
          <p:cNvPr id="18441" name="Object 4"/>
          <p:cNvGraphicFramePr>
            <a:graphicFrameLocks noChangeAspect="1"/>
          </p:cNvGraphicFramePr>
          <p:nvPr/>
        </p:nvGraphicFramePr>
        <p:xfrm>
          <a:off x="749300" y="4129088"/>
          <a:ext cx="2832100" cy="485775"/>
        </p:xfrm>
        <a:graphic>
          <a:graphicData uri="http://schemas.openxmlformats.org/presentationml/2006/ole">
            <p:oleObj spid="_x0000_s10344" name="Equation" r:id="rId5" imgW="774364" imgH="215806" progId="Equation.3">
              <p:embed/>
            </p:oleObj>
          </a:graphicData>
        </a:graphic>
      </p:graphicFrame>
      <p:graphicFrame>
        <p:nvGraphicFramePr>
          <p:cNvPr id="18442" name="Object 8"/>
          <p:cNvGraphicFramePr>
            <a:graphicFrameLocks noChangeAspect="1"/>
          </p:cNvGraphicFramePr>
          <p:nvPr/>
        </p:nvGraphicFramePr>
        <p:xfrm>
          <a:off x="738188" y="5029200"/>
          <a:ext cx="2879725" cy="485775"/>
        </p:xfrm>
        <a:graphic>
          <a:graphicData uri="http://schemas.openxmlformats.org/presentationml/2006/ole">
            <p:oleObj spid="_x0000_s10345" name="Equation" r:id="rId6" imgW="787058" imgH="215806" progId="Equation.3">
              <p:embed/>
            </p:oleObj>
          </a:graphicData>
        </a:graphic>
      </p:graphicFrame>
    </p:spTree>
    <p:extLst>
      <p:ext uri="{BB962C8B-B14F-4D97-AF65-F5344CB8AC3E}">
        <p14:creationId xmlns:p14="http://schemas.microsoft.com/office/powerpoint/2010/main" xmlns="" val="36411326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defRPr/>
            </a:pPr>
            <a:r>
              <a:rPr lang="ar-SA" sz="3600" b="1" dirty="0" smtClean="0">
                <a:solidFill>
                  <a:srgbClr val="376092"/>
                </a:solidFill>
                <a:cs typeface="Arial" pitchFamily="34" charset="0"/>
              </a:rPr>
              <a:t/>
            </a:r>
            <a:br>
              <a:rPr lang="ar-SA" sz="3600" b="1" dirty="0" smtClean="0">
                <a:solidFill>
                  <a:srgbClr val="376092"/>
                </a:solidFill>
                <a:cs typeface="Arial" pitchFamily="34" charset="0"/>
              </a:rPr>
            </a:br>
            <a:r>
              <a:rPr lang="ar-SA" dirty="0" smtClean="0">
                <a:solidFill>
                  <a:srgbClr val="FF0000"/>
                </a:solidFill>
                <a:cs typeface="Arial" pitchFamily="34" charset="0"/>
              </a:rPr>
              <a:t>تابع : تمارين:</a:t>
            </a:r>
            <a:endParaRPr lang="ar-SA" dirty="0"/>
          </a:p>
        </p:txBody>
      </p:sp>
      <p:sp>
        <p:nvSpPr>
          <p:cNvPr id="19459" name="عنصر نائب للمحتوى 2"/>
          <p:cNvSpPr>
            <a:spLocks noGrp="1"/>
          </p:cNvSpPr>
          <p:nvPr>
            <p:ph idx="1"/>
          </p:nvPr>
        </p:nvSpPr>
        <p:spPr/>
        <p:txBody>
          <a:bodyPr/>
          <a:lstStyle/>
          <a:p>
            <a:pPr rtl="1"/>
            <a:r>
              <a:rPr lang="ar-SA" dirty="0" smtClean="0">
                <a:cs typeface="Arial" pitchFamily="34" charset="0"/>
              </a:rPr>
              <a:t>2 </a:t>
            </a:r>
            <a:r>
              <a:rPr lang="ar-SA" sz="3000" dirty="0" smtClean="0">
                <a:cs typeface="Arial" pitchFamily="34" charset="0"/>
              </a:rPr>
              <a:t>. للدالة</a:t>
            </a:r>
            <a:r>
              <a:rPr lang="en-US" sz="3000" dirty="0" smtClean="0">
                <a:cs typeface="Arial" pitchFamily="34" charset="0"/>
              </a:rPr>
              <a:t> f(x)=2x</a:t>
            </a:r>
            <a:r>
              <a:rPr lang="en-US" sz="3000" baseline="30000" dirty="0" smtClean="0">
                <a:cs typeface="Arial" pitchFamily="34" charset="0"/>
              </a:rPr>
              <a:t>2</a:t>
            </a:r>
            <a:r>
              <a:rPr lang="en-US" sz="3000" dirty="0" smtClean="0">
                <a:cs typeface="Arial" pitchFamily="34" charset="0"/>
              </a:rPr>
              <a:t> –x-5   </a:t>
            </a:r>
            <a:r>
              <a:rPr lang="ar-SA" sz="3000" dirty="0" smtClean="0">
                <a:cs typeface="Arial" pitchFamily="34" charset="0"/>
              </a:rPr>
              <a:t> أوجد </a:t>
            </a:r>
            <a:r>
              <a:rPr lang="en-US" sz="3000" dirty="0" smtClean="0">
                <a:cs typeface="Arial" pitchFamily="34" charset="0"/>
              </a:rPr>
              <a:t>f(t)</a:t>
            </a:r>
            <a:r>
              <a:rPr lang="ar-SA" sz="3000" dirty="0" smtClean="0">
                <a:cs typeface="Arial" pitchFamily="34" charset="0"/>
              </a:rPr>
              <a:t> و </a:t>
            </a:r>
            <a:r>
              <a:rPr lang="en-US" sz="3000" dirty="0" smtClean="0">
                <a:cs typeface="Arial" pitchFamily="34" charset="0"/>
              </a:rPr>
              <a:t>f(-1)</a:t>
            </a:r>
            <a:r>
              <a:rPr lang="ar-SA" sz="3000" dirty="0" smtClean="0">
                <a:cs typeface="Arial" pitchFamily="34" charset="0"/>
              </a:rPr>
              <a:t> </a:t>
            </a:r>
          </a:p>
          <a:p>
            <a:pPr rtl="1"/>
            <a:r>
              <a:rPr lang="ar-SA" sz="3000" dirty="0" smtClean="0">
                <a:cs typeface="Arial" pitchFamily="34" charset="0"/>
              </a:rPr>
              <a:t>3. للدالة                أوجد </a:t>
            </a:r>
            <a:r>
              <a:rPr lang="en-US" sz="3000" dirty="0" smtClean="0">
                <a:cs typeface="Arial" pitchFamily="34" charset="0"/>
              </a:rPr>
              <a:t>g(x-1)</a:t>
            </a:r>
            <a:r>
              <a:rPr lang="ar-SA" sz="3000" dirty="0" smtClean="0">
                <a:cs typeface="Arial" pitchFamily="34" charset="0"/>
              </a:rPr>
              <a:t>  و </a:t>
            </a:r>
            <a:r>
              <a:rPr lang="en-US" sz="3000" dirty="0" smtClean="0">
                <a:cs typeface="Arial" pitchFamily="34" charset="0"/>
              </a:rPr>
              <a:t>g(4)</a:t>
            </a:r>
            <a:r>
              <a:rPr lang="ar-SA" sz="3000" dirty="0" smtClean="0">
                <a:cs typeface="Arial" pitchFamily="34" charset="0"/>
              </a:rPr>
              <a:t> </a:t>
            </a:r>
          </a:p>
          <a:p>
            <a:pPr rtl="1"/>
            <a:r>
              <a:rPr lang="ar-SA" sz="3000" dirty="0" smtClean="0">
                <a:cs typeface="Arial" pitchFamily="34" charset="0"/>
              </a:rPr>
              <a:t>4. للدالة</a:t>
            </a:r>
            <a:r>
              <a:rPr lang="en-US" sz="3000" dirty="0" smtClean="0">
                <a:cs typeface="Arial" pitchFamily="34" charset="0"/>
              </a:rPr>
              <a:t> f(x)=2x</a:t>
            </a:r>
            <a:r>
              <a:rPr lang="en-US" sz="3000" baseline="30000" dirty="0" smtClean="0">
                <a:cs typeface="Arial" pitchFamily="34" charset="0"/>
              </a:rPr>
              <a:t>2</a:t>
            </a:r>
            <a:r>
              <a:rPr lang="en-US" sz="3000" dirty="0" smtClean="0">
                <a:cs typeface="Arial" pitchFamily="34" charset="0"/>
              </a:rPr>
              <a:t> –1   </a:t>
            </a:r>
            <a:r>
              <a:rPr lang="ar-SA" sz="3000" dirty="0" smtClean="0">
                <a:cs typeface="Arial" pitchFamily="34" charset="0"/>
              </a:rPr>
              <a:t> أوجد </a:t>
            </a:r>
            <a:r>
              <a:rPr lang="en-US" sz="3000" dirty="0" smtClean="0">
                <a:cs typeface="Arial" pitchFamily="34" charset="0"/>
              </a:rPr>
              <a:t>f(1)+f(2)+f(3)</a:t>
            </a:r>
            <a:endParaRPr lang="ar-SA" sz="3000" dirty="0" smtClean="0">
              <a:cs typeface="Arial" pitchFamily="34" charset="0"/>
            </a:endParaRPr>
          </a:p>
          <a:p>
            <a:pPr rtl="1"/>
            <a:r>
              <a:rPr lang="ar-SA" sz="3000" dirty="0" smtClean="0">
                <a:cs typeface="Arial" pitchFamily="34" charset="0"/>
              </a:rPr>
              <a:t>5. للدالة</a:t>
            </a:r>
            <a:r>
              <a:rPr lang="en-US" sz="3000" dirty="0" smtClean="0">
                <a:cs typeface="Arial" pitchFamily="34" charset="0"/>
              </a:rPr>
              <a:t> f(x)=x</a:t>
            </a:r>
            <a:r>
              <a:rPr lang="en-US" sz="3000" baseline="30000" dirty="0" smtClean="0">
                <a:cs typeface="Arial" pitchFamily="34" charset="0"/>
              </a:rPr>
              <a:t>2</a:t>
            </a:r>
            <a:r>
              <a:rPr lang="en-US" sz="3000" dirty="0" smtClean="0">
                <a:cs typeface="Arial" pitchFamily="34" charset="0"/>
              </a:rPr>
              <a:t> </a:t>
            </a:r>
            <a:r>
              <a:rPr lang="ar-SA" sz="3000" dirty="0" smtClean="0">
                <a:cs typeface="Arial" pitchFamily="34" charset="0"/>
              </a:rPr>
              <a:t>أوجد               </a:t>
            </a:r>
          </a:p>
          <a:p>
            <a:pPr rtl="1"/>
            <a:r>
              <a:rPr lang="ar-SA" sz="3000" dirty="0" smtClean="0">
                <a:cs typeface="Arial" pitchFamily="34" charset="0"/>
              </a:rPr>
              <a:t>6. للدالة</a:t>
            </a:r>
            <a:r>
              <a:rPr lang="en-US" sz="3000" dirty="0" smtClean="0">
                <a:cs typeface="Arial" pitchFamily="34" charset="0"/>
              </a:rPr>
              <a:t> g(x)=x+1   </a:t>
            </a:r>
            <a:r>
              <a:rPr lang="ar-SA" sz="3000" dirty="0" smtClean="0">
                <a:cs typeface="Arial" pitchFamily="34" charset="0"/>
              </a:rPr>
              <a:t> أوجد                      </a:t>
            </a:r>
          </a:p>
          <a:p>
            <a:pPr marL="0" indent="0" rtl="1"/>
            <a:r>
              <a:rPr lang="ar-SA" sz="3000" dirty="0" smtClean="0">
                <a:cs typeface="Arial" pitchFamily="34" charset="0"/>
              </a:rPr>
              <a:t>7. للدالة</a:t>
            </a:r>
            <a:r>
              <a:rPr lang="en-US" sz="3000" dirty="0" smtClean="0">
                <a:cs typeface="Arial" pitchFamily="34" charset="0"/>
              </a:rPr>
              <a:t>                           </a:t>
            </a:r>
            <a:r>
              <a:rPr lang="ar-SA" sz="3000" dirty="0" smtClean="0">
                <a:cs typeface="Arial" pitchFamily="34" charset="0"/>
              </a:rPr>
              <a:t>أوجد </a:t>
            </a:r>
          </a:p>
          <a:p>
            <a:pPr marL="514350" indent="-514350" rtl="1">
              <a:buFont typeface="+mj-lt"/>
              <a:buAutoNum type="arabicPeriod" startAt="8"/>
            </a:pPr>
            <a:r>
              <a:rPr lang="ar-SA" sz="3000" dirty="0">
                <a:cs typeface="Arial" pitchFamily="34" charset="0"/>
              </a:rPr>
              <a:t>للدالة</a:t>
            </a:r>
            <a:r>
              <a:rPr lang="en-US" sz="3000" dirty="0">
                <a:cs typeface="Arial" pitchFamily="34" charset="0"/>
              </a:rPr>
              <a:t> </a:t>
            </a:r>
            <a:r>
              <a:rPr lang="en-US" sz="3000" dirty="0" smtClean="0">
                <a:cs typeface="Arial" pitchFamily="34" charset="0"/>
              </a:rPr>
              <a:t>f(x)=x</a:t>
            </a:r>
            <a:r>
              <a:rPr lang="en-US" sz="3000" baseline="30000" dirty="0" smtClean="0">
                <a:cs typeface="Arial" pitchFamily="34" charset="0"/>
              </a:rPr>
              <a:t>2</a:t>
            </a:r>
            <a:r>
              <a:rPr lang="en-US" sz="3000" dirty="0" smtClean="0">
                <a:cs typeface="Arial" pitchFamily="34" charset="0"/>
              </a:rPr>
              <a:t> +2x-3  </a:t>
            </a:r>
            <a:r>
              <a:rPr lang="ar-SA" sz="3000" dirty="0" smtClean="0">
                <a:cs typeface="Arial" pitchFamily="34" charset="0"/>
              </a:rPr>
              <a:t> أوجد                      </a:t>
            </a:r>
            <a:endParaRPr lang="ar-SA" sz="3000" dirty="0">
              <a:cs typeface="Arial" pitchFamily="34" charset="0"/>
            </a:endParaRPr>
          </a:p>
          <a:p>
            <a:pPr marL="514350" indent="-514350" rtl="1">
              <a:buFont typeface="+mj-lt"/>
              <a:buAutoNum type="arabicPeriod" startAt="9"/>
            </a:pPr>
            <a:r>
              <a:rPr lang="ar-SA" sz="3000" dirty="0" smtClean="0">
                <a:cs typeface="Arial" pitchFamily="34" charset="0"/>
              </a:rPr>
              <a:t> للدالة</a:t>
            </a:r>
            <a:r>
              <a:rPr lang="en-US" sz="3000" dirty="0" smtClean="0">
                <a:cs typeface="Arial" pitchFamily="34" charset="0"/>
              </a:rPr>
              <a:t> g(x</a:t>
            </a:r>
            <a:r>
              <a:rPr lang="en-US" sz="3000" dirty="0">
                <a:cs typeface="Arial" pitchFamily="34" charset="0"/>
              </a:rPr>
              <a:t>)=x</a:t>
            </a:r>
            <a:r>
              <a:rPr lang="en-US" sz="3000" baseline="30000" dirty="0">
                <a:cs typeface="Arial" pitchFamily="34" charset="0"/>
              </a:rPr>
              <a:t>2</a:t>
            </a:r>
            <a:r>
              <a:rPr lang="en-US" sz="3000" dirty="0">
                <a:cs typeface="Arial" pitchFamily="34" charset="0"/>
              </a:rPr>
              <a:t> </a:t>
            </a:r>
            <a:r>
              <a:rPr lang="en-US" sz="3000" dirty="0" smtClean="0">
                <a:cs typeface="Arial" pitchFamily="34" charset="0"/>
              </a:rPr>
              <a:t>-5x+8  </a:t>
            </a:r>
            <a:r>
              <a:rPr lang="ar-SA" sz="3000" dirty="0" smtClean="0">
                <a:cs typeface="Arial" pitchFamily="34" charset="0"/>
              </a:rPr>
              <a:t> </a:t>
            </a:r>
            <a:r>
              <a:rPr lang="ar-SA" sz="3000" dirty="0">
                <a:cs typeface="Arial" pitchFamily="34" charset="0"/>
              </a:rPr>
              <a:t>أوجد                      </a:t>
            </a:r>
          </a:p>
          <a:p>
            <a:pPr rtl="1"/>
            <a:endParaRPr lang="ar-SA" sz="3000" dirty="0" smtClean="0">
              <a:cs typeface="Arial" pitchFamily="34" charset="0"/>
            </a:endParaRPr>
          </a:p>
        </p:txBody>
      </p:sp>
      <p:graphicFrame>
        <p:nvGraphicFramePr>
          <p:cNvPr id="19461" name="Object 2"/>
          <p:cNvGraphicFramePr>
            <a:graphicFrameLocks noChangeAspect="1"/>
          </p:cNvGraphicFramePr>
          <p:nvPr/>
        </p:nvGraphicFramePr>
        <p:xfrm>
          <a:off x="6781800" y="2133600"/>
          <a:ext cx="1371600" cy="609600"/>
        </p:xfrm>
        <a:graphic>
          <a:graphicData uri="http://schemas.openxmlformats.org/presentationml/2006/ole">
            <p:oleObj spid="_x0000_s11421" name="Equation" r:id="rId3" imgW="863225" imgH="393529" progId="Equation.3">
              <p:embed/>
            </p:oleObj>
          </a:graphicData>
        </a:graphic>
      </p:graphicFrame>
      <p:graphicFrame>
        <p:nvGraphicFramePr>
          <p:cNvPr id="19462" name="Object 2"/>
          <p:cNvGraphicFramePr>
            <a:graphicFrameLocks noChangeAspect="1"/>
          </p:cNvGraphicFramePr>
          <p:nvPr/>
        </p:nvGraphicFramePr>
        <p:xfrm>
          <a:off x="4538663" y="3352800"/>
          <a:ext cx="1592262" cy="609600"/>
        </p:xfrm>
        <a:graphic>
          <a:graphicData uri="http://schemas.openxmlformats.org/presentationml/2006/ole">
            <p:oleObj spid="_x0000_s11422" name="Equation" r:id="rId4" imgW="1002865" imgH="393529" progId="Equation.3">
              <p:embed/>
            </p:oleObj>
          </a:graphicData>
        </a:graphic>
      </p:graphicFrame>
      <p:graphicFrame>
        <p:nvGraphicFramePr>
          <p:cNvPr id="19463" name="Object 4"/>
          <p:cNvGraphicFramePr>
            <a:graphicFrameLocks noChangeAspect="1"/>
          </p:cNvGraphicFramePr>
          <p:nvPr>
            <p:extLst>
              <p:ext uri="{D42A27DB-BD31-4B8C-83A1-F6EECF244321}">
                <p14:modId xmlns:p14="http://schemas.microsoft.com/office/powerpoint/2010/main" xmlns="" val="2449720114"/>
              </p:ext>
            </p:extLst>
          </p:nvPr>
        </p:nvGraphicFramePr>
        <p:xfrm>
          <a:off x="3048000" y="3886200"/>
          <a:ext cx="2474913" cy="457200"/>
        </p:xfrm>
        <a:graphic>
          <a:graphicData uri="http://schemas.openxmlformats.org/presentationml/2006/ole">
            <p:oleObj spid="_x0000_s11423" name="Equation" r:id="rId5" imgW="1155700" imgH="241300" progId="Equation.3">
              <p:embed/>
            </p:oleObj>
          </a:graphicData>
        </a:graphic>
      </p:graphicFrame>
      <p:graphicFrame>
        <p:nvGraphicFramePr>
          <p:cNvPr id="19464" name="Object 5"/>
          <p:cNvGraphicFramePr>
            <a:graphicFrameLocks noChangeAspect="1"/>
          </p:cNvGraphicFramePr>
          <p:nvPr/>
        </p:nvGraphicFramePr>
        <p:xfrm>
          <a:off x="6054725" y="4267200"/>
          <a:ext cx="2174875" cy="685800"/>
        </p:xfrm>
        <a:graphic>
          <a:graphicData uri="http://schemas.openxmlformats.org/presentationml/2006/ole">
            <p:oleObj spid="_x0000_s11424" name="Equation" r:id="rId6" imgW="1256755" imgH="393529" progId="Equation.3">
              <p:embed/>
            </p:oleObj>
          </a:graphicData>
        </a:graphic>
      </p:graphicFrame>
      <p:graphicFrame>
        <p:nvGraphicFramePr>
          <p:cNvPr id="19465" name="Object 6"/>
          <p:cNvGraphicFramePr>
            <a:graphicFrameLocks noChangeAspect="1"/>
          </p:cNvGraphicFramePr>
          <p:nvPr/>
        </p:nvGraphicFramePr>
        <p:xfrm>
          <a:off x="3784600" y="4343400"/>
          <a:ext cx="1092200" cy="730250"/>
        </p:xfrm>
        <a:graphic>
          <a:graphicData uri="http://schemas.openxmlformats.org/presentationml/2006/ole">
            <p:oleObj spid="_x0000_s11425" name="Equation" r:id="rId7" imgW="406224" imgH="418918" progId="Equation.3">
              <p:embed/>
            </p:oleObj>
          </a:graphicData>
        </a:graphic>
      </p:graphicFrame>
      <p:graphicFrame>
        <p:nvGraphicFramePr>
          <p:cNvPr id="9" name="Object 4"/>
          <p:cNvGraphicFramePr>
            <a:graphicFrameLocks noChangeAspect="1"/>
          </p:cNvGraphicFramePr>
          <p:nvPr>
            <p:extLst>
              <p:ext uri="{D42A27DB-BD31-4B8C-83A1-F6EECF244321}">
                <p14:modId xmlns:p14="http://schemas.microsoft.com/office/powerpoint/2010/main" xmlns="" val="1111073709"/>
              </p:ext>
            </p:extLst>
          </p:nvPr>
        </p:nvGraphicFramePr>
        <p:xfrm>
          <a:off x="2994025" y="5065713"/>
          <a:ext cx="2339975" cy="384175"/>
        </p:xfrm>
        <a:graphic>
          <a:graphicData uri="http://schemas.openxmlformats.org/presentationml/2006/ole">
            <p:oleObj spid="_x0000_s11426" name="معادلة" r:id="rId8" imgW="1091880" imgH="203040" progId="Equation.3">
              <p:embed/>
            </p:oleObj>
          </a:graphicData>
        </a:graphic>
      </p:graphicFrame>
      <p:graphicFrame>
        <p:nvGraphicFramePr>
          <p:cNvPr id="10" name="Object 4"/>
          <p:cNvGraphicFramePr>
            <a:graphicFrameLocks noChangeAspect="1"/>
          </p:cNvGraphicFramePr>
          <p:nvPr>
            <p:extLst>
              <p:ext uri="{D42A27DB-BD31-4B8C-83A1-F6EECF244321}">
                <p14:modId xmlns:p14="http://schemas.microsoft.com/office/powerpoint/2010/main" xmlns="" val="2532766243"/>
              </p:ext>
            </p:extLst>
          </p:nvPr>
        </p:nvGraphicFramePr>
        <p:xfrm>
          <a:off x="2501900" y="5549900"/>
          <a:ext cx="2528888" cy="381000"/>
        </p:xfrm>
        <a:graphic>
          <a:graphicData uri="http://schemas.openxmlformats.org/presentationml/2006/ole">
            <p:oleObj spid="_x0000_s11427" name="Equation" r:id="rId9" imgW="1180800" imgH="203040" progId="Equation.3">
              <p:embed/>
            </p:oleObj>
          </a:graphicData>
        </a:graphic>
      </p:graphicFrame>
    </p:spTree>
    <p:extLst>
      <p:ext uri="{BB962C8B-B14F-4D97-AF65-F5344CB8AC3E}">
        <p14:creationId xmlns:p14="http://schemas.microsoft.com/office/powerpoint/2010/main" xmlns="" val="27146037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العمليات على الدوال:</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rtl="1">
              <a:defRPr/>
            </a:pPr>
            <a:r>
              <a:rPr lang="ar-SA" sz="3000" dirty="0" smtClean="0"/>
              <a:t>يتم إجراء العمليات على الدوال بهدف الحصول على دالة من دالة أو أكثر من دالة معطيات. وتشمل هذه العمليات،  العمليات الثنائية من جمع وطرح وضرب وقسمة وتركيب وعملية أحادية واحدة هي المعكوس.</a:t>
            </a:r>
          </a:p>
          <a:p>
            <a:pPr marL="514350" indent="-514350" rtl="1">
              <a:defRPr/>
            </a:pPr>
            <a:r>
              <a:rPr lang="ar-SA" sz="3000" dirty="0" smtClean="0"/>
              <a:t>لتكن </a:t>
            </a:r>
            <a:r>
              <a:rPr lang="en-US" sz="3000" dirty="0" smtClean="0"/>
              <a:t>f</a:t>
            </a:r>
            <a:r>
              <a:rPr lang="ar-SA" sz="3000" dirty="0" smtClean="0"/>
              <a:t> ،</a:t>
            </a:r>
            <a:r>
              <a:rPr lang="en-US" sz="3000" dirty="0" smtClean="0"/>
              <a:t>g</a:t>
            </a:r>
            <a:r>
              <a:rPr lang="ar-SA" sz="3000" dirty="0" smtClean="0"/>
              <a:t> </a:t>
            </a:r>
            <a:r>
              <a:rPr lang="ar-SA" sz="3000" dirty="0" err="1" smtClean="0"/>
              <a:t>دالتين</a:t>
            </a:r>
            <a:r>
              <a:rPr lang="ar-SA" sz="3000" dirty="0" smtClean="0"/>
              <a:t> فان:</a:t>
            </a:r>
          </a:p>
          <a:p>
            <a:pPr marL="514350" indent="-514350" algn="l">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4584" name="Object 1"/>
          <p:cNvGraphicFramePr>
            <a:graphicFrameLocks noChangeAspect="1"/>
          </p:cNvGraphicFramePr>
          <p:nvPr/>
        </p:nvGraphicFramePr>
        <p:xfrm>
          <a:off x="1066800" y="3505200"/>
          <a:ext cx="4038600" cy="509588"/>
        </p:xfrm>
        <a:graphic>
          <a:graphicData uri="http://schemas.openxmlformats.org/presentationml/2006/ole">
            <p:oleObj spid="_x0000_s14410" name="Equation" r:id="rId3" imgW="1701800" imgH="203200" progId="Equation.3">
              <p:embed/>
            </p:oleObj>
          </a:graphicData>
        </a:graphic>
      </p:graphicFrame>
      <p:graphicFrame>
        <p:nvGraphicFramePr>
          <p:cNvPr id="24585" name="Object 3"/>
          <p:cNvGraphicFramePr>
            <a:graphicFrameLocks noChangeAspect="1"/>
          </p:cNvGraphicFramePr>
          <p:nvPr/>
        </p:nvGraphicFramePr>
        <p:xfrm>
          <a:off x="1022350" y="4214813"/>
          <a:ext cx="4129088" cy="509587"/>
        </p:xfrm>
        <a:graphic>
          <a:graphicData uri="http://schemas.openxmlformats.org/presentationml/2006/ole">
            <p:oleObj spid="_x0000_s14411" name="Equation" r:id="rId4" imgW="1739900" imgH="203200" progId="Equation.3">
              <p:embed/>
            </p:oleObj>
          </a:graphicData>
        </a:graphic>
      </p:graphicFrame>
      <p:graphicFrame>
        <p:nvGraphicFramePr>
          <p:cNvPr id="24586" name="Object 4"/>
          <p:cNvGraphicFramePr>
            <a:graphicFrameLocks noChangeAspect="1"/>
          </p:cNvGraphicFramePr>
          <p:nvPr>
            <p:extLst>
              <p:ext uri="{D42A27DB-BD31-4B8C-83A1-F6EECF244321}">
                <p14:modId xmlns:p14="http://schemas.microsoft.com/office/powerpoint/2010/main" xmlns="" val="1829938848"/>
              </p:ext>
            </p:extLst>
          </p:nvPr>
        </p:nvGraphicFramePr>
        <p:xfrm>
          <a:off x="1127125" y="5029200"/>
          <a:ext cx="3948113" cy="509588"/>
        </p:xfrm>
        <a:graphic>
          <a:graphicData uri="http://schemas.openxmlformats.org/presentationml/2006/ole">
            <p:oleObj spid="_x0000_s14412" name="معادلة" r:id="rId5" imgW="1663560" imgH="203040" progId="Equation.3">
              <p:embed/>
            </p:oleObj>
          </a:graphicData>
        </a:graphic>
      </p:graphicFrame>
    </p:spTree>
    <p:extLst>
      <p:ext uri="{BB962C8B-B14F-4D97-AF65-F5344CB8AC3E}">
        <p14:creationId xmlns:p14="http://schemas.microsoft.com/office/powerpoint/2010/main" xmlns="" val="20833716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العمليات على الدوال:</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371600"/>
            <a:ext cx="8915400" cy="4830763"/>
          </a:xfrm>
        </p:spPr>
        <p:txBody>
          <a:bodyPr/>
          <a:lstStyle/>
          <a:p>
            <a:pPr marL="514350" indent="-514350" algn="l">
              <a:defRPr/>
            </a:pP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dirty="0" smtClean="0">
              <a:cs typeface="Arial" pitchFamily="34" charset="0"/>
            </a:endParaRPr>
          </a:p>
          <a:p>
            <a:pPr rtl="1">
              <a:defRPr/>
            </a:pPr>
            <a:r>
              <a:rPr lang="ar-SA" sz="3000" dirty="0" smtClean="0">
                <a:cs typeface="Arial" pitchFamily="34" charset="0"/>
              </a:rPr>
              <a:t> </a:t>
            </a:r>
            <a:r>
              <a:rPr lang="en-US" sz="3000" dirty="0" smtClean="0">
                <a:cs typeface="Arial" pitchFamily="34" charset="0"/>
              </a:rPr>
              <a:t> (vi)</a:t>
            </a:r>
            <a:r>
              <a:rPr lang="ar-SA" sz="3000" dirty="0" smtClean="0">
                <a:cs typeface="Arial" pitchFamily="34" charset="0"/>
              </a:rPr>
              <a:t>معكوس الدالة:</a:t>
            </a:r>
          </a:p>
          <a:p>
            <a:pPr rtl="1">
              <a:defRPr/>
            </a:pPr>
            <a:r>
              <a:rPr lang="ar-SA" sz="3000" dirty="0" smtClean="0"/>
              <a:t>  إذا كانت </a:t>
            </a:r>
            <a:r>
              <a:rPr lang="en-US" sz="3000" dirty="0" smtClean="0"/>
              <a:t>y=f(x)</a:t>
            </a:r>
            <a:r>
              <a:rPr lang="ar-SA" sz="3000" dirty="0" smtClean="0"/>
              <a:t> دالة فان </a:t>
            </a:r>
            <a:r>
              <a:rPr lang="ar-SA" sz="3000" dirty="0" err="1" smtClean="0"/>
              <a:t>معكوسها</a:t>
            </a:r>
            <a:r>
              <a:rPr lang="ar-SA" sz="3000" dirty="0" smtClean="0"/>
              <a:t> يعني إيجاد </a:t>
            </a:r>
            <a:r>
              <a:rPr lang="en-US" sz="3000" dirty="0" smtClean="0"/>
              <a:t>x</a:t>
            </a:r>
            <a:r>
              <a:rPr lang="ar-SA" sz="3000" dirty="0" smtClean="0"/>
              <a:t> كدالة في </a:t>
            </a:r>
            <a:r>
              <a:rPr lang="en-US" sz="3000" dirty="0" smtClean="0"/>
              <a:t>y</a:t>
            </a:r>
            <a:r>
              <a:rPr lang="ar-SA" sz="3000" dirty="0" smtClean="0"/>
              <a:t> أي    </a:t>
            </a:r>
            <a:r>
              <a:rPr lang="en-US" sz="3000" dirty="0" smtClean="0"/>
              <a:t>x=f</a:t>
            </a:r>
            <a:r>
              <a:rPr lang="en-US" sz="3000" baseline="30000" dirty="0" smtClean="0"/>
              <a:t>-1 </a:t>
            </a:r>
            <a:r>
              <a:rPr lang="en-US" sz="3000" dirty="0" smtClean="0"/>
              <a:t>(y)</a:t>
            </a:r>
            <a:r>
              <a:rPr lang="ar-SA" sz="3000" dirty="0" smtClean="0"/>
              <a:t>، حيث </a:t>
            </a:r>
            <a:r>
              <a:rPr lang="en-US" sz="3000" b="1" dirty="0" smtClean="0"/>
              <a:t> f </a:t>
            </a:r>
            <a:r>
              <a:rPr lang="en-US" sz="3000" b="1" baseline="30000" dirty="0" smtClean="0"/>
              <a:t>-1</a:t>
            </a:r>
            <a:r>
              <a:rPr lang="ar-SA" sz="3000" dirty="0" smtClean="0"/>
              <a:t> يرمز لمعكوس الدالة  </a:t>
            </a:r>
            <a:r>
              <a:rPr lang="en-US" sz="3000" dirty="0" smtClean="0"/>
              <a:t>f</a:t>
            </a:r>
            <a:r>
              <a:rPr lang="ar-SA" sz="3000" dirty="0" smtClean="0"/>
              <a:t> </a:t>
            </a:r>
            <a:r>
              <a:rPr lang="en-US" sz="3000" dirty="0" smtClean="0"/>
              <a:t> </a:t>
            </a:r>
            <a:r>
              <a:rPr lang="ar-SA" sz="3000" dirty="0" smtClean="0"/>
              <a:t>.</a:t>
            </a:r>
            <a:endParaRPr lang="en-US" sz="3000" dirty="0" smtClean="0"/>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40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341437"/>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5608" name="Object 5"/>
          <p:cNvGraphicFramePr>
            <a:graphicFrameLocks noChangeAspect="1"/>
          </p:cNvGraphicFramePr>
          <p:nvPr/>
        </p:nvGraphicFramePr>
        <p:xfrm>
          <a:off x="1162050" y="1752600"/>
          <a:ext cx="4460875" cy="1050925"/>
        </p:xfrm>
        <a:graphic>
          <a:graphicData uri="http://schemas.openxmlformats.org/presentationml/2006/ole">
            <p:oleObj spid="_x0000_s15413" name="Equation" r:id="rId3" imgW="1879600" imgH="419100" progId="Equation.3">
              <p:embed/>
            </p:oleObj>
          </a:graphicData>
        </a:graphic>
      </p:graphicFrame>
      <p:graphicFrame>
        <p:nvGraphicFramePr>
          <p:cNvPr id="25609" name="Object 2"/>
          <p:cNvGraphicFramePr>
            <a:graphicFrameLocks noChangeAspect="1"/>
          </p:cNvGraphicFramePr>
          <p:nvPr/>
        </p:nvGraphicFramePr>
        <p:xfrm>
          <a:off x="1250950" y="3124200"/>
          <a:ext cx="3375025" cy="509588"/>
        </p:xfrm>
        <a:graphic>
          <a:graphicData uri="http://schemas.openxmlformats.org/presentationml/2006/ole">
            <p:oleObj spid="_x0000_s15414" name="Equation" r:id="rId4" imgW="1422400" imgH="203200" progId="Equation.3">
              <p:embed/>
            </p:oleObj>
          </a:graphicData>
        </a:graphic>
      </p:graphicFrame>
    </p:spTree>
    <p:extLst>
      <p:ext uri="{BB962C8B-B14F-4D97-AF65-F5344CB8AC3E}">
        <p14:creationId xmlns:p14="http://schemas.microsoft.com/office/powerpoint/2010/main" xmlns="" val="1091879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خطوات ايجاد معكوس الدالة</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أولاً: اعد كتابة الدالة كمعادلة بدلالة المتغيرين</a:t>
            </a:r>
            <a:endParaRPr lang="en-US" dirty="0" smtClean="0"/>
          </a:p>
          <a:p>
            <a:r>
              <a:rPr lang="ar-SA" dirty="0" smtClean="0"/>
              <a:t>ثانياً: بدل بين كل من المتغير    والمتغير    في المعادلة.</a:t>
            </a:r>
          </a:p>
          <a:p>
            <a:r>
              <a:rPr lang="ar-SA" dirty="0" smtClean="0"/>
              <a:t>ثالثاً: حل المعادلة بالنسبة للمتغير </a:t>
            </a:r>
          </a:p>
          <a:p>
            <a:r>
              <a:rPr lang="ar-SA" dirty="0" smtClean="0"/>
              <a:t>رابعاً: ضع            بدلاً من المتغير </a:t>
            </a:r>
          </a:p>
        </p:txBody>
      </p:sp>
      <p:graphicFrame>
        <p:nvGraphicFramePr>
          <p:cNvPr id="4" name="كائن 3"/>
          <p:cNvGraphicFramePr>
            <a:graphicFrameLocks noChangeAspect="1"/>
          </p:cNvGraphicFramePr>
          <p:nvPr>
            <p:extLst>
              <p:ext uri="{D42A27DB-BD31-4B8C-83A1-F6EECF244321}">
                <p14:modId xmlns:p14="http://schemas.microsoft.com/office/powerpoint/2010/main" xmlns="" val="4221265575"/>
              </p:ext>
            </p:extLst>
          </p:nvPr>
        </p:nvGraphicFramePr>
        <p:xfrm>
          <a:off x="2873375" y="1752600"/>
          <a:ext cx="631825" cy="414338"/>
        </p:xfrm>
        <a:graphic>
          <a:graphicData uri="http://schemas.openxmlformats.org/presentationml/2006/ole">
            <p:oleObj spid="_x0000_s28747" name="معادلة" r:id="rId3" imgW="266400" imgH="164880" progId="Equation.3">
              <p:embed/>
            </p:oleObj>
          </a:graphicData>
        </a:graphic>
      </p:graphicFrame>
      <p:graphicFrame>
        <p:nvGraphicFramePr>
          <p:cNvPr id="5" name="كائن 4"/>
          <p:cNvGraphicFramePr>
            <a:graphicFrameLocks noChangeAspect="1"/>
          </p:cNvGraphicFramePr>
          <p:nvPr>
            <p:extLst>
              <p:ext uri="{D42A27DB-BD31-4B8C-83A1-F6EECF244321}">
                <p14:modId xmlns:p14="http://schemas.microsoft.com/office/powerpoint/2010/main" xmlns="" val="2202116527"/>
              </p:ext>
            </p:extLst>
          </p:nvPr>
        </p:nvGraphicFramePr>
        <p:xfrm>
          <a:off x="5262562" y="2362200"/>
          <a:ext cx="300038" cy="350837"/>
        </p:xfrm>
        <a:graphic>
          <a:graphicData uri="http://schemas.openxmlformats.org/presentationml/2006/ole">
            <p:oleObj spid="_x0000_s28748" name="معادلة" r:id="rId4" imgW="126720" imgH="139680" progId="Equation.3">
              <p:embed/>
            </p:oleObj>
          </a:graphicData>
        </a:graphic>
      </p:graphicFrame>
      <p:graphicFrame>
        <p:nvGraphicFramePr>
          <p:cNvPr id="6" name="كائن 5"/>
          <p:cNvGraphicFramePr>
            <a:graphicFrameLocks noChangeAspect="1"/>
          </p:cNvGraphicFramePr>
          <p:nvPr>
            <p:extLst>
              <p:ext uri="{D42A27DB-BD31-4B8C-83A1-F6EECF244321}">
                <p14:modId xmlns:p14="http://schemas.microsoft.com/office/powerpoint/2010/main" xmlns="" val="3997809620"/>
              </p:ext>
            </p:extLst>
          </p:nvPr>
        </p:nvGraphicFramePr>
        <p:xfrm>
          <a:off x="3784600" y="2362200"/>
          <a:ext cx="330200" cy="414337"/>
        </p:xfrm>
        <a:graphic>
          <a:graphicData uri="http://schemas.openxmlformats.org/presentationml/2006/ole">
            <p:oleObj spid="_x0000_s28749" name="معادلة" r:id="rId5" imgW="139680" imgH="164880" progId="Equation.3">
              <p:embed/>
            </p:oleObj>
          </a:graphicData>
        </a:graphic>
      </p:graphicFrame>
      <p:graphicFrame>
        <p:nvGraphicFramePr>
          <p:cNvPr id="7" name="كائن 6"/>
          <p:cNvGraphicFramePr>
            <a:graphicFrameLocks noChangeAspect="1"/>
          </p:cNvGraphicFramePr>
          <p:nvPr>
            <p:extLst>
              <p:ext uri="{D42A27DB-BD31-4B8C-83A1-F6EECF244321}">
                <p14:modId xmlns:p14="http://schemas.microsoft.com/office/powerpoint/2010/main" xmlns="" val="1184420063"/>
              </p:ext>
            </p:extLst>
          </p:nvPr>
        </p:nvGraphicFramePr>
        <p:xfrm>
          <a:off x="4775200" y="2938462"/>
          <a:ext cx="330200" cy="414338"/>
        </p:xfrm>
        <a:graphic>
          <a:graphicData uri="http://schemas.openxmlformats.org/presentationml/2006/ole">
            <p:oleObj spid="_x0000_s28750" name="معادلة" r:id="rId6" imgW="139579" imgH="164957" progId="Equation.3">
              <p:embed/>
            </p:oleObj>
          </a:graphicData>
        </a:graphic>
      </p:graphicFrame>
      <p:graphicFrame>
        <p:nvGraphicFramePr>
          <p:cNvPr id="8" name="كائن 7"/>
          <p:cNvGraphicFramePr>
            <a:graphicFrameLocks noChangeAspect="1"/>
          </p:cNvGraphicFramePr>
          <p:nvPr>
            <p:extLst>
              <p:ext uri="{D42A27DB-BD31-4B8C-83A1-F6EECF244321}">
                <p14:modId xmlns:p14="http://schemas.microsoft.com/office/powerpoint/2010/main" xmlns="" val="138422532"/>
              </p:ext>
            </p:extLst>
          </p:nvPr>
        </p:nvGraphicFramePr>
        <p:xfrm>
          <a:off x="6721475" y="3429000"/>
          <a:ext cx="1050925" cy="574675"/>
        </p:xfrm>
        <a:graphic>
          <a:graphicData uri="http://schemas.openxmlformats.org/presentationml/2006/ole">
            <p:oleObj spid="_x0000_s28751" name="معادلة" r:id="rId7" imgW="444240" imgH="228600" progId="Equation.3">
              <p:embed/>
            </p:oleObj>
          </a:graphicData>
        </a:graphic>
      </p:graphicFrame>
      <p:graphicFrame>
        <p:nvGraphicFramePr>
          <p:cNvPr id="10" name="كائن 9"/>
          <p:cNvGraphicFramePr>
            <a:graphicFrameLocks noChangeAspect="1"/>
          </p:cNvGraphicFramePr>
          <p:nvPr>
            <p:extLst>
              <p:ext uri="{D42A27DB-BD31-4B8C-83A1-F6EECF244321}">
                <p14:modId xmlns:p14="http://schemas.microsoft.com/office/powerpoint/2010/main" xmlns="" val="3129885336"/>
              </p:ext>
            </p:extLst>
          </p:nvPr>
        </p:nvGraphicFramePr>
        <p:xfrm>
          <a:off x="4267200" y="3471862"/>
          <a:ext cx="330200" cy="414338"/>
        </p:xfrm>
        <a:graphic>
          <a:graphicData uri="http://schemas.openxmlformats.org/presentationml/2006/ole">
            <p:oleObj spid="_x0000_s28752" name="معادلة" r:id="rId8" imgW="139579" imgH="164957" progId="Equation.3">
              <p:embed/>
            </p:oleObj>
          </a:graphicData>
        </a:graphic>
      </p:graphicFrame>
    </p:spTree>
    <p:extLst>
      <p:ext uri="{BB962C8B-B14F-4D97-AF65-F5344CB8AC3E}">
        <p14:creationId xmlns:p14="http://schemas.microsoft.com/office/powerpoint/2010/main" xmlns="" val="2175977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العمليات على الدوال:</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defRPr/>
            </a:pPr>
            <a:r>
              <a:rPr lang="ar-SA" sz="3000" dirty="0" smtClean="0">
                <a:solidFill>
                  <a:srgbClr val="FF0000"/>
                </a:solidFill>
              </a:rPr>
              <a:t>مثال</a:t>
            </a:r>
            <a:r>
              <a:rPr lang="ar-SA" sz="3000" dirty="0" smtClean="0"/>
              <a:t>: إذا كانت </a:t>
            </a:r>
            <a:r>
              <a:rPr lang="en-US" sz="3000" dirty="0" smtClean="0"/>
              <a:t>f(x)=3x+5</a:t>
            </a:r>
            <a:r>
              <a:rPr lang="ar-SA" sz="3000" dirty="0" smtClean="0"/>
              <a:t> ، </a:t>
            </a:r>
            <a:r>
              <a:rPr lang="en-US" sz="3000" dirty="0" smtClean="0"/>
              <a:t>g(x)=x</a:t>
            </a:r>
            <a:r>
              <a:rPr lang="en-US" sz="3000" baseline="30000" dirty="0" smtClean="0"/>
              <a:t>2</a:t>
            </a:r>
            <a:r>
              <a:rPr lang="en-US" sz="3000" dirty="0" smtClean="0"/>
              <a:t>+1</a:t>
            </a:r>
            <a:r>
              <a:rPr lang="ar-SA" sz="3000" dirty="0" smtClean="0"/>
              <a:t> ، فأوجد</a:t>
            </a:r>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6632" name="Object 2"/>
          <p:cNvGraphicFramePr>
            <a:graphicFrameLocks noChangeAspect="1"/>
          </p:cNvGraphicFramePr>
          <p:nvPr/>
        </p:nvGraphicFramePr>
        <p:xfrm>
          <a:off x="1524000" y="2286000"/>
          <a:ext cx="1989138" cy="381000"/>
        </p:xfrm>
        <a:graphic>
          <a:graphicData uri="http://schemas.openxmlformats.org/presentationml/2006/ole">
            <p:oleObj spid="_x0000_s16526" name="Equation" r:id="rId3" imgW="837836" imgH="203112" progId="Equation.3">
              <p:embed/>
            </p:oleObj>
          </a:graphicData>
        </a:graphic>
      </p:graphicFrame>
      <p:graphicFrame>
        <p:nvGraphicFramePr>
          <p:cNvPr id="26633" name="Object 1"/>
          <p:cNvGraphicFramePr>
            <a:graphicFrameLocks noChangeAspect="1"/>
          </p:cNvGraphicFramePr>
          <p:nvPr/>
        </p:nvGraphicFramePr>
        <p:xfrm>
          <a:off x="1524000" y="2819400"/>
          <a:ext cx="2079625" cy="457200"/>
        </p:xfrm>
        <a:graphic>
          <a:graphicData uri="http://schemas.openxmlformats.org/presentationml/2006/ole">
            <p:oleObj spid="_x0000_s16527" name="Equation" r:id="rId4" imgW="876300" imgH="203200" progId="Equation.3">
              <p:embed/>
            </p:oleObj>
          </a:graphicData>
        </a:graphic>
      </p:graphicFrame>
      <p:graphicFrame>
        <p:nvGraphicFramePr>
          <p:cNvPr id="26634" name="Object 4"/>
          <p:cNvGraphicFramePr>
            <a:graphicFrameLocks noChangeAspect="1"/>
          </p:cNvGraphicFramePr>
          <p:nvPr>
            <p:extLst>
              <p:ext uri="{D42A27DB-BD31-4B8C-83A1-F6EECF244321}">
                <p14:modId xmlns:p14="http://schemas.microsoft.com/office/powerpoint/2010/main" xmlns="" val="3269819594"/>
              </p:ext>
            </p:extLst>
          </p:nvPr>
        </p:nvGraphicFramePr>
        <p:xfrm>
          <a:off x="1447800" y="3452813"/>
          <a:ext cx="1928813" cy="357187"/>
        </p:xfrm>
        <a:graphic>
          <a:graphicData uri="http://schemas.openxmlformats.org/presentationml/2006/ole">
            <p:oleObj spid="_x0000_s16528" name="معادلة" r:id="rId5" imgW="812520" imgH="203040" progId="Equation.3">
              <p:embed/>
            </p:oleObj>
          </a:graphicData>
        </a:graphic>
      </p:graphicFrame>
      <p:graphicFrame>
        <p:nvGraphicFramePr>
          <p:cNvPr id="26635" name="Object 5"/>
          <p:cNvGraphicFramePr>
            <a:graphicFrameLocks noChangeAspect="1"/>
          </p:cNvGraphicFramePr>
          <p:nvPr>
            <p:extLst>
              <p:ext uri="{D42A27DB-BD31-4B8C-83A1-F6EECF244321}">
                <p14:modId xmlns:p14="http://schemas.microsoft.com/office/powerpoint/2010/main" xmlns="" val="3005001522"/>
              </p:ext>
            </p:extLst>
          </p:nvPr>
        </p:nvGraphicFramePr>
        <p:xfrm>
          <a:off x="1447800" y="3978275"/>
          <a:ext cx="1536700" cy="593725"/>
        </p:xfrm>
        <a:graphic>
          <a:graphicData uri="http://schemas.openxmlformats.org/presentationml/2006/ole">
            <p:oleObj spid="_x0000_s16529" name="Equation" r:id="rId6" imgW="647700" imgH="419100" progId="Equation.3">
              <p:embed/>
            </p:oleObj>
          </a:graphicData>
        </a:graphic>
      </p:graphicFrame>
      <p:graphicFrame>
        <p:nvGraphicFramePr>
          <p:cNvPr id="26636" name="Object 6"/>
          <p:cNvGraphicFramePr>
            <a:graphicFrameLocks noChangeAspect="1"/>
          </p:cNvGraphicFramePr>
          <p:nvPr>
            <p:extLst>
              <p:ext uri="{D42A27DB-BD31-4B8C-83A1-F6EECF244321}">
                <p14:modId xmlns:p14="http://schemas.microsoft.com/office/powerpoint/2010/main" xmlns="" val="1699988156"/>
              </p:ext>
            </p:extLst>
          </p:nvPr>
        </p:nvGraphicFramePr>
        <p:xfrm>
          <a:off x="1447800" y="4724400"/>
          <a:ext cx="2430463" cy="381000"/>
        </p:xfrm>
        <a:graphic>
          <a:graphicData uri="http://schemas.openxmlformats.org/presentationml/2006/ole">
            <p:oleObj spid="_x0000_s16530" name="Equation" r:id="rId7" imgW="774364" imgH="203112" progId="Equation.3">
              <p:embed/>
            </p:oleObj>
          </a:graphicData>
        </a:graphic>
      </p:graphicFrame>
    </p:spTree>
    <p:extLst>
      <p:ext uri="{BB962C8B-B14F-4D97-AF65-F5344CB8AC3E}">
        <p14:creationId xmlns:p14="http://schemas.microsoft.com/office/powerpoint/2010/main" xmlns="" val="428601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العمليات على الدوال:</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defRPr/>
            </a:pPr>
            <a:r>
              <a:rPr lang="ar-SA" sz="3600" dirty="0" smtClean="0">
                <a:solidFill>
                  <a:srgbClr val="FF0000"/>
                </a:solidFill>
              </a:rPr>
              <a:t>الحل:</a:t>
            </a: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7656" name="Object 2"/>
          <p:cNvGraphicFramePr>
            <a:graphicFrameLocks noChangeAspect="1"/>
          </p:cNvGraphicFramePr>
          <p:nvPr/>
        </p:nvGraphicFramePr>
        <p:xfrm>
          <a:off x="914400" y="1752600"/>
          <a:ext cx="6477000" cy="1023938"/>
        </p:xfrm>
        <a:graphic>
          <a:graphicData uri="http://schemas.openxmlformats.org/presentationml/2006/ole">
            <p:oleObj spid="_x0000_s17482" name="Equation" r:id="rId3" imgW="2730500" imgH="482600" progId="Equation.3">
              <p:embed/>
            </p:oleObj>
          </a:graphicData>
        </a:graphic>
      </p:graphicFrame>
      <p:graphicFrame>
        <p:nvGraphicFramePr>
          <p:cNvPr id="27657" name="Object 4"/>
          <p:cNvGraphicFramePr>
            <a:graphicFrameLocks noChangeAspect="1"/>
          </p:cNvGraphicFramePr>
          <p:nvPr>
            <p:extLst>
              <p:ext uri="{D42A27DB-BD31-4B8C-83A1-F6EECF244321}">
                <p14:modId xmlns:p14="http://schemas.microsoft.com/office/powerpoint/2010/main" xmlns="" val="4005501943"/>
              </p:ext>
            </p:extLst>
          </p:nvPr>
        </p:nvGraphicFramePr>
        <p:xfrm>
          <a:off x="685800" y="4114800"/>
          <a:ext cx="6934200" cy="1676400"/>
        </p:xfrm>
        <a:graphic>
          <a:graphicData uri="http://schemas.openxmlformats.org/presentationml/2006/ole">
            <p:oleObj spid="_x0000_s17483" name="معادلة" r:id="rId4" imgW="2997000" imgH="736560" progId="Equation.3">
              <p:embed/>
            </p:oleObj>
          </a:graphicData>
        </a:graphic>
      </p:graphicFrame>
      <p:graphicFrame>
        <p:nvGraphicFramePr>
          <p:cNvPr id="27658" name="Object 4"/>
          <p:cNvGraphicFramePr>
            <a:graphicFrameLocks noChangeAspect="1"/>
          </p:cNvGraphicFramePr>
          <p:nvPr/>
        </p:nvGraphicFramePr>
        <p:xfrm>
          <a:off x="762000" y="2828925"/>
          <a:ext cx="7696200" cy="1057275"/>
        </p:xfrm>
        <a:graphic>
          <a:graphicData uri="http://schemas.openxmlformats.org/presentationml/2006/ole">
            <p:oleObj spid="_x0000_s17484" name="Equation" r:id="rId5" imgW="3492500" imgH="482600" progId="Equation.3">
              <p:embed/>
            </p:oleObj>
          </a:graphicData>
        </a:graphic>
      </p:graphicFrame>
    </p:spTree>
    <p:extLst>
      <p:ext uri="{BB962C8B-B14F-4D97-AF65-F5344CB8AC3E}">
        <p14:creationId xmlns:p14="http://schemas.microsoft.com/office/powerpoint/2010/main" xmlns="" val="9540356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228600"/>
            <a:ext cx="8915400" cy="868363"/>
          </a:xfrm>
        </p:spPr>
        <p:txBody>
          <a:bodyPr/>
          <a:lstStyle/>
          <a:p>
            <a:pPr rtl="1"/>
            <a:r>
              <a:rPr lang="ar-SA" sz="4000" smtClean="0">
                <a:solidFill>
                  <a:srgbClr val="FF0000"/>
                </a:solidFill>
                <a:cs typeface="Arial" pitchFamily="34" charset="0"/>
              </a:rPr>
              <a:t>تابع: العمليات على الدوال:</a:t>
            </a:r>
            <a:endParaRPr lang="en-GB" sz="320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defRPr/>
            </a:pPr>
            <a:r>
              <a:rPr lang="ar-SA" sz="3600" dirty="0" smtClean="0">
                <a:solidFill>
                  <a:srgbClr val="FF0000"/>
                </a:solidFill>
              </a:rPr>
              <a:t>الحل:</a:t>
            </a:r>
            <a:endParaRPr lang="ar-SA" sz="3600" dirty="0" smtClean="0"/>
          </a:p>
          <a:p>
            <a:pPr marL="514350" indent="-514350" rtl="1">
              <a:defRPr/>
            </a:pPr>
            <a:r>
              <a:rPr lang="ar-SA" sz="36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8680" name="Object 4"/>
          <p:cNvGraphicFramePr>
            <a:graphicFrameLocks noChangeAspect="1"/>
          </p:cNvGraphicFramePr>
          <p:nvPr/>
        </p:nvGraphicFramePr>
        <p:xfrm>
          <a:off x="1504950" y="1752600"/>
          <a:ext cx="5124450" cy="914400"/>
        </p:xfrm>
        <a:graphic>
          <a:graphicData uri="http://schemas.openxmlformats.org/presentationml/2006/ole">
            <p:oleObj spid="_x0000_s18499" name="Equation" r:id="rId3" imgW="1638300" imgH="419100" progId="Equation.3">
              <p:embed/>
            </p:oleObj>
          </a:graphicData>
        </a:graphic>
      </p:graphicFrame>
      <p:graphicFrame>
        <p:nvGraphicFramePr>
          <p:cNvPr id="28681" name="Object 2"/>
          <p:cNvGraphicFramePr>
            <a:graphicFrameLocks noChangeAspect="1"/>
          </p:cNvGraphicFramePr>
          <p:nvPr/>
        </p:nvGraphicFramePr>
        <p:xfrm>
          <a:off x="1447800" y="3200400"/>
          <a:ext cx="7696200" cy="1381125"/>
        </p:xfrm>
        <a:graphic>
          <a:graphicData uri="http://schemas.openxmlformats.org/presentationml/2006/ole">
            <p:oleObj spid="_x0000_s18500" name="Equation" r:id="rId4" imgW="2971800" imgH="736600" progId="Equation.3">
              <p:embed/>
            </p:oleObj>
          </a:graphicData>
        </a:graphic>
      </p:graphicFrame>
    </p:spTree>
    <p:extLst>
      <p:ext uri="{BB962C8B-B14F-4D97-AF65-F5344CB8AC3E}">
        <p14:creationId xmlns:p14="http://schemas.microsoft.com/office/powerpoint/2010/main" xmlns="" val="17791651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مثال:</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  </a:t>
            </a:r>
            <a:r>
              <a:rPr lang="ar-SA" dirty="0"/>
              <a:t>أوجد معكوس الدالة    </a:t>
            </a:r>
          </a:p>
          <a:p>
            <a:r>
              <a:rPr lang="ar-SA" dirty="0" smtClean="0">
                <a:solidFill>
                  <a:srgbClr val="FF0000"/>
                </a:solidFill>
              </a:rPr>
              <a:t>الحل:</a:t>
            </a:r>
            <a:endParaRPr lang="ar-SA" dirty="0">
              <a:solidFill>
                <a:srgbClr val="FF0000"/>
              </a:solidFill>
            </a:endParaRPr>
          </a:p>
        </p:txBody>
      </p:sp>
      <p:graphicFrame>
        <p:nvGraphicFramePr>
          <p:cNvPr id="5" name="كائن 4"/>
          <p:cNvGraphicFramePr>
            <a:graphicFrameLocks noChangeAspect="1"/>
          </p:cNvGraphicFramePr>
          <p:nvPr>
            <p:extLst>
              <p:ext uri="{D42A27DB-BD31-4B8C-83A1-F6EECF244321}">
                <p14:modId xmlns:p14="http://schemas.microsoft.com/office/powerpoint/2010/main" xmlns="" val="460773641"/>
              </p:ext>
            </p:extLst>
          </p:nvPr>
        </p:nvGraphicFramePr>
        <p:xfrm>
          <a:off x="1905000" y="2436813"/>
          <a:ext cx="4413250" cy="3735387"/>
        </p:xfrm>
        <a:graphic>
          <a:graphicData uri="http://schemas.openxmlformats.org/presentationml/2006/ole">
            <p:oleObj spid="_x0000_s30742" name="معادلة" r:id="rId3" imgW="1866600" imgH="1485720" progId="Equation.3">
              <p:embed/>
            </p:oleObj>
          </a:graphicData>
        </a:graphic>
      </p:graphicFrame>
      <p:graphicFrame>
        <p:nvGraphicFramePr>
          <p:cNvPr id="6" name="كائن 5"/>
          <p:cNvGraphicFramePr>
            <a:graphicFrameLocks noChangeAspect="1"/>
          </p:cNvGraphicFramePr>
          <p:nvPr>
            <p:extLst>
              <p:ext uri="{D42A27DB-BD31-4B8C-83A1-F6EECF244321}">
                <p14:modId xmlns:p14="http://schemas.microsoft.com/office/powerpoint/2010/main" xmlns="" val="4020261401"/>
              </p:ext>
            </p:extLst>
          </p:nvPr>
        </p:nvGraphicFramePr>
        <p:xfrm>
          <a:off x="4419600" y="1622425"/>
          <a:ext cx="2011363" cy="511175"/>
        </p:xfrm>
        <a:graphic>
          <a:graphicData uri="http://schemas.openxmlformats.org/presentationml/2006/ole">
            <p:oleObj spid="_x0000_s30743" name="معادلة" r:id="rId4" imgW="850531" imgH="203112" progId="Equation.3">
              <p:embed/>
            </p:oleObj>
          </a:graphicData>
        </a:graphic>
      </p:graphicFrame>
    </p:spTree>
    <p:extLst>
      <p:ext uri="{BB962C8B-B14F-4D97-AF65-F5344CB8AC3E}">
        <p14:creationId xmlns:p14="http://schemas.microsoft.com/office/powerpoint/2010/main" xmlns="" val="755786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تابع : العمليات على الدوال:</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defRPr/>
            </a:pPr>
            <a:r>
              <a:rPr lang="ar-SA" sz="3000" dirty="0" smtClean="0">
                <a:solidFill>
                  <a:srgbClr val="FF0000"/>
                </a:solidFill>
              </a:rPr>
              <a:t>مثال: </a:t>
            </a:r>
            <a:r>
              <a:rPr lang="ar-SA" sz="3000" dirty="0" smtClean="0"/>
              <a:t> افرض أن </a:t>
            </a:r>
            <a:r>
              <a:rPr lang="en-US" sz="3000" dirty="0" smtClean="0"/>
              <a:t>            </a:t>
            </a:r>
            <a:r>
              <a:rPr lang="ar-SA" sz="3000" dirty="0" smtClean="0"/>
              <a:t>           ،               ، احسب</a:t>
            </a:r>
          </a:p>
          <a:p>
            <a:pPr marL="514350" indent="-514350" rtl="1">
              <a:defRPr/>
            </a:pPr>
            <a:r>
              <a:rPr lang="ar-SA" sz="3000" dirty="0" smtClean="0"/>
              <a:t>            </a:t>
            </a:r>
          </a:p>
          <a:p>
            <a:pPr rtl="1">
              <a:defRPr/>
            </a:pPr>
            <a:endParaRPr lang="ar-SA" sz="3600" dirty="0" smtClean="0">
              <a:cs typeface="Arial" pitchFamily="34" charset="0"/>
            </a:endParaRPr>
          </a:p>
          <a:p>
            <a:pPr rtl="1">
              <a:defRPr/>
            </a:pPr>
            <a:r>
              <a:rPr lang="ar-SA" sz="3600" dirty="0" smtClean="0">
                <a:cs typeface="Arial" pitchFamily="34" charset="0"/>
              </a:rPr>
              <a:t>الحل:</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29704" name="Object 2"/>
          <p:cNvGraphicFramePr>
            <a:graphicFrameLocks noChangeAspect="1"/>
          </p:cNvGraphicFramePr>
          <p:nvPr>
            <p:extLst>
              <p:ext uri="{D42A27DB-BD31-4B8C-83A1-F6EECF244321}">
                <p14:modId xmlns:p14="http://schemas.microsoft.com/office/powerpoint/2010/main" xmlns="" val="3148256937"/>
              </p:ext>
            </p:extLst>
          </p:nvPr>
        </p:nvGraphicFramePr>
        <p:xfrm>
          <a:off x="1143000" y="2133600"/>
          <a:ext cx="1749425" cy="381000"/>
        </p:xfrm>
        <a:graphic>
          <a:graphicData uri="http://schemas.openxmlformats.org/presentationml/2006/ole">
            <p:oleObj spid="_x0000_s19602" name="Equation" r:id="rId3" imgW="736600" imgH="203200" progId="Equation.3">
              <p:embed/>
            </p:oleObj>
          </a:graphicData>
        </a:graphic>
      </p:graphicFrame>
      <p:graphicFrame>
        <p:nvGraphicFramePr>
          <p:cNvPr id="29705" name="Object 7"/>
          <p:cNvGraphicFramePr>
            <a:graphicFrameLocks noChangeAspect="1"/>
          </p:cNvGraphicFramePr>
          <p:nvPr>
            <p:extLst>
              <p:ext uri="{D42A27DB-BD31-4B8C-83A1-F6EECF244321}">
                <p14:modId xmlns:p14="http://schemas.microsoft.com/office/powerpoint/2010/main" xmlns="" val="103229063"/>
              </p:ext>
            </p:extLst>
          </p:nvPr>
        </p:nvGraphicFramePr>
        <p:xfrm>
          <a:off x="5181600" y="1371600"/>
          <a:ext cx="2173287" cy="419100"/>
        </p:xfrm>
        <a:graphic>
          <a:graphicData uri="http://schemas.openxmlformats.org/presentationml/2006/ole">
            <p:oleObj spid="_x0000_s19603" name="Equation" r:id="rId4" imgW="990170" imgH="215806" progId="Equation.3">
              <p:embed/>
            </p:oleObj>
          </a:graphicData>
        </a:graphic>
      </p:graphicFrame>
      <p:graphicFrame>
        <p:nvGraphicFramePr>
          <p:cNvPr id="29706" name="Object 4"/>
          <p:cNvGraphicFramePr>
            <a:graphicFrameLocks noChangeAspect="1"/>
          </p:cNvGraphicFramePr>
          <p:nvPr>
            <p:extLst>
              <p:ext uri="{D42A27DB-BD31-4B8C-83A1-F6EECF244321}">
                <p14:modId xmlns:p14="http://schemas.microsoft.com/office/powerpoint/2010/main" xmlns="" val="2108001778"/>
              </p:ext>
            </p:extLst>
          </p:nvPr>
        </p:nvGraphicFramePr>
        <p:xfrm>
          <a:off x="3400425" y="1360488"/>
          <a:ext cx="1476375" cy="468312"/>
        </p:xfrm>
        <a:graphic>
          <a:graphicData uri="http://schemas.openxmlformats.org/presentationml/2006/ole">
            <p:oleObj spid="_x0000_s19604" name="Equation" r:id="rId5" imgW="672808" imgH="241195" progId="Equation.3">
              <p:embed/>
            </p:oleObj>
          </a:graphicData>
        </a:graphic>
      </p:graphicFrame>
      <p:graphicFrame>
        <p:nvGraphicFramePr>
          <p:cNvPr id="29708" name="Object 6"/>
          <p:cNvGraphicFramePr>
            <a:graphicFrameLocks noChangeAspect="1"/>
          </p:cNvGraphicFramePr>
          <p:nvPr>
            <p:extLst>
              <p:ext uri="{D42A27DB-BD31-4B8C-83A1-F6EECF244321}">
                <p14:modId xmlns:p14="http://schemas.microsoft.com/office/powerpoint/2010/main" xmlns="" val="2046395321"/>
              </p:ext>
            </p:extLst>
          </p:nvPr>
        </p:nvGraphicFramePr>
        <p:xfrm>
          <a:off x="1035050" y="2667000"/>
          <a:ext cx="1870075" cy="381000"/>
        </p:xfrm>
        <a:graphic>
          <a:graphicData uri="http://schemas.openxmlformats.org/presentationml/2006/ole">
            <p:oleObj spid="_x0000_s19605" name="معادلة" r:id="rId6" imgW="787320" imgH="203040" progId="Equation.3">
              <p:embed/>
            </p:oleObj>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xmlns="" val="4163026090"/>
              </p:ext>
            </p:extLst>
          </p:nvPr>
        </p:nvGraphicFramePr>
        <p:xfrm>
          <a:off x="1066800" y="3733800"/>
          <a:ext cx="5821363" cy="738188"/>
        </p:xfrm>
        <a:graphic>
          <a:graphicData uri="http://schemas.openxmlformats.org/presentationml/2006/ole">
            <p:oleObj spid="_x0000_s19606" name="Equation" r:id="rId7" imgW="2451100" imgH="393700" progId="Equation.3">
              <p:embed/>
            </p:oleObj>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xmlns="" val="3122237521"/>
              </p:ext>
            </p:extLst>
          </p:nvPr>
        </p:nvGraphicFramePr>
        <p:xfrm>
          <a:off x="1008063" y="4781550"/>
          <a:ext cx="6002337" cy="857250"/>
        </p:xfrm>
        <a:graphic>
          <a:graphicData uri="http://schemas.openxmlformats.org/presentationml/2006/ole">
            <p:oleObj spid="_x0000_s19607" name="معادلة" r:id="rId8" imgW="2527300" imgH="457200" progId="Equation.3">
              <p:embed/>
            </p:oleObj>
          </a:graphicData>
        </a:graphic>
      </p:graphicFrame>
    </p:spTree>
    <p:extLst>
      <p:ext uri="{BB962C8B-B14F-4D97-AF65-F5344CB8AC3E}">
        <p14:creationId xmlns:p14="http://schemas.microsoft.com/office/powerpoint/2010/main" xmlns="" val="42283474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 :</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buFont typeface="+mj-lt"/>
              <a:buAutoNum type="arabicPeriod"/>
              <a:defRPr/>
            </a:pPr>
            <a:r>
              <a:rPr lang="ar-SA" sz="3000" dirty="0" smtClean="0"/>
              <a:t>اذا كان                  </a:t>
            </a:r>
            <a:r>
              <a:rPr lang="en-US" sz="3000" dirty="0" smtClean="0"/>
              <a:t>  </a:t>
            </a:r>
            <a:r>
              <a:rPr lang="ar-SA" sz="3000" dirty="0" smtClean="0"/>
              <a:t>       ،                    ، فأوجد</a:t>
            </a:r>
          </a:p>
          <a:p>
            <a:pPr marL="514350" indent="-514350" rtl="1">
              <a:defRPr/>
            </a:pPr>
            <a:r>
              <a:rPr lang="ar-SA" sz="30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latin typeface="+mn-lt"/>
            </a:endParaRPr>
          </a:p>
          <a:p>
            <a:pPr marL="342900" indent="-342900" algn="just" eaLnBrk="0" hangingPunct="0">
              <a:spcBef>
                <a:spcPct val="20000"/>
              </a:spcBef>
              <a:buFont typeface="Arial" pitchFamily="34" charset="0"/>
              <a:buNone/>
              <a:defRPr/>
            </a:pPr>
            <a:endParaRPr lang="en-GB" sz="3200">
              <a:latin typeface="+mn-lt"/>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p>
        </p:txBody>
      </p:sp>
      <p:graphicFrame>
        <p:nvGraphicFramePr>
          <p:cNvPr id="31752" name="Object 2"/>
          <p:cNvGraphicFramePr>
            <a:graphicFrameLocks noChangeAspect="1"/>
          </p:cNvGraphicFramePr>
          <p:nvPr>
            <p:extLst>
              <p:ext uri="{D42A27DB-BD31-4B8C-83A1-F6EECF244321}">
                <p14:modId xmlns:p14="http://schemas.microsoft.com/office/powerpoint/2010/main" xmlns="" val="4287175640"/>
              </p:ext>
            </p:extLst>
          </p:nvPr>
        </p:nvGraphicFramePr>
        <p:xfrm>
          <a:off x="1738313" y="2209800"/>
          <a:ext cx="2376487" cy="457200"/>
        </p:xfrm>
        <a:graphic>
          <a:graphicData uri="http://schemas.openxmlformats.org/presentationml/2006/ole">
            <p:oleObj spid="_x0000_s21667" name="Equation" r:id="rId3" imgW="837836" imgH="203112" progId="Equation.3">
              <p:embed/>
            </p:oleObj>
          </a:graphicData>
        </a:graphic>
      </p:graphicFrame>
      <p:graphicFrame>
        <p:nvGraphicFramePr>
          <p:cNvPr id="31753" name="Object 1"/>
          <p:cNvGraphicFramePr>
            <a:graphicFrameLocks noChangeAspect="1"/>
          </p:cNvGraphicFramePr>
          <p:nvPr>
            <p:extLst>
              <p:ext uri="{D42A27DB-BD31-4B8C-83A1-F6EECF244321}">
                <p14:modId xmlns:p14="http://schemas.microsoft.com/office/powerpoint/2010/main" xmlns="" val="857719150"/>
              </p:ext>
            </p:extLst>
          </p:nvPr>
        </p:nvGraphicFramePr>
        <p:xfrm>
          <a:off x="1676400" y="3124200"/>
          <a:ext cx="2514600" cy="457200"/>
        </p:xfrm>
        <a:graphic>
          <a:graphicData uri="http://schemas.openxmlformats.org/presentationml/2006/ole">
            <p:oleObj spid="_x0000_s21668" name="Equation" r:id="rId4" imgW="876300" imgH="203200" progId="Equation.3">
              <p:embed/>
            </p:oleObj>
          </a:graphicData>
        </a:graphic>
      </p:graphicFrame>
      <p:graphicFrame>
        <p:nvGraphicFramePr>
          <p:cNvPr id="31754" name="Object 4"/>
          <p:cNvGraphicFramePr>
            <a:graphicFrameLocks noChangeAspect="1"/>
          </p:cNvGraphicFramePr>
          <p:nvPr>
            <p:extLst>
              <p:ext uri="{D42A27DB-BD31-4B8C-83A1-F6EECF244321}">
                <p14:modId xmlns:p14="http://schemas.microsoft.com/office/powerpoint/2010/main" xmlns="" val="1316640451"/>
              </p:ext>
            </p:extLst>
          </p:nvPr>
        </p:nvGraphicFramePr>
        <p:xfrm>
          <a:off x="1752600" y="4038600"/>
          <a:ext cx="2667000" cy="457200"/>
        </p:xfrm>
        <a:graphic>
          <a:graphicData uri="http://schemas.openxmlformats.org/presentationml/2006/ole">
            <p:oleObj spid="_x0000_s21669" name="Equation" r:id="rId5" imgW="914400" imgH="203200" progId="Equation.3">
              <p:embed/>
            </p:oleObj>
          </a:graphicData>
        </a:graphic>
      </p:graphicFrame>
      <p:graphicFrame>
        <p:nvGraphicFramePr>
          <p:cNvPr id="31755" name="Object 5"/>
          <p:cNvGraphicFramePr>
            <a:graphicFrameLocks noChangeAspect="1"/>
          </p:cNvGraphicFramePr>
          <p:nvPr>
            <p:extLst>
              <p:ext uri="{D42A27DB-BD31-4B8C-83A1-F6EECF244321}">
                <p14:modId xmlns:p14="http://schemas.microsoft.com/office/powerpoint/2010/main" xmlns="" val="1043618729"/>
              </p:ext>
            </p:extLst>
          </p:nvPr>
        </p:nvGraphicFramePr>
        <p:xfrm>
          <a:off x="1752600" y="4816475"/>
          <a:ext cx="2819400" cy="746125"/>
        </p:xfrm>
        <a:graphic>
          <a:graphicData uri="http://schemas.openxmlformats.org/presentationml/2006/ole">
            <p:oleObj spid="_x0000_s21670" name="Equation" r:id="rId6" imgW="647700" imgH="419100" progId="Equation.3">
              <p:embed/>
            </p:oleObj>
          </a:graphicData>
        </a:graphic>
      </p:graphicFrame>
      <p:graphicFrame>
        <p:nvGraphicFramePr>
          <p:cNvPr id="31757" name="Object 7"/>
          <p:cNvGraphicFramePr>
            <a:graphicFrameLocks noChangeAspect="1"/>
          </p:cNvGraphicFramePr>
          <p:nvPr>
            <p:extLst>
              <p:ext uri="{D42A27DB-BD31-4B8C-83A1-F6EECF244321}">
                <p14:modId xmlns:p14="http://schemas.microsoft.com/office/powerpoint/2010/main" xmlns="" val="675867817"/>
              </p:ext>
            </p:extLst>
          </p:nvPr>
        </p:nvGraphicFramePr>
        <p:xfrm>
          <a:off x="5410200" y="1320800"/>
          <a:ext cx="2481263" cy="584200"/>
        </p:xfrm>
        <a:graphic>
          <a:graphicData uri="http://schemas.openxmlformats.org/presentationml/2006/ole">
            <p:oleObj spid="_x0000_s21671" name="معادلة" r:id="rId7" imgW="1130040" imgH="228600" progId="Equation.3">
              <p:embed/>
            </p:oleObj>
          </a:graphicData>
        </a:graphic>
      </p:graphicFrame>
      <p:graphicFrame>
        <p:nvGraphicFramePr>
          <p:cNvPr id="31758" name="Object 9"/>
          <p:cNvGraphicFramePr>
            <a:graphicFrameLocks noChangeAspect="1"/>
          </p:cNvGraphicFramePr>
          <p:nvPr>
            <p:extLst>
              <p:ext uri="{D42A27DB-BD31-4B8C-83A1-F6EECF244321}">
                <p14:modId xmlns:p14="http://schemas.microsoft.com/office/powerpoint/2010/main" xmlns="" val="2972601509"/>
              </p:ext>
            </p:extLst>
          </p:nvPr>
        </p:nvGraphicFramePr>
        <p:xfrm>
          <a:off x="3048000" y="1371600"/>
          <a:ext cx="1838325" cy="533400"/>
        </p:xfrm>
        <a:graphic>
          <a:graphicData uri="http://schemas.openxmlformats.org/presentationml/2006/ole">
            <p:oleObj spid="_x0000_s21672" name="معادلة" r:id="rId8" imgW="838080" imgH="203040" progId="Equation.3">
              <p:embed/>
            </p:oleObj>
          </a:graphicData>
        </a:graphic>
      </p:graphicFrame>
    </p:spTree>
    <p:extLst>
      <p:ext uri="{BB962C8B-B14F-4D97-AF65-F5344CB8AC3E}">
        <p14:creationId xmlns:p14="http://schemas.microsoft.com/office/powerpoint/2010/main" xmlns="" val="22730971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 :</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buFont typeface="+mj-lt"/>
              <a:buAutoNum type="arabicPeriod" startAt="2"/>
              <a:defRPr/>
            </a:pPr>
            <a:r>
              <a:rPr lang="ar-SA" sz="3000" dirty="0" smtClean="0"/>
              <a:t>اذا كان                  </a:t>
            </a:r>
            <a:r>
              <a:rPr lang="en-US" sz="3000" dirty="0" smtClean="0"/>
              <a:t>  </a:t>
            </a:r>
            <a:r>
              <a:rPr lang="ar-SA" sz="3000" dirty="0" smtClean="0"/>
              <a:t>       ،                    ، فأوجد</a:t>
            </a:r>
          </a:p>
          <a:p>
            <a:pPr marL="514350" indent="-514350" rtl="1">
              <a:defRPr/>
            </a:pPr>
            <a:r>
              <a:rPr lang="ar-SA" sz="30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447800"/>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solidFill>
                <a:prstClr val="black"/>
              </a:solidFill>
              <a:latin typeface="Calibri"/>
            </a:endParaRPr>
          </a:p>
          <a:p>
            <a:pPr marL="342900" indent="-342900" algn="just" eaLnBrk="0" hangingPunct="0">
              <a:spcBef>
                <a:spcPct val="20000"/>
              </a:spcBef>
              <a:buFont typeface="Arial" pitchFamily="34" charset="0"/>
              <a:buNone/>
              <a:defRPr/>
            </a:pPr>
            <a:endParaRPr lang="en-GB" sz="3200">
              <a:solidFill>
                <a:prstClr val="black"/>
              </a:solidFill>
              <a:latin typeface="Calibri"/>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solidFill>
                <a:prstClr val="black"/>
              </a:solidFill>
            </a:endParaRPr>
          </a:p>
        </p:txBody>
      </p:sp>
      <p:graphicFrame>
        <p:nvGraphicFramePr>
          <p:cNvPr id="31752" name="Object 2"/>
          <p:cNvGraphicFramePr>
            <a:graphicFrameLocks noChangeAspect="1"/>
          </p:cNvGraphicFramePr>
          <p:nvPr/>
        </p:nvGraphicFramePr>
        <p:xfrm>
          <a:off x="1738313" y="2286000"/>
          <a:ext cx="1990725" cy="381000"/>
        </p:xfrm>
        <a:graphic>
          <a:graphicData uri="http://schemas.openxmlformats.org/presentationml/2006/ole">
            <p:oleObj spid="_x0000_s24738" name="Equation" r:id="rId3" imgW="837836" imgH="203112" progId="Equation.3">
              <p:embed/>
            </p:oleObj>
          </a:graphicData>
        </a:graphic>
      </p:graphicFrame>
      <p:graphicFrame>
        <p:nvGraphicFramePr>
          <p:cNvPr id="31753" name="Object 1"/>
          <p:cNvGraphicFramePr>
            <a:graphicFrameLocks noChangeAspect="1"/>
          </p:cNvGraphicFramePr>
          <p:nvPr/>
        </p:nvGraphicFramePr>
        <p:xfrm>
          <a:off x="1676400" y="2819400"/>
          <a:ext cx="2079625" cy="457200"/>
        </p:xfrm>
        <a:graphic>
          <a:graphicData uri="http://schemas.openxmlformats.org/presentationml/2006/ole">
            <p:oleObj spid="_x0000_s24739" name="Equation" r:id="rId4" imgW="876300" imgH="203200" progId="Equation.3">
              <p:embed/>
            </p:oleObj>
          </a:graphicData>
        </a:graphic>
      </p:graphicFrame>
      <p:graphicFrame>
        <p:nvGraphicFramePr>
          <p:cNvPr id="31754" name="Object 4"/>
          <p:cNvGraphicFramePr>
            <a:graphicFrameLocks noChangeAspect="1"/>
          </p:cNvGraphicFramePr>
          <p:nvPr>
            <p:extLst>
              <p:ext uri="{D42A27DB-BD31-4B8C-83A1-F6EECF244321}">
                <p14:modId xmlns:p14="http://schemas.microsoft.com/office/powerpoint/2010/main" xmlns="" val="2454016565"/>
              </p:ext>
            </p:extLst>
          </p:nvPr>
        </p:nvGraphicFramePr>
        <p:xfrm>
          <a:off x="1812925" y="3505200"/>
          <a:ext cx="2049463" cy="357188"/>
        </p:xfrm>
        <a:graphic>
          <a:graphicData uri="http://schemas.openxmlformats.org/presentationml/2006/ole">
            <p:oleObj spid="_x0000_s24740" name="معادلة" r:id="rId5" imgW="863280" imgH="203040" progId="Equation.3">
              <p:embed/>
            </p:oleObj>
          </a:graphicData>
        </a:graphic>
      </p:graphicFrame>
      <p:graphicFrame>
        <p:nvGraphicFramePr>
          <p:cNvPr id="31755" name="Object 5"/>
          <p:cNvGraphicFramePr>
            <a:graphicFrameLocks noChangeAspect="1"/>
          </p:cNvGraphicFramePr>
          <p:nvPr/>
        </p:nvGraphicFramePr>
        <p:xfrm>
          <a:off x="1752600" y="3962400"/>
          <a:ext cx="1981200" cy="593725"/>
        </p:xfrm>
        <a:graphic>
          <a:graphicData uri="http://schemas.openxmlformats.org/presentationml/2006/ole">
            <p:oleObj spid="_x0000_s24741" name="Equation" r:id="rId6" imgW="647700" imgH="419100" progId="Equation.3">
              <p:embed/>
            </p:oleObj>
          </a:graphicData>
        </a:graphic>
      </p:graphicFrame>
      <p:graphicFrame>
        <p:nvGraphicFramePr>
          <p:cNvPr id="31756" name="Object 6"/>
          <p:cNvGraphicFramePr>
            <a:graphicFrameLocks noChangeAspect="1"/>
          </p:cNvGraphicFramePr>
          <p:nvPr/>
        </p:nvGraphicFramePr>
        <p:xfrm>
          <a:off x="1752600" y="4724400"/>
          <a:ext cx="2430463" cy="381000"/>
        </p:xfrm>
        <a:graphic>
          <a:graphicData uri="http://schemas.openxmlformats.org/presentationml/2006/ole">
            <p:oleObj spid="_x0000_s24742" name="Equation" r:id="rId7" imgW="774364" imgH="203112" progId="Equation.3">
              <p:embed/>
            </p:oleObj>
          </a:graphicData>
        </a:graphic>
      </p:graphicFrame>
      <p:graphicFrame>
        <p:nvGraphicFramePr>
          <p:cNvPr id="31757" name="Object 7"/>
          <p:cNvGraphicFramePr>
            <a:graphicFrameLocks noChangeAspect="1"/>
          </p:cNvGraphicFramePr>
          <p:nvPr>
            <p:extLst>
              <p:ext uri="{D42A27DB-BD31-4B8C-83A1-F6EECF244321}">
                <p14:modId xmlns:p14="http://schemas.microsoft.com/office/powerpoint/2010/main" xmlns="" val="2170098727"/>
              </p:ext>
            </p:extLst>
          </p:nvPr>
        </p:nvGraphicFramePr>
        <p:xfrm>
          <a:off x="5321300" y="1320800"/>
          <a:ext cx="2508250" cy="444500"/>
        </p:xfrm>
        <a:graphic>
          <a:graphicData uri="http://schemas.openxmlformats.org/presentationml/2006/ole">
            <p:oleObj spid="_x0000_s24743" name="معادلة" r:id="rId8" imgW="1143000" imgH="228600" progId="Equation.3">
              <p:embed/>
            </p:oleObj>
          </a:graphicData>
        </a:graphic>
      </p:graphicFrame>
      <p:graphicFrame>
        <p:nvGraphicFramePr>
          <p:cNvPr id="31758" name="Object 9"/>
          <p:cNvGraphicFramePr>
            <a:graphicFrameLocks noChangeAspect="1"/>
          </p:cNvGraphicFramePr>
          <p:nvPr>
            <p:extLst>
              <p:ext uri="{D42A27DB-BD31-4B8C-83A1-F6EECF244321}">
                <p14:modId xmlns:p14="http://schemas.microsoft.com/office/powerpoint/2010/main" xmlns="" val="912476785"/>
              </p:ext>
            </p:extLst>
          </p:nvPr>
        </p:nvGraphicFramePr>
        <p:xfrm>
          <a:off x="3194050" y="1371600"/>
          <a:ext cx="1698625" cy="395288"/>
        </p:xfrm>
        <a:graphic>
          <a:graphicData uri="http://schemas.openxmlformats.org/presentationml/2006/ole">
            <p:oleObj spid="_x0000_s24744" name="معادلة" r:id="rId9" imgW="774360" imgH="203040" progId="Equation.3">
              <p:embed/>
            </p:oleObj>
          </a:graphicData>
        </a:graphic>
      </p:graphicFrame>
      <p:graphicFrame>
        <p:nvGraphicFramePr>
          <p:cNvPr id="31759" name="Object 10"/>
          <p:cNvGraphicFramePr>
            <a:graphicFrameLocks noChangeAspect="1"/>
          </p:cNvGraphicFramePr>
          <p:nvPr/>
        </p:nvGraphicFramePr>
        <p:xfrm>
          <a:off x="1828800" y="5334000"/>
          <a:ext cx="2549525" cy="381000"/>
        </p:xfrm>
        <a:graphic>
          <a:graphicData uri="http://schemas.openxmlformats.org/presentationml/2006/ole">
            <p:oleObj spid="_x0000_s24745" name="Equation" r:id="rId10" imgW="812447" imgH="203112" progId="Equation.3">
              <p:embed/>
            </p:oleObj>
          </a:graphicData>
        </a:graphic>
      </p:graphicFrame>
    </p:spTree>
    <p:extLst>
      <p:ext uri="{BB962C8B-B14F-4D97-AF65-F5344CB8AC3E}">
        <p14:creationId xmlns:p14="http://schemas.microsoft.com/office/powerpoint/2010/main" xmlns="" val="13257229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81000" y="228600"/>
            <a:ext cx="8915400" cy="868363"/>
          </a:xfrm>
        </p:spPr>
        <p:txBody>
          <a:bodyPr/>
          <a:lstStyle/>
          <a:p>
            <a:pPr rtl="1"/>
            <a:r>
              <a:rPr lang="ar-SA" sz="4000" dirty="0" smtClean="0">
                <a:solidFill>
                  <a:srgbClr val="FF0000"/>
                </a:solidFill>
                <a:cs typeface="Arial" pitchFamily="34" charset="0"/>
              </a:rPr>
              <a:t>تمارين :</a:t>
            </a:r>
            <a:endParaRPr lang="en-GB" sz="3200" dirty="0" smtClean="0">
              <a:solidFill>
                <a:srgbClr val="FF0000"/>
              </a:solidFill>
              <a:cs typeface="Arial" pitchFamily="34" charset="0"/>
            </a:endParaRPr>
          </a:p>
        </p:txBody>
      </p:sp>
      <p:sp>
        <p:nvSpPr>
          <p:cNvPr id="7173" name="Content Placeholder 2"/>
          <p:cNvSpPr>
            <a:spLocks noGrp="1"/>
          </p:cNvSpPr>
          <p:nvPr>
            <p:ph idx="1"/>
          </p:nvPr>
        </p:nvSpPr>
        <p:spPr>
          <a:xfrm>
            <a:off x="533400" y="1295400"/>
            <a:ext cx="8915400" cy="4830763"/>
          </a:xfrm>
        </p:spPr>
        <p:txBody>
          <a:bodyPr/>
          <a:lstStyle/>
          <a:p>
            <a:pPr marL="514350" indent="-514350" rtl="1">
              <a:buFont typeface="+mj-lt"/>
              <a:buAutoNum type="arabicPeriod" startAt="3"/>
              <a:defRPr/>
            </a:pPr>
            <a:r>
              <a:rPr lang="ar-SA" sz="3000" dirty="0" smtClean="0"/>
              <a:t>اذا كان                    ،                ، فأوجد</a:t>
            </a:r>
          </a:p>
          <a:p>
            <a:pPr marL="514350" indent="-514350" rtl="1">
              <a:defRPr/>
            </a:pPr>
            <a:r>
              <a:rPr lang="ar-SA" sz="3000" dirty="0" smtClean="0"/>
              <a:t>            </a:t>
            </a: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ar-SA" sz="3600" dirty="0" smtClean="0">
              <a:cs typeface="Arial" pitchFamily="34" charset="0"/>
            </a:endParaRPr>
          </a:p>
          <a:p>
            <a:pPr rtl="1">
              <a:defRPr/>
            </a:pPr>
            <a:endParaRPr lang="en-GB" sz="4000" dirty="0" smtClean="0">
              <a:cs typeface="Arial" pitchFamily="34" charset="0"/>
            </a:endParaRPr>
          </a:p>
        </p:txBody>
      </p:sp>
      <p:sp>
        <p:nvSpPr>
          <p:cNvPr id="9" name="Content Placeholder 2"/>
          <p:cNvSpPr txBox="1">
            <a:spLocks/>
          </p:cNvSpPr>
          <p:nvPr/>
        </p:nvSpPr>
        <p:spPr bwMode="auto">
          <a:xfrm>
            <a:off x="647700" y="1341437"/>
            <a:ext cx="8915400" cy="4830763"/>
          </a:xfrm>
          <a:prstGeom prst="rect">
            <a:avLst/>
          </a:prstGeom>
          <a:noFill/>
          <a:ln w="9525">
            <a:noFill/>
            <a:miter lim="800000"/>
            <a:headEnd/>
            <a:tailEnd/>
          </a:ln>
        </p:spPr>
        <p:txBody>
          <a:bodyPr/>
          <a:lstStyle/>
          <a:p>
            <a:pPr marL="342900" indent="-342900" eaLnBrk="0" hangingPunct="0">
              <a:lnSpc>
                <a:spcPct val="150000"/>
              </a:lnSpc>
              <a:spcBef>
                <a:spcPct val="20000"/>
              </a:spcBef>
              <a:buFont typeface="Arial" pitchFamily="34" charset="0"/>
              <a:buNone/>
              <a:defRPr/>
            </a:pPr>
            <a:endParaRPr lang="en-GB" sz="2400">
              <a:solidFill>
                <a:prstClr val="black"/>
              </a:solidFill>
              <a:latin typeface="Calibri"/>
            </a:endParaRPr>
          </a:p>
          <a:p>
            <a:pPr marL="342900" indent="-342900" algn="just" eaLnBrk="0" hangingPunct="0">
              <a:spcBef>
                <a:spcPct val="20000"/>
              </a:spcBef>
              <a:buFont typeface="Arial" pitchFamily="34" charset="0"/>
              <a:buNone/>
              <a:defRPr/>
            </a:pPr>
            <a:endParaRPr lang="en-GB" sz="3200">
              <a:solidFill>
                <a:prstClr val="black"/>
              </a:solidFill>
              <a:latin typeface="Calibri"/>
            </a:endParaRPr>
          </a:p>
        </p:txBody>
      </p:sp>
      <p:sp>
        <p:nvSpPr>
          <p:cNvPr id="58370" name="Rectangle 2"/>
          <p:cNvSpPr>
            <a:spLocks noChangeArrowheads="1"/>
          </p:cNvSpPr>
          <p:nvPr/>
        </p:nvSpPr>
        <p:spPr bwMode="auto">
          <a:xfrm>
            <a:off x="0" y="0"/>
            <a:ext cx="9906000" cy="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ar-SA">
              <a:solidFill>
                <a:prstClr val="black"/>
              </a:solidFill>
            </a:endParaRPr>
          </a:p>
        </p:txBody>
      </p:sp>
      <p:graphicFrame>
        <p:nvGraphicFramePr>
          <p:cNvPr id="31756" name="Object 6"/>
          <p:cNvGraphicFramePr>
            <a:graphicFrameLocks noChangeAspect="1"/>
          </p:cNvGraphicFramePr>
          <p:nvPr>
            <p:extLst>
              <p:ext uri="{D42A27DB-BD31-4B8C-83A1-F6EECF244321}">
                <p14:modId xmlns:p14="http://schemas.microsoft.com/office/powerpoint/2010/main" xmlns="" val="1286489140"/>
              </p:ext>
            </p:extLst>
          </p:nvPr>
        </p:nvGraphicFramePr>
        <p:xfrm>
          <a:off x="1792288" y="2362200"/>
          <a:ext cx="2351087" cy="381000"/>
        </p:xfrm>
        <a:graphic>
          <a:graphicData uri="http://schemas.openxmlformats.org/presentationml/2006/ole">
            <p:oleObj spid="_x0000_s25720" name="معادلة" r:id="rId3" imgW="749160" imgH="203040" progId="Equation.3">
              <p:embed/>
            </p:oleObj>
          </a:graphicData>
        </a:graphic>
      </p:graphicFrame>
      <p:graphicFrame>
        <p:nvGraphicFramePr>
          <p:cNvPr id="31757" name="Object 7"/>
          <p:cNvGraphicFramePr>
            <a:graphicFrameLocks noChangeAspect="1"/>
          </p:cNvGraphicFramePr>
          <p:nvPr>
            <p:extLst>
              <p:ext uri="{D42A27DB-BD31-4B8C-83A1-F6EECF244321}">
                <p14:modId xmlns:p14="http://schemas.microsoft.com/office/powerpoint/2010/main" xmlns="" val="1367252770"/>
              </p:ext>
            </p:extLst>
          </p:nvPr>
        </p:nvGraphicFramePr>
        <p:xfrm>
          <a:off x="6096000" y="1435100"/>
          <a:ext cx="1868487" cy="393700"/>
        </p:xfrm>
        <a:graphic>
          <a:graphicData uri="http://schemas.openxmlformats.org/presentationml/2006/ole">
            <p:oleObj spid="_x0000_s25721" name="معادلة" r:id="rId4" imgW="850680" imgH="203040" progId="Equation.3">
              <p:embed/>
            </p:oleObj>
          </a:graphicData>
        </a:graphic>
      </p:graphicFrame>
      <p:graphicFrame>
        <p:nvGraphicFramePr>
          <p:cNvPr id="31758" name="Object 9"/>
          <p:cNvGraphicFramePr>
            <a:graphicFrameLocks noChangeAspect="1"/>
          </p:cNvGraphicFramePr>
          <p:nvPr>
            <p:extLst>
              <p:ext uri="{D42A27DB-BD31-4B8C-83A1-F6EECF244321}">
                <p14:modId xmlns:p14="http://schemas.microsoft.com/office/powerpoint/2010/main" xmlns="" val="2093591449"/>
              </p:ext>
            </p:extLst>
          </p:nvPr>
        </p:nvGraphicFramePr>
        <p:xfrm>
          <a:off x="4322762" y="1433512"/>
          <a:ext cx="1392238" cy="395288"/>
        </p:xfrm>
        <a:graphic>
          <a:graphicData uri="http://schemas.openxmlformats.org/presentationml/2006/ole">
            <p:oleObj spid="_x0000_s25722" name="معادلة" r:id="rId5" imgW="634680" imgH="203040" progId="Equation.3">
              <p:embed/>
            </p:oleObj>
          </a:graphicData>
        </a:graphic>
      </p:graphicFrame>
      <p:graphicFrame>
        <p:nvGraphicFramePr>
          <p:cNvPr id="31759" name="Object 10"/>
          <p:cNvGraphicFramePr>
            <a:graphicFrameLocks noChangeAspect="1"/>
          </p:cNvGraphicFramePr>
          <p:nvPr>
            <p:extLst>
              <p:ext uri="{D42A27DB-BD31-4B8C-83A1-F6EECF244321}">
                <p14:modId xmlns:p14="http://schemas.microsoft.com/office/powerpoint/2010/main" xmlns="" val="3666843003"/>
              </p:ext>
            </p:extLst>
          </p:nvPr>
        </p:nvGraphicFramePr>
        <p:xfrm>
          <a:off x="1828800" y="3276600"/>
          <a:ext cx="2470150" cy="381000"/>
        </p:xfrm>
        <a:graphic>
          <a:graphicData uri="http://schemas.openxmlformats.org/presentationml/2006/ole">
            <p:oleObj spid="_x0000_s25723" name="معادلة" r:id="rId6" imgW="787320" imgH="203040" progId="Equation.3">
              <p:embed/>
            </p:oleObj>
          </a:graphicData>
        </a:graphic>
      </p:graphicFrame>
      <p:graphicFrame>
        <p:nvGraphicFramePr>
          <p:cNvPr id="14" name="Object 10"/>
          <p:cNvGraphicFramePr>
            <a:graphicFrameLocks noChangeAspect="1"/>
          </p:cNvGraphicFramePr>
          <p:nvPr>
            <p:extLst>
              <p:ext uri="{D42A27DB-BD31-4B8C-83A1-F6EECF244321}">
                <p14:modId xmlns:p14="http://schemas.microsoft.com/office/powerpoint/2010/main" xmlns="" val="1395236263"/>
              </p:ext>
            </p:extLst>
          </p:nvPr>
        </p:nvGraphicFramePr>
        <p:xfrm>
          <a:off x="1809750" y="4876800"/>
          <a:ext cx="2509838" cy="381000"/>
        </p:xfrm>
        <a:graphic>
          <a:graphicData uri="http://schemas.openxmlformats.org/presentationml/2006/ole">
            <p:oleObj spid="_x0000_s25724" name="معادلة" r:id="rId7" imgW="799920" imgH="203040" progId="Equation.3">
              <p:embed/>
            </p:oleObj>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xmlns="" val="3064060858"/>
              </p:ext>
            </p:extLst>
          </p:nvPr>
        </p:nvGraphicFramePr>
        <p:xfrm>
          <a:off x="1862138" y="4038600"/>
          <a:ext cx="2590800" cy="381000"/>
        </p:xfrm>
        <a:graphic>
          <a:graphicData uri="http://schemas.openxmlformats.org/presentationml/2006/ole">
            <p:oleObj spid="_x0000_s25725" name="معادلة" r:id="rId8" imgW="825480" imgH="203040" progId="Equation.3">
              <p:embed/>
            </p:oleObj>
          </a:graphicData>
        </a:graphic>
      </p:graphicFrame>
    </p:spTree>
    <p:extLst>
      <p:ext uri="{BB962C8B-B14F-4D97-AF65-F5344CB8AC3E}">
        <p14:creationId xmlns:p14="http://schemas.microsoft.com/office/powerpoint/2010/main" xmlns="" val="34709414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FF0000"/>
                </a:solidFill>
              </a:rPr>
              <a:t>تابع تمارين:</a:t>
            </a:r>
            <a:endParaRPr lang="ar-SA" dirty="0">
              <a:solidFill>
                <a:srgbClr val="FF0000"/>
              </a:solidFill>
            </a:endParaRPr>
          </a:p>
        </p:txBody>
      </p:sp>
      <p:sp>
        <p:nvSpPr>
          <p:cNvPr id="3" name="عنصر نائب للمحتوى 2"/>
          <p:cNvSpPr>
            <a:spLocks noGrp="1"/>
          </p:cNvSpPr>
          <p:nvPr>
            <p:ph idx="1"/>
          </p:nvPr>
        </p:nvSpPr>
        <p:spPr/>
        <p:txBody>
          <a:bodyPr/>
          <a:lstStyle/>
          <a:p>
            <a:r>
              <a:rPr lang="ar-SA" dirty="0" smtClean="0"/>
              <a:t>  </a:t>
            </a:r>
            <a:r>
              <a:rPr lang="ar-SA" dirty="0"/>
              <a:t>أوجد معكوس </a:t>
            </a:r>
            <a:r>
              <a:rPr lang="ar-SA" dirty="0" smtClean="0"/>
              <a:t>كل من الدوال الاتية :</a:t>
            </a:r>
          </a:p>
          <a:p>
            <a:r>
              <a:rPr lang="ar-SA" dirty="0" smtClean="0"/>
              <a:t>   </a:t>
            </a:r>
            <a:endParaRPr lang="ar-SA" dirty="0"/>
          </a:p>
          <a:p>
            <a:endParaRPr lang="ar-SA" dirty="0">
              <a:solidFill>
                <a:srgbClr val="FF0000"/>
              </a:solidFill>
            </a:endParaRPr>
          </a:p>
        </p:txBody>
      </p:sp>
      <p:graphicFrame>
        <p:nvGraphicFramePr>
          <p:cNvPr id="6" name="كائن 5"/>
          <p:cNvGraphicFramePr>
            <a:graphicFrameLocks noChangeAspect="1"/>
          </p:cNvGraphicFramePr>
          <p:nvPr>
            <p:extLst>
              <p:ext uri="{D42A27DB-BD31-4B8C-83A1-F6EECF244321}">
                <p14:modId xmlns:p14="http://schemas.microsoft.com/office/powerpoint/2010/main" xmlns="" val="3690392740"/>
              </p:ext>
            </p:extLst>
          </p:nvPr>
        </p:nvGraphicFramePr>
        <p:xfrm>
          <a:off x="1316038" y="2209800"/>
          <a:ext cx="2581275" cy="3289300"/>
        </p:xfrm>
        <a:graphic>
          <a:graphicData uri="http://schemas.openxmlformats.org/presentationml/2006/ole">
            <p:oleObj spid="_x0000_s31755" name="معادلة" r:id="rId3" imgW="1091880" imgH="1307880" progId="Equation.3">
              <p:embed/>
            </p:oleObj>
          </a:graphicData>
        </a:graphic>
      </p:graphicFrame>
    </p:spTree>
    <p:extLst>
      <p:ext uri="{BB962C8B-B14F-4D97-AF65-F5344CB8AC3E}">
        <p14:creationId xmlns:p14="http://schemas.microsoft.com/office/powerpoint/2010/main" xmlns="" val="3988544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1621</TotalTime>
  <Words>940</Words>
  <Application>Microsoft Office PowerPoint</Application>
  <PresentationFormat>A4 Paper (210x297 mm)‎</PresentationFormat>
  <Paragraphs>258</Paragraphs>
  <Slides>31</Slides>
  <Notes>1</Notes>
  <HiddenSlides>0</HiddenSlides>
  <MMClips>0</MMClips>
  <ScaleCrop>false</ScaleCrop>
  <HeadingPairs>
    <vt:vector size="6" baseType="variant">
      <vt:variant>
        <vt:lpstr>سمة</vt:lpstr>
      </vt:variant>
      <vt:variant>
        <vt:i4>1</vt:i4>
      </vt:variant>
      <vt:variant>
        <vt:lpstr>خوادم OLE مضمنة</vt:lpstr>
      </vt:variant>
      <vt:variant>
        <vt:i4>3</vt:i4>
      </vt:variant>
      <vt:variant>
        <vt:lpstr>عناوين الشرائح</vt:lpstr>
      </vt:variant>
      <vt:variant>
        <vt:i4>31</vt:i4>
      </vt:variant>
    </vt:vector>
  </HeadingPairs>
  <TitlesOfParts>
    <vt:vector size="35" baseType="lpstr">
      <vt:lpstr>Office Theme</vt:lpstr>
      <vt:lpstr>Equation</vt:lpstr>
      <vt:lpstr>معادلة</vt:lpstr>
      <vt:lpstr>Microsoft Equation 3.0</vt:lpstr>
      <vt:lpstr>الشريحة 1</vt:lpstr>
      <vt:lpstr>المحاضرة الثالثة</vt:lpstr>
      <vt:lpstr>  الدالة: </vt:lpstr>
      <vt:lpstr>  تابع : الدالة: </vt:lpstr>
      <vt:lpstr>  تابع : الدالة: </vt:lpstr>
      <vt:lpstr>  تابع : الدالة: </vt:lpstr>
      <vt:lpstr>تابع : الحل:</vt:lpstr>
      <vt:lpstr>  تابع : الحل: </vt:lpstr>
      <vt:lpstr>ملاحظة:</vt:lpstr>
      <vt:lpstr>مثال:</vt:lpstr>
      <vt:lpstr> تمرين:</vt:lpstr>
      <vt:lpstr> الدوال الحقيقية:</vt:lpstr>
      <vt:lpstr> الدوال الحقيقية:</vt:lpstr>
      <vt:lpstr>تابع: الدوال الحقيقية:</vt:lpstr>
      <vt:lpstr> إيجاد قيمة الدالة:</vt:lpstr>
      <vt:lpstr> تابع: ايجاد قيمة الدالة:</vt:lpstr>
      <vt:lpstr> تمارين:</vt:lpstr>
      <vt:lpstr> تابع : تمارين:</vt:lpstr>
      <vt:lpstr>العمليات على الدوال:</vt:lpstr>
      <vt:lpstr>تابع: العمليات على الدوال:</vt:lpstr>
      <vt:lpstr>خطوات ايجاد معكوس الدالة</vt:lpstr>
      <vt:lpstr>تابع: العمليات على الدوال:</vt:lpstr>
      <vt:lpstr>تابع: العمليات على الدوال:</vt:lpstr>
      <vt:lpstr>تابع: العمليات على الدوال:</vt:lpstr>
      <vt:lpstr>مثال:</vt:lpstr>
      <vt:lpstr>تابع : العمليات على الدوال:</vt:lpstr>
      <vt:lpstr>تمارين :</vt:lpstr>
      <vt:lpstr>تمارين :</vt:lpstr>
      <vt:lpstr>تمارين :</vt:lpstr>
      <vt:lpstr>تابع تمارين:</vt:lpstr>
      <vt:lpstr>الشريحة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Start02</cp:lastModifiedBy>
  <cp:revision>140</cp:revision>
  <dcterms:created xsi:type="dcterms:W3CDTF">2009-10-14T19:14:34Z</dcterms:created>
  <dcterms:modified xsi:type="dcterms:W3CDTF">2012-02-09T06:40:23Z</dcterms:modified>
</cp:coreProperties>
</file>