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4" Type="http://schemas.openxmlformats.org/officeDocument/2006/relationships/image" Target="../media/image6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21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3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7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5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4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2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4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4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5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6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8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64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6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C00000"/>
                </a:solidFill>
                <a:cs typeface="Arial" pitchFamily="34" charset="0"/>
              </a:rPr>
              <a:t>المحاضرة الرابعة </a:t>
            </a:r>
            <a:endParaRPr lang="en-US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123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معادلات الخط المستقيم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24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إيجاد ميل الخط المستقيم: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600" smtClean="0">
                <a:solidFill>
                  <a:srgbClr val="FF0000"/>
                </a:solidFill>
                <a:cs typeface="Arial" pitchFamily="34" charset="0"/>
              </a:rPr>
              <a:t>1- ميل الخط المستقيم الواصل بين النقطتين:</a:t>
            </a:r>
          </a:p>
          <a:p>
            <a:pPr marL="514350" indent="-514350" rtl="1"/>
            <a:endParaRPr lang="ar-SA" sz="36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151" name="Object 4"/>
          <p:cNvGraphicFramePr>
            <a:graphicFrameLocks noChangeAspect="1"/>
          </p:cNvGraphicFramePr>
          <p:nvPr/>
        </p:nvGraphicFramePr>
        <p:xfrm>
          <a:off x="5638800" y="4191000"/>
          <a:ext cx="2514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3" imgW="748975" imgH="431613" progId="Equation.3">
                  <p:embed/>
                </p:oleObj>
              </mc:Choice>
              <mc:Fallback>
                <p:oleObj name="Equation" r:id="rId3" imgW="74897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191000"/>
                        <a:ext cx="2514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2" name="Object 5"/>
          <p:cNvGraphicFramePr>
            <a:graphicFrameLocks noChangeAspect="1"/>
          </p:cNvGraphicFramePr>
          <p:nvPr/>
        </p:nvGraphicFramePr>
        <p:xfrm>
          <a:off x="6477000" y="5410200"/>
          <a:ext cx="10255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5" imgW="418918" imgH="215806" progId="Equation.3">
                  <p:embed/>
                </p:oleObj>
              </mc:Choice>
              <mc:Fallback>
                <p:oleObj name="Equation" r:id="rId5" imgW="41891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5410200"/>
                        <a:ext cx="102552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مستطيل 13"/>
          <p:cNvSpPr>
            <a:spLocks noChangeArrowheads="1"/>
          </p:cNvSpPr>
          <p:nvPr/>
        </p:nvSpPr>
        <p:spPr bwMode="auto">
          <a:xfrm>
            <a:off x="8001000" y="3886200"/>
            <a:ext cx="88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800"/>
              <a:t>إذن:</a:t>
            </a:r>
          </a:p>
        </p:txBody>
      </p:sp>
      <p:sp>
        <p:nvSpPr>
          <p:cNvPr id="6154" name="مستطيل 14"/>
          <p:cNvSpPr>
            <a:spLocks noChangeArrowheads="1"/>
          </p:cNvSpPr>
          <p:nvPr/>
        </p:nvSpPr>
        <p:spPr bwMode="auto">
          <a:xfrm>
            <a:off x="7848600" y="5267325"/>
            <a:ext cx="118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800"/>
              <a:t>حيث</a:t>
            </a:r>
          </a:p>
        </p:txBody>
      </p:sp>
      <p:sp>
        <p:nvSpPr>
          <p:cNvPr id="6155" name="مستطيل 15"/>
          <p:cNvSpPr>
            <a:spLocks noChangeArrowheads="1"/>
          </p:cNvSpPr>
          <p:nvPr/>
        </p:nvSpPr>
        <p:spPr bwMode="auto">
          <a:xfrm>
            <a:off x="1600200" y="2133600"/>
            <a:ext cx="76644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 dirty="0"/>
              <a:t>ميل الخط المستقيم الواصل بين النقطتين          </a:t>
            </a:r>
            <a:r>
              <a:rPr lang="en-US" sz="3000" dirty="0" smtClean="0"/>
              <a:t>  </a:t>
            </a:r>
            <a:r>
              <a:rPr lang="ar-SA" sz="3000" dirty="0" smtClean="0"/>
              <a:t>و        </a:t>
            </a:r>
            <a:r>
              <a:rPr lang="ar-SA" sz="3000" dirty="0"/>
              <a:t>يعرف على انه النسبة بين التغير في</a:t>
            </a:r>
            <a:r>
              <a:rPr lang="en-US" sz="3000" dirty="0"/>
              <a:t>y </a:t>
            </a:r>
            <a:r>
              <a:rPr lang="ar-SA" sz="3000" dirty="0"/>
              <a:t> والتغير في </a:t>
            </a:r>
            <a:r>
              <a:rPr lang="en-US" sz="3000" dirty="0"/>
              <a:t>x</a:t>
            </a:r>
            <a:r>
              <a:rPr lang="ar-SA" sz="3000" dirty="0"/>
              <a:t> ، ويرمز له عادة بالحرف </a:t>
            </a:r>
            <a:r>
              <a:rPr lang="en-US" sz="3000" dirty="0"/>
              <a:t>m</a:t>
            </a:r>
            <a:endParaRPr lang="ar-SA" sz="3000" dirty="0"/>
          </a:p>
        </p:txBody>
      </p:sp>
      <p:graphicFrame>
        <p:nvGraphicFramePr>
          <p:cNvPr id="61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951422"/>
              </p:ext>
            </p:extLst>
          </p:nvPr>
        </p:nvGraphicFramePr>
        <p:xfrm>
          <a:off x="3371850" y="2209800"/>
          <a:ext cx="850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معادلة" r:id="rId7" imgW="457200" imgH="215640" progId="Equation.3">
                  <p:embed/>
                </p:oleObj>
              </mc:Choice>
              <mc:Fallback>
                <p:oleObj name="معادلة" r:id="rId7" imgW="4572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2209800"/>
                        <a:ext cx="8509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588218"/>
              </p:ext>
            </p:extLst>
          </p:nvPr>
        </p:nvGraphicFramePr>
        <p:xfrm>
          <a:off x="1779588" y="2209800"/>
          <a:ext cx="10128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معادلة" r:id="rId9" imgW="495000" imgH="215640" progId="Equation.3">
                  <p:embed/>
                </p:oleObj>
              </mc:Choice>
              <mc:Fallback>
                <p:oleObj name="معادلة" r:id="rId9" imgW="495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8" y="2209800"/>
                        <a:ext cx="10128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547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ميل خط المستقيم: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مثال</a:t>
            </a:r>
            <a:r>
              <a:rPr lang="ar-SA" sz="3600" dirty="0" smtClean="0"/>
              <a:t>:</a:t>
            </a:r>
          </a:p>
          <a:p>
            <a:pPr rtl="1">
              <a:defRPr/>
            </a:pPr>
            <a:r>
              <a:rPr lang="ar-SA" sz="3000" dirty="0" smtClean="0"/>
              <a:t>أوجد ميل الخط المستقيم الواصل بين </a:t>
            </a:r>
            <a:r>
              <a:rPr lang="ar-SA" sz="3000" dirty="0" smtClean="0"/>
              <a:t>النقطتين</a:t>
            </a:r>
            <a:r>
              <a:rPr lang="ar-SA" sz="3000" dirty="0"/>
              <a:t> </a:t>
            </a:r>
            <a:r>
              <a:rPr lang="ar-SA" sz="3000" dirty="0" smtClean="0"/>
              <a:t>في كلاً من</a:t>
            </a:r>
            <a:r>
              <a:rPr lang="en-US" sz="3000" dirty="0" smtClean="0"/>
              <a:t>:</a:t>
            </a:r>
            <a:endParaRPr lang="ar-SA" sz="3000" dirty="0" smtClean="0"/>
          </a:p>
          <a:p>
            <a:pPr marL="514350" indent="-514350" algn="r" rtl="1">
              <a:buFont typeface="Arial" pitchFamily="34" charset="0"/>
              <a:buAutoNum type="arabicPeriod"/>
              <a:defRPr/>
            </a:pPr>
            <a:r>
              <a:rPr lang="en-US" dirty="0" smtClean="0"/>
              <a:t>(1</a:t>
            </a:r>
            <a:r>
              <a:rPr lang="en-US" dirty="0" smtClean="0"/>
              <a:t>,-</a:t>
            </a:r>
            <a:r>
              <a:rPr lang="en-US" dirty="0" smtClean="0"/>
              <a:t>3)</a:t>
            </a:r>
            <a:r>
              <a:rPr lang="ar-SA" dirty="0" smtClean="0"/>
              <a:t> و </a:t>
            </a:r>
            <a:r>
              <a:rPr lang="en-US" dirty="0" smtClean="0"/>
              <a:t>(</a:t>
            </a:r>
            <a:r>
              <a:rPr lang="en-US" dirty="0" smtClean="0"/>
              <a:t>3,7)</a:t>
            </a:r>
          </a:p>
          <a:p>
            <a:pPr marL="514350" indent="-514350" algn="r" rtl="1">
              <a:buFont typeface="Arial" pitchFamily="34" charset="0"/>
              <a:buAutoNum type="arabicPeriod"/>
              <a:defRPr/>
            </a:pPr>
            <a:r>
              <a:rPr lang="en-US" dirty="0" smtClean="0"/>
              <a:t>(3,2) </a:t>
            </a:r>
            <a:r>
              <a:rPr lang="ar-SA" dirty="0" smtClean="0"/>
              <a:t> و </a:t>
            </a:r>
            <a:r>
              <a:rPr lang="en-US" dirty="0" smtClean="0"/>
              <a:t> (</a:t>
            </a:r>
            <a:r>
              <a:rPr lang="en-US" dirty="0" smtClean="0"/>
              <a:t>5,2)</a:t>
            </a:r>
          </a:p>
          <a:p>
            <a:pPr marL="514350" indent="-514350" algn="r" rtl="1">
              <a:buFont typeface="Arial" pitchFamily="34" charset="0"/>
              <a:buAutoNum type="arabicPeriod"/>
              <a:defRPr/>
            </a:pPr>
            <a:r>
              <a:rPr lang="en-US" dirty="0" smtClean="0"/>
              <a:t>(</a:t>
            </a:r>
            <a:r>
              <a:rPr lang="en-US" dirty="0" smtClean="0"/>
              <a:t>2, 3)</a:t>
            </a:r>
            <a:r>
              <a:rPr lang="ar-SA" dirty="0" smtClean="0"/>
              <a:t> </a:t>
            </a:r>
            <a:r>
              <a:rPr lang="ar-SA" dirty="0" smtClean="0"/>
              <a:t>و </a:t>
            </a:r>
            <a:r>
              <a:rPr lang="en-US" dirty="0" smtClean="0"/>
              <a:t> (</a:t>
            </a:r>
            <a:r>
              <a:rPr lang="en-US" dirty="0" smtClean="0"/>
              <a:t>2,6)</a:t>
            </a:r>
          </a:p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  <a:r>
              <a:rPr lang="ar-SA" sz="2400" dirty="0" smtClean="0"/>
              <a:t>    </a:t>
            </a:r>
            <a:r>
              <a:rPr lang="ar-SA" sz="3600" dirty="0" smtClean="0"/>
              <a:t>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85800" y="15240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175" name="Object 6"/>
          <p:cNvGraphicFramePr>
            <a:graphicFrameLocks noChangeAspect="1"/>
          </p:cNvGraphicFramePr>
          <p:nvPr/>
        </p:nvGraphicFramePr>
        <p:xfrm>
          <a:off x="685800" y="4953000"/>
          <a:ext cx="6858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3" imgW="2159000" imgH="431800" progId="Equation.3">
                  <p:embed/>
                </p:oleObj>
              </mc:Choice>
              <mc:Fallback>
                <p:oleObj name="Equation" r:id="rId3" imgW="2159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953000"/>
                        <a:ext cx="6858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207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/>
            <a:endParaRPr lang="en-US" sz="2400" b="1" smtClean="0">
              <a:cs typeface="Arial" pitchFamily="34" charset="0"/>
            </a:endParaRPr>
          </a:p>
          <a:p>
            <a:pPr marL="514350" indent="-514350"/>
            <a:endParaRPr lang="en-US" sz="2400" b="1" smtClean="0">
              <a:cs typeface="Arial" pitchFamily="34" charset="0"/>
            </a:endParaRPr>
          </a:p>
          <a:p>
            <a:pPr marL="514350" indent="-514350"/>
            <a:endParaRPr lang="en-US" sz="2400" b="1" smtClean="0">
              <a:cs typeface="Arial" pitchFamily="34" charset="0"/>
            </a:endParaRPr>
          </a:p>
          <a:p>
            <a:pPr marL="514350" indent="-514350"/>
            <a:r>
              <a:rPr lang="ar-SA" sz="2400" b="1" smtClean="0">
                <a:cs typeface="Arial" pitchFamily="34" charset="0"/>
              </a:rPr>
              <a:t>إذن الميل غير معرف</a:t>
            </a:r>
            <a:endParaRPr lang="en-US" sz="2400" b="1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ملاحظات هامة:</a:t>
            </a:r>
          </a:p>
          <a:p>
            <a:pPr marL="514350" indent="-514350" rtl="1">
              <a:buFont typeface="Arial" pitchFamily="34" charset="0"/>
              <a:buChar char="•"/>
            </a:pPr>
            <a:r>
              <a:rPr lang="ar-SA" sz="3000" smtClean="0">
                <a:cs typeface="Arial" pitchFamily="34" charset="0"/>
              </a:rPr>
              <a:t>إذا كان الميل يساوي صفر فان ذلك يعني أن المستقيم يوازي محور السينات .</a:t>
            </a:r>
          </a:p>
          <a:p>
            <a:pPr marL="514350" indent="-514350" rtl="1">
              <a:buFont typeface="Arial" pitchFamily="34" charset="0"/>
              <a:buChar char="•"/>
            </a:pPr>
            <a:r>
              <a:rPr lang="ar-SA" sz="3000" smtClean="0">
                <a:cs typeface="Arial" pitchFamily="34" charset="0"/>
              </a:rPr>
              <a:t>إذا كان الميل يساوي     فان ذلك يعني أن المستقيم يوازي محور الصادات .</a:t>
            </a: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199" name="Object 4"/>
          <p:cNvGraphicFramePr>
            <a:graphicFrameLocks noChangeAspect="1"/>
          </p:cNvGraphicFramePr>
          <p:nvPr/>
        </p:nvGraphicFramePr>
        <p:xfrm>
          <a:off x="685800" y="1524000"/>
          <a:ext cx="6705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Equation" r:id="rId3" imgW="1943100" imgH="431800" progId="Equation.3">
                  <p:embed/>
                </p:oleObj>
              </mc:Choice>
              <mc:Fallback>
                <p:oleObj name="Equation" r:id="rId3" imgW="1943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524000"/>
                        <a:ext cx="67056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3"/>
          <p:cNvGraphicFramePr>
            <a:graphicFrameLocks noChangeAspect="1"/>
          </p:cNvGraphicFramePr>
          <p:nvPr/>
        </p:nvGraphicFramePr>
        <p:xfrm>
          <a:off x="685800" y="2514600"/>
          <a:ext cx="64976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Equation" r:id="rId5" imgW="1968500" imgH="431800" progId="Equation.3">
                  <p:embed/>
                </p:oleObj>
              </mc:Choice>
              <mc:Fallback>
                <p:oleObj name="Equation" r:id="rId5" imgW="1968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14600"/>
                        <a:ext cx="64976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5973763" y="4965700"/>
          <a:ext cx="503237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Equation" r:id="rId7" imgW="152202" imgH="126835" progId="Equation.3">
                  <p:embed/>
                </p:oleObj>
              </mc:Choice>
              <mc:Fallback>
                <p:oleObj name="Equation" r:id="rId7" imgW="152202" imgH="126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3763" y="4965700"/>
                        <a:ext cx="503237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93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ميل خط المستقيم:</a:t>
            </a:r>
            <a:endParaRPr lang="ar-SA" dirty="0"/>
          </a:p>
        </p:txBody>
      </p:sp>
      <p:sp>
        <p:nvSpPr>
          <p:cNvPr id="921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smtClean="0">
                <a:cs typeface="Arial" pitchFamily="34" charset="0"/>
              </a:rPr>
              <a:t>2- ميل الخط المستقيم الذي معادلته في الصورة العامة </a:t>
            </a:r>
            <a:r>
              <a:rPr lang="en-US" sz="3000" smtClean="0">
                <a:cs typeface="Arial" pitchFamily="34" charset="0"/>
              </a:rPr>
              <a:t>ax+by+c=0 </a:t>
            </a:r>
            <a:r>
              <a:rPr lang="ar-SA" sz="3000" smtClean="0">
                <a:cs typeface="Arial" pitchFamily="34" charset="0"/>
              </a:rPr>
              <a:t> </a:t>
            </a:r>
            <a:r>
              <a:rPr lang="en-US" sz="3000" smtClean="0">
                <a:cs typeface="Arial" pitchFamily="34" charset="0"/>
              </a:rPr>
              <a:t> </a:t>
            </a:r>
            <a:r>
              <a:rPr lang="ar-SA" sz="3000" smtClean="0">
                <a:cs typeface="Arial" pitchFamily="34" charset="0"/>
              </a:rPr>
              <a:t>حيث </a:t>
            </a:r>
            <a:r>
              <a:rPr lang="en-US" sz="3000" smtClean="0">
                <a:cs typeface="Arial" pitchFamily="34" charset="0"/>
              </a:rPr>
              <a:t>a,b,c</a:t>
            </a:r>
            <a:r>
              <a:rPr lang="ar-SA" sz="3000" smtClean="0">
                <a:cs typeface="Arial" pitchFamily="34" charset="0"/>
              </a:rPr>
              <a:t> ثوابت والثابتان </a:t>
            </a:r>
            <a:r>
              <a:rPr lang="en-US" sz="3000" smtClean="0">
                <a:cs typeface="Arial" pitchFamily="34" charset="0"/>
              </a:rPr>
              <a:t>a,b</a:t>
            </a:r>
            <a:r>
              <a:rPr lang="ar-SA" sz="3000" smtClean="0">
                <a:cs typeface="Arial" pitchFamily="34" charset="0"/>
              </a:rPr>
              <a:t> لا يساويان الصفر معاً، هو</a:t>
            </a:r>
          </a:p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مثال:</a:t>
            </a:r>
          </a:p>
          <a:p>
            <a:pPr rtl="1"/>
            <a:r>
              <a:rPr lang="ar-SA" sz="3000" smtClean="0">
                <a:cs typeface="Arial" pitchFamily="34" charset="0"/>
              </a:rPr>
              <a:t>أوجد ميل الخط المستقيم الذي معادلته  </a:t>
            </a:r>
            <a:r>
              <a:rPr lang="en-US" sz="3000" smtClean="0">
                <a:cs typeface="Arial" pitchFamily="34" charset="0"/>
              </a:rPr>
              <a:t>2x+4y-7 =0</a:t>
            </a:r>
          </a:p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ar-SA" sz="3000" smtClean="0">
                <a:cs typeface="Arial" pitchFamily="34" charset="0"/>
              </a:rPr>
              <a:t>         ، حيث  </a:t>
            </a:r>
            <a:r>
              <a:rPr lang="en-US" sz="3000" smtClean="0">
                <a:cs typeface="Arial" pitchFamily="34" charset="0"/>
              </a:rPr>
              <a:t>a=2</a:t>
            </a:r>
            <a:r>
              <a:rPr lang="ar-SA" sz="3000" smtClean="0">
                <a:cs typeface="Arial" pitchFamily="34" charset="0"/>
              </a:rPr>
              <a:t> و </a:t>
            </a:r>
            <a:r>
              <a:rPr lang="en-US" sz="3000" smtClean="0">
                <a:cs typeface="Arial" pitchFamily="34" charset="0"/>
              </a:rPr>
              <a:t>b=4</a:t>
            </a:r>
            <a:endParaRPr lang="ar-SA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  اذاً  </a:t>
            </a:r>
          </a:p>
        </p:txBody>
      </p:sp>
      <p:graphicFrame>
        <p:nvGraphicFramePr>
          <p:cNvPr id="9221" name="Object 11"/>
          <p:cNvGraphicFramePr>
            <a:graphicFrameLocks noChangeAspect="1"/>
          </p:cNvGraphicFramePr>
          <p:nvPr/>
        </p:nvGraphicFramePr>
        <p:xfrm>
          <a:off x="762000" y="2133600"/>
          <a:ext cx="8382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3" imgW="533169" imgH="393529" progId="Equation.3">
                  <p:embed/>
                </p:oleObj>
              </mc:Choice>
              <mc:Fallback>
                <p:oleObj name="Equation" r:id="rId3" imgW="53316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133600"/>
                        <a:ext cx="838200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3"/>
          <p:cNvGraphicFramePr>
            <a:graphicFrameLocks noChangeAspect="1"/>
          </p:cNvGraphicFramePr>
          <p:nvPr/>
        </p:nvGraphicFramePr>
        <p:xfrm>
          <a:off x="8534400" y="4267200"/>
          <a:ext cx="8382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5" imgW="533169" imgH="393529" progId="Equation.3">
                  <p:embed/>
                </p:oleObj>
              </mc:Choice>
              <mc:Fallback>
                <p:oleObj name="Equation" r:id="rId5" imgW="53316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4400" y="4267200"/>
                        <a:ext cx="838200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4"/>
          <p:cNvGraphicFramePr>
            <a:graphicFrameLocks noChangeAspect="1"/>
          </p:cNvGraphicFramePr>
          <p:nvPr/>
        </p:nvGraphicFramePr>
        <p:xfrm>
          <a:off x="6400800" y="4800600"/>
          <a:ext cx="19097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Equation" r:id="rId6" imgW="875920" imgH="393529" progId="Equation.3">
                  <p:embed/>
                </p:oleObj>
              </mc:Choice>
              <mc:Fallback>
                <p:oleObj name="Equation" r:id="rId6" imgW="87592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4800600"/>
                        <a:ext cx="19097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98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المستقيمات المتوازية والمستقيمات المتعامدة:</a:t>
            </a:r>
            <a:endParaRPr lang="ar-SA" dirty="0"/>
          </a:p>
        </p:txBody>
      </p:sp>
      <p:sp>
        <p:nvSpPr>
          <p:cNvPr id="1024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525962"/>
          </a:xfrm>
        </p:spPr>
        <p:txBody>
          <a:bodyPr/>
          <a:lstStyle/>
          <a:p>
            <a:pPr marL="514350" indent="-514350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المستقيمات المتوازية: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/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/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/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المستقيمات المتعامدة: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/>
            <a:r>
              <a:rPr lang="ar-SA" sz="3000" dirty="0" smtClean="0">
                <a:cs typeface="Arial" pitchFamily="34" charset="0"/>
              </a:rPr>
              <a:t>يقال أن المستقيم        </a:t>
            </a:r>
            <a:r>
              <a:rPr lang="ar-SA" sz="3000" dirty="0" err="1" smtClean="0">
                <a:cs typeface="Arial" pitchFamily="34" charset="0"/>
              </a:rPr>
              <a:t>يعامد</a:t>
            </a:r>
            <a:r>
              <a:rPr lang="ar-SA" sz="3000" dirty="0" smtClean="0">
                <a:cs typeface="Arial" pitchFamily="34" charset="0"/>
              </a:rPr>
              <a:t> المستقيم     أي            إذا وفقط إذا كان</a:t>
            </a:r>
          </a:p>
          <a:p>
            <a:pPr marL="514350" indent="-514350"/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r>
              <a:rPr lang="en-US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r>
              <a:rPr lang="en-US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en-US" sz="3000" dirty="0" smtClean="0">
              <a:cs typeface="Arial" pitchFamily="34" charset="0"/>
            </a:endParaRPr>
          </a:p>
          <a:p>
            <a:pPr marL="514350" indent="-514350" rtl="1"/>
            <a:r>
              <a:rPr lang="en-US" sz="3000" dirty="0" smtClean="0">
                <a:cs typeface="Arial" pitchFamily="34" charset="0"/>
              </a:rPr>
              <a:t>                      </a:t>
            </a:r>
            <a:endParaRPr lang="ar-SA" sz="3000" dirty="0" smtClean="0">
              <a:cs typeface="Arial" pitchFamily="34" charset="0"/>
            </a:endParaRPr>
          </a:p>
        </p:txBody>
      </p:sp>
      <p:graphicFrame>
        <p:nvGraphicFramePr>
          <p:cNvPr id="10245" name="Object 8"/>
          <p:cNvGraphicFramePr>
            <a:graphicFrameLocks noChangeAspect="1"/>
          </p:cNvGraphicFramePr>
          <p:nvPr/>
        </p:nvGraphicFramePr>
        <p:xfrm>
          <a:off x="6781800" y="4114800"/>
          <a:ext cx="457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0" name="Equation" r:id="rId3" imgW="164885" imgH="215619" progId="Equation.3">
                  <p:embed/>
                </p:oleObj>
              </mc:Choice>
              <mc:Fallback>
                <p:oleObj name="Equation" r:id="rId3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4114800"/>
                        <a:ext cx="4572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10"/>
          <p:cNvGraphicFramePr>
            <a:graphicFrameLocks noChangeAspect="1"/>
          </p:cNvGraphicFramePr>
          <p:nvPr/>
        </p:nvGraphicFramePr>
        <p:xfrm>
          <a:off x="2778125" y="4083050"/>
          <a:ext cx="133667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name="Equation" r:id="rId5" imgW="482181" imgH="215713" progId="Equation.3">
                  <p:embed/>
                </p:oleObj>
              </mc:Choice>
              <mc:Fallback>
                <p:oleObj name="Equation" r:id="rId5" imgW="482181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25" y="4083050"/>
                        <a:ext cx="133667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4"/>
          <p:cNvGraphicFramePr>
            <a:graphicFrameLocks noChangeAspect="1"/>
          </p:cNvGraphicFramePr>
          <p:nvPr/>
        </p:nvGraphicFramePr>
        <p:xfrm>
          <a:off x="4460875" y="4159250"/>
          <a:ext cx="4921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Equation" r:id="rId7" imgW="177569" imgH="215619" progId="Equation.3">
                  <p:embed/>
                </p:oleObj>
              </mc:Choice>
              <mc:Fallback>
                <p:oleObj name="Equation" r:id="rId7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875" y="4159250"/>
                        <a:ext cx="49212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Object 11"/>
          <p:cNvGraphicFramePr>
            <a:graphicFrameLocks noChangeAspect="1"/>
          </p:cNvGraphicFramePr>
          <p:nvPr/>
        </p:nvGraphicFramePr>
        <p:xfrm>
          <a:off x="7191375" y="4692650"/>
          <a:ext cx="21812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Equation" r:id="rId9" imgW="787058" imgH="215806" progId="Equation.3">
                  <p:embed/>
                </p:oleObj>
              </mc:Choice>
              <mc:Fallback>
                <p:oleObj name="Equation" r:id="rId9" imgW="78705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75" y="4692650"/>
                        <a:ext cx="218122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مستطيل 14"/>
          <p:cNvSpPr>
            <a:spLocks noChangeArrowheads="1"/>
          </p:cNvSpPr>
          <p:nvPr/>
        </p:nvSpPr>
        <p:spPr bwMode="auto">
          <a:xfrm>
            <a:off x="1098550" y="1955800"/>
            <a:ext cx="82740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/>
              <a:t>يقال أن المستقيم        موازياً للمستقيم     أي            إذا وفقط إذا كان            </a:t>
            </a:r>
          </a:p>
        </p:txBody>
      </p:sp>
      <p:graphicFrame>
        <p:nvGraphicFramePr>
          <p:cNvPr id="10251" name="Object 5"/>
          <p:cNvGraphicFramePr>
            <a:graphicFrameLocks noChangeAspect="1"/>
          </p:cNvGraphicFramePr>
          <p:nvPr/>
        </p:nvGraphicFramePr>
        <p:xfrm>
          <a:off x="6705600" y="2057400"/>
          <a:ext cx="4572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name="Equation" r:id="rId11" imgW="164885" imgH="215619" progId="Equation.3">
                  <p:embed/>
                </p:oleObj>
              </mc:Choice>
              <mc:Fallback>
                <p:oleObj name="Equation" r:id="rId11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057400"/>
                        <a:ext cx="45720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6"/>
          <p:cNvGraphicFramePr>
            <a:graphicFrameLocks noChangeAspect="1"/>
          </p:cNvGraphicFramePr>
          <p:nvPr/>
        </p:nvGraphicFramePr>
        <p:xfrm>
          <a:off x="4232275" y="1981200"/>
          <a:ext cx="4921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Equation" r:id="rId13" imgW="177569" imgH="215619" progId="Equation.3">
                  <p:embed/>
                </p:oleObj>
              </mc:Choice>
              <mc:Fallback>
                <p:oleObj name="Equation" r:id="rId13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2275" y="1981200"/>
                        <a:ext cx="49212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556731"/>
              </p:ext>
            </p:extLst>
          </p:nvPr>
        </p:nvGraphicFramePr>
        <p:xfrm>
          <a:off x="2654300" y="2025650"/>
          <a:ext cx="12319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6" name="Equation" r:id="rId15" imgW="444114" imgH="215713" progId="Equation.3">
                  <p:embed/>
                </p:oleObj>
              </mc:Choice>
              <mc:Fallback>
                <p:oleObj name="Equation" r:id="rId15" imgW="444114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2025650"/>
                        <a:ext cx="123190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Object 8"/>
          <p:cNvGraphicFramePr>
            <a:graphicFrameLocks noChangeAspect="1"/>
          </p:cNvGraphicFramePr>
          <p:nvPr/>
        </p:nvGraphicFramePr>
        <p:xfrm>
          <a:off x="6745288" y="2438400"/>
          <a:ext cx="14081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Equation" r:id="rId17" imgW="507780" imgH="215806" progId="Equation.3">
                  <p:embed/>
                </p:oleObj>
              </mc:Choice>
              <mc:Fallback>
                <p:oleObj name="Equation" r:id="rId17" imgW="507780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5288" y="2438400"/>
                        <a:ext cx="1408112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826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معادلة الخط المستقيم: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915400" cy="4830763"/>
          </a:xfrm>
        </p:spPr>
        <p:txBody>
          <a:bodyPr/>
          <a:lstStyle/>
          <a:p>
            <a:pPr marL="514350" indent="-514350" rtl="1"/>
            <a:endParaRPr lang="en-US" sz="2400" b="1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بمعلومية نقطة وميل:</a:t>
            </a:r>
            <a:endParaRPr lang="ar-SA" sz="240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27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786198"/>
              </p:ext>
            </p:extLst>
          </p:nvPr>
        </p:nvGraphicFramePr>
        <p:xfrm>
          <a:off x="2549525" y="3429000"/>
          <a:ext cx="9969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معادلة" r:id="rId3" imgW="457200" imgH="215640" progId="Equation.3">
                  <p:embed/>
                </p:oleObj>
              </mc:Choice>
              <mc:Fallback>
                <p:oleObj name="معادلة" r:id="rId3" imgW="4572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9525" y="3429000"/>
                        <a:ext cx="9969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2" name="مستطيل 13"/>
          <p:cNvSpPr>
            <a:spLocks noChangeArrowheads="1"/>
          </p:cNvSpPr>
          <p:nvPr/>
        </p:nvSpPr>
        <p:spPr bwMode="auto">
          <a:xfrm>
            <a:off x="5029200" y="1676400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2800" b="1" dirty="0">
                <a:solidFill>
                  <a:srgbClr val="FF0000"/>
                </a:solidFill>
              </a:rPr>
              <a:t>طرق تحديد معادلة الخط المستقيم:</a:t>
            </a:r>
          </a:p>
        </p:txBody>
      </p:sp>
      <p:sp>
        <p:nvSpPr>
          <p:cNvPr id="11273" name="مستطيل 15"/>
          <p:cNvSpPr>
            <a:spLocks noChangeArrowheads="1"/>
          </p:cNvSpPr>
          <p:nvPr/>
        </p:nvSpPr>
        <p:spPr bwMode="auto">
          <a:xfrm>
            <a:off x="914400" y="3276600"/>
            <a:ext cx="85788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 dirty="0"/>
              <a:t>معادلة الخط المستقيم الذي ميله </a:t>
            </a:r>
            <a:r>
              <a:rPr lang="en-US" sz="3000" dirty="0"/>
              <a:t>m</a:t>
            </a:r>
            <a:r>
              <a:rPr lang="ar-SA" sz="3000" dirty="0"/>
              <a:t> ويمر بالنقطة           </a:t>
            </a:r>
            <a:r>
              <a:rPr lang="ar-SA" sz="3000" dirty="0" smtClean="0"/>
              <a:t>هي</a:t>
            </a:r>
            <a:r>
              <a:rPr lang="en-US" sz="3000" dirty="0" smtClean="0"/>
              <a:t> :</a:t>
            </a:r>
            <a:endParaRPr lang="ar-SA" sz="3000" dirty="0"/>
          </a:p>
        </p:txBody>
      </p:sp>
      <p:graphicFrame>
        <p:nvGraphicFramePr>
          <p:cNvPr id="11274" name="Object 12"/>
          <p:cNvGraphicFramePr>
            <a:graphicFrameLocks noChangeAspect="1"/>
          </p:cNvGraphicFramePr>
          <p:nvPr/>
        </p:nvGraphicFramePr>
        <p:xfrm>
          <a:off x="6486525" y="4038600"/>
          <a:ext cx="26574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Equation" r:id="rId5" imgW="1104421" imgH="215806" progId="Equation.3">
                  <p:embed/>
                </p:oleObj>
              </mc:Choice>
              <mc:Fallback>
                <p:oleObj name="Equation" r:id="rId5" imgW="1104421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6525" y="4038600"/>
                        <a:ext cx="26574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032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معادلة الخط المستقيم: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مثال:</a:t>
            </a:r>
            <a:r>
              <a:rPr lang="ar-SA" sz="3000" smtClean="0">
                <a:cs typeface="Arial" pitchFamily="34" charset="0"/>
              </a:rPr>
              <a:t>أوجد معادلة الخط المستقيم المار بالنقطة </a:t>
            </a:r>
            <a:r>
              <a:rPr lang="en-US" sz="3000" smtClean="0">
                <a:cs typeface="Arial" pitchFamily="34" charset="0"/>
              </a:rPr>
              <a:t>(5,-3)</a:t>
            </a:r>
            <a:r>
              <a:rPr lang="ar-SA" sz="3000" smtClean="0">
                <a:cs typeface="Arial" pitchFamily="34" charset="0"/>
              </a:rPr>
              <a:t> وميله يساوي </a:t>
            </a:r>
            <a:r>
              <a:rPr lang="en-US" sz="3000" smtClean="0">
                <a:cs typeface="Arial" pitchFamily="34" charset="0"/>
              </a:rPr>
              <a:t>-2</a:t>
            </a:r>
            <a:r>
              <a:rPr lang="ar-SA" sz="3000" smtClean="0">
                <a:cs typeface="Arial" pitchFamily="34" charset="0"/>
              </a:rPr>
              <a:t> </a:t>
            </a:r>
            <a:r>
              <a:rPr lang="ar-SA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2295" name="Object 5"/>
          <p:cNvGraphicFramePr>
            <a:graphicFrameLocks noChangeAspect="1"/>
          </p:cNvGraphicFramePr>
          <p:nvPr/>
        </p:nvGraphicFramePr>
        <p:xfrm>
          <a:off x="990600" y="2530475"/>
          <a:ext cx="61722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Equation" r:id="rId3" imgW="1536033" imgH="215806" progId="Equation.3">
                  <p:embed/>
                </p:oleObj>
              </mc:Choice>
              <mc:Fallback>
                <p:oleObj name="Equation" r:id="rId3" imgW="1536033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530475"/>
                        <a:ext cx="617220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7"/>
          <p:cNvGraphicFramePr>
            <a:graphicFrameLocks noChangeAspect="1"/>
          </p:cNvGraphicFramePr>
          <p:nvPr/>
        </p:nvGraphicFramePr>
        <p:xfrm>
          <a:off x="914400" y="4648200"/>
          <a:ext cx="526732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Equation" r:id="rId5" imgW="1002865" imgH="203112" progId="Equation.3">
                  <p:embed/>
                </p:oleObj>
              </mc:Choice>
              <mc:Fallback>
                <p:oleObj name="Equation" r:id="rId5" imgW="100286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48200"/>
                        <a:ext cx="5267325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9"/>
          <p:cNvGraphicFramePr>
            <a:graphicFrameLocks noChangeAspect="1"/>
          </p:cNvGraphicFramePr>
          <p:nvPr/>
        </p:nvGraphicFramePr>
        <p:xfrm>
          <a:off x="762000" y="3200400"/>
          <a:ext cx="60579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Equation" r:id="rId7" imgW="1269449" imgH="203112" progId="Equation.3">
                  <p:embed/>
                </p:oleObj>
              </mc:Choice>
              <mc:Fallback>
                <p:oleObj name="Equation" r:id="rId7" imgW="126944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200400"/>
                        <a:ext cx="6057900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685800" y="3962400"/>
          <a:ext cx="546735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Equation" r:id="rId9" imgW="1040948" imgH="203112" progId="Equation.3">
                  <p:embed/>
                </p:oleObj>
              </mc:Choice>
              <mc:Fallback>
                <p:oleObj name="Equation" r:id="rId9" imgW="104094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962400"/>
                        <a:ext cx="5467350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9" name="Object 11"/>
          <p:cNvGraphicFramePr>
            <a:graphicFrameLocks noChangeAspect="1"/>
          </p:cNvGraphicFramePr>
          <p:nvPr/>
        </p:nvGraphicFramePr>
        <p:xfrm>
          <a:off x="914400" y="5334000"/>
          <a:ext cx="386715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Equation" r:id="rId11" imgW="736600" imgH="203200" progId="Equation.3">
                  <p:embed/>
                </p:oleObj>
              </mc:Choice>
              <mc:Fallback>
                <p:oleObj name="Equation" r:id="rId11" imgW="736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334000"/>
                        <a:ext cx="3867150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627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معادلة الخط المستقيم: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مثال: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أوجد معادلة الخط المستقيم المار بالنقطة </a:t>
            </a:r>
            <a:r>
              <a:rPr lang="en-US" sz="3000" smtClean="0">
                <a:cs typeface="Arial" pitchFamily="34" charset="0"/>
              </a:rPr>
              <a:t>(1,1)</a:t>
            </a:r>
            <a:r>
              <a:rPr lang="ar-SA" sz="3000" smtClean="0">
                <a:cs typeface="Arial" pitchFamily="34" charset="0"/>
              </a:rPr>
              <a:t> وميله يساوي </a:t>
            </a:r>
            <a:r>
              <a:rPr lang="en-US" sz="3000" smtClean="0">
                <a:cs typeface="Arial" pitchFamily="34" charset="0"/>
              </a:rPr>
              <a:t>2</a:t>
            </a:r>
            <a:r>
              <a:rPr lang="ar-SA" sz="3000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319" name="Object 5"/>
          <p:cNvGraphicFramePr>
            <a:graphicFrameLocks noChangeAspect="1"/>
          </p:cNvGraphicFramePr>
          <p:nvPr/>
        </p:nvGraphicFramePr>
        <p:xfrm>
          <a:off x="1219200" y="2895600"/>
          <a:ext cx="65849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" name="Equation" r:id="rId3" imgW="1320227" imgH="215806" progId="Equation.3">
                  <p:embed/>
                </p:oleObj>
              </mc:Choice>
              <mc:Fallback>
                <p:oleObj name="Equation" r:id="rId3" imgW="1320227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895600"/>
                        <a:ext cx="658495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3"/>
          <p:cNvGraphicFramePr>
            <a:graphicFrameLocks noChangeAspect="1"/>
          </p:cNvGraphicFramePr>
          <p:nvPr/>
        </p:nvGraphicFramePr>
        <p:xfrm>
          <a:off x="1262063" y="5334000"/>
          <a:ext cx="3919537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" name="Equation" r:id="rId5" imgW="622030" imgH="203112" progId="Equation.3">
                  <p:embed/>
                </p:oleObj>
              </mc:Choice>
              <mc:Fallback>
                <p:oleObj name="Equation" r:id="rId5" imgW="622030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2063" y="5334000"/>
                        <a:ext cx="3919537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1066800" y="3516313"/>
          <a:ext cx="600075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Equation" r:id="rId7" imgW="952087" imgH="203112" progId="Equation.3">
                  <p:embed/>
                </p:oleObj>
              </mc:Choice>
              <mc:Fallback>
                <p:oleObj name="Equation" r:id="rId7" imgW="95208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516313"/>
                        <a:ext cx="6000750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1371600" y="4125913"/>
          <a:ext cx="5280025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Equation" r:id="rId9" imgW="837836" imgH="203112" progId="Equation.3">
                  <p:embed/>
                </p:oleObj>
              </mc:Choice>
              <mc:Fallback>
                <p:oleObj name="Equation" r:id="rId9" imgW="8378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125913"/>
                        <a:ext cx="5280025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3" name="Object 11"/>
          <p:cNvGraphicFramePr>
            <a:graphicFrameLocks noChangeAspect="1"/>
          </p:cNvGraphicFramePr>
          <p:nvPr/>
        </p:nvGraphicFramePr>
        <p:xfrm>
          <a:off x="1349375" y="4735513"/>
          <a:ext cx="5280025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Equation" r:id="rId11" imgW="837836" imgH="203112" progId="Equation.3">
                  <p:embed/>
                </p:oleObj>
              </mc:Choice>
              <mc:Fallback>
                <p:oleObj name="Equation" r:id="rId11" imgW="8378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4735513"/>
                        <a:ext cx="5280025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483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معادلة الخط المستقيم: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buFont typeface="Calibri" pitchFamily="34" charset="0"/>
              <a:buAutoNum type="arabicPeriod" startAt="2"/>
            </a:pPr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بمعلومية نقطتين:</a:t>
            </a:r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z="3600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1828800" y="4876800"/>
          <a:ext cx="73326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Equation" r:id="rId3" imgW="1701800" imgH="215900" progId="Equation.3">
                  <p:embed/>
                </p:oleObj>
              </mc:Choice>
              <mc:Fallback>
                <p:oleObj name="Equation" r:id="rId3" imgW="17018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876800"/>
                        <a:ext cx="73326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مستطيل 10"/>
          <p:cNvSpPr>
            <a:spLocks noChangeArrowheads="1"/>
          </p:cNvSpPr>
          <p:nvPr/>
        </p:nvSpPr>
        <p:spPr bwMode="auto">
          <a:xfrm>
            <a:off x="609600" y="1970088"/>
            <a:ext cx="8763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/>
              <a:t>معادلة الخط المستقيم الواصل بين النقطتين  </a:t>
            </a:r>
            <a:r>
              <a:rPr lang="en-US" sz="3000"/>
              <a:t>           </a:t>
            </a:r>
            <a:r>
              <a:rPr lang="ar-SA" sz="3000"/>
              <a:t>و             هي</a:t>
            </a:r>
          </a:p>
        </p:txBody>
      </p:sp>
      <p:graphicFrame>
        <p:nvGraphicFramePr>
          <p:cNvPr id="143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353513"/>
              </p:ext>
            </p:extLst>
          </p:nvPr>
        </p:nvGraphicFramePr>
        <p:xfrm>
          <a:off x="3092450" y="2046288"/>
          <a:ext cx="871538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معادلة" r:id="rId5" imgW="457200" imgH="215640" progId="Equation.3">
                  <p:embed/>
                </p:oleObj>
              </mc:Choice>
              <mc:Fallback>
                <p:oleObj name="معادلة" r:id="rId5" imgW="4572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2450" y="2046288"/>
                        <a:ext cx="871538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6634"/>
              </p:ext>
            </p:extLst>
          </p:nvPr>
        </p:nvGraphicFramePr>
        <p:xfrm>
          <a:off x="1579563" y="2036763"/>
          <a:ext cx="946150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معادلة" r:id="rId7" imgW="495000" imgH="215640" progId="Equation.3">
                  <p:embed/>
                </p:oleObj>
              </mc:Choice>
              <mc:Fallback>
                <p:oleObj name="معادلة" r:id="rId7" imgW="495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3" y="2036763"/>
                        <a:ext cx="946150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7" name="Object 13"/>
          <p:cNvGraphicFramePr>
            <a:graphicFrameLocks noChangeAspect="1"/>
          </p:cNvGraphicFramePr>
          <p:nvPr/>
        </p:nvGraphicFramePr>
        <p:xfrm>
          <a:off x="5257800" y="2438400"/>
          <a:ext cx="2443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Equation" r:id="rId9" imgW="1016000" imgH="431800" progId="Equation.3">
                  <p:embed/>
                </p:oleObj>
              </mc:Choice>
              <mc:Fallback>
                <p:oleObj name="Equation" r:id="rId9" imgW="1016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438400"/>
                        <a:ext cx="2443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8" name="مستطيل 14"/>
          <p:cNvSpPr>
            <a:spLocks noChangeArrowheads="1"/>
          </p:cNvSpPr>
          <p:nvPr/>
        </p:nvSpPr>
        <p:spPr bwMode="auto">
          <a:xfrm>
            <a:off x="685800" y="3352800"/>
            <a:ext cx="868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200" dirty="0">
                <a:solidFill>
                  <a:srgbClr val="FF0000"/>
                </a:solidFill>
              </a:rPr>
              <a:t>مثال:</a:t>
            </a:r>
            <a:r>
              <a:rPr lang="ar-SA" sz="3200" dirty="0"/>
              <a:t> </a:t>
            </a:r>
            <a:r>
              <a:rPr lang="ar-SA" sz="3000" dirty="0"/>
              <a:t>أوجد معادلة الخط المستقيم المار بالنقطتين </a:t>
            </a:r>
            <a:r>
              <a:rPr lang="en-US" sz="3000" dirty="0"/>
              <a:t>(1,-2)</a:t>
            </a:r>
            <a:r>
              <a:rPr lang="ar-SA" sz="3000" dirty="0"/>
              <a:t> </a:t>
            </a:r>
            <a:r>
              <a:rPr lang="ar-SA" sz="3000" dirty="0" smtClean="0"/>
              <a:t>و </a:t>
            </a:r>
            <a:r>
              <a:rPr lang="en-US" sz="3000" dirty="0"/>
              <a:t>(5,6)</a:t>
            </a:r>
            <a:endParaRPr lang="ar-SA" sz="3000" dirty="0">
              <a:solidFill>
                <a:srgbClr val="FF0000"/>
              </a:solidFill>
            </a:endParaRPr>
          </a:p>
        </p:txBody>
      </p:sp>
      <p:sp>
        <p:nvSpPr>
          <p:cNvPr id="14349" name="مستطيل 15"/>
          <p:cNvSpPr>
            <a:spLocks noChangeArrowheads="1"/>
          </p:cNvSpPr>
          <p:nvPr/>
        </p:nvSpPr>
        <p:spPr bwMode="auto">
          <a:xfrm>
            <a:off x="8305800" y="4114800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200">
                <a:solidFill>
                  <a:srgbClr val="FF0000"/>
                </a:solidFill>
              </a:rPr>
              <a:t>الحل:</a:t>
            </a:r>
          </a:p>
        </p:txBody>
      </p:sp>
    </p:spTree>
    <p:extLst>
      <p:ext uri="{BB962C8B-B14F-4D97-AF65-F5344CB8AC3E}">
        <p14:creationId xmlns:p14="http://schemas.microsoft.com/office/powerpoint/2010/main" val="415698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/>
        </p:nvGraphicFramePr>
        <p:xfrm>
          <a:off x="1143000" y="1447800"/>
          <a:ext cx="388620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4" name="Equation" r:id="rId3" imgW="1054100" imgH="431800" progId="Equation.3">
                  <p:embed/>
                </p:oleObj>
              </mc:Choice>
              <mc:Fallback>
                <p:oleObj name="Equation" r:id="rId3" imgW="1054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47800"/>
                        <a:ext cx="3886200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9"/>
          <p:cNvGraphicFramePr>
            <a:graphicFrameLocks noChangeAspect="1"/>
          </p:cNvGraphicFramePr>
          <p:nvPr/>
        </p:nvGraphicFramePr>
        <p:xfrm>
          <a:off x="1143000" y="2438400"/>
          <a:ext cx="44196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5" name="Equation" r:id="rId5" imgW="1205977" imgH="393529" progId="Equation.3">
                  <p:embed/>
                </p:oleObj>
              </mc:Choice>
              <mc:Fallback>
                <p:oleObj name="Equation" r:id="rId5" imgW="120597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438400"/>
                        <a:ext cx="441960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10"/>
          <p:cNvGraphicFramePr>
            <a:graphicFrameLocks noChangeAspect="1"/>
          </p:cNvGraphicFramePr>
          <p:nvPr/>
        </p:nvGraphicFramePr>
        <p:xfrm>
          <a:off x="1143000" y="5791200"/>
          <a:ext cx="258603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6" name="Equation" r:id="rId7" imgW="660113" imgH="203112" progId="Equation.3">
                  <p:embed/>
                </p:oleObj>
              </mc:Choice>
              <mc:Fallback>
                <p:oleObj name="Equation" r:id="rId7" imgW="660113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791200"/>
                        <a:ext cx="2586038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11"/>
          <p:cNvGraphicFramePr>
            <a:graphicFrameLocks noChangeAspect="1"/>
          </p:cNvGraphicFramePr>
          <p:nvPr/>
        </p:nvGraphicFramePr>
        <p:xfrm>
          <a:off x="1295400" y="3276600"/>
          <a:ext cx="333216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7" name="Equation" r:id="rId9" imgW="850531" imgH="393529" progId="Equation.3">
                  <p:embed/>
                </p:oleObj>
              </mc:Choice>
              <mc:Fallback>
                <p:oleObj name="Equation" r:id="rId9" imgW="85053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276600"/>
                        <a:ext cx="3332163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1" name="Object 12"/>
          <p:cNvGraphicFramePr>
            <a:graphicFrameLocks noChangeAspect="1"/>
          </p:cNvGraphicFramePr>
          <p:nvPr/>
        </p:nvGraphicFramePr>
        <p:xfrm>
          <a:off x="1219200" y="4191000"/>
          <a:ext cx="367982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8" name="Equation" r:id="rId11" imgW="939392" imgH="203112" progId="Equation.3">
                  <p:embed/>
                </p:oleObj>
              </mc:Choice>
              <mc:Fallback>
                <p:oleObj name="Equation" r:id="rId11" imgW="939392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91000"/>
                        <a:ext cx="3679825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2" name="Object 13"/>
          <p:cNvGraphicFramePr>
            <a:graphicFrameLocks noChangeAspect="1"/>
          </p:cNvGraphicFramePr>
          <p:nvPr/>
        </p:nvGraphicFramePr>
        <p:xfrm>
          <a:off x="1219200" y="4800600"/>
          <a:ext cx="33813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Equation" r:id="rId13" imgW="863225" imgH="203112" progId="Equation.3">
                  <p:embed/>
                </p:oleObj>
              </mc:Choice>
              <mc:Fallback>
                <p:oleObj name="Equation" r:id="rId13" imgW="86322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800600"/>
                        <a:ext cx="338137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3" name="Object 14"/>
          <p:cNvGraphicFramePr>
            <a:graphicFrameLocks noChangeAspect="1"/>
          </p:cNvGraphicFramePr>
          <p:nvPr/>
        </p:nvGraphicFramePr>
        <p:xfrm>
          <a:off x="1143000" y="5334000"/>
          <a:ext cx="33813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0" name="Equation" r:id="rId15" imgW="863225" imgH="203112" progId="Equation.3">
                  <p:embed/>
                </p:oleObj>
              </mc:Choice>
              <mc:Fallback>
                <p:oleObj name="Equation" r:id="rId15" imgW="86322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334000"/>
                        <a:ext cx="338137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580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معادلة الخط المستقيم: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Calibri" pitchFamily="34" charset="0"/>
              <a:buAutoNum type="arabicPeriod" startAt="3"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بمعلومية ميل والمحصور الصادي: 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معادلة الخط المستقيم الذي ميله </a:t>
            </a:r>
            <a:r>
              <a:rPr lang="en-US" sz="3000" dirty="0" smtClean="0">
                <a:cs typeface="Arial" pitchFamily="34" charset="0"/>
              </a:rPr>
              <a:t>m </a:t>
            </a:r>
            <a:r>
              <a:rPr lang="ar-SA" sz="3000" dirty="0" smtClean="0">
                <a:cs typeface="Arial" pitchFamily="34" charset="0"/>
              </a:rPr>
              <a:t> ويقطع من محور الصادات جزءا طوله 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هي </a:t>
            </a:r>
            <a:r>
              <a:rPr lang="en-US" sz="3000" dirty="0" smtClean="0">
                <a:cs typeface="Arial" pitchFamily="34" charset="0"/>
              </a:rPr>
              <a:t>y=</a:t>
            </a:r>
            <a:r>
              <a:rPr lang="en-US" sz="3000" dirty="0" err="1" smtClean="0">
                <a:cs typeface="Arial" pitchFamily="34" charset="0"/>
              </a:rPr>
              <a:t>mx+b</a:t>
            </a:r>
            <a:endParaRPr lang="ar-SA" sz="3000" dirty="0" smtClean="0">
              <a:cs typeface="Arial" pitchFamily="34" charset="0"/>
            </a:endParaRPr>
          </a:p>
          <a:p>
            <a:pPr marL="514350" indent="-514350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مثال: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أوجد معادلة الخط المستقيم الذي ميله </a:t>
            </a:r>
            <a:r>
              <a:rPr lang="en-US" sz="3000" dirty="0" smtClean="0">
                <a:cs typeface="Arial" pitchFamily="34" charset="0"/>
              </a:rPr>
              <a:t>m=3</a:t>
            </a:r>
            <a:r>
              <a:rPr lang="ar-SA" sz="3000" dirty="0" smtClean="0">
                <a:cs typeface="Arial" pitchFamily="34" charset="0"/>
              </a:rPr>
              <a:t> مقطوعه الصادي </a:t>
            </a:r>
            <a:r>
              <a:rPr lang="en-US" sz="3000" dirty="0" smtClean="0">
                <a:cs typeface="Arial" pitchFamily="34" charset="0"/>
              </a:rPr>
              <a:t>b=-2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4186238" y="4572000"/>
          <a:ext cx="29003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Equation" r:id="rId3" imgW="672808" imgH="431613" progId="Equation.3">
                  <p:embed/>
                </p:oleObj>
              </mc:Choice>
              <mc:Fallback>
                <p:oleObj name="Equation" r:id="rId3" imgW="672808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6238" y="4572000"/>
                        <a:ext cx="290036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717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معادلة الخط المستقيم: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مثال: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أوجد الميل والمقطوع الصادي للمستقيم</a:t>
            </a:r>
            <a:r>
              <a:rPr lang="en-US" sz="3000" smtClean="0">
                <a:cs typeface="Arial" pitchFamily="34" charset="0"/>
              </a:rPr>
              <a:t>   2x+3y=6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r>
              <a:rPr lang="ar-SA" sz="300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smtClean="0">
                <a:cs typeface="Arial" pitchFamily="34" charset="0"/>
              </a:rPr>
              <a:t>Y=mx+b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914400" y="4191000"/>
          <a:ext cx="28575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name="Equation" r:id="rId3" imgW="761669" imgH="203112" progId="Equation.3">
                  <p:embed/>
                </p:oleObj>
              </mc:Choice>
              <mc:Fallback>
                <p:oleObj name="Equation" r:id="rId3" imgW="76166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191000"/>
                        <a:ext cx="28575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10"/>
          <p:cNvGraphicFramePr>
            <a:graphicFrameLocks noChangeAspect="1"/>
          </p:cNvGraphicFramePr>
          <p:nvPr/>
        </p:nvGraphicFramePr>
        <p:xfrm>
          <a:off x="1066800" y="4800600"/>
          <a:ext cx="3048000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name="Equation" r:id="rId5" imgW="812447" imgH="203112" progId="Equation.3">
                  <p:embed/>
                </p:oleObj>
              </mc:Choice>
              <mc:Fallback>
                <p:oleObj name="Equation" r:id="rId5" imgW="81244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800600"/>
                        <a:ext cx="3048000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4"/>
          <p:cNvGraphicFramePr>
            <a:graphicFrameLocks noChangeAspect="1"/>
          </p:cNvGraphicFramePr>
          <p:nvPr/>
        </p:nvGraphicFramePr>
        <p:xfrm>
          <a:off x="914400" y="5257800"/>
          <a:ext cx="3000375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Equation" r:id="rId7" imgW="799753" imgH="393529" progId="Equation.3">
                  <p:embed/>
                </p:oleObj>
              </mc:Choice>
              <mc:Fallback>
                <p:oleObj name="Equation" r:id="rId7" imgW="79975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257800"/>
                        <a:ext cx="3000375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226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18440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/>
              <a:t>   الميل هو             والمقطوع الصادي هو </a:t>
            </a:r>
            <a:r>
              <a:rPr lang="en-US" sz="3000"/>
              <a:t>b=2</a:t>
            </a:r>
            <a:endParaRPr lang="ar-SA" sz="3000">
              <a:solidFill>
                <a:srgbClr val="FF0000"/>
              </a:solidFill>
            </a:endParaRPr>
          </a:p>
        </p:txBody>
      </p:sp>
      <p:graphicFrame>
        <p:nvGraphicFramePr>
          <p:cNvPr id="18441" name="Object 5"/>
          <p:cNvGraphicFramePr>
            <a:graphicFrameLocks noChangeAspect="1"/>
          </p:cNvGraphicFramePr>
          <p:nvPr/>
        </p:nvGraphicFramePr>
        <p:xfrm>
          <a:off x="6870700" y="2743200"/>
          <a:ext cx="10541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Equation" r:id="rId3" imgW="520474" imgH="393529" progId="Equation.3">
                  <p:embed/>
                </p:oleObj>
              </mc:Choice>
              <mc:Fallback>
                <p:oleObj name="Equation" r:id="rId3" imgW="52047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0700" y="2743200"/>
                        <a:ext cx="105410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525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معادلة الخط المستقيم: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Calibri" pitchFamily="34" charset="0"/>
              <a:buAutoNum type="arabicPeriod" startAt="4"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بمعلومية الجزء المقطوع من محور </a:t>
            </a:r>
            <a:r>
              <a:rPr lang="ar-SA" dirty="0" err="1" smtClean="0">
                <a:solidFill>
                  <a:srgbClr val="FF0000"/>
                </a:solidFill>
                <a:cs typeface="Arial" pitchFamily="34" charset="0"/>
              </a:rPr>
              <a:t>السينات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والجزء المقطوع من محور الصادات :</a:t>
            </a: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9464" name="مستطيل 13"/>
          <p:cNvSpPr>
            <a:spLocks noChangeArrowheads="1"/>
          </p:cNvSpPr>
          <p:nvPr/>
        </p:nvSpPr>
        <p:spPr bwMode="auto">
          <a:xfrm>
            <a:off x="1600200" y="2438400"/>
            <a:ext cx="7772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/>
              <a:t>المستقيم الذي يقطع من محور السينات جزءا طوله =</a:t>
            </a:r>
            <a:r>
              <a:rPr lang="en-US" sz="3000"/>
              <a:t> a  </a:t>
            </a:r>
            <a:r>
              <a:rPr lang="ar-SA" sz="3000"/>
              <a:t>ومن محور الصادات جزءا طوله يساوي =</a:t>
            </a:r>
            <a:r>
              <a:rPr lang="en-US" sz="3000"/>
              <a:t> b </a:t>
            </a:r>
            <a:r>
              <a:rPr lang="ar-SA" sz="3000"/>
              <a:t>تكون معادلته:</a:t>
            </a:r>
            <a:endParaRPr lang="ar-SA" sz="3000">
              <a:solidFill>
                <a:srgbClr val="FF0000"/>
              </a:solidFill>
            </a:endParaRPr>
          </a:p>
        </p:txBody>
      </p:sp>
      <p:graphicFrame>
        <p:nvGraphicFramePr>
          <p:cNvPr id="19465" name="Object 2"/>
          <p:cNvGraphicFramePr>
            <a:graphicFrameLocks noChangeAspect="1"/>
          </p:cNvGraphicFramePr>
          <p:nvPr/>
        </p:nvGraphicFramePr>
        <p:xfrm>
          <a:off x="4038600" y="3505200"/>
          <a:ext cx="3352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Equation" r:id="rId3" imgW="596641" imgH="393529" progId="Equation.3">
                  <p:embed/>
                </p:oleObj>
              </mc:Choice>
              <mc:Fallback>
                <p:oleObj name="Equation" r:id="rId3" imgW="59664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505200"/>
                        <a:ext cx="3352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مستطيل 15"/>
          <p:cNvSpPr>
            <a:spLocks noChangeArrowheads="1"/>
          </p:cNvSpPr>
          <p:nvPr/>
        </p:nvSpPr>
        <p:spPr bwMode="auto">
          <a:xfrm>
            <a:off x="8229600" y="4038600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200">
                <a:solidFill>
                  <a:srgbClr val="FF0000"/>
                </a:solidFill>
              </a:rPr>
              <a:t>مثال:</a:t>
            </a:r>
          </a:p>
        </p:txBody>
      </p:sp>
      <p:sp>
        <p:nvSpPr>
          <p:cNvPr id="19467" name="مستطيل 16"/>
          <p:cNvSpPr>
            <a:spLocks noChangeArrowheads="1"/>
          </p:cNvSpPr>
          <p:nvPr/>
        </p:nvSpPr>
        <p:spPr bwMode="auto">
          <a:xfrm>
            <a:off x="914400" y="4648200"/>
            <a:ext cx="8229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 dirty="0"/>
              <a:t>أوجد معادلة المستقيم الذي يقطع من محور </a:t>
            </a:r>
            <a:r>
              <a:rPr lang="ar-SA" sz="3000" dirty="0" err="1"/>
              <a:t>السينات</a:t>
            </a:r>
            <a:r>
              <a:rPr lang="ar-SA" sz="3000" dirty="0"/>
              <a:t> جزءا طوله </a:t>
            </a:r>
            <a:r>
              <a:rPr lang="en-US" sz="3000" dirty="0" smtClean="0"/>
              <a:t>3 </a:t>
            </a:r>
            <a:r>
              <a:rPr lang="ar-SA" sz="3000" dirty="0" smtClean="0"/>
              <a:t>وحدات </a:t>
            </a:r>
            <a:r>
              <a:rPr lang="ar-SA" sz="3000" dirty="0"/>
              <a:t>ومن محور الصادات جزءا طوله </a:t>
            </a:r>
            <a:r>
              <a:rPr lang="en-US" sz="3000" dirty="0" smtClean="0"/>
              <a:t>2</a:t>
            </a:r>
            <a:r>
              <a:rPr lang="ar-SA" sz="3000" dirty="0" smtClean="0"/>
              <a:t> </a:t>
            </a:r>
            <a:r>
              <a:rPr lang="ar-SA" sz="3000" dirty="0"/>
              <a:t>وحده.</a:t>
            </a:r>
          </a:p>
        </p:txBody>
      </p:sp>
    </p:spTree>
    <p:extLst>
      <p:ext uri="{BB962C8B-B14F-4D97-AF65-F5344CB8AC3E}">
        <p14:creationId xmlns:p14="http://schemas.microsoft.com/office/powerpoint/2010/main" val="279828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معادلة الخط المستقيم: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7" name="Object 3"/>
          <p:cNvGraphicFramePr>
            <a:graphicFrameLocks noChangeAspect="1"/>
          </p:cNvGraphicFramePr>
          <p:nvPr/>
        </p:nvGraphicFramePr>
        <p:xfrm>
          <a:off x="1295400" y="4065588"/>
          <a:ext cx="311785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2" name="Equation" r:id="rId3" imgW="723586" imgH="203112" progId="Equation.3">
                  <p:embed/>
                </p:oleObj>
              </mc:Choice>
              <mc:Fallback>
                <p:oleObj name="Equation" r:id="rId3" imgW="72358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065588"/>
                        <a:ext cx="3117850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89" name="Object 10"/>
          <p:cNvGraphicFramePr>
            <a:graphicFrameLocks noChangeAspect="1"/>
          </p:cNvGraphicFramePr>
          <p:nvPr/>
        </p:nvGraphicFramePr>
        <p:xfrm>
          <a:off x="1219200" y="1752600"/>
          <a:ext cx="311785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3" name="Equation" r:id="rId5" imgW="723586" imgH="203112" progId="Equation.3">
                  <p:embed/>
                </p:oleObj>
              </mc:Choice>
              <mc:Fallback>
                <p:oleObj name="Equation" r:id="rId5" imgW="72358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752600"/>
                        <a:ext cx="3117850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11"/>
          <p:cNvGraphicFramePr>
            <a:graphicFrameLocks noChangeAspect="1"/>
          </p:cNvGraphicFramePr>
          <p:nvPr/>
        </p:nvGraphicFramePr>
        <p:xfrm>
          <a:off x="1219200" y="2209800"/>
          <a:ext cx="2570163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4" name="Equation" r:id="rId7" imgW="596641" imgH="393529" progId="Equation.3">
                  <p:embed/>
                </p:oleObj>
              </mc:Choice>
              <mc:Fallback>
                <p:oleObj name="Equation" r:id="rId7" imgW="59664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209800"/>
                        <a:ext cx="2570163" cy="83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Object 12"/>
          <p:cNvGraphicFramePr>
            <a:graphicFrameLocks noChangeAspect="1"/>
          </p:cNvGraphicFramePr>
          <p:nvPr/>
        </p:nvGraphicFramePr>
        <p:xfrm>
          <a:off x="1316038" y="3124200"/>
          <a:ext cx="2570162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5" name="Equation" r:id="rId9" imgW="596641" imgH="393529" progId="Equation.3">
                  <p:embed/>
                </p:oleObj>
              </mc:Choice>
              <mc:Fallback>
                <p:oleObj name="Equation" r:id="rId9" imgW="59664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3124200"/>
                        <a:ext cx="2570162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2" name="مستطيل 12"/>
          <p:cNvSpPr>
            <a:spLocks noChangeArrowheads="1"/>
          </p:cNvSpPr>
          <p:nvPr/>
        </p:nvSpPr>
        <p:spPr bwMode="auto">
          <a:xfrm>
            <a:off x="8153400" y="1524000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200">
                <a:solidFill>
                  <a:srgbClr val="FF0000"/>
                </a:solidFill>
              </a:rPr>
              <a:t>الحل:</a:t>
            </a:r>
          </a:p>
        </p:txBody>
      </p:sp>
      <p:sp>
        <p:nvSpPr>
          <p:cNvPr id="20493" name="مستطيل 13"/>
          <p:cNvSpPr>
            <a:spLocks noChangeArrowheads="1"/>
          </p:cNvSpPr>
          <p:nvPr/>
        </p:nvSpPr>
        <p:spPr bwMode="auto">
          <a:xfrm>
            <a:off x="228600" y="4637088"/>
            <a:ext cx="89916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200">
                <a:solidFill>
                  <a:srgbClr val="FF0000"/>
                </a:solidFill>
              </a:rPr>
              <a:t>مثال:</a:t>
            </a:r>
            <a:r>
              <a:rPr lang="ar-SA" sz="3200"/>
              <a:t> </a:t>
            </a:r>
            <a:r>
              <a:rPr lang="ar-SA" sz="3000"/>
              <a:t>أوجد  الجزء المقطوع من محور السينات والجزء المقطوع من محور الصادات للمستقيم الذي معادلته</a:t>
            </a:r>
          </a:p>
        </p:txBody>
      </p:sp>
      <p:graphicFrame>
        <p:nvGraphicFramePr>
          <p:cNvPr id="20494" name="Object 4"/>
          <p:cNvGraphicFramePr>
            <a:graphicFrameLocks noChangeAspect="1"/>
          </p:cNvGraphicFramePr>
          <p:nvPr/>
        </p:nvGraphicFramePr>
        <p:xfrm>
          <a:off x="803275" y="5181600"/>
          <a:ext cx="31591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6" name="Equation" r:id="rId11" imgW="710891" imgH="203112" progId="Equation.3">
                  <p:embed/>
                </p:oleObj>
              </mc:Choice>
              <mc:Fallback>
                <p:oleObj name="Equation" r:id="rId11" imgW="71089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5181600"/>
                        <a:ext cx="31591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643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تابع: معادلة الخط المستقيم:</a:t>
            </a:r>
            <a:endParaRPr lang="ar-SA" dirty="0"/>
          </a:p>
        </p:txBody>
      </p:sp>
      <p:sp>
        <p:nvSpPr>
          <p:cNvPr id="2150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en-US" sz="3000" smtClean="0">
                <a:cs typeface="Arial" pitchFamily="34" charset="0"/>
              </a:rPr>
              <a:t> </a:t>
            </a:r>
            <a:r>
              <a:rPr lang="ar-SA" sz="3000" smtClean="0">
                <a:cs typeface="Arial" pitchFamily="34" charset="0"/>
              </a:rPr>
              <a:t> المحصور السيني للخط  =</a:t>
            </a:r>
            <a:r>
              <a:rPr lang="en-US" sz="3000" smtClean="0">
                <a:cs typeface="Arial" pitchFamily="34" charset="0"/>
              </a:rPr>
              <a:t>a</a:t>
            </a:r>
            <a:r>
              <a:rPr lang="ar-SA" sz="3000" smtClean="0">
                <a:cs typeface="Arial" pitchFamily="34" charset="0"/>
              </a:rPr>
              <a:t> وهذا يعني أن الخط يمر بالنقطة </a:t>
            </a:r>
            <a:r>
              <a:rPr lang="en-US" sz="3000" smtClean="0">
                <a:cs typeface="Arial" pitchFamily="34" charset="0"/>
              </a:rPr>
              <a:t>(a,0) </a:t>
            </a:r>
            <a:r>
              <a:rPr lang="ar-SA" sz="3000" smtClean="0">
                <a:cs typeface="Arial" pitchFamily="34" charset="0"/>
              </a:rPr>
              <a:t> </a:t>
            </a:r>
          </a:p>
          <a:p>
            <a:pPr algn="l"/>
            <a:endParaRPr lang="ar-SA" sz="3000" smtClean="0">
              <a:cs typeface="Arial" pitchFamily="34" charset="0"/>
            </a:endParaRPr>
          </a:p>
          <a:p>
            <a:pPr algn="l"/>
            <a:endParaRPr lang="ar-SA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المحصور الصادي  للخط  =</a:t>
            </a:r>
            <a:r>
              <a:rPr lang="en-US" sz="3000" smtClean="0">
                <a:cs typeface="Arial" pitchFamily="34" charset="0"/>
              </a:rPr>
              <a:t>b</a:t>
            </a:r>
            <a:r>
              <a:rPr lang="ar-SA" sz="3000" smtClean="0">
                <a:cs typeface="Arial" pitchFamily="34" charset="0"/>
              </a:rPr>
              <a:t> وهذا يعني أن الخط يمر بالنقطة </a:t>
            </a:r>
            <a:r>
              <a:rPr lang="en-US" sz="3000" smtClean="0">
                <a:cs typeface="Arial" pitchFamily="34" charset="0"/>
              </a:rPr>
              <a:t>(0,b) </a:t>
            </a:r>
            <a:r>
              <a:rPr lang="ar-SA" sz="3000" smtClean="0">
                <a:cs typeface="Arial" pitchFamily="34" charset="0"/>
              </a:rPr>
              <a:t> </a:t>
            </a:r>
          </a:p>
          <a:p>
            <a:pPr algn="l"/>
            <a:endParaRPr lang="ar-SA" sz="3000" smtClean="0">
              <a:cs typeface="Arial" pitchFamily="34" charset="0"/>
            </a:endParaRPr>
          </a:p>
          <a:p>
            <a:pPr rtl="1"/>
            <a:endParaRPr lang="ar-SA" sz="3000" smtClean="0">
              <a:cs typeface="Arial" pitchFamily="34" charset="0"/>
            </a:endParaRPr>
          </a:p>
        </p:txBody>
      </p:sp>
      <p:graphicFrame>
        <p:nvGraphicFramePr>
          <p:cNvPr id="21509" name="Object 2"/>
          <p:cNvGraphicFramePr>
            <a:graphicFrameLocks noChangeAspect="1"/>
          </p:cNvGraphicFramePr>
          <p:nvPr/>
        </p:nvGraphicFramePr>
        <p:xfrm>
          <a:off x="838200" y="2971800"/>
          <a:ext cx="2286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Equation" r:id="rId3" imgW="1091726" imgH="393529" progId="Equation.3">
                  <p:embed/>
                </p:oleObj>
              </mc:Choice>
              <mc:Fallback>
                <p:oleObj name="Equation" r:id="rId3" imgW="109172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971800"/>
                        <a:ext cx="2286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3"/>
          <p:cNvGraphicFramePr>
            <a:graphicFrameLocks noChangeAspect="1"/>
          </p:cNvGraphicFramePr>
          <p:nvPr/>
        </p:nvGraphicFramePr>
        <p:xfrm>
          <a:off x="728663" y="4648200"/>
          <a:ext cx="26574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Equation" r:id="rId5" imgW="1269449" imgH="393529" progId="Equation.3">
                  <p:embed/>
                </p:oleObj>
              </mc:Choice>
              <mc:Fallback>
                <p:oleObj name="Equation" r:id="rId5" imgW="126944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4648200"/>
                        <a:ext cx="26574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980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Calibri" pitchFamily="34" charset="0"/>
              <a:buAutoNum type="arabicPeriod"/>
            </a:pPr>
            <a:r>
              <a:rPr lang="ar-SA" sz="2800" dirty="0" smtClean="0">
                <a:cs typeface="Arial" pitchFamily="34" charset="0"/>
              </a:rPr>
              <a:t>أوجد كل خط من الخطوط المستقيمة الذي يحقق الشروط المعطاة فيما يلي:</a:t>
            </a:r>
          </a:p>
          <a:p>
            <a:pPr marL="514350" indent="-514350" rtl="1">
              <a:buFont typeface="Times New Roman" pitchFamily="18" charset="0"/>
              <a:buAutoNum type="arabic2Minus"/>
            </a:pPr>
            <a:r>
              <a:rPr lang="ar-SA" sz="2800" dirty="0" smtClean="0">
                <a:cs typeface="Arial" pitchFamily="34" charset="0"/>
              </a:rPr>
              <a:t>المستقيم  المار بالنقطة </a:t>
            </a:r>
            <a:r>
              <a:rPr lang="en-US" sz="2800" dirty="0" smtClean="0">
                <a:cs typeface="Arial" pitchFamily="34" charset="0"/>
              </a:rPr>
              <a:t>(1,-2) </a:t>
            </a:r>
            <a:r>
              <a:rPr lang="ar-SA" sz="2800" dirty="0" smtClean="0">
                <a:cs typeface="Arial" pitchFamily="34" charset="0"/>
              </a:rPr>
              <a:t> وميله </a:t>
            </a:r>
            <a:r>
              <a:rPr lang="en-US" sz="2800" dirty="0" smtClean="0">
                <a:cs typeface="Arial" pitchFamily="34" charset="0"/>
              </a:rPr>
              <a:t>m=-3</a:t>
            </a: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buFont typeface="Times New Roman" pitchFamily="18" charset="0"/>
              <a:buAutoNum type="arabic2Minus"/>
            </a:pPr>
            <a:r>
              <a:rPr lang="ar-SA" sz="2800" dirty="0" smtClean="0">
                <a:cs typeface="Arial" pitchFamily="34" charset="0"/>
              </a:rPr>
              <a:t>المستقيم  المار بالنقطة </a:t>
            </a:r>
            <a:r>
              <a:rPr lang="en-US" sz="2800" dirty="0" smtClean="0">
                <a:cs typeface="Arial" pitchFamily="34" charset="0"/>
              </a:rPr>
              <a:t>(3,4) </a:t>
            </a:r>
            <a:r>
              <a:rPr lang="ar-SA" sz="2800" dirty="0" smtClean="0">
                <a:cs typeface="Arial" pitchFamily="34" charset="0"/>
              </a:rPr>
              <a:t> وميله </a:t>
            </a:r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صفر</a:t>
            </a:r>
          </a:p>
          <a:p>
            <a:pPr marL="514350" indent="-514350" rtl="1">
              <a:buFont typeface="Times New Roman" pitchFamily="18" charset="0"/>
              <a:buAutoNum type="arabic2Minus"/>
            </a:pPr>
            <a:r>
              <a:rPr lang="ar-SA" sz="2800" dirty="0" smtClean="0">
                <a:cs typeface="Arial" pitchFamily="34" charset="0"/>
              </a:rPr>
              <a:t> المستقيم  المار بنقطة الأصل وميله </a:t>
            </a:r>
            <a:r>
              <a:rPr lang="en-US" sz="2800" dirty="0" smtClean="0">
                <a:cs typeface="Arial" pitchFamily="34" charset="0"/>
              </a:rPr>
              <a:t> 2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/>
            </a:pPr>
            <a:r>
              <a:rPr lang="ar-SA" sz="2800" dirty="0" smtClean="0">
                <a:cs typeface="Arial" pitchFamily="34" charset="0"/>
              </a:rPr>
              <a:t>المستقيم  المار بالنقطة </a:t>
            </a:r>
            <a:r>
              <a:rPr lang="en-US" sz="2800" dirty="0" smtClean="0">
                <a:cs typeface="Arial" pitchFamily="34" charset="0"/>
              </a:rPr>
              <a:t>(2,3) </a:t>
            </a:r>
            <a:r>
              <a:rPr lang="ar-SA" sz="2800" dirty="0" smtClean="0">
                <a:cs typeface="Arial" pitchFamily="34" charset="0"/>
              </a:rPr>
              <a:t> وميله </a:t>
            </a:r>
            <a:r>
              <a:rPr lang="en-US" sz="2800" dirty="0" smtClean="0">
                <a:cs typeface="Arial" pitchFamily="34" charset="0"/>
              </a:rPr>
              <a:t> -3/2 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/>
            </a:pPr>
            <a:r>
              <a:rPr lang="ar-SA" sz="2800" dirty="0" smtClean="0">
                <a:cs typeface="Arial" pitchFamily="34" charset="0"/>
              </a:rPr>
              <a:t>المستقيم  المار بالنقطتين</a:t>
            </a:r>
            <a:r>
              <a:rPr lang="en-US" sz="2800" dirty="0" smtClean="0">
                <a:cs typeface="Arial" pitchFamily="34" charset="0"/>
              </a:rPr>
              <a:t>(3, 4) </a:t>
            </a:r>
            <a:r>
              <a:rPr lang="ar-SA" sz="2800" dirty="0" smtClean="0">
                <a:cs typeface="Arial" pitchFamily="34" charset="0"/>
              </a:rPr>
              <a:t> و </a:t>
            </a:r>
            <a:r>
              <a:rPr lang="en-US" sz="2800" dirty="0" smtClean="0">
                <a:cs typeface="Arial" pitchFamily="34" charset="0"/>
              </a:rPr>
              <a:t>(7,2)</a:t>
            </a: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buFont typeface="Times New Roman" pitchFamily="18" charset="0"/>
              <a:buAutoNum type="arabic2Minus"/>
            </a:pPr>
            <a:r>
              <a:rPr lang="ar-SA" sz="2800" dirty="0" smtClean="0">
                <a:cs typeface="Arial" pitchFamily="34" charset="0"/>
              </a:rPr>
              <a:t>المستقيم  المار بالنقطتين</a:t>
            </a:r>
            <a:r>
              <a:rPr lang="en-US" sz="2800" dirty="0" smtClean="0">
                <a:cs typeface="Arial" pitchFamily="34" charset="0"/>
              </a:rPr>
              <a:t>(2,1) </a:t>
            </a:r>
            <a:r>
              <a:rPr lang="ar-SA" sz="2800" dirty="0" smtClean="0">
                <a:cs typeface="Arial" pitchFamily="34" charset="0"/>
              </a:rPr>
              <a:t> و </a:t>
            </a:r>
            <a:r>
              <a:rPr lang="en-US" sz="2800" dirty="0" smtClean="0">
                <a:cs typeface="Arial" pitchFamily="34" charset="0"/>
              </a:rPr>
              <a:t>(3,4)</a:t>
            </a: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buFont typeface="Times New Roman" pitchFamily="18" charset="0"/>
              <a:buAutoNum type="arabic2Minus"/>
            </a:pPr>
            <a:r>
              <a:rPr lang="ar-SA" sz="2800" dirty="0" smtClean="0">
                <a:cs typeface="Arial" pitchFamily="34" charset="0"/>
              </a:rPr>
              <a:t>المستقيم  الذي ميله  </a:t>
            </a:r>
            <a:r>
              <a:rPr lang="en-US" sz="2800" dirty="0" smtClean="0">
                <a:cs typeface="Arial" pitchFamily="34" charset="0"/>
              </a:rPr>
              <a:t>m=-2</a:t>
            </a:r>
            <a:r>
              <a:rPr lang="ar-SA" sz="2800" dirty="0" smtClean="0">
                <a:cs typeface="Arial" pitchFamily="34" charset="0"/>
              </a:rPr>
              <a:t> ومقطوعه الصادي </a:t>
            </a:r>
            <a:r>
              <a:rPr lang="en-US" sz="2800" dirty="0" smtClean="0">
                <a:cs typeface="Arial" pitchFamily="34" charset="0"/>
              </a:rPr>
              <a:t>b=3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237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تابع : تمارين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:</a:t>
            </a:r>
            <a:endParaRPr lang="ar-SA" dirty="0"/>
          </a:p>
        </p:txBody>
      </p:sp>
      <p:sp>
        <p:nvSpPr>
          <p:cNvPr id="2355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Times New Roman" pitchFamily="18" charset="0"/>
              <a:buAutoNum type="arabic2Minus" startAt="8"/>
            </a:pPr>
            <a:r>
              <a:rPr lang="ar-SA" sz="2800" dirty="0" smtClean="0">
                <a:cs typeface="Arial" pitchFamily="34" charset="0"/>
              </a:rPr>
              <a:t>المستقيم الذي يمر بنقطة الأصل ويوازي المستقيم </a:t>
            </a:r>
            <a:r>
              <a:rPr lang="en-US" sz="2800" dirty="0" smtClean="0">
                <a:cs typeface="Arial" pitchFamily="34" charset="0"/>
              </a:rPr>
              <a:t>4y+2x=7 </a:t>
            </a:r>
            <a:r>
              <a:rPr lang="ar-SA" sz="2800" dirty="0" smtClean="0">
                <a:cs typeface="Arial" pitchFamily="34" charset="0"/>
              </a:rPr>
              <a:t>                </a:t>
            </a:r>
          </a:p>
          <a:p>
            <a:pPr marL="514350" indent="-514350" rtl="1">
              <a:buFont typeface="Times New Roman" pitchFamily="18" charset="0"/>
              <a:buAutoNum type="arabic2Minus" startAt="9"/>
            </a:pPr>
            <a:r>
              <a:rPr lang="ar-SA" sz="2800" dirty="0" smtClean="0">
                <a:cs typeface="Arial" pitchFamily="34" charset="0"/>
              </a:rPr>
              <a:t>المستقيم الذي يمر بالنقطة </a:t>
            </a:r>
            <a:r>
              <a:rPr lang="en-US" sz="2800" dirty="0" smtClean="0">
                <a:cs typeface="Arial" pitchFamily="34" charset="0"/>
              </a:rPr>
              <a:t>(3,2) </a:t>
            </a:r>
            <a:r>
              <a:rPr lang="ar-SA" sz="2800" dirty="0" smtClean="0">
                <a:cs typeface="Arial" pitchFamily="34" charset="0"/>
              </a:rPr>
              <a:t> وعمودي على المستقيم </a:t>
            </a:r>
            <a:r>
              <a:rPr lang="en-US" sz="2800" dirty="0" smtClean="0">
                <a:cs typeface="Arial" pitchFamily="34" charset="0"/>
              </a:rPr>
              <a:t> y=-3x+4 </a:t>
            </a: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buFont typeface="Times New Roman" pitchFamily="18" charset="0"/>
              <a:buAutoNum type="arabic2Minus" startAt="9"/>
            </a:pPr>
            <a:r>
              <a:rPr lang="ar-SA" sz="2800" dirty="0" smtClean="0">
                <a:cs typeface="Arial" pitchFamily="34" charset="0"/>
              </a:rPr>
              <a:t> المستقيم الذي يمر بالنقطة </a:t>
            </a:r>
            <a:r>
              <a:rPr lang="en-US" sz="2800" dirty="0" smtClean="0">
                <a:cs typeface="Arial" pitchFamily="34" charset="0"/>
              </a:rPr>
              <a:t>(-1,2) </a:t>
            </a:r>
            <a:r>
              <a:rPr lang="ar-SA" sz="2800" dirty="0" smtClean="0">
                <a:cs typeface="Arial" pitchFamily="34" charset="0"/>
              </a:rPr>
              <a:t> وعمودي على المستقيم </a:t>
            </a:r>
            <a:r>
              <a:rPr lang="en-US" sz="2800" dirty="0" smtClean="0">
                <a:cs typeface="Arial" pitchFamily="34" charset="0"/>
              </a:rPr>
              <a:t> 4y=2x-3 </a:t>
            </a: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buFont typeface="Times New Roman" pitchFamily="18" charset="0"/>
              <a:buAutoNum type="arabic2Minus" startAt="9"/>
            </a:pPr>
            <a:r>
              <a:rPr lang="ar-SA" sz="2800" dirty="0" smtClean="0">
                <a:cs typeface="Arial" pitchFamily="34" charset="0"/>
              </a:rPr>
              <a:t>  المستقيم الذي يمر بالنقطة </a:t>
            </a:r>
            <a:r>
              <a:rPr lang="en-US" sz="2800" dirty="0" smtClean="0">
                <a:cs typeface="Arial" pitchFamily="34" charset="0"/>
              </a:rPr>
              <a:t>(0,3)</a:t>
            </a:r>
            <a:r>
              <a:rPr lang="ar-SA" sz="2800" dirty="0" smtClean="0">
                <a:cs typeface="Arial" pitchFamily="34" charset="0"/>
              </a:rPr>
              <a:t> ونقطة تقاطع المستقيمين </a:t>
            </a:r>
            <a:r>
              <a:rPr lang="en-US" sz="2800" dirty="0" smtClean="0">
                <a:cs typeface="Arial" pitchFamily="34" charset="0"/>
              </a:rPr>
              <a:t>3x+y=1 </a:t>
            </a:r>
            <a:r>
              <a:rPr lang="ar-SA" sz="2800" dirty="0" smtClean="0">
                <a:cs typeface="Arial" pitchFamily="34" charset="0"/>
              </a:rPr>
              <a:t> ، </a:t>
            </a:r>
            <a:r>
              <a:rPr lang="en-US" sz="2800" dirty="0" smtClean="0">
                <a:cs typeface="Arial" pitchFamily="34" charset="0"/>
              </a:rPr>
              <a:t>4y+2x=3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9"/>
            </a:pPr>
            <a:r>
              <a:rPr lang="ar-SA" sz="2800" dirty="0" smtClean="0">
                <a:cs typeface="Arial" pitchFamily="34" charset="0"/>
              </a:rPr>
              <a:t>المستقيم الذي يمر بالنقطة </a:t>
            </a:r>
            <a:r>
              <a:rPr lang="en-US" sz="2800" dirty="0" smtClean="0">
                <a:cs typeface="Arial" pitchFamily="34" charset="0"/>
              </a:rPr>
              <a:t>(3,5)</a:t>
            </a:r>
            <a:r>
              <a:rPr lang="ar-SA" sz="2800" dirty="0" smtClean="0">
                <a:cs typeface="Arial" pitchFamily="34" charset="0"/>
              </a:rPr>
              <a:t> ويوازي المستقيم </a:t>
            </a:r>
            <a:r>
              <a:rPr lang="en-US" sz="2800" dirty="0" smtClean="0">
                <a:cs typeface="Arial" pitchFamily="34" charset="0"/>
              </a:rPr>
              <a:t>3x+5y-2=0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9"/>
            </a:pPr>
            <a:r>
              <a:rPr lang="ar-SA" sz="2800" dirty="0" smtClean="0">
                <a:cs typeface="Arial" pitchFamily="34" charset="0"/>
              </a:rPr>
              <a:t>المستقيم الذي يمر بالنقطة </a:t>
            </a:r>
            <a:r>
              <a:rPr lang="en-US" sz="2800" dirty="0" smtClean="0">
                <a:cs typeface="Arial" pitchFamily="34" charset="0"/>
              </a:rPr>
              <a:t>(-1,-5)</a:t>
            </a:r>
            <a:r>
              <a:rPr lang="ar-SA" sz="2800" dirty="0" smtClean="0">
                <a:cs typeface="Arial" pitchFamily="34" charset="0"/>
              </a:rPr>
              <a:t> وعمودي على المستقيم المار بالنقطتين </a:t>
            </a:r>
            <a:r>
              <a:rPr lang="en-US" sz="2800" dirty="0" smtClean="0">
                <a:cs typeface="Arial" pitchFamily="34" charset="0"/>
              </a:rPr>
              <a:t>(5,3) </a:t>
            </a:r>
            <a:r>
              <a:rPr lang="ar-SA" sz="2800" dirty="0" smtClean="0">
                <a:cs typeface="Arial" pitchFamily="34" charset="0"/>
              </a:rPr>
              <a:t> و </a:t>
            </a:r>
            <a:r>
              <a:rPr lang="en-US" sz="2800" dirty="0" smtClean="0">
                <a:cs typeface="Arial" pitchFamily="34" charset="0"/>
              </a:rPr>
              <a:t>(1,8)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9"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10"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10"/>
            </a:pPr>
            <a:endParaRPr lang="ar-SA" sz="2800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32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</a:p>
        </p:txBody>
      </p:sp>
      <p:sp>
        <p:nvSpPr>
          <p:cNvPr id="2457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Calibri" pitchFamily="34" charset="0"/>
              <a:buAutoNum type="arabicPeriod" startAt="2"/>
            </a:pPr>
            <a:r>
              <a:rPr lang="ar-SA" sz="3000" dirty="0" smtClean="0">
                <a:cs typeface="Arial" pitchFamily="34" charset="0"/>
              </a:rPr>
              <a:t>أوجد  الجزء المقطوع من محور </a:t>
            </a:r>
            <a:r>
              <a:rPr lang="ar-SA" sz="3000" dirty="0" err="1" smtClean="0">
                <a:cs typeface="Arial" pitchFamily="34" charset="0"/>
              </a:rPr>
              <a:t>السينات</a:t>
            </a:r>
            <a:r>
              <a:rPr lang="ar-SA" sz="3000" dirty="0" smtClean="0">
                <a:cs typeface="Arial" pitchFamily="34" charset="0"/>
              </a:rPr>
              <a:t> والجزء المقطوع من محور الصادات للمستقيم الذي معادلته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>
              <a:buFont typeface="Calibri" pitchFamily="34" charset="0"/>
              <a:buAutoNum type="arabicPeriod" startAt="3"/>
            </a:pPr>
            <a:r>
              <a:rPr lang="ar-SA" sz="3000" dirty="0" smtClean="0">
                <a:cs typeface="Arial" pitchFamily="34" charset="0"/>
              </a:rPr>
              <a:t>أوجد  الجزء المقطوع من محور </a:t>
            </a:r>
            <a:r>
              <a:rPr lang="ar-SA" sz="3000" dirty="0" err="1" smtClean="0">
                <a:cs typeface="Arial" pitchFamily="34" charset="0"/>
              </a:rPr>
              <a:t>السينات</a:t>
            </a:r>
            <a:r>
              <a:rPr lang="ar-SA" sz="3000" dirty="0" smtClean="0">
                <a:cs typeface="Arial" pitchFamily="34" charset="0"/>
              </a:rPr>
              <a:t> والجزء المقطوع من محور الصادات للمستقيم الذي معادلته </a:t>
            </a:r>
          </a:p>
          <a:p>
            <a:pPr marL="514350" indent="-514350" rtl="1">
              <a:buFont typeface="Calibri" pitchFamily="34" charset="0"/>
              <a:buAutoNum type="arabicPeriod" startAt="3"/>
            </a:pPr>
            <a:r>
              <a:rPr lang="ar-SA" sz="3000" dirty="0" smtClean="0">
                <a:cs typeface="Arial" pitchFamily="34" charset="0"/>
              </a:rPr>
              <a:t> أوجد  الجزء المقطوع من محور </a:t>
            </a:r>
            <a:r>
              <a:rPr lang="ar-SA" sz="3000" dirty="0" err="1" smtClean="0">
                <a:cs typeface="Arial" pitchFamily="34" charset="0"/>
              </a:rPr>
              <a:t>السينات</a:t>
            </a:r>
            <a:r>
              <a:rPr lang="ar-SA" sz="3000" dirty="0" smtClean="0">
                <a:cs typeface="Arial" pitchFamily="34" charset="0"/>
              </a:rPr>
              <a:t> والجزء المقطوع من محور الصادات للمستقيم الذي معادلته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24581" name="Object 4"/>
          <p:cNvGraphicFramePr>
            <a:graphicFrameLocks noChangeAspect="1"/>
          </p:cNvGraphicFramePr>
          <p:nvPr/>
        </p:nvGraphicFramePr>
        <p:xfrm>
          <a:off x="1981200" y="2133600"/>
          <a:ext cx="2119313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Equation" r:id="rId3" imgW="799753" imgH="393529" progId="Equation.3">
                  <p:embed/>
                </p:oleObj>
              </mc:Choice>
              <mc:Fallback>
                <p:oleObj name="Equation" r:id="rId3" imgW="79975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133600"/>
                        <a:ext cx="2119313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3"/>
          <p:cNvGraphicFramePr>
            <a:graphicFrameLocks noChangeAspect="1"/>
          </p:cNvGraphicFramePr>
          <p:nvPr/>
        </p:nvGraphicFramePr>
        <p:xfrm>
          <a:off x="1905000" y="3733800"/>
          <a:ext cx="211931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9" name="Equation" r:id="rId5" imgW="799753" imgH="203112" progId="Equation.3">
                  <p:embed/>
                </p:oleObj>
              </mc:Choice>
              <mc:Fallback>
                <p:oleObj name="Equation" r:id="rId5" imgW="799753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733800"/>
                        <a:ext cx="2119313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4" name="Object 4"/>
          <p:cNvGraphicFramePr>
            <a:graphicFrameLocks noChangeAspect="1"/>
          </p:cNvGraphicFramePr>
          <p:nvPr/>
        </p:nvGraphicFramePr>
        <p:xfrm>
          <a:off x="2182813" y="4800600"/>
          <a:ext cx="1716087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0" name="Equation" r:id="rId7" imgW="647419" imgH="203112" progId="Equation.3">
                  <p:embed/>
                </p:oleObj>
              </mc:Choice>
              <mc:Fallback>
                <p:oleObj name="Equation" r:id="rId7" imgW="64741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2813" y="4800600"/>
                        <a:ext cx="1716087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953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 : تمارين</a:t>
            </a:r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Calibri" pitchFamily="34" charset="0"/>
              <a:buAutoNum type="arabicPeriod" startAt="5"/>
            </a:pPr>
            <a:r>
              <a:rPr lang="ar-SA" sz="3000" smtClean="0">
                <a:cs typeface="Arial" pitchFamily="34" charset="0"/>
              </a:rPr>
              <a:t>أوجد الميل والمقطوع الصادي لكل علاقة من العلاقات الخطية التالية</a:t>
            </a:r>
            <a:r>
              <a:rPr lang="ar-SA" smtClean="0">
                <a:cs typeface="Arial" pitchFamily="34" charset="0"/>
              </a:rPr>
              <a:t>:</a:t>
            </a: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5607" name="Object 2"/>
          <p:cNvGraphicFramePr>
            <a:graphicFrameLocks noChangeAspect="1"/>
          </p:cNvGraphicFramePr>
          <p:nvPr/>
        </p:nvGraphicFramePr>
        <p:xfrm>
          <a:off x="1570038" y="2743200"/>
          <a:ext cx="4860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8" name="Equation" r:id="rId3" imgW="1016000" imgH="203200" progId="Equation.3">
                  <p:embed/>
                </p:oleObj>
              </mc:Choice>
              <mc:Fallback>
                <p:oleObj name="Equation" r:id="rId3" imgW="1016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0038" y="2743200"/>
                        <a:ext cx="48609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3"/>
          <p:cNvGraphicFramePr>
            <a:graphicFrameLocks noChangeAspect="1"/>
          </p:cNvGraphicFramePr>
          <p:nvPr/>
        </p:nvGraphicFramePr>
        <p:xfrm>
          <a:off x="1403350" y="3276600"/>
          <a:ext cx="51038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Equation" r:id="rId5" imgW="1066337" imgH="203112" progId="Equation.3">
                  <p:embed/>
                </p:oleObj>
              </mc:Choice>
              <mc:Fallback>
                <p:oleObj name="Equation" r:id="rId5" imgW="106633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276600"/>
                        <a:ext cx="51038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4"/>
          <p:cNvGraphicFramePr>
            <a:graphicFrameLocks noChangeAspect="1"/>
          </p:cNvGraphicFramePr>
          <p:nvPr/>
        </p:nvGraphicFramePr>
        <p:xfrm>
          <a:off x="1304925" y="4114800"/>
          <a:ext cx="5359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0" name="Equation" r:id="rId7" imgW="1193800" imgH="203200" progId="Equation.3">
                  <p:embed/>
                </p:oleObj>
              </mc:Choice>
              <mc:Fallback>
                <p:oleObj name="Equation" r:id="rId7" imgW="1193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4925" y="4114800"/>
                        <a:ext cx="53594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1493838" y="4800600"/>
          <a:ext cx="496093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1" name="Equation" r:id="rId9" imgW="1104900" imgH="203200" progId="Equation.3">
                  <p:embed/>
                </p:oleObj>
              </mc:Choice>
              <mc:Fallback>
                <p:oleObj name="Equation" r:id="rId9" imgW="11049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838" y="4800600"/>
                        <a:ext cx="496093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461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783</Words>
  <Application>Microsoft Office PowerPoint</Application>
  <PresentationFormat>A4 Paper (210x297 mm)</PresentationFormat>
  <Paragraphs>160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Office Theme</vt:lpstr>
      <vt:lpstr>Equation</vt:lpstr>
      <vt:lpstr>Microsoft Equation 3.0</vt:lpstr>
      <vt:lpstr>PowerPoint Presentation</vt:lpstr>
      <vt:lpstr>المحاضرة الرابعة </vt:lpstr>
      <vt:lpstr>إيجاد ميل الخط المستقيم:</vt:lpstr>
      <vt:lpstr>تابع: ميل خط المستقيم:</vt:lpstr>
      <vt:lpstr>تابع: الحل:</vt:lpstr>
      <vt:lpstr>تابع: ميل خط المستقيم:</vt:lpstr>
      <vt:lpstr>المستقيمات المتوازية والمستقيمات المتعامدة:</vt:lpstr>
      <vt:lpstr>معادلة الخط المستقيم:</vt:lpstr>
      <vt:lpstr>تابع: معادلة الخط المستقيم:</vt:lpstr>
      <vt:lpstr>تابع: معادلة الخط المستقيم:</vt:lpstr>
      <vt:lpstr>تابع: معادلة الخط المستقيم:</vt:lpstr>
      <vt:lpstr>تابع: الحل:</vt:lpstr>
      <vt:lpstr>تابع: معادلة الخط المستقيم:</vt:lpstr>
      <vt:lpstr>تابع: معادلة الخط المستقيم:</vt:lpstr>
      <vt:lpstr>تابع: الحل:</vt:lpstr>
      <vt:lpstr>تابع: معادلة الخط المستقيم:</vt:lpstr>
      <vt:lpstr>تابع: معادلة الخط المستقيم:</vt:lpstr>
      <vt:lpstr>تابع: معادلة الخط المستقيم:</vt:lpstr>
      <vt:lpstr>تمارين:</vt:lpstr>
      <vt:lpstr>تابع : تمارين:</vt:lpstr>
      <vt:lpstr>تابع: تمارين:</vt:lpstr>
      <vt:lpstr>تابع : تمارين: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115</cp:revision>
  <dcterms:created xsi:type="dcterms:W3CDTF">2009-10-14T19:14:34Z</dcterms:created>
  <dcterms:modified xsi:type="dcterms:W3CDTF">2012-01-30T08:19:41Z</dcterms:modified>
</cp:coreProperties>
</file>