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318" r:id="rId4"/>
    <p:sldId id="316" r:id="rId5"/>
    <p:sldId id="317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12" Type="http://schemas.openxmlformats.org/officeDocument/2006/relationships/image" Target="../media/image61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11" Type="http://schemas.openxmlformats.org/officeDocument/2006/relationships/image" Target="../media/image60.wmf"/><Relationship Id="rId5" Type="http://schemas.openxmlformats.org/officeDocument/2006/relationships/image" Target="../media/image54.wmf"/><Relationship Id="rId10" Type="http://schemas.openxmlformats.org/officeDocument/2006/relationships/image" Target="../media/image59.wmf"/><Relationship Id="rId4" Type="http://schemas.openxmlformats.org/officeDocument/2006/relationships/image" Target="../media/image53.wmf"/><Relationship Id="rId9" Type="http://schemas.openxmlformats.org/officeDocument/2006/relationships/image" Target="../media/image5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10" Type="http://schemas.openxmlformats.org/officeDocument/2006/relationships/image" Target="../media/image77.wmf"/><Relationship Id="rId4" Type="http://schemas.openxmlformats.org/officeDocument/2006/relationships/image" Target="../media/image71.wmf"/><Relationship Id="rId9" Type="http://schemas.openxmlformats.org/officeDocument/2006/relationships/image" Target="../media/image7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4" Type="http://schemas.openxmlformats.org/officeDocument/2006/relationships/image" Target="../media/image8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oleObject" Target="../embeddings/oleObject51.bin"/><Relationship Id="rId18" Type="http://schemas.openxmlformats.org/officeDocument/2006/relationships/oleObject" Target="../embeddings/oleObject54.bin"/><Relationship Id="rId26" Type="http://schemas.openxmlformats.org/officeDocument/2006/relationships/image" Target="../media/image60.wmf"/><Relationship Id="rId3" Type="http://schemas.openxmlformats.org/officeDocument/2006/relationships/oleObject" Target="../embeddings/oleObject46.bin"/><Relationship Id="rId21" Type="http://schemas.openxmlformats.org/officeDocument/2006/relationships/oleObject" Target="../embeddings/oleObject5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4.wmf"/><Relationship Id="rId17" Type="http://schemas.openxmlformats.org/officeDocument/2006/relationships/image" Target="../media/image56.wmf"/><Relationship Id="rId25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3.bin"/><Relationship Id="rId20" Type="http://schemas.openxmlformats.org/officeDocument/2006/relationships/oleObject" Target="../embeddings/oleObject55.bin"/><Relationship Id="rId29" Type="http://schemas.openxmlformats.org/officeDocument/2006/relationships/image" Target="../media/image61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50.bin"/><Relationship Id="rId24" Type="http://schemas.openxmlformats.org/officeDocument/2006/relationships/image" Target="../media/image59.wmf"/><Relationship Id="rId5" Type="http://schemas.openxmlformats.org/officeDocument/2006/relationships/oleObject" Target="../embeddings/oleObject47.bin"/><Relationship Id="rId15" Type="http://schemas.openxmlformats.org/officeDocument/2006/relationships/image" Target="../media/image55.wmf"/><Relationship Id="rId23" Type="http://schemas.openxmlformats.org/officeDocument/2006/relationships/oleObject" Target="../embeddings/oleObject57.bin"/><Relationship Id="rId28" Type="http://schemas.openxmlformats.org/officeDocument/2006/relationships/oleObject" Target="../embeddings/oleObject60.bin"/><Relationship Id="rId10" Type="http://schemas.openxmlformats.org/officeDocument/2006/relationships/image" Target="../media/image53.wmf"/><Relationship Id="rId19" Type="http://schemas.openxmlformats.org/officeDocument/2006/relationships/image" Target="../media/image57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49.bin"/><Relationship Id="rId14" Type="http://schemas.openxmlformats.org/officeDocument/2006/relationships/oleObject" Target="../embeddings/oleObject52.bin"/><Relationship Id="rId22" Type="http://schemas.openxmlformats.org/officeDocument/2006/relationships/image" Target="../media/image58.wmf"/><Relationship Id="rId27" Type="http://schemas.openxmlformats.org/officeDocument/2006/relationships/oleObject" Target="../embeddings/oleObject5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oleObject" Target="../embeddings/oleObject72.bin"/><Relationship Id="rId18" Type="http://schemas.openxmlformats.org/officeDocument/2006/relationships/image" Target="../media/image75.wmf"/><Relationship Id="rId3" Type="http://schemas.openxmlformats.org/officeDocument/2006/relationships/oleObject" Target="../embeddings/oleObject67.bin"/><Relationship Id="rId21" Type="http://schemas.openxmlformats.org/officeDocument/2006/relationships/oleObject" Target="../embeddings/oleObject76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72.wmf"/><Relationship Id="rId17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4.wmf"/><Relationship Id="rId20" Type="http://schemas.openxmlformats.org/officeDocument/2006/relationships/image" Target="../media/image76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3.bin"/><Relationship Id="rId10" Type="http://schemas.openxmlformats.org/officeDocument/2006/relationships/image" Target="../media/image71.wmf"/><Relationship Id="rId19" Type="http://schemas.openxmlformats.org/officeDocument/2006/relationships/oleObject" Target="../embeddings/oleObject75.bin"/><Relationship Id="rId4" Type="http://schemas.openxmlformats.org/officeDocument/2006/relationships/image" Target="../media/image68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73.wmf"/><Relationship Id="rId22" Type="http://schemas.openxmlformats.org/officeDocument/2006/relationships/image" Target="../media/image7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81.wmf"/><Relationship Id="rId4" Type="http://schemas.openxmlformats.org/officeDocument/2006/relationships/image" Target="../media/image78.wmf"/><Relationship Id="rId9" Type="http://schemas.openxmlformats.org/officeDocument/2006/relationships/oleObject" Target="../embeddings/oleObject8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0" Type="http://schemas.openxmlformats.org/officeDocument/2006/relationships/image" Target="../media/image90.w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9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94.w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>المحاضرة الخامسة</a:t>
            </a: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المتباينات والقيمة المطلقة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المتباينات: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أي تعبير يتضمن  احد الرموز </a:t>
            </a:r>
            <a:r>
              <a:rPr lang="en-US" sz="3000" dirty="0" smtClean="0"/>
              <a:t>                                  </a:t>
            </a:r>
            <a:r>
              <a:rPr lang="ar-SA" sz="3000" dirty="0" smtClean="0"/>
              <a:t>يسمى متباينة.  فمثلاً كل مما يلي هي متباينات:</a:t>
            </a:r>
          </a:p>
          <a:p>
            <a:pPr rtl="1">
              <a:defRPr/>
            </a:pPr>
            <a:endParaRPr lang="ar-SA" sz="3600" dirty="0" smtClean="0"/>
          </a:p>
          <a:p>
            <a:pPr rtl="1">
              <a:defRPr/>
            </a:pPr>
            <a:endParaRPr lang="en-US" sz="3600" dirty="0" smtClean="0"/>
          </a:p>
          <a:p>
            <a:pPr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dirty="0" smtClean="0"/>
              <a:t>  </a:t>
            </a:r>
            <a:r>
              <a:rPr lang="ar-SA" sz="3000" dirty="0" smtClean="0"/>
              <a:t>تستخدم المتباينات في تعريف نوع خاص من المجموعات الجزئية من الأعداد </a:t>
            </a:r>
            <a:r>
              <a:rPr lang="ar-SA" sz="3000" dirty="0" err="1" smtClean="0"/>
              <a:t>الحقيقية</a:t>
            </a:r>
            <a:r>
              <a:rPr lang="ar-SA" sz="3000" dirty="0" smtClean="0"/>
              <a:t> والتي تسمى الفترة. وهناك أربعة أنواع من الفترات تعرف كما يلي:</a:t>
            </a:r>
            <a:endParaRPr lang="en-US" sz="3000" dirty="0" smtClean="0"/>
          </a:p>
          <a:p>
            <a:pPr marL="514350" indent="-514350" rtl="1">
              <a:defRPr/>
            </a:pPr>
            <a:r>
              <a:rPr lang="ar-SA" dirty="0" smtClean="0"/>
              <a:t>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826140"/>
              </p:ext>
            </p:extLst>
          </p:nvPr>
        </p:nvGraphicFramePr>
        <p:xfrm>
          <a:off x="1219200" y="2362200"/>
          <a:ext cx="2819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6" name="معادلة" r:id="rId3" imgW="1091880" imgH="203040" progId="Equation.3">
                  <p:embed/>
                </p:oleObj>
              </mc:Choice>
              <mc:Fallback>
                <p:oleObj name="معادلة" r:id="rId3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362200"/>
                        <a:ext cx="2819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7" name="Object 13"/>
          <p:cNvGraphicFramePr>
            <a:graphicFrameLocks noChangeAspect="1"/>
          </p:cNvGraphicFramePr>
          <p:nvPr/>
        </p:nvGraphicFramePr>
        <p:xfrm>
          <a:off x="1143000" y="2971800"/>
          <a:ext cx="2819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7" name="Equation" r:id="rId5" imgW="876240" imgH="393480" progId="Equation.3">
                  <p:embed/>
                </p:oleObj>
              </mc:Choice>
              <mc:Fallback>
                <p:oleObj name="Equation" r:id="rId5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971800"/>
                        <a:ext cx="28194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8" name="Object 15"/>
          <p:cNvGraphicFramePr>
            <a:graphicFrameLocks noChangeAspect="1"/>
          </p:cNvGraphicFramePr>
          <p:nvPr/>
        </p:nvGraphicFramePr>
        <p:xfrm>
          <a:off x="1219200" y="3962400"/>
          <a:ext cx="289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8" name="Equation" r:id="rId7" imgW="1269720" imgH="215640" progId="Equation.3">
                  <p:embed/>
                </p:oleObj>
              </mc:Choice>
              <mc:Fallback>
                <p:oleObj name="Equation" r:id="rId7" imgW="1269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962400"/>
                        <a:ext cx="2895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43720"/>
              </p:ext>
            </p:extLst>
          </p:nvPr>
        </p:nvGraphicFramePr>
        <p:xfrm>
          <a:off x="2819400" y="1404938"/>
          <a:ext cx="28797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9" name="معادلة" r:id="rId9" imgW="787320" imgH="215640" progId="Equation.3">
                  <p:embed/>
                </p:oleObj>
              </mc:Choice>
              <mc:Fallback>
                <p:oleObj name="معادلة" r:id="rId9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404938"/>
                        <a:ext cx="2879725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631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 : المتباينات: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فترة مغلقة                                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فترة مفتوحة                            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فترة نصف مغلقة</a:t>
            </a:r>
            <a:r>
              <a:rPr lang="en-US" sz="3000" dirty="0" smtClean="0"/>
              <a:t> </a:t>
            </a:r>
            <a:r>
              <a:rPr lang="ar-SA" sz="3000" dirty="0" smtClean="0"/>
              <a:t>من جهة اليسار (نصف مفتوحة من جهة اليمين)</a:t>
            </a:r>
          </a:p>
          <a:p>
            <a:pPr marL="0" indent="0" rtl="1">
              <a:defRPr/>
            </a:pPr>
            <a:r>
              <a:rPr lang="ar-SA" sz="3000" dirty="0" smtClean="0"/>
              <a:t>                </a:t>
            </a:r>
          </a:p>
          <a:p>
            <a:pPr marL="514350" indent="-514350" rtl="1">
              <a:buFont typeface="+mj-lt"/>
              <a:buAutoNum type="arabicPeriod" startAt="4"/>
              <a:defRPr/>
            </a:pPr>
            <a:r>
              <a:rPr lang="ar-SA" sz="3000" dirty="0" smtClean="0"/>
              <a:t>فترة نصف مفتوحة من جهة اليسار (نصف مغلقة من جهة اليمين)</a:t>
            </a:r>
            <a:r>
              <a:rPr lang="ar-SA" dirty="0" smtClean="0"/>
              <a:t>                   </a:t>
            </a:r>
          </a:p>
          <a:p>
            <a:pPr marL="742950" indent="-742950" rtl="1">
              <a:defRPr/>
            </a:pPr>
            <a:r>
              <a:rPr lang="ar-SA" sz="3000" dirty="0" smtClean="0"/>
              <a:t>                   </a:t>
            </a:r>
          </a:p>
          <a:p>
            <a:pPr marL="514350" indent="-514350" rtl="1">
              <a:defRPr/>
            </a:pPr>
            <a:r>
              <a:rPr lang="ar-SA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700154"/>
              </p:ext>
            </p:extLst>
          </p:nvPr>
        </p:nvGraphicFramePr>
        <p:xfrm>
          <a:off x="3886200" y="1447800"/>
          <a:ext cx="312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6" name="Equation" r:id="rId3" imgW="1600200" imgH="203200" progId="Equation.3">
                  <p:embed/>
                </p:oleObj>
              </mc:Choice>
              <mc:Fallback>
                <p:oleObj name="Equation" r:id="rId3" imgW="1600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447800"/>
                        <a:ext cx="3124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358607"/>
              </p:ext>
            </p:extLst>
          </p:nvPr>
        </p:nvGraphicFramePr>
        <p:xfrm>
          <a:off x="3962400" y="1981200"/>
          <a:ext cx="2676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7" name="Equation" r:id="rId5" imgW="1612900" imgH="203200" progId="Equation.3">
                  <p:embed/>
                </p:oleObj>
              </mc:Choice>
              <mc:Fallback>
                <p:oleObj name="Equation" r:id="rId5" imgW="1612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981200"/>
                        <a:ext cx="26765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2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616689"/>
              </p:ext>
            </p:extLst>
          </p:nvPr>
        </p:nvGraphicFramePr>
        <p:xfrm>
          <a:off x="6248400" y="3048000"/>
          <a:ext cx="26003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8" name="Equation" r:id="rId7" imgW="1612900" imgH="203200" progId="Equation.3">
                  <p:embed/>
                </p:oleObj>
              </mc:Choice>
              <mc:Fallback>
                <p:oleObj name="Equation" r:id="rId7" imgW="1612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048000"/>
                        <a:ext cx="26003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764533"/>
              </p:ext>
            </p:extLst>
          </p:nvPr>
        </p:nvGraphicFramePr>
        <p:xfrm>
          <a:off x="6172200" y="4267200"/>
          <a:ext cx="25177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9" name="Equation" r:id="rId9" imgW="1562040" imgH="203040" progId="Equation.3">
                  <p:embed/>
                </p:oleObj>
              </mc:Choice>
              <mc:Fallback>
                <p:oleObj name="Equation" r:id="rId9" imgW="15620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267200"/>
                        <a:ext cx="251777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421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خواص المتباينات: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/>
            <a:endParaRPr lang="en-US" sz="2400" b="1" dirty="0" smtClean="0">
              <a:cs typeface="Arial" pitchFamily="34" charset="0"/>
            </a:endParaRPr>
          </a:p>
          <a:p>
            <a:pPr marL="914400" lvl="1" indent="-514350" rtl="1">
              <a:buFont typeface="+mj-lt"/>
              <a:buAutoNum type="arabicPeriod"/>
            </a:pPr>
            <a:r>
              <a:rPr lang="ar-SA" sz="3000" dirty="0" smtClean="0">
                <a:cs typeface="Arial" pitchFamily="34" charset="0"/>
              </a:rPr>
              <a:t>         لكل  </a:t>
            </a:r>
          </a:p>
          <a:p>
            <a:pPr marL="914400" lvl="1" indent="-514350" rtl="1">
              <a:buFont typeface="Calibri" pitchFamily="34" charset="0"/>
              <a:buAutoNum type="arabicPeriod"/>
            </a:pPr>
            <a:r>
              <a:rPr lang="ar-SA" sz="3000" dirty="0">
                <a:cs typeface="Arial" pitchFamily="34" charset="0"/>
              </a:rPr>
              <a:t>إذا كانت </a:t>
            </a:r>
            <a:r>
              <a:rPr lang="en-US" sz="3000" dirty="0">
                <a:cs typeface="Arial" pitchFamily="34" charset="0"/>
              </a:rPr>
              <a:t>a&lt;b</a:t>
            </a:r>
            <a:r>
              <a:rPr lang="ar-SA" sz="3000" dirty="0">
                <a:cs typeface="Arial" pitchFamily="34" charset="0"/>
              </a:rPr>
              <a:t>  و </a:t>
            </a:r>
            <a:r>
              <a:rPr lang="en-US" sz="3000" dirty="0">
                <a:cs typeface="Arial" pitchFamily="34" charset="0"/>
              </a:rPr>
              <a:t>b&lt;c</a:t>
            </a:r>
            <a:r>
              <a:rPr lang="ar-SA" sz="3000" dirty="0">
                <a:cs typeface="Arial" pitchFamily="34" charset="0"/>
              </a:rPr>
              <a:t>  فان </a:t>
            </a:r>
            <a:r>
              <a:rPr lang="en-US" sz="3000" dirty="0">
                <a:cs typeface="Arial" pitchFamily="34" charset="0"/>
              </a:rPr>
              <a:t>a&lt;c</a:t>
            </a:r>
            <a:endParaRPr lang="ar-SA" sz="3000" dirty="0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/>
            </a:pPr>
            <a:r>
              <a:rPr lang="ar-SA" sz="3000" dirty="0" smtClean="0">
                <a:cs typeface="Arial" pitchFamily="34" charset="0"/>
              </a:rPr>
              <a:t>اذا كانت </a:t>
            </a:r>
            <a:r>
              <a:rPr lang="en-US" sz="3000" dirty="0">
                <a:cs typeface="Arial" pitchFamily="34" charset="0"/>
              </a:rPr>
              <a:t>a&lt;b</a:t>
            </a:r>
            <a:r>
              <a:rPr lang="ar-SA" sz="3000" dirty="0" smtClean="0">
                <a:cs typeface="Arial" pitchFamily="34" charset="0"/>
              </a:rPr>
              <a:t> فان </a:t>
            </a:r>
            <a:r>
              <a:rPr lang="en-US" sz="3000" dirty="0" err="1">
                <a:cs typeface="Arial" pitchFamily="34" charset="0"/>
              </a:rPr>
              <a:t>a+c</a:t>
            </a:r>
            <a:r>
              <a:rPr lang="en-US" sz="3000" dirty="0">
                <a:cs typeface="Arial" pitchFamily="34" charset="0"/>
              </a:rPr>
              <a:t>&lt;</a:t>
            </a:r>
            <a:r>
              <a:rPr lang="en-US" sz="3000" dirty="0" err="1">
                <a:cs typeface="Arial" pitchFamily="34" charset="0"/>
              </a:rPr>
              <a:t>b+c</a:t>
            </a:r>
            <a:r>
              <a:rPr lang="ar-SA" sz="3000" dirty="0" smtClean="0">
                <a:cs typeface="Arial" pitchFamily="34" charset="0"/>
              </a:rPr>
              <a:t>  وكذلك </a:t>
            </a:r>
            <a:r>
              <a:rPr lang="en-US" sz="3000" dirty="0">
                <a:cs typeface="Arial" pitchFamily="34" charset="0"/>
              </a:rPr>
              <a:t>a-c&lt;b-c</a:t>
            </a:r>
            <a:r>
              <a:rPr lang="ar-SA" sz="3000" dirty="0" smtClean="0">
                <a:cs typeface="Arial" pitchFamily="34" charset="0"/>
              </a:rPr>
              <a:t> </a:t>
            </a:r>
            <a:endParaRPr lang="en-US" sz="3000" dirty="0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/>
            </a:pPr>
            <a:r>
              <a:rPr lang="ar-SA" sz="3000" dirty="0" smtClean="0">
                <a:cs typeface="Arial" pitchFamily="34" charset="0"/>
              </a:rPr>
              <a:t>إذا كانت </a:t>
            </a:r>
            <a:r>
              <a:rPr lang="en-US" sz="3000" dirty="0" smtClean="0">
                <a:cs typeface="Arial" pitchFamily="34" charset="0"/>
              </a:rPr>
              <a:t>a&lt;b</a:t>
            </a:r>
            <a:r>
              <a:rPr lang="ar-SA" sz="3000" dirty="0" smtClean="0">
                <a:cs typeface="Arial" pitchFamily="34" charset="0"/>
              </a:rPr>
              <a:t>  وكانت </a:t>
            </a:r>
            <a:r>
              <a:rPr lang="en-US" sz="3000" dirty="0" smtClean="0">
                <a:cs typeface="Arial" pitchFamily="34" charset="0"/>
              </a:rPr>
              <a:t>c&gt;0</a:t>
            </a:r>
            <a:r>
              <a:rPr lang="ar-SA" sz="3000" dirty="0" smtClean="0">
                <a:cs typeface="Arial" pitchFamily="34" charset="0"/>
              </a:rPr>
              <a:t>  </a:t>
            </a:r>
            <a:r>
              <a:rPr lang="ar-SA" sz="3000" dirty="0">
                <a:cs typeface="Arial" pitchFamily="34" charset="0"/>
              </a:rPr>
              <a:t>فان   </a:t>
            </a:r>
            <a:r>
              <a:rPr lang="en-US" sz="3000" dirty="0">
                <a:cs typeface="Arial" pitchFamily="34" charset="0"/>
              </a:rPr>
              <a:t>ac&lt;</a:t>
            </a:r>
            <a:r>
              <a:rPr lang="en-US" sz="3000" dirty="0" err="1">
                <a:cs typeface="Arial" pitchFamily="34" charset="0"/>
              </a:rPr>
              <a:t>bc</a:t>
            </a:r>
            <a:endParaRPr lang="ar-SA" sz="3000" dirty="0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/>
            </a:pPr>
            <a:r>
              <a:rPr lang="ar-SA" sz="3000" dirty="0" smtClean="0">
                <a:cs typeface="Arial" pitchFamily="34" charset="0"/>
              </a:rPr>
              <a:t> إذا كانت </a:t>
            </a:r>
            <a:r>
              <a:rPr lang="en-US" sz="3000" dirty="0" smtClean="0">
                <a:cs typeface="Arial" pitchFamily="34" charset="0"/>
              </a:rPr>
              <a:t>a&lt;b</a:t>
            </a:r>
            <a:r>
              <a:rPr lang="ar-SA" sz="3000" dirty="0" smtClean="0">
                <a:cs typeface="Arial" pitchFamily="34" charset="0"/>
              </a:rPr>
              <a:t>  وكانت </a:t>
            </a:r>
            <a:r>
              <a:rPr lang="en-US" sz="3000" dirty="0" smtClean="0">
                <a:cs typeface="Arial" pitchFamily="34" charset="0"/>
              </a:rPr>
              <a:t>c&lt;0</a:t>
            </a:r>
            <a:r>
              <a:rPr lang="ar-SA" sz="3000" dirty="0" smtClean="0">
                <a:cs typeface="Arial" pitchFamily="34" charset="0"/>
              </a:rPr>
              <a:t>  فان </a:t>
            </a:r>
            <a:r>
              <a:rPr lang="en-US" sz="3000" dirty="0" smtClean="0">
                <a:cs typeface="Arial" pitchFamily="34" charset="0"/>
              </a:rPr>
              <a:t>ac&gt;</a:t>
            </a:r>
            <a:r>
              <a:rPr lang="en-US" sz="3000" dirty="0" err="1" smtClean="0">
                <a:cs typeface="Arial" pitchFamily="34" charset="0"/>
              </a:rPr>
              <a:t>bc</a:t>
            </a:r>
            <a:endParaRPr lang="ar-SA" sz="3000" dirty="0" smtClean="0">
              <a:cs typeface="Arial" pitchFamily="34" charset="0"/>
            </a:endParaRPr>
          </a:p>
          <a:p>
            <a:pPr marL="914400" lvl="1" indent="-514350" rtl="1">
              <a:buFont typeface="Calibri" pitchFamily="34" charset="0"/>
              <a:buAutoNum type="arabicPeriod"/>
            </a:pPr>
            <a:r>
              <a:rPr lang="ar-SA" sz="3000" dirty="0" smtClean="0">
                <a:cs typeface="Arial" pitchFamily="34" charset="0"/>
              </a:rPr>
              <a:t>إذا كانت </a:t>
            </a:r>
            <a:r>
              <a:rPr lang="en-US" sz="3000" dirty="0" smtClean="0">
                <a:cs typeface="Arial" pitchFamily="34" charset="0"/>
              </a:rPr>
              <a:t>a&gt;0</a:t>
            </a:r>
            <a:r>
              <a:rPr lang="ar-SA" sz="3000" dirty="0" smtClean="0">
                <a:cs typeface="Arial" pitchFamily="34" charset="0"/>
              </a:rPr>
              <a:t>  فان           </a:t>
            </a:r>
          </a:p>
          <a:p>
            <a:pPr marL="914400" lvl="1" indent="-514350" rtl="1">
              <a:buFont typeface="Calibri" pitchFamily="34" charset="0"/>
              <a:buAutoNum type="arabicPeriod"/>
            </a:pPr>
            <a:r>
              <a:rPr lang="ar-SA" sz="3000" dirty="0" smtClean="0">
                <a:cs typeface="Arial" pitchFamily="34" charset="0"/>
              </a:rPr>
              <a:t>إذا كانت </a:t>
            </a:r>
            <a:r>
              <a:rPr lang="en-US" sz="3000" dirty="0" smtClean="0">
                <a:cs typeface="Arial" pitchFamily="34" charset="0"/>
              </a:rPr>
              <a:t>a&gt;0</a:t>
            </a:r>
            <a:r>
              <a:rPr lang="ar-SA" sz="3000" dirty="0" smtClean="0">
                <a:cs typeface="Arial" pitchFamily="34" charset="0"/>
              </a:rPr>
              <a:t>  و </a:t>
            </a:r>
            <a:r>
              <a:rPr lang="en-US" sz="3000" dirty="0" smtClean="0">
                <a:cs typeface="Arial" pitchFamily="34" charset="0"/>
              </a:rPr>
              <a:t>b&gt;0</a:t>
            </a:r>
            <a:r>
              <a:rPr lang="ar-SA" sz="3000" dirty="0" smtClean="0">
                <a:cs typeface="Arial" pitchFamily="34" charset="0"/>
              </a:rPr>
              <a:t>  بحيث </a:t>
            </a:r>
            <a:r>
              <a:rPr lang="en-US" sz="3000" dirty="0" smtClean="0">
                <a:cs typeface="Arial" pitchFamily="34" charset="0"/>
              </a:rPr>
              <a:t>a&lt;b  </a:t>
            </a:r>
            <a:r>
              <a:rPr lang="ar-SA" sz="3000" dirty="0" smtClean="0">
                <a:cs typeface="Arial" pitchFamily="34" charset="0"/>
              </a:rPr>
              <a:t> فان</a:t>
            </a:r>
          </a:p>
          <a:p>
            <a:pPr marL="914400" lvl="1" indent="-514350" rtl="1">
              <a:buFont typeface="Calibri" pitchFamily="34" charset="0"/>
              <a:buAutoNum type="arabicPeriod"/>
            </a:pPr>
            <a:endParaRPr lang="en-US" sz="3200" b="1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059579"/>
              </p:ext>
            </p:extLst>
          </p:nvPr>
        </p:nvGraphicFramePr>
        <p:xfrm>
          <a:off x="5257800" y="4648200"/>
          <a:ext cx="838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62" name="Equation" r:id="rId3" imgW="380880" imgH="393480" progId="Equation.3">
                  <p:embed/>
                </p:oleObj>
              </mc:Choice>
              <mc:Fallback>
                <p:oleObj name="Equation" r:id="rId3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648200"/>
                        <a:ext cx="838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257029"/>
              </p:ext>
            </p:extLst>
          </p:nvPr>
        </p:nvGraphicFramePr>
        <p:xfrm>
          <a:off x="2133600" y="5257800"/>
          <a:ext cx="1143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63" name="Equation" r:id="rId5" imgW="406080" imgH="393480" progId="Equation.3">
                  <p:embed/>
                </p:oleObj>
              </mc:Choice>
              <mc:Fallback>
                <p:oleObj name="Equation" r:id="rId5" imgW="406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257800"/>
                        <a:ext cx="11430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80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0"/>
            <a:ext cx="990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431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147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المتباينات: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حل المتباينات: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حل المتباينة هو القيمة أو مجموعة القيم التي تجعل المتباينة صحيحاً.</a:t>
            </a:r>
          </a:p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مثال(1):  </a:t>
            </a:r>
            <a:r>
              <a:rPr lang="ar-SA" sz="3000" dirty="0" smtClean="0">
                <a:cs typeface="Arial" pitchFamily="34" charset="0"/>
              </a:rPr>
              <a:t>حل المتباينة                    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0400" y="2667000"/>
          <a:ext cx="2781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0" name="Equation" r:id="rId3" imgW="952087" imgH="177723" progId="Equation.3">
                  <p:embed/>
                </p:oleObj>
              </mc:Choice>
              <mc:Fallback>
                <p:oleObj name="Equation" r:id="rId3" imgW="952087" imgH="17772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667000"/>
                        <a:ext cx="27813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039247"/>
              </p:ext>
            </p:extLst>
          </p:nvPr>
        </p:nvGraphicFramePr>
        <p:xfrm>
          <a:off x="914400" y="3581400"/>
          <a:ext cx="5065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1" name="Equation" r:id="rId5" imgW="1346040" imgH="177480" progId="Equation.3">
                  <p:embed/>
                </p:oleObj>
              </mc:Choice>
              <mc:Fallback>
                <p:oleObj name="Equation" r:id="rId5" imgW="1346040" imgH="177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81400"/>
                        <a:ext cx="5065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928191"/>
              </p:ext>
            </p:extLst>
          </p:nvPr>
        </p:nvGraphicFramePr>
        <p:xfrm>
          <a:off x="838200" y="4330700"/>
          <a:ext cx="3581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2" name="Equation" r:id="rId7" imgW="774360" imgH="177480" progId="Equation.3">
                  <p:embed/>
                </p:oleObj>
              </mc:Choice>
              <mc:Fallback>
                <p:oleObj name="Equation" r:id="rId7" imgW="77436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330700"/>
                        <a:ext cx="35814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562262"/>
              </p:ext>
            </p:extLst>
          </p:nvPr>
        </p:nvGraphicFramePr>
        <p:xfrm>
          <a:off x="822324" y="5105400"/>
          <a:ext cx="573087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3" name="معادلة" r:id="rId9" imgW="1358640" imgH="177480" progId="Equation.3">
                  <p:embed/>
                </p:oleObj>
              </mc:Choice>
              <mc:Fallback>
                <p:oleObj name="معادلة" r:id="rId9" imgW="1358640" imgH="177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4" y="5105400"/>
                        <a:ext cx="5730876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Arial" pitchFamily="34" charset="0"/>
              <a:buAutoNum type="arabicParenR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Arial" pitchFamily="34" charset="0"/>
              <a:buAutoNum type="arabicParenR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مجموعة الحل هي الفترة </a:t>
            </a:r>
            <a:r>
              <a:rPr lang="en-US" sz="3000" smtClean="0">
                <a:cs typeface="Arial" pitchFamily="34" charset="0"/>
              </a:rPr>
              <a:t>[-5,∞)</a:t>
            </a:r>
            <a:r>
              <a:rPr lang="ar-SA" sz="3000" smtClean="0">
                <a:cs typeface="Arial" pitchFamily="34" charset="0"/>
              </a:rPr>
              <a:t>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10"/>
          <p:cNvGraphicFramePr>
            <a:graphicFrameLocks noChangeAspect="1"/>
          </p:cNvGraphicFramePr>
          <p:nvPr/>
        </p:nvGraphicFramePr>
        <p:xfrm>
          <a:off x="946150" y="2636838"/>
          <a:ext cx="294005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8" name="Equation" r:id="rId3" imgW="1028520" imgH="393480" progId="Equation.3">
                  <p:embed/>
                </p:oleObj>
              </mc:Choice>
              <mc:Fallback>
                <p:oleObj name="Equation" r:id="rId3" imgW="102852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2636838"/>
                        <a:ext cx="2940050" cy="944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5"/>
          <p:cNvGraphicFramePr>
            <a:graphicFrameLocks noChangeAspect="1"/>
          </p:cNvGraphicFramePr>
          <p:nvPr/>
        </p:nvGraphicFramePr>
        <p:xfrm>
          <a:off x="914400" y="3962400"/>
          <a:ext cx="16160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99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62400"/>
                        <a:ext cx="16160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3"/>
          <p:cNvGraphicFramePr>
            <a:graphicFrameLocks noChangeAspect="1"/>
          </p:cNvGraphicFramePr>
          <p:nvPr/>
        </p:nvGraphicFramePr>
        <p:xfrm>
          <a:off x="990600" y="1828800"/>
          <a:ext cx="2590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0" name="Equation" r:id="rId7" imgW="583920" imgH="177480" progId="Equation.3">
                  <p:embed/>
                </p:oleObj>
              </mc:Choice>
              <mc:Fallback>
                <p:oleObj name="Equation" r:id="rId7" imgW="583920" imgH="177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28800"/>
                        <a:ext cx="2590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المتباينات: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مثال(2): </a:t>
            </a:r>
            <a:r>
              <a:rPr lang="ar-SA" sz="3000" dirty="0" smtClean="0">
                <a:cs typeface="Arial" pitchFamily="34" charset="0"/>
              </a:rPr>
              <a:t>حل المتباينة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مجموعة الحل هي الفترة </a:t>
            </a:r>
            <a:r>
              <a:rPr lang="en-US" sz="3000" dirty="0" smtClean="0">
                <a:cs typeface="Arial" pitchFamily="34" charset="0"/>
              </a:rPr>
              <a:t>(-1,1)</a:t>
            </a:r>
            <a:r>
              <a:rPr lang="ar-SA" sz="3000" dirty="0" smtClean="0">
                <a:cs typeface="Arial" pitchFamily="34" charset="0"/>
              </a:rPr>
              <a:t>.</a:t>
            </a:r>
          </a:p>
          <a:p>
            <a:pPr marL="514350" indent="-514350" rtl="1">
              <a:buFont typeface="Calibri" pitchFamily="34" charset="0"/>
              <a:buAutoNum type="arabicParenR" startAt="5"/>
            </a:pP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3581400" y="1447800"/>
          <a:ext cx="2714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4" name="Equation" r:id="rId3" imgW="964781" imgH="177723" progId="Equation.3">
                  <p:embed/>
                </p:oleObj>
              </mc:Choice>
              <mc:Fallback>
                <p:oleObj name="Equation" r:id="rId3" imgW="964781" imgH="17772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447800"/>
                        <a:ext cx="27146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312926"/>
              </p:ext>
            </p:extLst>
          </p:nvPr>
        </p:nvGraphicFramePr>
        <p:xfrm>
          <a:off x="3657600" y="2667000"/>
          <a:ext cx="43751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5" name="معادلة" r:id="rId5" imgW="1562040" imgH="177480" progId="Equation.3">
                  <p:embed/>
                </p:oleObj>
              </mc:Choice>
              <mc:Fallback>
                <p:oleObj name="معادلة" r:id="rId5" imgW="1562040" imgH="177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667000"/>
                        <a:ext cx="43751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946646"/>
              </p:ext>
            </p:extLst>
          </p:nvPr>
        </p:nvGraphicFramePr>
        <p:xfrm>
          <a:off x="3657600" y="3200400"/>
          <a:ext cx="2063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6" name="Equation" r:id="rId7" imgW="736560" imgH="177480" progId="Equation.3">
                  <p:embed/>
                </p:oleObj>
              </mc:Choice>
              <mc:Fallback>
                <p:oleObj name="Equation" r:id="rId7" imgW="73656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200400"/>
                        <a:ext cx="2063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002781"/>
              </p:ext>
            </p:extLst>
          </p:nvPr>
        </p:nvGraphicFramePr>
        <p:xfrm>
          <a:off x="3962400" y="3657600"/>
          <a:ext cx="3771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7" name="معادلة" r:id="rId9" imgW="1346040" imgH="393480" progId="Equation.3">
                  <p:embed/>
                </p:oleObj>
              </mc:Choice>
              <mc:Fallback>
                <p:oleObj name="معادلة" r:id="rId9" imgW="1346040" imgH="393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57600"/>
                        <a:ext cx="37719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777033"/>
              </p:ext>
            </p:extLst>
          </p:nvPr>
        </p:nvGraphicFramePr>
        <p:xfrm>
          <a:off x="3886200" y="4495800"/>
          <a:ext cx="17795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8" name="Equation" r:id="rId11" imgW="634680" imgH="177480" progId="Equation.3">
                  <p:embed/>
                </p:oleObj>
              </mc:Choice>
              <mc:Fallback>
                <p:oleObj name="Equation" r:id="rId11" imgW="634680" imgH="177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495800"/>
                        <a:ext cx="1779588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المتباينات: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8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مثال(3): </a:t>
            </a:r>
            <a:r>
              <a:rPr lang="ar-SA" sz="3000" smtClean="0">
                <a:cs typeface="Arial" pitchFamily="34" charset="0"/>
              </a:rPr>
              <a:t>حل المتباينة </a:t>
            </a:r>
          </a:p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الحالة الأولى             و                 </a:t>
            </a:r>
            <a:endParaRPr lang="en-US" sz="2800" smtClean="0">
              <a:cs typeface="Arial" pitchFamily="34" charset="0"/>
            </a:endParaRP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اذاً         و         </a:t>
            </a:r>
            <a:r>
              <a:rPr lang="ar-SA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أي أن </a:t>
            </a:r>
            <a:endParaRPr lang="en-US" sz="28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799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1"/>
          <p:cNvGraphicFramePr>
            <a:graphicFrameLocks noChangeAspect="1"/>
          </p:cNvGraphicFramePr>
          <p:nvPr/>
        </p:nvGraphicFramePr>
        <p:xfrm>
          <a:off x="4191000" y="2057400"/>
          <a:ext cx="213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0" name="Equation" r:id="rId3" imgW="939392" imgH="203112" progId="Equation.3">
                  <p:embed/>
                </p:oleObj>
              </mc:Choice>
              <mc:Fallback>
                <p:oleObj name="Equation" r:id="rId3" imgW="939392" imgH="20311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057400"/>
                        <a:ext cx="2133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1" name="Object 13"/>
          <p:cNvGraphicFramePr>
            <a:graphicFrameLocks noChangeAspect="1"/>
          </p:cNvGraphicFramePr>
          <p:nvPr/>
        </p:nvGraphicFramePr>
        <p:xfrm>
          <a:off x="5791200" y="3200400"/>
          <a:ext cx="28860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1" name="Equation" r:id="rId5" imgW="1053643" imgH="215806" progId="Equation.3">
                  <p:embed/>
                </p:oleObj>
              </mc:Choice>
              <mc:Fallback>
                <p:oleObj name="Equation" r:id="rId5" imgW="1053643" imgH="215806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200400"/>
                        <a:ext cx="28860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2" name="Object 15"/>
          <p:cNvGraphicFramePr>
            <a:graphicFrameLocks noChangeAspect="1"/>
          </p:cNvGraphicFramePr>
          <p:nvPr/>
        </p:nvGraphicFramePr>
        <p:xfrm>
          <a:off x="6858000" y="3810000"/>
          <a:ext cx="962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2" name="Equation" r:id="rId7" imgW="660113" imgH="215806" progId="Equation.3">
                  <p:embed/>
                </p:oleObj>
              </mc:Choice>
              <mc:Fallback>
                <p:oleObj name="Equation" r:id="rId7" imgW="660113" imgH="2158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3810000"/>
                        <a:ext cx="962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782965"/>
              </p:ext>
            </p:extLst>
          </p:nvPr>
        </p:nvGraphicFramePr>
        <p:xfrm>
          <a:off x="5114925" y="3810000"/>
          <a:ext cx="12096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3" name="Equation" r:id="rId9" imgW="672808" imgH="215806" progId="Equation.3">
                  <p:embed/>
                </p:oleObj>
              </mc:Choice>
              <mc:Fallback>
                <p:oleObj name="Equation" r:id="rId9" imgW="672808" imgH="21580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4925" y="3810000"/>
                        <a:ext cx="12096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8305800" y="4419600"/>
          <a:ext cx="6540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4" name="Equation" r:id="rId11" imgW="342720" imgH="177480" progId="Equation.3">
                  <p:embed/>
                </p:oleObj>
              </mc:Choice>
              <mc:Fallback>
                <p:oleObj name="Equation" r:id="rId11" imgW="34272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4419600"/>
                        <a:ext cx="65405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20"/>
          <p:cNvGraphicFramePr>
            <a:graphicFrameLocks noChangeAspect="1"/>
          </p:cNvGraphicFramePr>
          <p:nvPr/>
        </p:nvGraphicFramePr>
        <p:xfrm>
          <a:off x="7239000" y="4419600"/>
          <a:ext cx="7620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5" name="Equation" r:id="rId13" imgW="431640" imgH="177480" progId="Equation.3">
                  <p:embed/>
                </p:oleObj>
              </mc:Choice>
              <mc:Fallback>
                <p:oleObj name="Equation" r:id="rId13" imgW="431640" imgH="1774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4419600"/>
                        <a:ext cx="7620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21"/>
          <p:cNvGraphicFramePr>
            <a:graphicFrameLocks noChangeAspect="1"/>
          </p:cNvGraphicFramePr>
          <p:nvPr/>
        </p:nvGraphicFramePr>
        <p:xfrm>
          <a:off x="7696200" y="4953000"/>
          <a:ext cx="8826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6" name="Equation" r:id="rId15" imgW="342720" imgH="177480" progId="Equation.3">
                  <p:embed/>
                </p:oleObj>
              </mc:Choice>
              <mc:Fallback>
                <p:oleObj name="Equation" r:id="rId15" imgW="342720" imgH="17748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4953000"/>
                        <a:ext cx="882650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الحل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1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الحالة الثانية                 و     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r>
              <a:rPr lang="ar-SA" sz="2800" smtClean="0">
                <a:cs typeface="Arial" pitchFamily="34" charset="0"/>
              </a:rPr>
              <a:t>اذاً            و          </a:t>
            </a:r>
          </a:p>
          <a:p>
            <a:pPr marL="514350" indent="-514350" rtl="1"/>
            <a:r>
              <a:rPr lang="ar-SA" sz="2800" smtClean="0">
                <a:cs typeface="Arial" pitchFamily="34" charset="0"/>
              </a:rPr>
              <a:t>أي أن   </a:t>
            </a:r>
          </a:p>
          <a:p>
            <a:pPr marL="514350" indent="-514350"/>
            <a:r>
              <a:rPr lang="ar-SA" sz="3000" smtClean="0">
                <a:cs typeface="Arial" pitchFamily="34" charset="0"/>
              </a:rPr>
              <a:t>اذاً مجموعة الحل هي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0"/>
          <p:cNvGraphicFramePr>
            <a:graphicFrameLocks noChangeAspect="1"/>
          </p:cNvGraphicFramePr>
          <p:nvPr/>
        </p:nvGraphicFramePr>
        <p:xfrm>
          <a:off x="6629400" y="1905000"/>
          <a:ext cx="1295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8" name="Equation" r:id="rId3" imgW="660113" imgH="215806" progId="Equation.3">
                  <p:embed/>
                </p:oleObj>
              </mc:Choice>
              <mc:Fallback>
                <p:oleObj name="Equation" r:id="rId3" imgW="660113" imgH="2158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905000"/>
                        <a:ext cx="1295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953000" y="1905000"/>
          <a:ext cx="12557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9" name="Equation" r:id="rId5" imgW="647640" imgH="215640" progId="Equation.3">
                  <p:embed/>
                </p:oleObj>
              </mc:Choice>
              <mc:Fallback>
                <p:oleObj name="Equation" r:id="rId5" imgW="64764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905000"/>
                        <a:ext cx="125571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7"/>
          <p:cNvGraphicFramePr>
            <a:graphicFrameLocks noChangeAspect="1"/>
          </p:cNvGraphicFramePr>
          <p:nvPr/>
        </p:nvGraphicFramePr>
        <p:xfrm>
          <a:off x="8107363" y="2514600"/>
          <a:ext cx="7318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0" name="Equation" r:id="rId7" imgW="342720" imgH="177480" progId="Equation.3">
                  <p:embed/>
                </p:oleObj>
              </mc:Choice>
              <mc:Fallback>
                <p:oleObj name="Equation" r:id="rId7" imgW="342720" imgH="177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7363" y="2514600"/>
                        <a:ext cx="73183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6629400" y="2514600"/>
          <a:ext cx="990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1" name="Equation" r:id="rId9" imgW="431640" imgH="177480" progId="Equation.3">
                  <p:embed/>
                </p:oleObj>
              </mc:Choice>
              <mc:Fallback>
                <p:oleObj name="Equation" r:id="rId9" imgW="43164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2514600"/>
                        <a:ext cx="990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7620000" y="3048000"/>
          <a:ext cx="8826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2" name="Equation" r:id="rId11" imgW="431640" imgH="177480" progId="Equation.3">
                  <p:embed/>
                </p:oleObj>
              </mc:Choice>
              <mc:Fallback>
                <p:oleObj name="Equation" r:id="rId11" imgW="43164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3048000"/>
                        <a:ext cx="8826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9" name="Object 20"/>
          <p:cNvGraphicFramePr>
            <a:graphicFrameLocks noChangeAspect="1"/>
          </p:cNvGraphicFramePr>
          <p:nvPr/>
        </p:nvGraphicFramePr>
        <p:xfrm>
          <a:off x="3886200" y="3505200"/>
          <a:ext cx="2962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3" name="Equation" r:id="rId12" imgW="1054100" imgH="203200" progId="Equation.3">
                  <p:embed/>
                </p:oleObj>
              </mc:Choice>
              <mc:Fallback>
                <p:oleObj name="Equation" r:id="rId12" imgW="1054100" imgH="203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505200"/>
                        <a:ext cx="2962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حل المتباينات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 </a:t>
            </a:r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endParaRPr lang="ar-SA" sz="3000" dirty="0"/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521650"/>
              </p:ext>
            </p:extLst>
          </p:nvPr>
        </p:nvGraphicFramePr>
        <p:xfrm>
          <a:off x="1249362" y="2209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2" name="Equation" r:id="rId3" imgW="939600" imgH="177480" progId="Equation.3">
                  <p:embed/>
                </p:oleObj>
              </mc:Choice>
              <mc:Fallback>
                <p:oleObj name="Equation" r:id="rId3" imgW="93960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62" y="2209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252537" y="2878138"/>
          <a:ext cx="171926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3" name="Equation" r:id="rId5" imgW="685800" imgH="177480" progId="Equation.3">
                  <p:embed/>
                </p:oleObj>
              </mc:Choice>
              <mc:Fallback>
                <p:oleObj name="Equation" r:id="rId5" imgW="68580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2537" y="2878138"/>
                        <a:ext cx="1719263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1174750" y="3429000"/>
          <a:ext cx="20256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4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3429000"/>
                        <a:ext cx="20256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6"/>
          <p:cNvGraphicFramePr>
            <a:graphicFrameLocks noChangeAspect="1"/>
          </p:cNvGraphicFramePr>
          <p:nvPr/>
        </p:nvGraphicFramePr>
        <p:xfrm>
          <a:off x="1277937" y="3886200"/>
          <a:ext cx="19986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5" name="Equation" r:id="rId9" imgW="927000" imgH="177480" progId="Equation.3">
                  <p:embed/>
                </p:oleObj>
              </mc:Choice>
              <mc:Fallback>
                <p:oleObj name="Equation" r:id="rId9" imgW="92700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937" y="3886200"/>
                        <a:ext cx="19986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/>
        </p:nvGraphicFramePr>
        <p:xfrm>
          <a:off x="1187450" y="4419600"/>
          <a:ext cx="14795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6" name="Equation" r:id="rId11" imgW="685800" imgH="177480" progId="Equation.3">
                  <p:embed/>
                </p:oleObj>
              </mc:Choice>
              <mc:Fallback>
                <p:oleObj name="Equation" r:id="rId11" imgW="685800" imgH="177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419600"/>
                        <a:ext cx="14795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900593"/>
              </p:ext>
            </p:extLst>
          </p:nvPr>
        </p:nvGraphicFramePr>
        <p:xfrm>
          <a:off x="1030288" y="4953000"/>
          <a:ext cx="220345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7" name="معادلة" r:id="rId13" imgW="914400" imgH="203040" progId="Equation.3">
                  <p:embed/>
                </p:oleObj>
              </mc:Choice>
              <mc:Fallback>
                <p:oleObj name="معادلة" r:id="rId13" imgW="91440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953000"/>
                        <a:ext cx="2203450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تابع : تمارين:</a:t>
            </a:r>
            <a:endParaRPr lang="ar-SA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/>
            <a:r>
              <a:rPr lang="en-US" smtClean="0">
                <a:cs typeface="Arial" pitchFamily="34" charset="0"/>
              </a:rPr>
              <a:t> 7.</a:t>
            </a:r>
          </a:p>
          <a:p>
            <a:pPr marL="514350" indent="-514350" algn="l">
              <a:buFont typeface="Calibri" pitchFamily="34" charset="0"/>
              <a:buAutoNum type="arabicPeriod" startAt="12"/>
            </a:pPr>
            <a:endParaRPr lang="en-US" smtClean="0">
              <a:cs typeface="Arial" pitchFamily="34" charset="0"/>
            </a:endParaRPr>
          </a:p>
          <a:p>
            <a:pPr marL="514350" indent="-514350" algn="l"/>
            <a:r>
              <a:rPr lang="en-US" smtClean="0">
                <a:cs typeface="Arial" pitchFamily="34" charset="0"/>
              </a:rPr>
              <a:t> 8. </a:t>
            </a:r>
          </a:p>
          <a:p>
            <a:pPr marL="514350" indent="-514350" algn="l"/>
            <a:endParaRPr lang="en-US" smtClean="0">
              <a:cs typeface="Arial" pitchFamily="34" charset="0"/>
            </a:endParaRP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498600" y="1676400"/>
          <a:ext cx="20828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02" name="Equation" r:id="rId3" imgW="850680" imgH="177480" progId="Equation.3">
                  <p:embed/>
                </p:oleObj>
              </mc:Choice>
              <mc:Fallback>
                <p:oleObj name="Equation" r:id="rId3" imgW="85068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676400"/>
                        <a:ext cx="208280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1612900" y="2438400"/>
          <a:ext cx="173990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03" name="Equation" r:id="rId5" imgW="711000" imgH="393480" progId="Equation.3">
                  <p:embed/>
                </p:oleObj>
              </mc:Choice>
              <mc:Fallback>
                <p:oleObj name="Equation" r:id="rId5" imgW="7110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2438400"/>
                        <a:ext cx="1739900" cy="1033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القيمة المطلقة: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تعريف:</a:t>
            </a:r>
          </a:p>
          <a:p>
            <a:pPr rtl="1">
              <a:defRPr/>
            </a:pPr>
            <a:r>
              <a:rPr lang="ar-SA" sz="3000" dirty="0" smtClean="0"/>
              <a:t>القيمة المطلقة لأي عدد حقيقي </a:t>
            </a:r>
            <a:r>
              <a:rPr lang="en-US" sz="3000" dirty="0" smtClean="0"/>
              <a:t>x</a:t>
            </a:r>
            <a:r>
              <a:rPr lang="ar-SA" sz="3000" dirty="0" smtClean="0"/>
              <a:t> (ويرمز لها بالرمز      ) تعرف كالآتي</a:t>
            </a:r>
            <a:r>
              <a:rPr lang="ar-SA" dirty="0" smtClean="0"/>
              <a:t>:</a:t>
            </a:r>
          </a:p>
          <a:p>
            <a:pPr rtl="1">
              <a:defRPr/>
            </a:pPr>
            <a:endParaRPr lang="en-US" dirty="0" smtClean="0"/>
          </a:p>
          <a:p>
            <a:pPr marL="514350" indent="-514350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205283"/>
              </p:ext>
            </p:extLst>
          </p:nvPr>
        </p:nvGraphicFramePr>
        <p:xfrm>
          <a:off x="2590800" y="2133600"/>
          <a:ext cx="6858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0" name="Equation" r:id="rId3" imgW="164957" imgH="253780" progId="Equation.3">
                  <p:embed/>
                </p:oleObj>
              </mc:Choice>
              <mc:Fallback>
                <p:oleObj name="Equation" r:id="rId3" imgW="164957" imgH="2537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133600"/>
                        <a:ext cx="68580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301570"/>
              </p:ext>
            </p:extLst>
          </p:nvPr>
        </p:nvGraphicFramePr>
        <p:xfrm>
          <a:off x="1319213" y="3354388"/>
          <a:ext cx="4830762" cy="205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1" name="معادلة" r:id="rId5" imgW="1231560" imgH="711000" progId="Equation.3">
                  <p:embed/>
                </p:oleObj>
              </mc:Choice>
              <mc:Fallback>
                <p:oleObj name="معادلة" r:id="rId5" imgW="1231560" imgH="711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3354388"/>
                        <a:ext cx="4830762" cy="205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600200"/>
            <a:ext cx="8915400" cy="4525963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</a:rPr>
              <a:t>خواص القيمة المطلقة: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        </a:t>
            </a:r>
            <a:r>
              <a:rPr lang="ar-SA" sz="3000" dirty="0" smtClean="0"/>
              <a:t>تكافئ                       حيث   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         تكافئ                       حيث  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        تكافئ                أو             حيث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        تكافئ                أو              حيث  </a:t>
            </a:r>
            <a:r>
              <a:rPr lang="ar-SA" dirty="0" smtClean="0"/>
              <a:t>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              </a:t>
            </a:r>
          </a:p>
          <a:p>
            <a:pPr marL="514350" indent="-514350" rtl="1">
              <a:buFont typeface="+mj-lt"/>
              <a:buAutoNum type="arabicPeriod"/>
              <a:defRPr/>
            </a:pPr>
            <a:endParaRPr lang="ar-SA" dirty="0" smtClean="0"/>
          </a:p>
          <a:p>
            <a:pPr marL="514350" indent="-514350" rtl="1">
              <a:buFont typeface="+mj-lt"/>
              <a:buAutoNum type="arabicPeriod"/>
              <a:defRPr/>
            </a:pPr>
            <a:endParaRPr lang="ar-SA" dirty="0" smtClean="0"/>
          </a:p>
          <a:p>
            <a:pPr marL="514350" indent="-514350" rtl="1">
              <a:buFont typeface="+mj-lt"/>
              <a:buAutoNum type="arabicPeriod"/>
              <a:defRPr/>
            </a:pPr>
            <a:endParaRPr lang="ar-SA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8077200" y="2286000"/>
          <a:ext cx="762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3" name="Equation" r:id="rId3" imgW="393480" imgH="253800" progId="Equation.3">
                  <p:embed/>
                </p:oleObj>
              </mc:Choice>
              <mc:Fallback>
                <p:oleObj name="Equation" r:id="rId3" imgW="393480" imgH="253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2286000"/>
                        <a:ext cx="762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919155"/>
              </p:ext>
            </p:extLst>
          </p:nvPr>
        </p:nvGraphicFramePr>
        <p:xfrm>
          <a:off x="4914900" y="2362200"/>
          <a:ext cx="2095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4" name="Equation" r:id="rId5" imgW="723586" imgH="139639" progId="Equation.3">
                  <p:embed/>
                </p:oleObj>
              </mc:Choice>
              <mc:Fallback>
                <p:oleObj name="Equation" r:id="rId5" imgW="723586" imgH="13963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900" y="2362200"/>
                        <a:ext cx="2095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2895600" y="2362200"/>
          <a:ext cx="1219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5" name="Equation" r:id="rId7" imgW="406048" imgH="203024" progId="Equation.3">
                  <p:embed/>
                </p:oleObj>
              </mc:Choice>
              <mc:Fallback>
                <p:oleObj name="Equation" r:id="rId7" imgW="406048" imgH="20302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362200"/>
                        <a:ext cx="1219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8153400" y="2819400"/>
          <a:ext cx="762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6" name="Equation" r:id="rId9" imgW="393480" imgH="253800" progId="Equation.3">
                  <p:embed/>
                </p:oleObj>
              </mc:Choice>
              <mc:Fallback>
                <p:oleObj name="Equation" r:id="rId9" imgW="39348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2819400"/>
                        <a:ext cx="7620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4989513" y="2944813"/>
          <a:ext cx="20208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7" name="Equation" r:id="rId11" imgW="698400" imgH="164880" progId="Equation.3">
                  <p:embed/>
                </p:oleObj>
              </mc:Choice>
              <mc:Fallback>
                <p:oleObj name="Equation" r:id="rId11" imgW="698400" imgH="164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9513" y="2944813"/>
                        <a:ext cx="2020887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2971800" y="2895600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8" name="Equation" r:id="rId13" imgW="406048" imgH="203024" progId="Equation.3">
                  <p:embed/>
                </p:oleObj>
              </mc:Choice>
              <mc:Fallback>
                <p:oleObj name="Equation" r:id="rId13" imgW="406048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895600"/>
                        <a:ext cx="1219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10"/>
          <p:cNvGraphicFramePr>
            <a:graphicFrameLocks noChangeAspect="1"/>
          </p:cNvGraphicFramePr>
          <p:nvPr/>
        </p:nvGraphicFramePr>
        <p:xfrm>
          <a:off x="8153400" y="3429000"/>
          <a:ext cx="785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79" name="Equation" r:id="rId14" imgW="406080" imgH="253800" progId="Equation.3">
                  <p:embed/>
                </p:oleObj>
              </mc:Choice>
              <mc:Fallback>
                <p:oleObj name="Equation" r:id="rId14" imgW="406080" imgH="253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3429000"/>
                        <a:ext cx="7858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11"/>
          <p:cNvGraphicFramePr>
            <a:graphicFrameLocks noChangeAspect="1"/>
          </p:cNvGraphicFramePr>
          <p:nvPr/>
        </p:nvGraphicFramePr>
        <p:xfrm>
          <a:off x="5905500" y="3505200"/>
          <a:ext cx="10287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0" name="Equation" r:id="rId16" imgW="355320" imgH="139680" progId="Equation.3">
                  <p:embed/>
                </p:oleObj>
              </mc:Choice>
              <mc:Fallback>
                <p:oleObj name="Equation" r:id="rId16" imgW="355320" imgH="1396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3505200"/>
                        <a:ext cx="10287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475169"/>
              </p:ext>
            </p:extLst>
          </p:nvPr>
        </p:nvGraphicFramePr>
        <p:xfrm>
          <a:off x="4124325" y="3505200"/>
          <a:ext cx="12858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1" name="Equation" r:id="rId18" imgW="444240" imgH="139680" progId="Equation.3">
                  <p:embed/>
                </p:oleObj>
              </mc:Choice>
              <mc:Fallback>
                <p:oleObj name="Equation" r:id="rId18" imgW="444240" imgH="1396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325" y="3505200"/>
                        <a:ext cx="128587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3"/>
          <p:cNvGraphicFramePr>
            <a:graphicFrameLocks noChangeAspect="1"/>
          </p:cNvGraphicFramePr>
          <p:nvPr/>
        </p:nvGraphicFramePr>
        <p:xfrm>
          <a:off x="2286000" y="3429000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2" name="Equation" r:id="rId20" imgW="406048" imgH="203024" progId="Equation.3">
                  <p:embed/>
                </p:oleObj>
              </mc:Choice>
              <mc:Fallback>
                <p:oleObj name="Equation" r:id="rId20" imgW="406048" imgH="20302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429000"/>
                        <a:ext cx="1219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4"/>
          <p:cNvGraphicFramePr>
            <a:graphicFrameLocks noChangeAspect="1"/>
          </p:cNvGraphicFramePr>
          <p:nvPr/>
        </p:nvGraphicFramePr>
        <p:xfrm>
          <a:off x="8166100" y="3962400"/>
          <a:ext cx="760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3" name="Equation" r:id="rId21" imgW="393480" imgH="253800" progId="Equation.3">
                  <p:embed/>
                </p:oleObj>
              </mc:Choice>
              <mc:Fallback>
                <p:oleObj name="Equation" r:id="rId21" imgW="393480" imgH="253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6100" y="3962400"/>
                        <a:ext cx="7604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5"/>
          <p:cNvGraphicFramePr>
            <a:graphicFrameLocks noChangeAspect="1"/>
          </p:cNvGraphicFramePr>
          <p:nvPr/>
        </p:nvGraphicFramePr>
        <p:xfrm>
          <a:off x="5905500" y="3962400"/>
          <a:ext cx="10287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4" name="Equation" r:id="rId23" imgW="355320" imgH="164880" progId="Equation.3">
                  <p:embed/>
                </p:oleObj>
              </mc:Choice>
              <mc:Fallback>
                <p:oleObj name="Equation" r:id="rId23" imgW="355320" imgH="1648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3962400"/>
                        <a:ext cx="1028700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6"/>
          <p:cNvGraphicFramePr>
            <a:graphicFrameLocks noChangeAspect="1"/>
          </p:cNvGraphicFramePr>
          <p:nvPr/>
        </p:nvGraphicFramePr>
        <p:xfrm>
          <a:off x="4048125" y="3962400"/>
          <a:ext cx="12858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5" name="Equation" r:id="rId25" imgW="444240" imgH="164880" progId="Equation.3">
                  <p:embed/>
                </p:oleObj>
              </mc:Choice>
              <mc:Fallback>
                <p:oleObj name="Equation" r:id="rId25" imgW="444240" imgH="1648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25" y="3962400"/>
                        <a:ext cx="128587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3" name="Object 17"/>
          <p:cNvGraphicFramePr>
            <a:graphicFrameLocks noChangeAspect="1"/>
          </p:cNvGraphicFramePr>
          <p:nvPr/>
        </p:nvGraphicFramePr>
        <p:xfrm>
          <a:off x="2133600" y="3962400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6" name="Equation" r:id="rId27" imgW="406048" imgH="203024" progId="Equation.3">
                  <p:embed/>
                </p:oleObj>
              </mc:Choice>
              <mc:Fallback>
                <p:oleObj name="Equation" r:id="rId27" imgW="406048" imgH="203024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962400"/>
                        <a:ext cx="1219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4" name="Object 16"/>
          <p:cNvGraphicFramePr>
            <a:graphicFrameLocks noChangeAspect="1"/>
          </p:cNvGraphicFramePr>
          <p:nvPr/>
        </p:nvGraphicFramePr>
        <p:xfrm>
          <a:off x="7467600" y="4648200"/>
          <a:ext cx="1227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87" name="Equation" r:id="rId28" imgW="634680" imgH="253800" progId="Equation.3">
                  <p:embed/>
                </p:oleObj>
              </mc:Choice>
              <mc:Fallback>
                <p:oleObj name="Equation" r:id="rId28" imgW="634680" imgH="2538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4648200"/>
                        <a:ext cx="12271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الخواص :</a:t>
            </a:r>
            <a:endParaRPr lang="ar-SA" dirty="0"/>
          </a:p>
        </p:txBody>
      </p:sp>
      <p:sp>
        <p:nvSpPr>
          <p:cNvPr id="13318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6"/>
            </a:pPr>
            <a:r>
              <a:rPr lang="ar-SA" smtClean="0">
                <a:cs typeface="Arial" pitchFamily="34" charset="0"/>
              </a:rPr>
              <a:t>                    </a:t>
            </a:r>
          </a:p>
          <a:p>
            <a:pPr marL="514350" indent="-514350" rtl="1">
              <a:buFont typeface="Calibri" pitchFamily="34" charset="0"/>
              <a:buAutoNum type="arabicPeriod" startAt="6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 startAt="6"/>
            </a:pPr>
            <a:r>
              <a:rPr lang="ar-SA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buFont typeface="Calibri" pitchFamily="34" charset="0"/>
              <a:buAutoNum type="arabicPeriod" startAt="6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 startAt="6"/>
            </a:pPr>
            <a:r>
              <a:rPr lang="ar-SA" smtClean="0">
                <a:cs typeface="Arial" pitchFamily="34" charset="0"/>
              </a:rPr>
              <a:t>              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 startAt="6"/>
            </a:pPr>
            <a:endParaRPr lang="ar-SA" smtClean="0">
              <a:cs typeface="Arial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6248400" y="2895600"/>
          <a:ext cx="2667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0" name="Equation" r:id="rId3" imgW="977476" imgH="253890" progId="Equation.3">
                  <p:embed/>
                </p:oleObj>
              </mc:Choice>
              <mc:Fallback>
                <p:oleObj name="Equation" r:id="rId3" imgW="977476" imgH="25389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895600"/>
                        <a:ext cx="26670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6553200" y="3962400"/>
          <a:ext cx="23526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1" name="Equation" r:id="rId5" imgW="977476" imgH="253890" progId="Equation.3">
                  <p:embed/>
                </p:oleObj>
              </mc:Choice>
              <mc:Fallback>
                <p:oleObj name="Equation" r:id="rId5" imgW="977476" imgH="25389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962400"/>
                        <a:ext cx="23526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6858000" y="1600200"/>
          <a:ext cx="18700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92" name="Equation" r:id="rId7" imgW="545760" imgH="469800" progId="Equation.3">
                  <p:embed/>
                </p:oleObj>
              </mc:Choice>
              <mc:Fallback>
                <p:oleObj name="Equation" r:id="rId7" imgW="545760" imgH="46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600200"/>
                        <a:ext cx="187007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1434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مثال (1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):</a:t>
            </a: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حل </a:t>
            </a:r>
            <a:r>
              <a:rPr lang="ar-SA" sz="3000" dirty="0" smtClean="0">
                <a:cs typeface="Arial" pitchFamily="34" charset="0"/>
              </a:rPr>
              <a:t>المتباينة</a:t>
            </a:r>
            <a:r>
              <a:rPr lang="ar-SA" dirty="0" smtClean="0">
                <a:cs typeface="Arial" pitchFamily="34" charset="0"/>
              </a:rPr>
              <a:t>                 </a:t>
            </a: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endParaRPr lang="ar-SA" dirty="0" smtClean="0">
              <a:cs typeface="Arial" pitchFamily="34" charset="0"/>
            </a:endParaRPr>
          </a:p>
          <a:p>
            <a:endParaRPr lang="ar-SA" dirty="0" smtClean="0">
              <a:cs typeface="Arial" pitchFamily="34" charset="0"/>
            </a:endParaRPr>
          </a:p>
          <a:p>
            <a:endParaRPr lang="en-US" dirty="0" smtClean="0">
              <a:cs typeface="Arial" pitchFamily="34" charset="0"/>
            </a:endParaRPr>
          </a:p>
          <a:p>
            <a:endParaRPr lang="ar-SA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 مجموعة الحل هي الفترة </a:t>
            </a:r>
            <a:endParaRPr lang="en-US" sz="3000" dirty="0" smtClean="0">
              <a:cs typeface="Arial" pitchFamily="34" charset="0"/>
            </a:endParaRPr>
          </a:p>
          <a:p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282335"/>
              </p:ext>
            </p:extLst>
          </p:nvPr>
        </p:nvGraphicFramePr>
        <p:xfrm>
          <a:off x="4572000" y="1676400"/>
          <a:ext cx="1587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7" name="Equation" r:id="rId3" imgW="672840" imgH="253800" progId="Equation.3">
                  <p:embed/>
                </p:oleObj>
              </mc:Choice>
              <mc:Fallback>
                <p:oleObj name="Equation" r:id="rId3" imgW="672840" imgH="253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676400"/>
                        <a:ext cx="15875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167379"/>
              </p:ext>
            </p:extLst>
          </p:nvPr>
        </p:nvGraphicFramePr>
        <p:xfrm>
          <a:off x="2730500" y="2590800"/>
          <a:ext cx="4216400" cy="278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8" name="معادلة" r:id="rId5" imgW="2108160" imgH="1523880" progId="Equation.3">
                  <p:embed/>
                </p:oleObj>
              </mc:Choice>
              <mc:Fallback>
                <p:oleObj name="معادلة" r:id="rId5" imgW="2108160" imgH="1523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0" y="2590800"/>
                        <a:ext cx="4216400" cy="278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4854575" y="5105400"/>
          <a:ext cx="124142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19" name="Equation" r:id="rId7" imgW="698400" imgH="431640" progId="Equation.3">
                  <p:embed/>
                </p:oleObj>
              </mc:Choice>
              <mc:Fallback>
                <p:oleObj name="Equation" r:id="rId7" imgW="69840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4575" y="5105400"/>
                        <a:ext cx="1241425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1537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مثال(2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):</a:t>
            </a: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حل </a:t>
            </a:r>
            <a:r>
              <a:rPr lang="ar-SA" sz="3000" dirty="0" smtClean="0">
                <a:cs typeface="Arial" pitchFamily="34" charset="0"/>
              </a:rPr>
              <a:t>المتباينة</a:t>
            </a:r>
            <a:r>
              <a:rPr lang="ar-SA" dirty="0" smtClean="0">
                <a:cs typeface="Arial" pitchFamily="34" charset="0"/>
              </a:rPr>
              <a:t>               </a:t>
            </a: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   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en-US" sz="3000" dirty="0" smtClean="0">
                <a:cs typeface="Arial" pitchFamily="34" charset="0"/>
              </a:rPr>
              <a:t>     </a:t>
            </a:r>
            <a:r>
              <a:rPr lang="ar-SA" sz="3000" dirty="0" smtClean="0">
                <a:cs typeface="Arial" pitchFamily="34" charset="0"/>
              </a:rPr>
              <a:t>  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أو            </a:t>
            </a:r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  </a:t>
            </a:r>
            <a:r>
              <a:rPr lang="en-US" sz="3000" dirty="0" smtClean="0">
                <a:cs typeface="Arial" pitchFamily="34" charset="0"/>
              </a:rPr>
              <a:t>        </a:t>
            </a:r>
            <a:r>
              <a:rPr lang="ar-SA" sz="3000" dirty="0" smtClean="0">
                <a:cs typeface="Arial" pitchFamily="34" charset="0"/>
              </a:rPr>
              <a:t>              </a:t>
            </a:r>
            <a:r>
              <a:rPr lang="ar-SA" sz="3000" dirty="0" smtClean="0">
                <a:cs typeface="Arial" pitchFamily="34" charset="0"/>
              </a:rPr>
              <a:t>أو </a:t>
            </a:r>
            <a:endParaRPr lang="en-US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                       أو</a:t>
            </a:r>
            <a:endParaRPr lang="en-US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                      أو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  </a:t>
            </a:r>
            <a:endParaRPr lang="en-US" sz="3000" dirty="0" smtClean="0">
              <a:cs typeface="Arial" pitchFamily="34" charset="0"/>
            </a:endParaRPr>
          </a:p>
          <a:p>
            <a:pPr rtl="1"/>
            <a:r>
              <a:rPr lang="en-US" sz="3000" dirty="0" smtClean="0">
                <a:cs typeface="Arial" pitchFamily="34" charset="0"/>
              </a:rPr>
              <a:t>         </a:t>
            </a:r>
            <a:r>
              <a:rPr lang="ar-SA" sz="3000" dirty="0" smtClean="0">
                <a:cs typeface="Arial" pitchFamily="34" charset="0"/>
              </a:rPr>
              <a:t>مجموعة </a:t>
            </a:r>
            <a:r>
              <a:rPr lang="ar-SA" sz="3000" dirty="0" smtClean="0">
                <a:cs typeface="Arial" pitchFamily="34" charset="0"/>
              </a:rPr>
              <a:t>حل المتباينة هي </a:t>
            </a:r>
            <a:r>
              <a:rPr lang="en-US" sz="3000" dirty="0" smtClean="0">
                <a:cs typeface="Arial" pitchFamily="34" charset="0"/>
              </a:rPr>
              <a:t>   </a:t>
            </a:r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920492"/>
              </p:ext>
            </p:extLst>
          </p:nvPr>
        </p:nvGraphicFramePr>
        <p:xfrm>
          <a:off x="5029200" y="1600200"/>
          <a:ext cx="137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36" name="Equation" r:id="rId3" imgW="672840" imgH="253800" progId="Equation.3">
                  <p:embed/>
                </p:oleObj>
              </mc:Choice>
              <mc:Fallback>
                <p:oleObj name="Equation" r:id="rId3" imgW="672840" imgH="253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600200"/>
                        <a:ext cx="13716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506420"/>
              </p:ext>
            </p:extLst>
          </p:nvPr>
        </p:nvGraphicFramePr>
        <p:xfrm>
          <a:off x="7010400" y="2819400"/>
          <a:ext cx="1219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37" name="Equation" r:id="rId5" imgW="647419" imgH="177723" progId="Equation.3">
                  <p:embed/>
                </p:oleObj>
              </mc:Choice>
              <mc:Fallback>
                <p:oleObj name="Equation" r:id="rId5" imgW="647419" imgH="17772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819400"/>
                        <a:ext cx="1219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918735"/>
              </p:ext>
            </p:extLst>
          </p:nvPr>
        </p:nvGraphicFramePr>
        <p:xfrm>
          <a:off x="3905250" y="2819400"/>
          <a:ext cx="12763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38" name="Equation" r:id="rId7" imgW="736280" imgH="177723" progId="Equation.3">
                  <p:embed/>
                </p:oleObj>
              </mc:Choice>
              <mc:Fallback>
                <p:oleObj name="Equation" r:id="rId7" imgW="736280" imgH="17772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0" y="2819400"/>
                        <a:ext cx="12763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626302"/>
              </p:ext>
            </p:extLst>
          </p:nvPr>
        </p:nvGraphicFramePr>
        <p:xfrm>
          <a:off x="7086600" y="3886200"/>
          <a:ext cx="838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39" name="Equation" r:id="rId9" imgW="431425" imgH="177646" progId="Equation.3">
                  <p:embed/>
                </p:oleObj>
              </mc:Choice>
              <mc:Fallback>
                <p:oleObj name="Equation" r:id="rId9" imgW="431425" imgH="17764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886200"/>
                        <a:ext cx="838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550436"/>
              </p:ext>
            </p:extLst>
          </p:nvPr>
        </p:nvGraphicFramePr>
        <p:xfrm>
          <a:off x="3962400" y="3886200"/>
          <a:ext cx="9144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0" name="Equation" r:id="rId11" imgW="444114" imgH="177646" progId="Equation.3">
                  <p:embed/>
                </p:oleObj>
              </mc:Choice>
              <mc:Fallback>
                <p:oleObj name="Equation" r:id="rId11" imgW="444114" imgH="17764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886200"/>
                        <a:ext cx="9144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4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957228"/>
              </p:ext>
            </p:extLst>
          </p:nvPr>
        </p:nvGraphicFramePr>
        <p:xfrm>
          <a:off x="7162800" y="4391025"/>
          <a:ext cx="9144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1" name="Equation" r:id="rId13" imgW="368140" imgH="177723" progId="Equation.3">
                  <p:embed/>
                </p:oleObj>
              </mc:Choice>
              <mc:Fallback>
                <p:oleObj name="Equation" r:id="rId13" imgW="368140" imgH="177723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4391025"/>
                        <a:ext cx="9144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8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778433"/>
              </p:ext>
            </p:extLst>
          </p:nvPr>
        </p:nvGraphicFramePr>
        <p:xfrm>
          <a:off x="4038600" y="4419600"/>
          <a:ext cx="762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2" name="Equation" r:id="rId15" imgW="329914" imgH="177646" progId="Equation.3">
                  <p:embed/>
                </p:oleObj>
              </mc:Choice>
              <mc:Fallback>
                <p:oleObj name="Equation" r:id="rId15" imgW="329914" imgH="17764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419600"/>
                        <a:ext cx="762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008712"/>
              </p:ext>
            </p:extLst>
          </p:nvPr>
        </p:nvGraphicFramePr>
        <p:xfrm>
          <a:off x="2819400" y="5029200"/>
          <a:ext cx="25622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3" name="Equation" r:id="rId17" imgW="952087" imgH="203112" progId="Equation.3">
                  <p:embed/>
                </p:oleObj>
              </mc:Choice>
              <mc:Fallback>
                <p:oleObj name="Equation" r:id="rId17" imgW="952087" imgH="203112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029200"/>
                        <a:ext cx="256222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8122510"/>
              </p:ext>
            </p:extLst>
          </p:nvPr>
        </p:nvGraphicFramePr>
        <p:xfrm>
          <a:off x="7021513" y="3352800"/>
          <a:ext cx="19605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4" name="معادلة" r:id="rId19" imgW="1041120" imgH="177480" progId="Equation.3">
                  <p:embed/>
                </p:oleObj>
              </mc:Choice>
              <mc:Fallback>
                <p:oleObj name="معادلة" r:id="rId19" imgW="1041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1513" y="3352800"/>
                        <a:ext cx="196056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88310"/>
              </p:ext>
            </p:extLst>
          </p:nvPr>
        </p:nvGraphicFramePr>
        <p:xfrm>
          <a:off x="3984625" y="3352800"/>
          <a:ext cx="1936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45" name="معادلة" r:id="rId21" imgW="1117440" imgH="177480" progId="Equation.3">
                  <p:embed/>
                </p:oleObj>
              </mc:Choice>
              <mc:Fallback>
                <p:oleObj name="معادلة" r:id="rId21" imgW="1117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25" y="3352800"/>
                        <a:ext cx="1936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القيمة المطلقة:</a:t>
            </a:r>
            <a:endParaRPr lang="ar-SA" dirty="0"/>
          </a:p>
        </p:txBody>
      </p:sp>
      <p:sp>
        <p:nvSpPr>
          <p:cNvPr id="1639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مثال(3):</a:t>
            </a:r>
            <a:endParaRPr lang="en-US" sz="300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smtClean="0">
                <a:cs typeface="Arial" pitchFamily="34" charset="0"/>
              </a:rPr>
              <a:t>حل المتباينة</a:t>
            </a:r>
            <a:r>
              <a:rPr lang="ar-SA" smtClean="0">
                <a:cs typeface="Arial" pitchFamily="34" charset="0"/>
              </a:rPr>
              <a:t>               </a:t>
            </a:r>
          </a:p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r>
              <a:rPr lang="en-US" smtClean="0">
                <a:cs typeface="Arial" pitchFamily="34" charset="0"/>
              </a:rPr>
              <a:t>     </a:t>
            </a:r>
            <a:r>
              <a:rPr lang="ar-SA" smtClean="0">
                <a:cs typeface="Arial" pitchFamily="34" charset="0"/>
              </a:rPr>
              <a:t>             </a:t>
            </a:r>
            <a:endParaRPr lang="ar-SA" sz="3000" smtClean="0">
              <a:cs typeface="Arial" pitchFamily="34" charset="0"/>
            </a:endParaRPr>
          </a:p>
          <a:p>
            <a:pPr rtl="1"/>
            <a:r>
              <a:rPr lang="ar-SA" sz="2800" smtClean="0">
                <a:cs typeface="Arial" pitchFamily="34" charset="0"/>
              </a:rPr>
              <a:t>                                  </a:t>
            </a:r>
          </a:p>
          <a:p>
            <a:pPr rtl="1"/>
            <a:r>
              <a:rPr lang="ar-SA" sz="2800" smtClean="0">
                <a:cs typeface="Arial" pitchFamily="34" charset="0"/>
              </a:rPr>
              <a:t>          </a:t>
            </a:r>
            <a:endParaRPr lang="ar-SA" smtClean="0">
              <a:cs typeface="Arial" pitchFamily="34" charset="0"/>
            </a:endParaRPr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"/>
          <p:cNvGraphicFramePr>
            <a:graphicFrameLocks noChangeAspect="1"/>
          </p:cNvGraphicFramePr>
          <p:nvPr/>
        </p:nvGraphicFramePr>
        <p:xfrm>
          <a:off x="5795963" y="2043113"/>
          <a:ext cx="16922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8" name="Equation" r:id="rId3" imgW="647640" imgH="431640" progId="Equation.3">
                  <p:embed/>
                </p:oleObj>
              </mc:Choice>
              <mc:Fallback>
                <p:oleObj name="Equation" r:id="rId3" imgW="647640" imgH="431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2043113"/>
                        <a:ext cx="1692275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892383"/>
              </p:ext>
            </p:extLst>
          </p:nvPr>
        </p:nvGraphicFramePr>
        <p:xfrm>
          <a:off x="5562600" y="3200400"/>
          <a:ext cx="2667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9" name="معادلة" r:id="rId5" imgW="914400" imgH="393480" progId="Equation.3">
                  <p:embed/>
                </p:oleObj>
              </mc:Choice>
              <mc:Fallback>
                <p:oleObj name="معادلة" r:id="rId5" imgW="9144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200400"/>
                        <a:ext cx="2667000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430319"/>
              </p:ext>
            </p:extLst>
          </p:nvPr>
        </p:nvGraphicFramePr>
        <p:xfrm>
          <a:off x="5791200" y="5410200"/>
          <a:ext cx="2587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0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410200"/>
                        <a:ext cx="25876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875439"/>
              </p:ext>
            </p:extLst>
          </p:nvPr>
        </p:nvGraphicFramePr>
        <p:xfrm>
          <a:off x="4881563" y="4267200"/>
          <a:ext cx="433387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1" name="معادلة" r:id="rId9" imgW="1485720" imgH="393480" progId="Equation.3">
                  <p:embed/>
                </p:oleObj>
              </mc:Choice>
              <mc:Fallback>
                <p:oleObj name="معادلة" r:id="rId9" imgW="1485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1563" y="4267200"/>
                        <a:ext cx="4333875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dirty="0"/>
          </a:p>
        </p:txBody>
      </p:sp>
      <p:sp>
        <p:nvSpPr>
          <p:cNvPr id="17414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46238"/>
            <a:ext cx="8915400" cy="4525962"/>
          </a:xfrm>
        </p:spPr>
        <p:txBody>
          <a:bodyPr/>
          <a:lstStyle/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endParaRPr lang="ar-SA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مجموعة الحل هي</a:t>
            </a:r>
            <a:r>
              <a:rPr lang="ar-SA" dirty="0" smtClean="0">
                <a:cs typeface="Arial" pitchFamily="34" charset="0"/>
              </a:rPr>
              <a:t>       </a:t>
            </a: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414749"/>
              </p:ext>
            </p:extLst>
          </p:nvPr>
        </p:nvGraphicFramePr>
        <p:xfrm>
          <a:off x="5749925" y="4981575"/>
          <a:ext cx="9556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2" name="Equation" r:id="rId3" imgW="444240" imgH="393480" progId="Equation.3">
                  <p:embed/>
                </p:oleObj>
              </mc:Choice>
              <mc:Fallback>
                <p:oleObj name="Equation" r:id="rId3" imgW="44424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925" y="4981575"/>
                        <a:ext cx="955675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834930"/>
              </p:ext>
            </p:extLst>
          </p:nvPr>
        </p:nvGraphicFramePr>
        <p:xfrm>
          <a:off x="5538788" y="3940175"/>
          <a:ext cx="279082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3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8788" y="3940175"/>
                        <a:ext cx="2790825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912375"/>
              </p:ext>
            </p:extLst>
          </p:nvPr>
        </p:nvGraphicFramePr>
        <p:xfrm>
          <a:off x="5410200" y="2514600"/>
          <a:ext cx="30591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4" name="Equation" r:id="rId7" imgW="723600" imgH="177480" progId="Equation.3">
                  <p:embed/>
                </p:oleObj>
              </mc:Choice>
              <mc:Fallback>
                <p:oleObj name="Equation" r:id="rId7" imgW="72360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514600"/>
                        <a:ext cx="30591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681575"/>
              </p:ext>
            </p:extLst>
          </p:nvPr>
        </p:nvGraphicFramePr>
        <p:xfrm>
          <a:off x="3352800" y="1752600"/>
          <a:ext cx="6278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5" name="معادلة" r:id="rId9" imgW="1485720" imgH="177480" progId="Equation.3">
                  <p:embed/>
                </p:oleObj>
              </mc:Choice>
              <mc:Fallback>
                <p:oleObj name="معادلة" r:id="rId9" imgW="1485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752600"/>
                        <a:ext cx="62785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946885"/>
              </p:ext>
            </p:extLst>
          </p:nvPr>
        </p:nvGraphicFramePr>
        <p:xfrm>
          <a:off x="3810000" y="3076575"/>
          <a:ext cx="5634037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6" name="معادلة" r:id="rId11" imgW="1333440" imgH="393480" progId="Equation.3">
                  <p:embed/>
                </p:oleObj>
              </mc:Choice>
              <mc:Fallback>
                <p:oleObj name="معادلة" r:id="rId11" imgW="1333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076575"/>
                        <a:ext cx="5634037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حل المتباينات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                      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pPr>
              <a:defRPr/>
            </a:pP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1219200" y="22098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8" name="Equation" r:id="rId3" imgW="583920" imgH="253800" progId="Equation.3">
                  <p:embed/>
                </p:oleObj>
              </mc:Choice>
              <mc:Fallback>
                <p:oleObj name="Equation" r:id="rId3" imgW="58392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09800"/>
                        <a:ext cx="1800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219200" y="2819400"/>
          <a:ext cx="16049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9" name="Equation" r:id="rId5" imgW="520560" imgH="253800" progId="Equation.3">
                  <p:embed/>
                </p:oleObj>
              </mc:Choice>
              <mc:Fallback>
                <p:oleObj name="Equation" r:id="rId5" imgW="52056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19400"/>
                        <a:ext cx="16049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7"/>
          <p:cNvGraphicFramePr>
            <a:graphicFrameLocks noChangeAspect="1"/>
          </p:cNvGraphicFramePr>
          <p:nvPr/>
        </p:nvGraphicFramePr>
        <p:xfrm>
          <a:off x="1219200" y="3352800"/>
          <a:ext cx="20748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0" name="Equation" r:id="rId7" imgW="672840" imgH="253800" progId="Equation.3">
                  <p:embed/>
                </p:oleObj>
              </mc:Choice>
              <mc:Fallback>
                <p:oleObj name="Equation" r:id="rId7" imgW="672840" imgH="253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20748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203325" y="3810000"/>
          <a:ext cx="19970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1" name="Equation" r:id="rId9" imgW="647640" imgH="253800" progId="Equation.3">
                  <p:embed/>
                </p:oleObj>
              </mc:Choice>
              <mc:Fallback>
                <p:oleObj name="Equation" r:id="rId9" imgW="64764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3810000"/>
                        <a:ext cx="19970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9"/>
          <p:cNvGraphicFramePr>
            <a:graphicFrameLocks noChangeAspect="1"/>
          </p:cNvGraphicFramePr>
          <p:nvPr/>
        </p:nvGraphicFramePr>
        <p:xfrm>
          <a:off x="1201738" y="4343400"/>
          <a:ext cx="20748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2" name="Equation" r:id="rId11" imgW="672840" imgH="253800" progId="Equation.3">
                  <p:embed/>
                </p:oleObj>
              </mc:Choice>
              <mc:Fallback>
                <p:oleObj name="Equation" r:id="rId11" imgW="67284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8" y="4343400"/>
                        <a:ext cx="207486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10"/>
          <p:cNvGraphicFramePr>
            <a:graphicFrameLocks noChangeAspect="1"/>
          </p:cNvGraphicFramePr>
          <p:nvPr/>
        </p:nvGraphicFramePr>
        <p:xfrm>
          <a:off x="1201738" y="4953000"/>
          <a:ext cx="20748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3" name="Equation" r:id="rId13" imgW="672840" imgH="253800" progId="Equation.3">
                  <p:embed/>
                </p:oleObj>
              </mc:Choice>
              <mc:Fallback>
                <p:oleObj name="Equation" r:id="rId13" imgW="672840" imgH="253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8" y="4953000"/>
                        <a:ext cx="207486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29699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marL="514350" indent="-514350" algn="l">
              <a:buFont typeface="+mj-lt"/>
              <a:buAutoNum type="arabicPeriod" startAt="7"/>
              <a:defRPr/>
            </a:pPr>
            <a:endParaRPr lang="en-US" sz="3000" dirty="0" smtClean="0">
              <a:cs typeface="Arial" pitchFamily="34" charset="0"/>
            </a:endParaRPr>
          </a:p>
          <a:p>
            <a:pPr marL="514350" indent="-514350" algn="l">
              <a:buFont typeface="+mj-lt"/>
              <a:buAutoNum type="arabicPeriod" startAt="7"/>
              <a:defRPr/>
            </a:pPr>
            <a:r>
              <a:rPr lang="en-US" sz="3000" dirty="0" smtClean="0">
                <a:cs typeface="Arial" pitchFamily="34" charset="0"/>
              </a:rPr>
              <a:t>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+mj-lt"/>
              <a:buAutoNum type="arabicPeriod" startAt="8"/>
              <a:defRPr/>
            </a:pPr>
            <a:r>
              <a:rPr lang="en-US" sz="3000" dirty="0" smtClean="0">
                <a:cs typeface="Arial" pitchFamily="34" charset="0"/>
              </a:rPr>
              <a:t>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   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pPr>
              <a:defRPr/>
            </a:pP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/>
        </p:nvGraphicFramePr>
        <p:xfrm>
          <a:off x="1219200" y="2209800"/>
          <a:ext cx="1447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8" name="Equation" r:id="rId3" imgW="469800" imgH="253800" progId="Equation.3">
                  <p:embed/>
                </p:oleObj>
              </mc:Choice>
              <mc:Fallback>
                <p:oleObj name="Equation" r:id="rId3" imgW="469800" imgH="253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09800"/>
                        <a:ext cx="1447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984250" y="3260725"/>
          <a:ext cx="207486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9" name="Equation" r:id="rId5" imgW="672840" imgH="431640" progId="Equation.3">
                  <p:embed/>
                </p:oleObj>
              </mc:Choice>
              <mc:Fallback>
                <p:oleObj name="Equation" r:id="rId5" imgW="67284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3260725"/>
                        <a:ext cx="2074863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1526</TotalTime>
  <Words>396</Words>
  <Application>Microsoft Office PowerPoint</Application>
  <PresentationFormat>A4 Paper (210x297 mm)</PresentationFormat>
  <Paragraphs>171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Office Theme</vt:lpstr>
      <vt:lpstr>معادلة</vt:lpstr>
      <vt:lpstr>Equation</vt:lpstr>
      <vt:lpstr>Microsoft Equation 3.0</vt:lpstr>
      <vt:lpstr>PowerPoint Presentation</vt:lpstr>
      <vt:lpstr>المحاضرة الخامسة</vt:lpstr>
      <vt:lpstr>المتباينات:</vt:lpstr>
      <vt:lpstr>تابع : المتباينات:</vt:lpstr>
      <vt:lpstr>خواص المتباينات:</vt:lpstr>
      <vt:lpstr>تابع: المتباينات:</vt:lpstr>
      <vt:lpstr>تابع : الحل:</vt:lpstr>
      <vt:lpstr>تابع: المتباينات:</vt:lpstr>
      <vt:lpstr>تابع: المتباينات:</vt:lpstr>
      <vt:lpstr>تابع الحل :</vt:lpstr>
      <vt:lpstr>تمارين:</vt:lpstr>
      <vt:lpstr>تابع : تمارين:</vt:lpstr>
      <vt:lpstr>القيمة المطلقة:</vt:lpstr>
      <vt:lpstr>تابع: القيمة المطلقة:</vt:lpstr>
      <vt:lpstr>تابع: الخواص :</vt:lpstr>
      <vt:lpstr>تابع: القيمة المطلقة:</vt:lpstr>
      <vt:lpstr>تابع: القيمة المطلقة:</vt:lpstr>
      <vt:lpstr>تابع: القيمة المطلقة:</vt:lpstr>
      <vt:lpstr>تابع: الحل:</vt:lpstr>
      <vt:lpstr>تمارين:</vt:lpstr>
      <vt:lpstr>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124</cp:revision>
  <cp:lastPrinted>2012-02-01T09:27:40Z</cp:lastPrinted>
  <dcterms:created xsi:type="dcterms:W3CDTF">2009-10-14T19:14:34Z</dcterms:created>
  <dcterms:modified xsi:type="dcterms:W3CDTF">2012-02-01T09:28:35Z</dcterms:modified>
</cp:coreProperties>
</file>