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69" r:id="rId3"/>
    <p:sldId id="270" r:id="rId4"/>
    <p:sldId id="271" r:id="rId5"/>
    <p:sldId id="272" r:id="rId6"/>
    <p:sldId id="297" r:id="rId7"/>
    <p:sldId id="273" r:id="rId8"/>
    <p:sldId id="274" r:id="rId9"/>
    <p:sldId id="294" r:id="rId10"/>
    <p:sldId id="295" r:id="rId11"/>
    <p:sldId id="296"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208" autoAdjust="0"/>
    <p:restoredTop sz="94664" autoAdjust="0"/>
  </p:normalViewPr>
  <p:slideViewPr>
    <p:cSldViewPr>
      <p:cViewPr>
        <p:scale>
          <a:sx n="80" d="100"/>
          <a:sy n="80" d="100"/>
        </p:scale>
        <p:origin x="-6" y="-84"/>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5" Type="http://schemas.openxmlformats.org/officeDocument/2006/relationships/image" Target="../media/image8.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image" Target="../media/image11.wmf"/><Relationship Id="rId7" Type="http://schemas.openxmlformats.org/officeDocument/2006/relationships/image" Target="../media/image15.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10" Type="http://schemas.openxmlformats.org/officeDocument/2006/relationships/image" Target="../media/image18.wmf"/><Relationship Id="rId4" Type="http://schemas.openxmlformats.org/officeDocument/2006/relationships/image" Target="../media/image12.wmf"/><Relationship Id="rId9" Type="http://schemas.openxmlformats.org/officeDocument/2006/relationships/image" Target="../media/image1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1.wmf"/><Relationship Id="rId7" Type="http://schemas.openxmlformats.org/officeDocument/2006/relationships/image" Target="../media/image25.wmf"/><Relationship Id="rId2" Type="http://schemas.openxmlformats.org/officeDocument/2006/relationships/image" Target="../media/image20.wmf"/><Relationship Id="rId1" Type="http://schemas.openxmlformats.org/officeDocument/2006/relationships/image" Target="../media/image19.wmf"/><Relationship Id="rId6" Type="http://schemas.openxmlformats.org/officeDocument/2006/relationships/image" Target="../media/image24.wmf"/><Relationship Id="rId5" Type="http://schemas.openxmlformats.org/officeDocument/2006/relationships/image" Target="../media/image23.wmf"/><Relationship Id="rId4"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image" Target="../media/image28.wmf"/><Relationship Id="rId7" Type="http://schemas.openxmlformats.org/officeDocument/2006/relationships/image" Target="../media/image32.wmf"/><Relationship Id="rId2" Type="http://schemas.openxmlformats.org/officeDocument/2006/relationships/image" Target="../media/image27.wmf"/><Relationship Id="rId1" Type="http://schemas.openxmlformats.org/officeDocument/2006/relationships/image" Target="../media/image26.wmf"/><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5" Type="http://schemas.openxmlformats.org/officeDocument/2006/relationships/image" Target="../media/image40.wmf"/><Relationship Id="rId4" Type="http://schemas.openxmlformats.org/officeDocument/2006/relationships/image" Target="../media/image39.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3.wmf"/><Relationship Id="rId7" Type="http://schemas.openxmlformats.org/officeDocument/2006/relationships/image" Target="../media/image47.wmf"/><Relationship Id="rId2" Type="http://schemas.openxmlformats.org/officeDocument/2006/relationships/image" Target="../media/image42.wmf"/><Relationship Id="rId1" Type="http://schemas.openxmlformats.org/officeDocument/2006/relationships/image" Target="../media/image41.wmf"/><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4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62.wmf"/><Relationship Id="rId3" Type="http://schemas.openxmlformats.org/officeDocument/2006/relationships/image" Target="../media/image43.wmf"/><Relationship Id="rId7" Type="http://schemas.openxmlformats.org/officeDocument/2006/relationships/image" Target="../media/image61.wmf"/><Relationship Id="rId2" Type="http://schemas.openxmlformats.org/officeDocument/2006/relationships/image" Target="../media/image58.wmf"/><Relationship Id="rId1" Type="http://schemas.openxmlformats.org/officeDocument/2006/relationships/image" Target="../media/image41.wmf"/><Relationship Id="rId6" Type="http://schemas.openxmlformats.org/officeDocument/2006/relationships/image" Target="../media/image47.wmf"/><Relationship Id="rId5" Type="http://schemas.openxmlformats.org/officeDocument/2006/relationships/image" Target="../media/image60.wmf"/><Relationship Id="rId10" Type="http://schemas.openxmlformats.org/officeDocument/2006/relationships/image" Target="../media/image64.wmf"/><Relationship Id="rId4" Type="http://schemas.openxmlformats.org/officeDocument/2006/relationships/image" Target="../media/image59.wmf"/><Relationship Id="rId9" Type="http://schemas.openxmlformats.org/officeDocument/2006/relationships/image" Target="../media/image6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 Id="rId4" Type="http://schemas.openxmlformats.org/officeDocument/2006/relationships/image" Target="../media/image68.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image" Target="../media/image72.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76.wmf"/><Relationship Id="rId1" Type="http://schemas.openxmlformats.org/officeDocument/2006/relationships/image" Target="../media/image75.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image" Target="../media/image77.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image" Target="../media/image79.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82.wmf"/><Relationship Id="rId1" Type="http://schemas.openxmlformats.org/officeDocument/2006/relationships/image" Target="../media/image81.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3.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86.wmf"/><Relationship Id="rId1" Type="http://schemas.openxmlformats.org/officeDocument/2006/relationships/image" Target="../media/image83.wmf"/><Relationship Id="rId4" Type="http://schemas.openxmlformats.org/officeDocument/2006/relationships/image" Target="../media/image88.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90.wmf"/><Relationship Id="rId1" Type="http://schemas.openxmlformats.org/officeDocument/2006/relationships/image" Target="../media/image89.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image" Target="../media/image92.wmf"/><Relationship Id="rId1" Type="http://schemas.openxmlformats.org/officeDocument/2006/relationships/image" Target="../media/image91.wmf"/><Relationship Id="rId5" Type="http://schemas.openxmlformats.org/officeDocument/2006/relationships/image" Target="../media/image95.wmf"/><Relationship Id="rId4" Type="http://schemas.openxmlformats.org/officeDocument/2006/relationships/image" Target="../media/image94.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image" Target="../media/image96.wmf"/><Relationship Id="rId1" Type="http://schemas.openxmlformats.org/officeDocument/2006/relationships/image" Target="../media/image91.wmf"/><Relationship Id="rId4" Type="http://schemas.openxmlformats.org/officeDocument/2006/relationships/image" Target="../media/image98.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100.wmf"/><Relationship Id="rId1" Type="http://schemas.openxmlformats.org/officeDocument/2006/relationships/image" Target="../media/image99.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01.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02.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image" Target="../media/image104.wmf"/><Relationship Id="rId1" Type="http://schemas.openxmlformats.org/officeDocument/2006/relationships/image" Target="../media/image103.wmf"/><Relationship Id="rId5" Type="http://schemas.openxmlformats.org/officeDocument/2006/relationships/image" Target="../media/image107.wmf"/><Relationship Id="rId4" Type="http://schemas.openxmlformats.org/officeDocument/2006/relationships/image" Target="../media/image106.wmf"/></Relationships>
</file>

<file path=ppt/drawings/_rels/vmlDrawing26.vml.rels><?xml version="1.0" encoding="UTF-8" standalone="yes"?>
<Relationships xmlns="http://schemas.openxmlformats.org/package/2006/relationships"><Relationship Id="rId8" Type="http://schemas.openxmlformats.org/officeDocument/2006/relationships/image" Target="../media/image115.wmf"/><Relationship Id="rId3" Type="http://schemas.openxmlformats.org/officeDocument/2006/relationships/image" Target="../media/image110.wmf"/><Relationship Id="rId7" Type="http://schemas.openxmlformats.org/officeDocument/2006/relationships/image" Target="../media/image114.wmf"/><Relationship Id="rId2" Type="http://schemas.openxmlformats.org/officeDocument/2006/relationships/image" Target="../media/image109.wmf"/><Relationship Id="rId1" Type="http://schemas.openxmlformats.org/officeDocument/2006/relationships/image" Target="../media/image108.wmf"/><Relationship Id="rId6" Type="http://schemas.openxmlformats.org/officeDocument/2006/relationships/image" Target="../media/image113.wmf"/><Relationship Id="rId5" Type="http://schemas.openxmlformats.org/officeDocument/2006/relationships/image" Target="../media/image112.wmf"/><Relationship Id="rId10" Type="http://schemas.openxmlformats.org/officeDocument/2006/relationships/image" Target="../media/image117.wmf"/><Relationship Id="rId4" Type="http://schemas.openxmlformats.org/officeDocument/2006/relationships/image" Target="../media/image111.wmf"/><Relationship Id="rId9" Type="http://schemas.openxmlformats.org/officeDocument/2006/relationships/image" Target="../media/image116.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21.wmf"/><Relationship Id="rId2" Type="http://schemas.openxmlformats.org/officeDocument/2006/relationships/image" Target="../media/image120.wmf"/><Relationship Id="rId1" Type="http://schemas.openxmlformats.org/officeDocument/2006/relationships/image" Target="../media/image119.wmf"/><Relationship Id="rId5" Type="http://schemas.openxmlformats.org/officeDocument/2006/relationships/image" Target="../media/image123.wmf"/><Relationship Id="rId4" Type="http://schemas.openxmlformats.org/officeDocument/2006/relationships/image" Target="../media/image122.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26.wmf"/><Relationship Id="rId2" Type="http://schemas.openxmlformats.org/officeDocument/2006/relationships/image" Target="../media/image125.wmf"/><Relationship Id="rId1" Type="http://schemas.openxmlformats.org/officeDocument/2006/relationships/image" Target="../media/image124.wmf"/><Relationship Id="rId4" Type="http://schemas.openxmlformats.org/officeDocument/2006/relationships/image" Target="../media/image1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oleObject" Target="../embeddings/oleObject6.bin"/><Relationship Id="rId7" Type="http://schemas.openxmlformats.org/officeDocument/2006/relationships/oleObject" Target="../embeddings/oleObject10.bin"/><Relationship Id="rId12"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9.bin"/><Relationship Id="rId11" Type="http://schemas.openxmlformats.org/officeDocument/2006/relationships/oleObject" Target="../embeddings/oleObject14.bin"/><Relationship Id="rId5" Type="http://schemas.openxmlformats.org/officeDocument/2006/relationships/oleObject" Target="../embeddings/oleObject8.bin"/><Relationship Id="rId10" Type="http://schemas.openxmlformats.org/officeDocument/2006/relationships/oleObject" Target="../embeddings/oleObject13.bin"/><Relationship Id="rId4" Type="http://schemas.openxmlformats.org/officeDocument/2006/relationships/oleObject" Target="../embeddings/oleObject7.bin"/><Relationship Id="rId9" Type="http://schemas.openxmlformats.org/officeDocument/2006/relationships/oleObject" Target="../embeddings/oleObject12.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oleObject" Target="../embeddings/oleObject16.bin"/><Relationship Id="rId7"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19.bin"/><Relationship Id="rId5" Type="http://schemas.openxmlformats.org/officeDocument/2006/relationships/oleObject" Target="../embeddings/oleObject18.bin"/><Relationship Id="rId10" Type="http://schemas.openxmlformats.org/officeDocument/2006/relationships/oleObject" Target="../embeddings/oleObject23.bin"/><Relationship Id="rId4" Type="http://schemas.openxmlformats.org/officeDocument/2006/relationships/oleObject" Target="../embeddings/oleObject17.bin"/><Relationship Id="rId9" Type="http://schemas.openxmlformats.org/officeDocument/2006/relationships/oleObject" Target="../embeddings/oleObject22.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9.bin"/><Relationship Id="rId3" Type="http://schemas.openxmlformats.org/officeDocument/2006/relationships/oleObject" Target="../embeddings/oleObject24.bin"/><Relationship Id="rId7"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27.bin"/><Relationship Id="rId5" Type="http://schemas.openxmlformats.org/officeDocument/2006/relationships/oleObject" Target="../embeddings/oleObject26.bin"/><Relationship Id="rId10" Type="http://schemas.openxmlformats.org/officeDocument/2006/relationships/oleObject" Target="../embeddings/oleObject31.bin"/><Relationship Id="rId4" Type="http://schemas.openxmlformats.org/officeDocument/2006/relationships/oleObject" Target="../embeddings/oleObject25.bin"/><Relationship Id="rId9" Type="http://schemas.openxmlformats.org/officeDocument/2006/relationships/oleObject" Target="../embeddings/oleObject30.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33.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4.bin"/><Relationship Id="rId7"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37.bin"/><Relationship Id="rId5" Type="http://schemas.openxmlformats.org/officeDocument/2006/relationships/oleObject" Target="../embeddings/oleObject36.bin"/><Relationship Id="rId4" Type="http://schemas.openxmlformats.org/officeDocument/2006/relationships/oleObject" Target="../embeddings/oleObject35.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oleObject" Target="../embeddings/oleObject39.bin"/><Relationship Id="rId7"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42.bin"/><Relationship Id="rId5" Type="http://schemas.openxmlformats.org/officeDocument/2006/relationships/oleObject" Target="../embeddings/oleObject41.bin"/><Relationship Id="rId4" Type="http://schemas.openxmlformats.org/officeDocument/2006/relationships/oleObject" Target="../embeddings/oleObject40.bin"/><Relationship Id="rId9" Type="http://schemas.openxmlformats.org/officeDocument/2006/relationships/oleObject" Target="../embeddings/oleObject45.bin"/></Relationships>
</file>

<file path=ppt/slides/_rels/slide1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oleObject" Target="../embeddings/oleObject46.bin"/><Relationship Id="rId7" Type="http://schemas.openxmlformats.org/officeDocument/2006/relationships/image" Target="../media/image54.png"/><Relationship Id="rId12"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53.png"/><Relationship Id="rId11" Type="http://schemas.openxmlformats.org/officeDocument/2006/relationships/oleObject" Target="../embeddings/oleObject47.bin"/><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54.bin"/><Relationship Id="rId3" Type="http://schemas.openxmlformats.org/officeDocument/2006/relationships/oleObject" Target="../embeddings/oleObject49.bin"/><Relationship Id="rId7" Type="http://schemas.openxmlformats.org/officeDocument/2006/relationships/oleObject" Target="../embeddings/oleObject53.bin"/><Relationship Id="rId12" Type="http://schemas.openxmlformats.org/officeDocument/2006/relationships/oleObject" Target="../embeddings/oleObject58.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52.bin"/><Relationship Id="rId11" Type="http://schemas.openxmlformats.org/officeDocument/2006/relationships/oleObject" Target="../embeddings/oleObject57.bin"/><Relationship Id="rId5" Type="http://schemas.openxmlformats.org/officeDocument/2006/relationships/oleObject" Target="../embeddings/oleObject51.bin"/><Relationship Id="rId10" Type="http://schemas.openxmlformats.org/officeDocument/2006/relationships/oleObject" Target="../embeddings/oleObject56.bin"/><Relationship Id="rId4" Type="http://schemas.openxmlformats.org/officeDocument/2006/relationships/oleObject" Target="../embeddings/oleObject50.bin"/><Relationship Id="rId9" Type="http://schemas.openxmlformats.org/officeDocument/2006/relationships/oleObject" Target="../embeddings/oleObject55.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62.bin"/><Relationship Id="rId5" Type="http://schemas.openxmlformats.org/officeDocument/2006/relationships/oleObject" Target="../embeddings/oleObject61.bin"/><Relationship Id="rId4" Type="http://schemas.openxmlformats.org/officeDocument/2006/relationships/oleObject" Target="../embeddings/oleObject60.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oleObject" Target="../embeddings/oleObject65.bin"/><Relationship Id="rId4" Type="http://schemas.openxmlformats.org/officeDocument/2006/relationships/oleObject" Target="../embeddings/oleObject64.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oleObject" Target="../embeddings/oleObject68.bin"/><Relationship Id="rId4" Type="http://schemas.openxmlformats.org/officeDocument/2006/relationships/oleObject" Target="../embeddings/oleObject67.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69.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70.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oleObject72.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oleObject74.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5.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oleObject76.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oleObject" Target="../embeddings/oleObject79.bin"/><Relationship Id="rId4" Type="http://schemas.openxmlformats.org/officeDocument/2006/relationships/oleObject" Target="../embeddings/oleObject78.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80.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83.bin"/><Relationship Id="rId5" Type="http://schemas.openxmlformats.org/officeDocument/2006/relationships/oleObject" Target="../embeddings/oleObject82.bin"/><Relationship Id="rId4" Type="http://schemas.openxmlformats.org/officeDocument/2006/relationships/oleObject" Target="../embeddings/oleObject81.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84.bin"/><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oleObject" Target="../embeddings/oleObject85.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86.bin"/><Relationship Id="rId7" Type="http://schemas.openxmlformats.org/officeDocument/2006/relationships/oleObject" Target="../embeddings/oleObject90.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89.bin"/><Relationship Id="rId5" Type="http://schemas.openxmlformats.org/officeDocument/2006/relationships/oleObject" Target="../embeddings/oleObject88.bin"/><Relationship Id="rId4" Type="http://schemas.openxmlformats.org/officeDocument/2006/relationships/oleObject" Target="../embeddings/oleObject87.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91.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94.bin"/><Relationship Id="rId5" Type="http://schemas.openxmlformats.org/officeDocument/2006/relationships/oleObject" Target="../embeddings/oleObject93.bin"/><Relationship Id="rId4" Type="http://schemas.openxmlformats.org/officeDocument/2006/relationships/oleObject" Target="../embeddings/oleObject92.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95.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oleObject" Target="../embeddings/oleObject96.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97.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98.bin"/><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99.bin"/><Relationship Id="rId7" Type="http://schemas.openxmlformats.org/officeDocument/2006/relationships/oleObject" Target="../embeddings/oleObject103.bin"/><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oleObject" Target="../embeddings/oleObject102.bin"/><Relationship Id="rId5" Type="http://schemas.openxmlformats.org/officeDocument/2006/relationships/oleObject" Target="../embeddings/oleObject101.bin"/><Relationship Id="rId4" Type="http://schemas.openxmlformats.org/officeDocument/2006/relationships/oleObject" Target="../embeddings/oleObject100.bin"/></Relationships>
</file>

<file path=ppt/slides/_rels/slide28.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oleObject" Target="../embeddings/oleObject110.bin"/><Relationship Id="rId3" Type="http://schemas.openxmlformats.org/officeDocument/2006/relationships/oleObject" Target="../embeddings/oleObject104.bin"/><Relationship Id="rId7" Type="http://schemas.openxmlformats.org/officeDocument/2006/relationships/image" Target="../media/image55.png"/><Relationship Id="rId12" Type="http://schemas.openxmlformats.org/officeDocument/2006/relationships/oleObject" Target="../embeddings/oleObject109.bin"/><Relationship Id="rId2" Type="http://schemas.openxmlformats.org/officeDocument/2006/relationships/slideLayout" Target="../slideLayouts/slideLayout2.xml"/><Relationship Id="rId16" Type="http://schemas.openxmlformats.org/officeDocument/2006/relationships/oleObject" Target="../embeddings/oleObject113.bin"/><Relationship Id="rId1" Type="http://schemas.openxmlformats.org/officeDocument/2006/relationships/vmlDrawing" Target="../drawings/vmlDrawing26.vml"/><Relationship Id="rId6" Type="http://schemas.openxmlformats.org/officeDocument/2006/relationships/oleObject" Target="../embeddings/oleObject107.bin"/><Relationship Id="rId11" Type="http://schemas.openxmlformats.org/officeDocument/2006/relationships/oleObject" Target="../embeddings/oleObject108.bin"/><Relationship Id="rId5" Type="http://schemas.openxmlformats.org/officeDocument/2006/relationships/oleObject" Target="../embeddings/oleObject106.bin"/><Relationship Id="rId15" Type="http://schemas.openxmlformats.org/officeDocument/2006/relationships/oleObject" Target="../embeddings/oleObject112.bin"/><Relationship Id="rId10" Type="http://schemas.openxmlformats.org/officeDocument/2006/relationships/image" Target="../media/image118.png"/><Relationship Id="rId4" Type="http://schemas.openxmlformats.org/officeDocument/2006/relationships/oleObject" Target="../embeddings/oleObject105.bin"/><Relationship Id="rId9" Type="http://schemas.openxmlformats.org/officeDocument/2006/relationships/image" Target="../media/image57.png"/><Relationship Id="rId14" Type="http://schemas.openxmlformats.org/officeDocument/2006/relationships/oleObject" Target="../embeddings/oleObject111.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14.bin"/><Relationship Id="rId7" Type="http://schemas.openxmlformats.org/officeDocument/2006/relationships/oleObject" Target="../embeddings/oleObject118.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oleObject" Target="../embeddings/oleObject117.bin"/><Relationship Id="rId5" Type="http://schemas.openxmlformats.org/officeDocument/2006/relationships/oleObject" Target="../embeddings/oleObject116.bin"/><Relationship Id="rId4" Type="http://schemas.openxmlformats.org/officeDocument/2006/relationships/oleObject" Target="../embeddings/oleObject115.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19.bin"/><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oleObject" Target="../embeddings/oleObject122.bin"/><Relationship Id="rId5" Type="http://schemas.openxmlformats.org/officeDocument/2006/relationships/oleObject" Target="../embeddings/oleObject121.bin"/><Relationship Id="rId4" Type="http://schemas.openxmlformats.org/officeDocument/2006/relationships/oleObject" Target="../embeddings/oleObject120.bin"/></Relationships>
</file>

<file path=ppt/slides/_rels/slide3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اسم المقرر</a:t>
            </a:r>
          </a:p>
          <a:p>
            <a:pPr algn="ctr"/>
            <a:r>
              <a:rPr lang="ar-SA" sz="3200" b="1" dirty="0" smtClean="0">
                <a:solidFill>
                  <a:srgbClr val="FF0000"/>
                </a:solidFill>
                <a:latin typeface="AYM Wadiy S_U normal."/>
                <a:cs typeface="Times New Roman" pitchFamily="18" charset="0"/>
              </a:rPr>
              <a:t>مبادئ الرياضيات (2) </a:t>
            </a:r>
            <a:r>
              <a:rPr lang="ar-EG" sz="3200" b="1" dirty="0" smtClean="0">
                <a:solidFill>
                  <a:srgbClr val="7F7F7F"/>
                </a:solidFill>
                <a:latin typeface="Calibri" pitchFamily="34" charset="0"/>
                <a:cs typeface="Times New Roman" pitchFamily="18" charset="0"/>
              </a:rPr>
              <a:t/>
            </a:r>
            <a:br>
              <a:rPr lang="ar-EG" sz="3200" b="1" dirty="0" smtClean="0">
                <a:solidFill>
                  <a:srgbClr val="7F7F7F"/>
                </a:solidFill>
                <a:latin typeface="Calibri" pitchFamily="34" charset="0"/>
                <a:cs typeface="Times New Roman" pitchFamily="18" charset="0"/>
              </a:rPr>
            </a:br>
            <a:endParaRPr lang="en-US" sz="2800" b="1" dirty="0" smtClean="0">
              <a:solidFill>
                <a:srgbClr val="7F7F7F"/>
              </a:solidFill>
              <a:latin typeface="Calibri" pitchFamily="34" charset="0"/>
            </a:endParaRPr>
          </a:p>
          <a:p>
            <a:pPr algn="ctr">
              <a:lnSpc>
                <a:spcPct val="150000"/>
              </a:lnSpc>
            </a:pPr>
            <a:r>
              <a:rPr lang="ar-SA" sz="2400" b="1" dirty="0" smtClean="0">
                <a:solidFill>
                  <a:srgbClr val="FF0000"/>
                </a:solidFill>
                <a:latin typeface="Calibri" pitchFamily="34" charset="0"/>
                <a:cs typeface="Times New Roman" pitchFamily="18" charset="0"/>
              </a:rPr>
              <a:t>أ. الطاهر إبراهيم</a:t>
            </a:r>
            <a:endParaRPr lang="en-US" sz="2400" b="1" dirty="0" smtClean="0">
              <a:solidFill>
                <a:srgbClr val="FF0000"/>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4"/>
          <p:cNvSpPr>
            <a:spLocks noGrp="1"/>
          </p:cNvSpPr>
          <p:nvPr>
            <p:ph type="ctrTitle"/>
          </p:nvPr>
        </p:nvSpPr>
        <p:spPr>
          <a:xfrm>
            <a:off x="762000" y="2133600"/>
            <a:ext cx="8420100" cy="1470025"/>
          </a:xfrm>
        </p:spPr>
        <p:txBody>
          <a:bodyPr/>
          <a:lstStyle/>
          <a:p>
            <a:pPr eaLnBrk="1" hangingPunct="1"/>
            <a:r>
              <a:rPr lang="ar-SA" b="1" smtClean="0">
                <a:solidFill>
                  <a:srgbClr val="C00000"/>
                </a:solidFill>
                <a:cs typeface="Arial" pitchFamily="34" charset="0"/>
              </a:rPr>
              <a:t>المحاضرة السادسة</a:t>
            </a:r>
            <a:endParaRPr lang="en-US" b="1" smtClean="0">
              <a:solidFill>
                <a:srgbClr val="C00000"/>
              </a:solidFill>
              <a:cs typeface="Arial" pitchFamily="34" charset="0"/>
            </a:endParaRPr>
          </a:p>
        </p:txBody>
      </p:sp>
      <p:sp>
        <p:nvSpPr>
          <p:cNvPr id="5123" name="Subtitle 5"/>
          <p:cNvSpPr>
            <a:spLocks noGrp="1"/>
          </p:cNvSpPr>
          <p:nvPr>
            <p:ph type="subTitle" idx="1"/>
          </p:nvPr>
        </p:nvSpPr>
        <p:spPr>
          <a:xfrm>
            <a:off x="457200" y="3886200"/>
            <a:ext cx="9067800" cy="1676400"/>
          </a:xfrm>
        </p:spPr>
        <p:txBody>
          <a:bodyPr/>
          <a:lstStyle/>
          <a:p>
            <a:pPr rtl="1" eaLnBrk="1" hangingPunct="1">
              <a:lnSpc>
                <a:spcPct val="150000"/>
              </a:lnSpc>
            </a:pPr>
            <a:r>
              <a:rPr lang="ar-SA" sz="4000" b="1" smtClean="0">
                <a:solidFill>
                  <a:srgbClr val="FF0000"/>
                </a:solidFill>
                <a:cs typeface="Arial" pitchFamily="34" charset="0"/>
              </a:rPr>
              <a:t>الدوال الاسية واللوغاريتمية والمثلثية</a:t>
            </a:r>
          </a:p>
          <a:p>
            <a:pPr rtl="1" eaLnBrk="1" hangingPunct="1">
              <a:lnSpc>
                <a:spcPct val="150000"/>
              </a:lnSpc>
            </a:pPr>
            <a:endParaRPr lang="en-US" sz="4000" b="1" smtClean="0">
              <a:solidFill>
                <a:srgbClr val="FF0000"/>
              </a:solidFill>
              <a:cs typeface="Arial" pitchFamily="34" charset="0"/>
            </a:endParaRPr>
          </a:p>
        </p:txBody>
      </p:sp>
    </p:spTree>
    <p:extLst>
      <p:ext uri="{BB962C8B-B14F-4D97-AF65-F5344CB8AC3E}">
        <p14:creationId xmlns:p14="http://schemas.microsoft.com/office/powerpoint/2010/main" xmlns="" val="28401593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الدالة الاسية:</a:t>
            </a:r>
            <a:endParaRPr lang="en-US" sz="4000" dirty="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rtl="1">
              <a:defRPr/>
            </a:pPr>
            <a:r>
              <a:rPr lang="ar-SA" sz="3000" dirty="0" smtClean="0"/>
              <a:t>أي دالة من النوع                       تسمى دالة </a:t>
            </a:r>
            <a:r>
              <a:rPr lang="ar-SA" sz="3000" dirty="0" err="1" smtClean="0"/>
              <a:t>أسية</a:t>
            </a:r>
            <a:r>
              <a:rPr lang="ar-SA" sz="3000" dirty="0" smtClean="0"/>
              <a:t> .   </a:t>
            </a:r>
          </a:p>
          <a:p>
            <a:pPr rtl="1">
              <a:defRPr/>
            </a:pPr>
            <a:r>
              <a:rPr lang="ar-SA" sz="3000" dirty="0" smtClean="0"/>
              <a:t>حيث </a:t>
            </a:r>
            <a:r>
              <a:rPr lang="en-US" sz="3000" dirty="0" smtClean="0"/>
              <a:t>a</a:t>
            </a:r>
            <a:r>
              <a:rPr lang="ar-SA" sz="3000" dirty="0" smtClean="0"/>
              <a:t> عدد </a:t>
            </a:r>
            <a:r>
              <a:rPr lang="ar-SA" sz="3000" dirty="0" err="1" smtClean="0"/>
              <a:t>حقيقي</a:t>
            </a:r>
            <a:r>
              <a:rPr lang="ar-SA" sz="3000" dirty="0" smtClean="0"/>
              <a:t> موجب. يسمى </a:t>
            </a:r>
            <a:r>
              <a:rPr lang="en-US" sz="3000" dirty="0" smtClean="0"/>
              <a:t>a</a:t>
            </a:r>
            <a:r>
              <a:rPr lang="ar-SA" sz="3000" dirty="0" smtClean="0"/>
              <a:t>: الأساس ، </a:t>
            </a:r>
            <a:r>
              <a:rPr lang="en-US" sz="3000" dirty="0" smtClean="0"/>
              <a:t>x</a:t>
            </a:r>
            <a:r>
              <a:rPr lang="ar-SA" sz="3000" dirty="0" smtClean="0"/>
              <a:t>: الأس.</a:t>
            </a:r>
          </a:p>
          <a:p>
            <a:pPr rtl="1">
              <a:defRPr/>
            </a:pPr>
            <a:r>
              <a:rPr lang="ar-SA" sz="3000" dirty="0" smtClean="0"/>
              <a:t>حيث أن مجالها الأعداد الحقيقية                   ، ومجالها المقابل </a:t>
            </a:r>
          </a:p>
          <a:p>
            <a:pPr rtl="1">
              <a:defRPr/>
            </a:pPr>
            <a:r>
              <a:rPr lang="ar-SA" sz="3000" dirty="0" smtClean="0"/>
              <a:t>الأعداد الحقيقية الموجبة               .أي</a:t>
            </a:r>
          </a:p>
          <a:p>
            <a:pPr marL="514350" indent="-514350" rtl="1">
              <a:defRPr/>
            </a:pPr>
            <a:r>
              <a:rPr lang="ar-SA" sz="3000" dirty="0" smtClean="0">
                <a:solidFill>
                  <a:srgbClr val="FF0000"/>
                </a:solidFill>
              </a:rPr>
              <a:t>  أمثلة:       </a:t>
            </a: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6151" name="Object 4"/>
          <p:cNvGraphicFramePr>
            <a:graphicFrameLocks noChangeAspect="1"/>
          </p:cNvGraphicFramePr>
          <p:nvPr>
            <p:extLst>
              <p:ext uri="{D42A27DB-BD31-4B8C-83A1-F6EECF244321}">
                <p14:modId xmlns:p14="http://schemas.microsoft.com/office/powerpoint/2010/main" xmlns="" val="3711534466"/>
              </p:ext>
            </p:extLst>
          </p:nvPr>
        </p:nvGraphicFramePr>
        <p:xfrm>
          <a:off x="2060575" y="3124200"/>
          <a:ext cx="2282825" cy="444500"/>
        </p:xfrm>
        <a:graphic>
          <a:graphicData uri="http://schemas.openxmlformats.org/presentationml/2006/ole">
            <p:oleObj spid="_x0000_s1175" name="Equation" r:id="rId3" imgW="723586" imgH="228501" progId="Equation.3">
              <p:embed/>
            </p:oleObj>
          </a:graphicData>
        </a:graphic>
      </p:graphicFrame>
      <p:graphicFrame>
        <p:nvGraphicFramePr>
          <p:cNvPr id="6152" name="Object 13"/>
          <p:cNvGraphicFramePr>
            <a:graphicFrameLocks noChangeAspect="1"/>
          </p:cNvGraphicFramePr>
          <p:nvPr>
            <p:extLst>
              <p:ext uri="{D42A27DB-BD31-4B8C-83A1-F6EECF244321}">
                <p14:modId xmlns:p14="http://schemas.microsoft.com/office/powerpoint/2010/main" xmlns="" val="4193700126"/>
              </p:ext>
            </p:extLst>
          </p:nvPr>
        </p:nvGraphicFramePr>
        <p:xfrm>
          <a:off x="495300" y="4267200"/>
          <a:ext cx="8839200" cy="1066800"/>
        </p:xfrm>
        <a:graphic>
          <a:graphicData uri="http://schemas.openxmlformats.org/presentationml/2006/ole">
            <p:oleObj spid="_x0000_s1176" name="معادلة" r:id="rId4" imgW="2958840" imgH="469800" progId="Equation.3">
              <p:embed/>
            </p:oleObj>
          </a:graphicData>
        </a:graphic>
      </p:graphicFrame>
      <p:graphicFrame>
        <p:nvGraphicFramePr>
          <p:cNvPr id="6153" name="Object 11"/>
          <p:cNvGraphicFramePr>
            <a:graphicFrameLocks noChangeAspect="1"/>
          </p:cNvGraphicFramePr>
          <p:nvPr>
            <p:extLst>
              <p:ext uri="{D42A27DB-BD31-4B8C-83A1-F6EECF244321}">
                <p14:modId xmlns:p14="http://schemas.microsoft.com/office/powerpoint/2010/main" xmlns="" val="2237222156"/>
              </p:ext>
            </p:extLst>
          </p:nvPr>
        </p:nvGraphicFramePr>
        <p:xfrm>
          <a:off x="5216525" y="1371600"/>
          <a:ext cx="1717675" cy="596900"/>
        </p:xfrm>
        <a:graphic>
          <a:graphicData uri="http://schemas.openxmlformats.org/presentationml/2006/ole">
            <p:oleObj spid="_x0000_s1177" name="Equation" r:id="rId5" imgW="419100" imgH="228600" progId="Equation.3">
              <p:embed/>
            </p:oleObj>
          </a:graphicData>
        </a:graphic>
      </p:graphicFrame>
      <p:graphicFrame>
        <p:nvGraphicFramePr>
          <p:cNvPr id="8" name="Object 11"/>
          <p:cNvGraphicFramePr>
            <a:graphicFrameLocks noChangeAspect="1"/>
          </p:cNvGraphicFramePr>
          <p:nvPr>
            <p:extLst>
              <p:ext uri="{D42A27DB-BD31-4B8C-83A1-F6EECF244321}">
                <p14:modId xmlns:p14="http://schemas.microsoft.com/office/powerpoint/2010/main" xmlns="" val="431870867"/>
              </p:ext>
            </p:extLst>
          </p:nvPr>
        </p:nvGraphicFramePr>
        <p:xfrm>
          <a:off x="3557587" y="2516187"/>
          <a:ext cx="2081213" cy="531813"/>
        </p:xfrm>
        <a:graphic>
          <a:graphicData uri="http://schemas.openxmlformats.org/presentationml/2006/ole">
            <p:oleObj spid="_x0000_s1178" name="معادلة" r:id="rId6" imgW="507960" imgH="203040" progId="Equation.3">
              <p:embed/>
            </p:oleObj>
          </a:graphicData>
        </a:graphic>
      </p:graphicFrame>
      <p:graphicFrame>
        <p:nvGraphicFramePr>
          <p:cNvPr id="10" name="Object 11"/>
          <p:cNvGraphicFramePr>
            <a:graphicFrameLocks noChangeAspect="1"/>
          </p:cNvGraphicFramePr>
          <p:nvPr>
            <p:extLst>
              <p:ext uri="{D42A27DB-BD31-4B8C-83A1-F6EECF244321}">
                <p14:modId xmlns:p14="http://schemas.microsoft.com/office/powerpoint/2010/main" xmlns="" val="2220859993"/>
              </p:ext>
            </p:extLst>
          </p:nvPr>
        </p:nvGraphicFramePr>
        <p:xfrm>
          <a:off x="4940300" y="3049588"/>
          <a:ext cx="1612900" cy="531812"/>
        </p:xfrm>
        <a:graphic>
          <a:graphicData uri="http://schemas.openxmlformats.org/presentationml/2006/ole">
            <p:oleObj spid="_x0000_s1179" name="معادلة" r:id="rId7" imgW="393480" imgH="203040" progId="Equation.3">
              <p:embed/>
            </p:oleObj>
          </a:graphicData>
        </a:graphic>
      </p:graphicFrame>
    </p:spTree>
    <p:extLst>
      <p:ext uri="{BB962C8B-B14F-4D97-AF65-F5344CB8AC3E}">
        <p14:creationId xmlns:p14="http://schemas.microsoft.com/office/powerpoint/2010/main" xmlns="" val="1638007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الدالة اللوغاريتمية:</a:t>
            </a:r>
            <a:endParaRPr lang="en-GB" sz="3200" dirty="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marL="514350" indent="-514350" rtl="1">
              <a:defRPr/>
            </a:pPr>
            <a:r>
              <a:rPr lang="ar-SA" sz="3000" dirty="0" smtClean="0"/>
              <a:t>إذا كان                       فان الدالة </a:t>
            </a:r>
            <a:r>
              <a:rPr lang="ar-SA" sz="3000" dirty="0" err="1" smtClean="0"/>
              <a:t>الاسية</a:t>
            </a:r>
            <a:r>
              <a:rPr lang="ar-SA" sz="3000" dirty="0" smtClean="0"/>
              <a:t>              لها معكوس</a:t>
            </a:r>
          </a:p>
          <a:p>
            <a:pPr marL="514350" indent="-514350" rtl="1">
              <a:defRPr/>
            </a:pPr>
            <a:r>
              <a:rPr lang="ar-SA" sz="3000" dirty="0" smtClean="0"/>
              <a:t>يرمز لها  بالرمز               تسمى الدالة اللوغاريتمية ، حيث</a:t>
            </a:r>
          </a:p>
          <a:p>
            <a:pPr marL="514350" indent="-514350" rtl="1">
              <a:defRPr/>
            </a:pPr>
            <a:r>
              <a:rPr lang="ar-SA" sz="3000" dirty="0" smtClean="0"/>
              <a:t>وتقرأ  لوغاريتم       للأساس     .</a:t>
            </a:r>
          </a:p>
          <a:p>
            <a:pPr marL="514350" indent="-514350" rtl="1">
              <a:defRPr/>
            </a:pPr>
            <a:r>
              <a:rPr lang="ar-SA" sz="3000" dirty="0" smtClean="0"/>
              <a:t>حيث أن مجالها الأعداد الحقيقية الموجبة              ، ومجالها المقابل</a:t>
            </a:r>
          </a:p>
          <a:p>
            <a:pPr marL="514350" indent="-514350" rtl="1">
              <a:defRPr/>
            </a:pPr>
            <a:r>
              <a:rPr lang="ar-SA" sz="3000" dirty="0" smtClean="0"/>
              <a:t>الأعداد الحقيقية                   . أي </a:t>
            </a:r>
          </a:p>
          <a:p>
            <a:pPr marL="514350" indent="-514350" rtl="1">
              <a:defRPr/>
            </a:pPr>
            <a:r>
              <a:rPr lang="ar-SA" sz="3000" dirty="0" smtClean="0">
                <a:solidFill>
                  <a:srgbClr val="FF0000"/>
                </a:solidFill>
              </a:rPr>
              <a:t>أمثلة:</a:t>
            </a:r>
          </a:p>
          <a:p>
            <a:pPr marL="514350" indent="-514350"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7175" name="Object 11"/>
          <p:cNvGraphicFramePr>
            <a:graphicFrameLocks noChangeAspect="1"/>
          </p:cNvGraphicFramePr>
          <p:nvPr/>
        </p:nvGraphicFramePr>
        <p:xfrm>
          <a:off x="6219825" y="1447800"/>
          <a:ext cx="2116138" cy="395288"/>
        </p:xfrm>
        <a:graphic>
          <a:graphicData uri="http://schemas.openxmlformats.org/presentationml/2006/ole">
            <p:oleObj spid="_x0000_s2355" name="Equation" r:id="rId3" imgW="901309" imgH="203112" progId="Equation.3">
              <p:embed/>
            </p:oleObj>
          </a:graphicData>
        </a:graphic>
      </p:graphicFrame>
      <p:graphicFrame>
        <p:nvGraphicFramePr>
          <p:cNvPr id="7176" name="Object 12"/>
          <p:cNvGraphicFramePr>
            <a:graphicFrameLocks noChangeAspect="1"/>
          </p:cNvGraphicFramePr>
          <p:nvPr/>
        </p:nvGraphicFramePr>
        <p:xfrm>
          <a:off x="2892425" y="1447800"/>
          <a:ext cx="984250" cy="444500"/>
        </p:xfrm>
        <a:graphic>
          <a:graphicData uri="http://schemas.openxmlformats.org/presentationml/2006/ole">
            <p:oleObj spid="_x0000_s2356" name="Equation" r:id="rId4" imgW="419100" imgH="228600" progId="Equation.3">
              <p:embed/>
            </p:oleObj>
          </a:graphicData>
        </a:graphic>
      </p:graphicFrame>
      <p:graphicFrame>
        <p:nvGraphicFramePr>
          <p:cNvPr id="7177" name="Object 14"/>
          <p:cNvGraphicFramePr>
            <a:graphicFrameLocks noChangeAspect="1"/>
          </p:cNvGraphicFramePr>
          <p:nvPr/>
        </p:nvGraphicFramePr>
        <p:xfrm>
          <a:off x="5865813" y="1919288"/>
          <a:ext cx="1296987" cy="504825"/>
        </p:xfrm>
        <a:graphic>
          <a:graphicData uri="http://schemas.openxmlformats.org/presentationml/2006/ole">
            <p:oleObj spid="_x0000_s2357" name="Equation" r:id="rId5" imgW="647700" imgH="228600" progId="Equation.3">
              <p:embed/>
            </p:oleObj>
          </a:graphicData>
        </a:graphic>
      </p:graphicFrame>
      <p:graphicFrame>
        <p:nvGraphicFramePr>
          <p:cNvPr id="7178" name="Object 7"/>
          <p:cNvGraphicFramePr>
            <a:graphicFrameLocks noChangeAspect="1"/>
          </p:cNvGraphicFramePr>
          <p:nvPr>
            <p:extLst>
              <p:ext uri="{D42A27DB-BD31-4B8C-83A1-F6EECF244321}">
                <p14:modId xmlns:p14="http://schemas.microsoft.com/office/powerpoint/2010/main" xmlns="" val="1792043350"/>
              </p:ext>
            </p:extLst>
          </p:nvPr>
        </p:nvGraphicFramePr>
        <p:xfrm>
          <a:off x="5414963" y="2673350"/>
          <a:ext cx="376237" cy="298450"/>
        </p:xfrm>
        <a:graphic>
          <a:graphicData uri="http://schemas.openxmlformats.org/presentationml/2006/ole">
            <p:oleObj spid="_x0000_s2358" name="Equation" r:id="rId6" imgW="126835" imgH="139518" progId="Equation.3">
              <p:embed/>
            </p:oleObj>
          </a:graphicData>
        </a:graphic>
      </p:graphicFrame>
      <p:graphicFrame>
        <p:nvGraphicFramePr>
          <p:cNvPr id="7179" name="Object 16"/>
          <p:cNvGraphicFramePr>
            <a:graphicFrameLocks noChangeAspect="1"/>
          </p:cNvGraphicFramePr>
          <p:nvPr>
            <p:extLst>
              <p:ext uri="{D42A27DB-BD31-4B8C-83A1-F6EECF244321}">
                <p14:modId xmlns:p14="http://schemas.microsoft.com/office/powerpoint/2010/main" xmlns="" val="305749453"/>
              </p:ext>
            </p:extLst>
          </p:nvPr>
        </p:nvGraphicFramePr>
        <p:xfrm>
          <a:off x="6904038" y="2611438"/>
          <a:ext cx="334962" cy="360362"/>
        </p:xfrm>
        <a:graphic>
          <a:graphicData uri="http://schemas.openxmlformats.org/presentationml/2006/ole">
            <p:oleObj spid="_x0000_s2359" name="Equation" r:id="rId7" imgW="139579" imgH="164957" progId="Equation.3">
              <p:embed/>
            </p:oleObj>
          </a:graphicData>
        </a:graphic>
      </p:graphicFrame>
      <p:sp>
        <p:nvSpPr>
          <p:cNvPr id="2066" name="Rectangle 18"/>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7181" name="Object 4"/>
          <p:cNvGraphicFramePr>
            <a:graphicFrameLocks noChangeAspect="1"/>
          </p:cNvGraphicFramePr>
          <p:nvPr>
            <p:extLst>
              <p:ext uri="{D42A27DB-BD31-4B8C-83A1-F6EECF244321}">
                <p14:modId xmlns:p14="http://schemas.microsoft.com/office/powerpoint/2010/main" xmlns="" val="500891959"/>
              </p:ext>
            </p:extLst>
          </p:nvPr>
        </p:nvGraphicFramePr>
        <p:xfrm>
          <a:off x="2173287" y="3657600"/>
          <a:ext cx="2855913" cy="444500"/>
        </p:xfrm>
        <a:graphic>
          <a:graphicData uri="http://schemas.openxmlformats.org/presentationml/2006/ole">
            <p:oleObj spid="_x0000_s2360" name="Equation" r:id="rId8" imgW="736600" imgH="228600" progId="Equation.3">
              <p:embed/>
            </p:oleObj>
          </a:graphicData>
        </a:graphic>
      </p:graphicFrame>
      <p:graphicFrame>
        <p:nvGraphicFramePr>
          <p:cNvPr id="7182" name="Object 19"/>
          <p:cNvGraphicFramePr>
            <a:graphicFrameLocks noChangeAspect="1"/>
          </p:cNvGraphicFramePr>
          <p:nvPr/>
        </p:nvGraphicFramePr>
        <p:xfrm>
          <a:off x="836613" y="1981200"/>
          <a:ext cx="839787" cy="504825"/>
        </p:xfrm>
        <a:graphic>
          <a:graphicData uri="http://schemas.openxmlformats.org/presentationml/2006/ole">
            <p:oleObj spid="_x0000_s2361" name="Equation" r:id="rId9" imgW="419100" imgH="228600" progId="Equation.3">
              <p:embed/>
            </p:oleObj>
          </a:graphicData>
        </a:graphic>
      </p:graphicFrame>
      <p:graphicFrame>
        <p:nvGraphicFramePr>
          <p:cNvPr id="7183" name="Object 13"/>
          <p:cNvGraphicFramePr>
            <a:graphicFrameLocks noChangeAspect="1"/>
          </p:cNvGraphicFramePr>
          <p:nvPr/>
        </p:nvGraphicFramePr>
        <p:xfrm>
          <a:off x="1709738" y="4724400"/>
          <a:ext cx="7281862" cy="533400"/>
        </p:xfrm>
        <a:graphic>
          <a:graphicData uri="http://schemas.openxmlformats.org/presentationml/2006/ole">
            <p:oleObj spid="_x0000_s2362" name="Equation" r:id="rId10" imgW="2145369" imgH="215806" progId="Equation.3">
              <p:embed/>
            </p:oleObj>
          </a:graphicData>
        </a:graphic>
      </p:graphicFrame>
      <p:graphicFrame>
        <p:nvGraphicFramePr>
          <p:cNvPr id="2" name="كائن 1"/>
          <p:cNvGraphicFramePr>
            <a:graphicFrameLocks noChangeAspect="1"/>
          </p:cNvGraphicFramePr>
          <p:nvPr>
            <p:extLst>
              <p:ext uri="{D42A27DB-BD31-4B8C-83A1-F6EECF244321}">
                <p14:modId xmlns:p14="http://schemas.microsoft.com/office/powerpoint/2010/main" xmlns="" val="3952176497"/>
              </p:ext>
            </p:extLst>
          </p:nvPr>
        </p:nvGraphicFramePr>
        <p:xfrm>
          <a:off x="5538788" y="3581400"/>
          <a:ext cx="2081212" cy="531812"/>
        </p:xfrm>
        <a:graphic>
          <a:graphicData uri="http://schemas.openxmlformats.org/presentationml/2006/ole">
            <p:oleObj spid="_x0000_s2363" name="معادلة" r:id="rId11" imgW="507780" imgH="203112" progId="Equation.3">
              <p:embed/>
            </p:oleObj>
          </a:graphicData>
        </a:graphic>
      </p:graphicFrame>
      <p:graphicFrame>
        <p:nvGraphicFramePr>
          <p:cNvPr id="3" name="كائن 2"/>
          <p:cNvGraphicFramePr>
            <a:graphicFrameLocks noChangeAspect="1"/>
          </p:cNvGraphicFramePr>
          <p:nvPr>
            <p:extLst>
              <p:ext uri="{D42A27DB-BD31-4B8C-83A1-F6EECF244321}">
                <p14:modId xmlns:p14="http://schemas.microsoft.com/office/powerpoint/2010/main" xmlns="" val="421796725"/>
              </p:ext>
            </p:extLst>
          </p:nvPr>
        </p:nvGraphicFramePr>
        <p:xfrm>
          <a:off x="3111500" y="3049588"/>
          <a:ext cx="1612900" cy="531812"/>
        </p:xfrm>
        <a:graphic>
          <a:graphicData uri="http://schemas.openxmlformats.org/presentationml/2006/ole">
            <p:oleObj spid="_x0000_s2364" name="معادلة" r:id="rId12" imgW="393529" imgH="203112" progId="Equation.3">
              <p:embed/>
            </p:oleObj>
          </a:graphicData>
        </a:graphic>
      </p:graphicFrame>
    </p:spTree>
    <p:extLst>
      <p:ext uri="{BB962C8B-B14F-4D97-AF65-F5344CB8AC3E}">
        <p14:creationId xmlns:p14="http://schemas.microsoft.com/office/powerpoint/2010/main" xmlns="" val="24030296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28600"/>
            <a:ext cx="8915400" cy="868363"/>
          </a:xfrm>
        </p:spPr>
        <p:txBody>
          <a:bodyPr/>
          <a:lstStyle/>
          <a:p>
            <a:pPr rtl="1">
              <a:defRPr/>
            </a:pPr>
            <a:r>
              <a:rPr lang="ar-SA" sz="4000" dirty="0">
                <a:solidFill>
                  <a:srgbClr val="FF0000"/>
                </a:solidFill>
                <a:cs typeface="Arial" pitchFamily="34" charset="0"/>
              </a:rPr>
              <a:t>اللوغاريتمات الطبيعية واللوغاريتمات الاعتيادية</a:t>
            </a:r>
            <a:r>
              <a:rPr lang="ar-SA" sz="4000" dirty="0"/>
              <a:t>:</a:t>
            </a:r>
            <a:endParaRPr lang="en-US" sz="4000" dirty="0"/>
          </a:p>
        </p:txBody>
      </p:sp>
      <p:sp>
        <p:nvSpPr>
          <p:cNvPr id="7173" name="Content Placeholder 2"/>
          <p:cNvSpPr>
            <a:spLocks noGrp="1"/>
          </p:cNvSpPr>
          <p:nvPr>
            <p:ph idx="1"/>
          </p:nvPr>
        </p:nvSpPr>
        <p:spPr>
          <a:xfrm>
            <a:off x="533400" y="1371600"/>
            <a:ext cx="8915400" cy="4830763"/>
          </a:xfrm>
        </p:spPr>
        <p:txBody>
          <a:bodyPr/>
          <a:lstStyle/>
          <a:p>
            <a:pPr rtl="1">
              <a:defRPr/>
            </a:pPr>
            <a:r>
              <a:rPr lang="ar-SA" sz="3000" dirty="0" smtClean="0"/>
              <a:t>	يعتبر العددان </a:t>
            </a:r>
            <a:r>
              <a:rPr lang="en-US" sz="3000" dirty="0" smtClean="0"/>
              <a:t>10</a:t>
            </a:r>
            <a:r>
              <a:rPr lang="ar-SA" sz="3000" dirty="0" smtClean="0"/>
              <a:t>،</a:t>
            </a:r>
            <a:r>
              <a:rPr lang="en-US" sz="3000" dirty="0" smtClean="0"/>
              <a:t>  </a:t>
            </a:r>
            <a:r>
              <a:rPr lang="ar-SA" sz="3000" dirty="0" smtClean="0"/>
              <a:t>  (</a:t>
            </a:r>
            <a:r>
              <a:rPr lang="ar-SA" sz="2800" dirty="0" smtClean="0"/>
              <a:t>حيث    عدد</a:t>
            </a:r>
            <a:r>
              <a:rPr lang="en-US" sz="2800" dirty="0" smtClean="0"/>
              <a:t> </a:t>
            </a:r>
            <a:r>
              <a:rPr lang="ar-SA" sz="2800" dirty="0" smtClean="0"/>
              <a:t>غير نسبي يساوي تقريباً</a:t>
            </a:r>
            <a:r>
              <a:rPr lang="en-US" sz="2800" dirty="0" smtClean="0"/>
              <a:t>2.71828</a:t>
            </a:r>
            <a:r>
              <a:rPr lang="en-US" sz="3000" dirty="0" smtClean="0"/>
              <a:t> </a:t>
            </a:r>
            <a:r>
              <a:rPr lang="ar-SA" sz="3000" dirty="0" smtClean="0"/>
              <a:t> ) من أكثر الأعداد استعمالاً كأساس للوغاريتمات. واللوغاريتمات للأساس      تسمى اللوغاريتمات الطبيعية ويرمز لها       .</a:t>
            </a:r>
          </a:p>
          <a:p>
            <a:pPr rtl="1">
              <a:defRPr/>
            </a:pPr>
            <a:r>
              <a:rPr lang="ar-SA" sz="3000" dirty="0" smtClean="0">
                <a:solidFill>
                  <a:srgbClr val="FF0000"/>
                </a:solidFill>
              </a:rPr>
              <a:t>أمثلة:</a:t>
            </a:r>
            <a:r>
              <a:rPr lang="ar-SA" sz="3000" dirty="0" smtClean="0"/>
              <a:t> </a:t>
            </a:r>
            <a:endParaRPr lang="ar-SA" sz="3000" dirty="0"/>
          </a:p>
          <a:p>
            <a:pPr rtl="1">
              <a:defRPr/>
            </a:pPr>
            <a:r>
              <a:rPr lang="ar-SA" sz="3000" dirty="0" smtClean="0"/>
              <a:t> تسمى اللوغاريتمات للأساس </a:t>
            </a:r>
            <a:r>
              <a:rPr lang="en-US" sz="3000" dirty="0" smtClean="0"/>
              <a:t>10</a:t>
            </a:r>
            <a:r>
              <a:rPr lang="ar-SA" sz="3000" dirty="0" smtClean="0"/>
              <a:t> باللوغاريتمات الاعتيادية  ويرمز لها</a:t>
            </a:r>
          </a:p>
          <a:p>
            <a:pPr rtl="1">
              <a:defRPr/>
            </a:pPr>
            <a:r>
              <a:rPr lang="ar-SA" sz="3000" dirty="0" smtClean="0"/>
              <a:t>بالرمز          بدلا عن          .</a:t>
            </a:r>
            <a:endParaRPr lang="en-US" sz="3000" dirty="0" smtClean="0"/>
          </a:p>
          <a:p>
            <a:pPr marL="514350" indent="-514350" rtl="1">
              <a:defRPr/>
            </a:pPr>
            <a:r>
              <a:rPr lang="ar-SA" sz="3000" dirty="0" smtClean="0"/>
              <a:t> </a:t>
            </a:r>
            <a:r>
              <a:rPr lang="ar-SA" sz="3000" dirty="0" smtClean="0">
                <a:solidFill>
                  <a:srgbClr val="FF0000"/>
                </a:solidFill>
              </a:rPr>
              <a:t>أمثلة:</a:t>
            </a:r>
            <a:r>
              <a:rPr lang="ar-SA" sz="30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8199" name="Object 8"/>
          <p:cNvGraphicFramePr>
            <a:graphicFrameLocks noChangeAspect="1"/>
          </p:cNvGraphicFramePr>
          <p:nvPr>
            <p:extLst>
              <p:ext uri="{D42A27DB-BD31-4B8C-83A1-F6EECF244321}">
                <p14:modId xmlns:p14="http://schemas.microsoft.com/office/powerpoint/2010/main" xmlns="" val="819894681"/>
              </p:ext>
            </p:extLst>
          </p:nvPr>
        </p:nvGraphicFramePr>
        <p:xfrm>
          <a:off x="6477000" y="1447800"/>
          <a:ext cx="609600" cy="457200"/>
        </p:xfrm>
        <a:graphic>
          <a:graphicData uri="http://schemas.openxmlformats.org/presentationml/2006/ole">
            <p:oleObj spid="_x0000_s3305" name="Equation" r:id="rId3" imgW="114201" imgH="139579" progId="Equation.3">
              <p:embed/>
            </p:oleObj>
          </a:graphicData>
        </a:graphic>
      </p:graphicFrame>
      <p:graphicFrame>
        <p:nvGraphicFramePr>
          <p:cNvPr id="8200" name="Object 3"/>
          <p:cNvGraphicFramePr>
            <a:graphicFrameLocks noChangeAspect="1"/>
          </p:cNvGraphicFramePr>
          <p:nvPr>
            <p:extLst>
              <p:ext uri="{D42A27DB-BD31-4B8C-83A1-F6EECF244321}">
                <p14:modId xmlns:p14="http://schemas.microsoft.com/office/powerpoint/2010/main" xmlns="" val="1877683754"/>
              </p:ext>
            </p:extLst>
          </p:nvPr>
        </p:nvGraphicFramePr>
        <p:xfrm>
          <a:off x="7620000" y="2438400"/>
          <a:ext cx="609600" cy="457200"/>
        </p:xfrm>
        <a:graphic>
          <a:graphicData uri="http://schemas.openxmlformats.org/presentationml/2006/ole">
            <p:oleObj spid="_x0000_s3306" name="Equation" r:id="rId4" imgW="114201" imgH="139579" progId="Equation.3">
              <p:embed/>
            </p:oleObj>
          </a:graphicData>
        </a:graphic>
      </p:graphicFrame>
      <p:graphicFrame>
        <p:nvGraphicFramePr>
          <p:cNvPr id="8201" name="Object 10"/>
          <p:cNvGraphicFramePr>
            <a:graphicFrameLocks noChangeAspect="1"/>
          </p:cNvGraphicFramePr>
          <p:nvPr>
            <p:extLst>
              <p:ext uri="{D42A27DB-BD31-4B8C-83A1-F6EECF244321}">
                <p14:modId xmlns:p14="http://schemas.microsoft.com/office/powerpoint/2010/main" xmlns="" val="2007755281"/>
              </p:ext>
            </p:extLst>
          </p:nvPr>
        </p:nvGraphicFramePr>
        <p:xfrm>
          <a:off x="2057400" y="2362200"/>
          <a:ext cx="533400" cy="387350"/>
        </p:xfrm>
        <a:graphic>
          <a:graphicData uri="http://schemas.openxmlformats.org/presentationml/2006/ole">
            <p:oleObj spid="_x0000_s3307" name="Equation" r:id="rId5" imgW="266353" imgH="177569" progId="Equation.3">
              <p:embed/>
            </p:oleObj>
          </a:graphicData>
        </a:graphic>
      </p:graphicFrame>
      <p:graphicFrame>
        <p:nvGraphicFramePr>
          <p:cNvPr id="8202" name="Object 11"/>
          <p:cNvGraphicFramePr>
            <a:graphicFrameLocks noChangeAspect="1"/>
          </p:cNvGraphicFramePr>
          <p:nvPr>
            <p:extLst>
              <p:ext uri="{D42A27DB-BD31-4B8C-83A1-F6EECF244321}">
                <p14:modId xmlns:p14="http://schemas.microsoft.com/office/powerpoint/2010/main" xmlns="" val="3355986793"/>
              </p:ext>
            </p:extLst>
          </p:nvPr>
        </p:nvGraphicFramePr>
        <p:xfrm>
          <a:off x="7772400" y="4054475"/>
          <a:ext cx="685800" cy="441325"/>
        </p:xfrm>
        <a:graphic>
          <a:graphicData uri="http://schemas.openxmlformats.org/presentationml/2006/ole">
            <p:oleObj spid="_x0000_s3308" name="معادلة" r:id="rId6" imgW="342720" imgH="203040" progId="Equation.3">
              <p:embed/>
            </p:oleObj>
          </a:graphicData>
        </a:graphic>
      </p:graphicFrame>
      <p:graphicFrame>
        <p:nvGraphicFramePr>
          <p:cNvPr id="8203" name="Object 12"/>
          <p:cNvGraphicFramePr>
            <a:graphicFrameLocks noChangeAspect="1"/>
          </p:cNvGraphicFramePr>
          <p:nvPr>
            <p:extLst>
              <p:ext uri="{D42A27DB-BD31-4B8C-83A1-F6EECF244321}">
                <p14:modId xmlns:p14="http://schemas.microsoft.com/office/powerpoint/2010/main" xmlns="" val="499950850"/>
              </p:ext>
            </p:extLst>
          </p:nvPr>
        </p:nvGraphicFramePr>
        <p:xfrm>
          <a:off x="5664200" y="3998912"/>
          <a:ext cx="889000" cy="496888"/>
        </p:xfrm>
        <a:graphic>
          <a:graphicData uri="http://schemas.openxmlformats.org/presentationml/2006/ole">
            <p:oleObj spid="_x0000_s3309" name="Equation" r:id="rId7" imgW="444307" imgH="228501" progId="Equation.3">
              <p:embed/>
            </p:oleObj>
          </a:graphicData>
        </a:graphic>
      </p:graphicFrame>
      <p:graphicFrame>
        <p:nvGraphicFramePr>
          <p:cNvPr id="2" name="كائن 1"/>
          <p:cNvGraphicFramePr>
            <a:graphicFrameLocks noChangeAspect="1"/>
          </p:cNvGraphicFramePr>
          <p:nvPr>
            <p:extLst>
              <p:ext uri="{D42A27DB-BD31-4B8C-83A1-F6EECF244321}">
                <p14:modId xmlns:p14="http://schemas.microsoft.com/office/powerpoint/2010/main" xmlns="" val="3838039614"/>
              </p:ext>
            </p:extLst>
          </p:nvPr>
        </p:nvGraphicFramePr>
        <p:xfrm>
          <a:off x="865188" y="4979988"/>
          <a:ext cx="7869237" cy="566737"/>
        </p:xfrm>
        <a:graphic>
          <a:graphicData uri="http://schemas.openxmlformats.org/presentationml/2006/ole">
            <p:oleObj spid="_x0000_s3310" name="Equation" r:id="rId8" imgW="3111480" imgH="228600" progId="Equation.3">
              <p:embed/>
            </p:oleObj>
          </a:graphicData>
        </a:graphic>
      </p:graphicFrame>
      <p:graphicFrame>
        <p:nvGraphicFramePr>
          <p:cNvPr id="11" name="كائن 10"/>
          <p:cNvGraphicFramePr>
            <a:graphicFrameLocks noChangeAspect="1"/>
          </p:cNvGraphicFramePr>
          <p:nvPr>
            <p:extLst>
              <p:ext uri="{D42A27DB-BD31-4B8C-83A1-F6EECF244321}">
                <p14:modId xmlns:p14="http://schemas.microsoft.com/office/powerpoint/2010/main" xmlns="" val="1973418168"/>
              </p:ext>
            </p:extLst>
          </p:nvPr>
        </p:nvGraphicFramePr>
        <p:xfrm>
          <a:off x="647700" y="2819400"/>
          <a:ext cx="7748588" cy="565150"/>
        </p:xfrm>
        <a:graphic>
          <a:graphicData uri="http://schemas.openxmlformats.org/presentationml/2006/ole">
            <p:oleObj spid="_x0000_s3311" name="معادلة" r:id="rId9" imgW="1993680" imgH="228600" progId="Equation.3">
              <p:embed/>
            </p:oleObj>
          </a:graphicData>
        </a:graphic>
      </p:graphicFrame>
      <p:graphicFrame>
        <p:nvGraphicFramePr>
          <p:cNvPr id="12" name="Object 8"/>
          <p:cNvGraphicFramePr>
            <a:graphicFrameLocks noChangeAspect="1"/>
          </p:cNvGraphicFramePr>
          <p:nvPr>
            <p:extLst>
              <p:ext uri="{D42A27DB-BD31-4B8C-83A1-F6EECF244321}">
                <p14:modId xmlns:p14="http://schemas.microsoft.com/office/powerpoint/2010/main" xmlns="" val="1150455813"/>
              </p:ext>
            </p:extLst>
          </p:nvPr>
        </p:nvGraphicFramePr>
        <p:xfrm>
          <a:off x="5334000" y="1447800"/>
          <a:ext cx="609600" cy="457200"/>
        </p:xfrm>
        <a:graphic>
          <a:graphicData uri="http://schemas.openxmlformats.org/presentationml/2006/ole">
            <p:oleObj spid="_x0000_s3312" name="Equation" r:id="rId10" imgW="114201" imgH="139579" progId="Equation.3">
              <p:embed/>
            </p:oleObj>
          </a:graphicData>
        </a:graphic>
      </p:graphicFrame>
    </p:spTree>
    <p:extLst>
      <p:ext uri="{BB962C8B-B14F-4D97-AF65-F5344CB8AC3E}">
        <p14:creationId xmlns:p14="http://schemas.microsoft.com/office/powerpoint/2010/main" xmlns="" val="4796516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الدالة اللوغاريتمية:</a:t>
            </a:r>
            <a:endParaRPr lang="en-GB" sz="3200" dirty="0" smtClean="0">
              <a:solidFill>
                <a:srgbClr val="FF0000"/>
              </a:solidFill>
              <a:cs typeface="Arial" pitchFamily="34" charset="0"/>
            </a:endParaRPr>
          </a:p>
        </p:txBody>
      </p:sp>
      <p:sp>
        <p:nvSpPr>
          <p:cNvPr id="4106" name="Content Placeholder 2"/>
          <p:cNvSpPr>
            <a:spLocks noGrp="1"/>
          </p:cNvSpPr>
          <p:nvPr>
            <p:ph idx="1"/>
          </p:nvPr>
        </p:nvSpPr>
        <p:spPr>
          <a:xfrm>
            <a:off x="533400" y="1371600"/>
            <a:ext cx="8915400" cy="4830763"/>
          </a:xfrm>
        </p:spPr>
        <p:txBody>
          <a:bodyPr/>
          <a:lstStyle/>
          <a:p>
            <a:pPr marL="514350" indent="-514350"/>
            <a:r>
              <a:rPr lang="ar-SA" sz="3000" dirty="0" smtClean="0">
                <a:solidFill>
                  <a:srgbClr val="FF0000"/>
                </a:solidFill>
                <a:cs typeface="Arial" pitchFamily="34" charset="0"/>
              </a:rPr>
              <a:t>قوانين اللوغاريتمات:</a:t>
            </a:r>
            <a:endParaRPr lang="en-US" sz="3000" b="1" dirty="0" smtClean="0">
              <a:solidFill>
                <a:srgbClr val="FF0000"/>
              </a:solidFill>
              <a:cs typeface="Arial" pitchFamily="34" charset="0"/>
            </a:endParaRPr>
          </a:p>
          <a:p>
            <a:pPr marL="514350" indent="-514350" rtl="1"/>
            <a:r>
              <a:rPr lang="ar-SA" sz="2400" dirty="0" smtClean="0">
                <a:cs typeface="Arial" pitchFamily="34" charset="0"/>
              </a:rPr>
              <a:t>إذا كان كل من </a:t>
            </a:r>
            <a:r>
              <a:rPr lang="en-US" sz="2400" dirty="0" smtClean="0">
                <a:cs typeface="Arial" pitchFamily="34" charset="0"/>
              </a:rPr>
              <a:t>      </a:t>
            </a:r>
            <a:r>
              <a:rPr lang="ar-SA" sz="2400" dirty="0" smtClean="0">
                <a:cs typeface="Arial" pitchFamily="34" charset="0"/>
              </a:rPr>
              <a:t>، </a:t>
            </a:r>
            <a:r>
              <a:rPr lang="en-US" sz="2400" dirty="0" smtClean="0">
                <a:cs typeface="Arial" pitchFamily="34" charset="0"/>
              </a:rPr>
              <a:t>        </a:t>
            </a:r>
            <a:r>
              <a:rPr lang="ar-SA" sz="2400" dirty="0" smtClean="0">
                <a:cs typeface="Arial" pitchFamily="34" charset="0"/>
              </a:rPr>
              <a:t>، </a:t>
            </a:r>
            <a:r>
              <a:rPr lang="en-US" sz="2400" dirty="0" smtClean="0">
                <a:cs typeface="Arial" pitchFamily="34" charset="0"/>
              </a:rPr>
              <a:t>b </a:t>
            </a:r>
            <a:r>
              <a:rPr lang="ar-SA" sz="2400" dirty="0" smtClean="0">
                <a:cs typeface="Arial" pitchFamily="34" charset="0"/>
              </a:rPr>
              <a:t> عدداً حقيقياً موجباً ، </a:t>
            </a:r>
            <a:r>
              <a:rPr lang="en-US" sz="2400" dirty="0" smtClean="0">
                <a:cs typeface="Arial" pitchFamily="34" charset="0"/>
              </a:rPr>
              <a:t>b≠1</a:t>
            </a:r>
            <a:r>
              <a:rPr lang="ar-SA" sz="2400" dirty="0" smtClean="0">
                <a:cs typeface="Arial" pitchFamily="34" charset="0"/>
              </a:rPr>
              <a:t>  ، وكان </a:t>
            </a:r>
            <a:r>
              <a:rPr lang="en-US" sz="2400" dirty="0" smtClean="0">
                <a:cs typeface="Arial" pitchFamily="34" charset="0"/>
              </a:rPr>
              <a:t>n</a:t>
            </a:r>
            <a:r>
              <a:rPr lang="ar-SA" sz="2400" dirty="0" smtClean="0">
                <a:cs typeface="Arial" pitchFamily="34" charset="0"/>
              </a:rPr>
              <a:t> عدداً حقيقياً فان:</a:t>
            </a:r>
          </a:p>
          <a:p>
            <a:pPr marL="514350" indent="-514350" algn="l">
              <a:buFont typeface="Calibri" pitchFamily="34" charset="0"/>
              <a:buAutoNum type="arabicPeriod"/>
            </a:pPr>
            <a:r>
              <a:rPr lang="en-US" sz="2400" dirty="0" smtClean="0">
                <a:cs typeface="Arial" pitchFamily="34" charset="0"/>
              </a:rPr>
              <a:t> </a:t>
            </a:r>
          </a:p>
          <a:p>
            <a:pPr marL="514350" indent="-514350" algn="l"/>
            <a:endParaRPr lang="en-US" sz="2400" dirty="0" smtClean="0">
              <a:cs typeface="Arial" pitchFamily="34" charset="0"/>
            </a:endParaRPr>
          </a:p>
          <a:p>
            <a:pPr marL="514350" indent="-514350" algn="l">
              <a:buFont typeface="Calibri" pitchFamily="34" charset="0"/>
              <a:buAutoNum type="arabicPeriod" startAt="2"/>
            </a:pPr>
            <a:r>
              <a:rPr lang="en-US" sz="2400" dirty="0" smtClean="0">
                <a:cs typeface="Arial" pitchFamily="34" charset="0"/>
              </a:rPr>
              <a:t> </a:t>
            </a:r>
          </a:p>
          <a:p>
            <a:pPr marL="514350" indent="-514350" algn="l"/>
            <a:endParaRPr lang="en-US" sz="2400" dirty="0" smtClean="0">
              <a:cs typeface="Arial" pitchFamily="34" charset="0"/>
            </a:endParaRPr>
          </a:p>
          <a:p>
            <a:pPr marL="514350" indent="-514350" algn="l">
              <a:buFont typeface="Calibri" pitchFamily="34" charset="0"/>
              <a:buAutoNum type="arabicPeriod" startAt="3"/>
            </a:pPr>
            <a:r>
              <a:rPr lang="en-US" sz="2400" dirty="0" smtClean="0">
                <a:cs typeface="Arial" pitchFamily="34" charset="0"/>
              </a:rPr>
              <a:t> </a:t>
            </a:r>
          </a:p>
          <a:p>
            <a:pPr marL="514350" indent="-514350" algn="l">
              <a:buFont typeface="Calibri" pitchFamily="34" charset="0"/>
              <a:buAutoNum type="arabicPeriod" startAt="3"/>
            </a:pPr>
            <a:r>
              <a:rPr lang="en-US" sz="2400" dirty="0" smtClean="0">
                <a:cs typeface="Arial" pitchFamily="34" charset="0"/>
              </a:rPr>
              <a:t> </a:t>
            </a:r>
          </a:p>
          <a:p>
            <a:pPr marL="514350" indent="-514350" algn="l"/>
            <a:endParaRPr lang="en-US" sz="2400" dirty="0" smtClean="0">
              <a:cs typeface="Arial" pitchFamily="34" charset="0"/>
            </a:endParaRPr>
          </a:p>
          <a:p>
            <a:pPr marL="514350" indent="-514350" algn="l">
              <a:buFont typeface="Calibri" pitchFamily="34" charset="0"/>
              <a:buAutoNum type="arabicPeriod" startAt="5"/>
            </a:pPr>
            <a:r>
              <a:rPr lang="en-US" sz="2400" dirty="0" smtClean="0">
                <a:cs typeface="Arial" pitchFamily="34" charset="0"/>
              </a:rPr>
              <a:t>                        ,</a:t>
            </a:r>
          </a:p>
          <a:p>
            <a:pPr marL="514350" indent="-514350" rtl="1"/>
            <a:endParaRPr lang="ar-SA" sz="3000" dirty="0" smtClean="0">
              <a:cs typeface="Arial" pitchFamily="34" charset="0"/>
            </a:endParaRPr>
          </a:p>
          <a:p>
            <a:pPr marL="514350" indent="-514350" rtl="1"/>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4098" name="Object 9"/>
          <p:cNvGraphicFramePr>
            <a:graphicFrameLocks noChangeAspect="1"/>
          </p:cNvGraphicFramePr>
          <p:nvPr>
            <p:extLst>
              <p:ext uri="{D42A27DB-BD31-4B8C-83A1-F6EECF244321}">
                <p14:modId xmlns:p14="http://schemas.microsoft.com/office/powerpoint/2010/main" xmlns="" val="1018950511"/>
              </p:ext>
            </p:extLst>
          </p:nvPr>
        </p:nvGraphicFramePr>
        <p:xfrm>
          <a:off x="1217613" y="2438400"/>
          <a:ext cx="3355975" cy="381000"/>
        </p:xfrm>
        <a:graphic>
          <a:graphicData uri="http://schemas.openxmlformats.org/presentationml/2006/ole">
            <p:oleObj spid="_x0000_s28706" name="معادلة" r:id="rId3" imgW="1562040" imgH="228600" progId="Equation.3">
              <p:embed/>
            </p:oleObj>
          </a:graphicData>
        </a:graphic>
      </p:graphicFrame>
      <p:graphicFrame>
        <p:nvGraphicFramePr>
          <p:cNvPr id="4099" name="Object 10"/>
          <p:cNvGraphicFramePr>
            <a:graphicFrameLocks noChangeAspect="1"/>
          </p:cNvGraphicFramePr>
          <p:nvPr>
            <p:extLst>
              <p:ext uri="{D42A27DB-BD31-4B8C-83A1-F6EECF244321}">
                <p14:modId xmlns:p14="http://schemas.microsoft.com/office/powerpoint/2010/main" xmlns="" val="4137500111"/>
              </p:ext>
            </p:extLst>
          </p:nvPr>
        </p:nvGraphicFramePr>
        <p:xfrm>
          <a:off x="1120775" y="3048000"/>
          <a:ext cx="3411538" cy="763588"/>
        </p:xfrm>
        <a:graphic>
          <a:graphicData uri="http://schemas.openxmlformats.org/presentationml/2006/ole">
            <p:oleObj spid="_x0000_s28707" name="معادلة" r:id="rId4" imgW="1587240" imgH="457200" progId="Equation.3">
              <p:embed/>
            </p:oleObj>
          </a:graphicData>
        </a:graphic>
      </p:graphicFrame>
      <p:graphicFrame>
        <p:nvGraphicFramePr>
          <p:cNvPr id="4100" name="Object 11"/>
          <p:cNvGraphicFramePr>
            <a:graphicFrameLocks noChangeAspect="1"/>
          </p:cNvGraphicFramePr>
          <p:nvPr>
            <p:extLst>
              <p:ext uri="{D42A27DB-BD31-4B8C-83A1-F6EECF244321}">
                <p14:modId xmlns:p14="http://schemas.microsoft.com/office/powerpoint/2010/main" xmlns="" val="3934947873"/>
              </p:ext>
            </p:extLst>
          </p:nvPr>
        </p:nvGraphicFramePr>
        <p:xfrm>
          <a:off x="1252538" y="4114800"/>
          <a:ext cx="2454275" cy="401638"/>
        </p:xfrm>
        <a:graphic>
          <a:graphicData uri="http://schemas.openxmlformats.org/presentationml/2006/ole">
            <p:oleObj spid="_x0000_s28708" name="معادلة" r:id="rId5" imgW="1143000" imgH="241200" progId="Equation.3">
              <p:embed/>
            </p:oleObj>
          </a:graphicData>
        </a:graphic>
      </p:graphicFrame>
      <p:graphicFrame>
        <p:nvGraphicFramePr>
          <p:cNvPr id="4101" name="Object 5"/>
          <p:cNvGraphicFramePr>
            <a:graphicFrameLocks noChangeAspect="1"/>
          </p:cNvGraphicFramePr>
          <p:nvPr>
            <p:extLst>
              <p:ext uri="{D42A27DB-BD31-4B8C-83A1-F6EECF244321}">
                <p14:modId xmlns:p14="http://schemas.microsoft.com/office/powerpoint/2010/main" xmlns="" val="1833436184"/>
              </p:ext>
            </p:extLst>
          </p:nvPr>
        </p:nvGraphicFramePr>
        <p:xfrm>
          <a:off x="3048000" y="5410200"/>
          <a:ext cx="1282700" cy="379413"/>
        </p:xfrm>
        <a:graphic>
          <a:graphicData uri="http://schemas.openxmlformats.org/presentationml/2006/ole">
            <p:oleObj spid="_x0000_s28709" name="Equation" r:id="rId6" imgW="596900" imgH="228600" progId="Equation.3">
              <p:embed/>
            </p:oleObj>
          </a:graphicData>
        </a:graphic>
      </p:graphicFrame>
      <p:graphicFrame>
        <p:nvGraphicFramePr>
          <p:cNvPr id="4102" name="Object 13"/>
          <p:cNvGraphicFramePr>
            <a:graphicFrameLocks noChangeAspect="1"/>
          </p:cNvGraphicFramePr>
          <p:nvPr>
            <p:extLst>
              <p:ext uri="{D42A27DB-BD31-4B8C-83A1-F6EECF244321}">
                <p14:modId xmlns:p14="http://schemas.microsoft.com/office/powerpoint/2010/main" xmlns="" val="178069385"/>
              </p:ext>
            </p:extLst>
          </p:nvPr>
        </p:nvGraphicFramePr>
        <p:xfrm>
          <a:off x="1231900" y="5410200"/>
          <a:ext cx="1282700" cy="379413"/>
        </p:xfrm>
        <a:graphic>
          <a:graphicData uri="http://schemas.openxmlformats.org/presentationml/2006/ole">
            <p:oleObj spid="_x0000_s28710" name="Equation" r:id="rId7" imgW="596900" imgH="228600" progId="Equation.3">
              <p:embed/>
            </p:oleObj>
          </a:graphicData>
        </a:graphic>
      </p:graphicFrame>
      <p:graphicFrame>
        <p:nvGraphicFramePr>
          <p:cNvPr id="4103" name="Object 12"/>
          <p:cNvGraphicFramePr>
            <a:graphicFrameLocks noChangeAspect="1"/>
          </p:cNvGraphicFramePr>
          <p:nvPr/>
        </p:nvGraphicFramePr>
        <p:xfrm>
          <a:off x="7534275" y="1982788"/>
          <a:ext cx="404813" cy="288925"/>
        </p:xfrm>
        <a:graphic>
          <a:graphicData uri="http://schemas.openxmlformats.org/presentationml/2006/ole">
            <p:oleObj spid="_x0000_s28711" name="Equation" r:id="rId8" imgW="126835" imgH="139518" progId="Equation.3">
              <p:embed/>
            </p:oleObj>
          </a:graphicData>
        </a:graphic>
      </p:graphicFrame>
      <p:graphicFrame>
        <p:nvGraphicFramePr>
          <p:cNvPr id="4104" name="Object 8"/>
          <p:cNvGraphicFramePr>
            <a:graphicFrameLocks noChangeAspect="1"/>
          </p:cNvGraphicFramePr>
          <p:nvPr/>
        </p:nvGraphicFramePr>
        <p:xfrm>
          <a:off x="6842125" y="1957388"/>
          <a:ext cx="444500" cy="339725"/>
        </p:xfrm>
        <a:graphic>
          <a:graphicData uri="http://schemas.openxmlformats.org/presentationml/2006/ole">
            <p:oleObj spid="_x0000_s28712" name="Equation" r:id="rId9" imgW="139579" imgH="164957" progId="Equation.3">
              <p:embed/>
            </p:oleObj>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xmlns="" val="3555709614"/>
              </p:ext>
            </p:extLst>
          </p:nvPr>
        </p:nvGraphicFramePr>
        <p:xfrm>
          <a:off x="966788" y="4638675"/>
          <a:ext cx="1636712" cy="400050"/>
        </p:xfrm>
        <a:graphic>
          <a:graphicData uri="http://schemas.openxmlformats.org/presentationml/2006/ole">
            <p:oleObj spid="_x0000_s28713" name="معادلة" r:id="rId10" imgW="761760" imgH="241200" progId="Equation.3">
              <p:embed/>
            </p:oleObj>
          </a:graphicData>
        </a:graphic>
      </p:graphicFrame>
    </p:spTree>
    <p:extLst>
      <p:ext uri="{BB962C8B-B14F-4D97-AF65-F5344CB8AC3E}">
        <p14:creationId xmlns:p14="http://schemas.microsoft.com/office/powerpoint/2010/main" xmlns="" val="14733808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الدوال المثلثية:</a:t>
            </a:r>
            <a:endParaRPr lang="en-GB" sz="3200" smtClean="0">
              <a:solidFill>
                <a:srgbClr val="FF0000"/>
              </a:solidFill>
              <a:cs typeface="Arial" pitchFamily="34" charset="0"/>
            </a:endParaRPr>
          </a:p>
        </p:txBody>
      </p:sp>
      <p:sp>
        <p:nvSpPr>
          <p:cNvPr id="9219" name="Content Placeholder 2"/>
          <p:cNvSpPr>
            <a:spLocks noGrp="1"/>
          </p:cNvSpPr>
          <p:nvPr>
            <p:ph idx="1"/>
          </p:nvPr>
        </p:nvSpPr>
        <p:spPr>
          <a:xfrm>
            <a:off x="533400" y="1371600"/>
            <a:ext cx="8915400" cy="4830763"/>
          </a:xfrm>
        </p:spPr>
        <p:txBody>
          <a:bodyPr/>
          <a:lstStyle/>
          <a:p>
            <a:pPr marL="514350" indent="-514350"/>
            <a:endParaRPr lang="en-US" sz="2400" b="1" smtClean="0">
              <a:cs typeface="Arial" pitchFamily="34" charset="0"/>
            </a:endParaRPr>
          </a:p>
          <a:p>
            <a:pPr marL="514350" indent="-514350"/>
            <a:r>
              <a:rPr lang="ar-SA" sz="3000" smtClean="0">
                <a:cs typeface="Arial" pitchFamily="34" charset="0"/>
              </a:rPr>
              <a:t>هناك دالتان أساسيتان هما:</a:t>
            </a:r>
            <a:endParaRPr lang="en-US" sz="3000" b="1" smtClean="0">
              <a:cs typeface="Arial" pitchFamily="34" charset="0"/>
            </a:endParaRPr>
          </a:p>
          <a:p>
            <a:pPr marL="514350" indent="-514350"/>
            <a:endParaRPr lang="en-US" sz="2400" b="1" smtClean="0">
              <a:cs typeface="Arial" pitchFamily="34" charset="0"/>
            </a:endParaRPr>
          </a:p>
          <a:p>
            <a:pPr marL="514350" indent="-514350"/>
            <a:endParaRPr lang="en-US" sz="2400" b="1" smtClean="0">
              <a:cs typeface="Arial" pitchFamily="34" charset="0"/>
            </a:endParaRPr>
          </a:p>
          <a:p>
            <a:pPr marL="514350" indent="-514350" rtl="1"/>
            <a:endParaRPr lang="ar-SA" b="1" smtClean="0">
              <a:cs typeface="Arial" pitchFamily="34" charset="0"/>
            </a:endParaRPr>
          </a:p>
          <a:p>
            <a:pPr marL="514350" indent="-514350" rtl="1"/>
            <a:endParaRPr lang="ar-SA" b="1" smtClean="0">
              <a:cs typeface="Arial" pitchFamily="34" charset="0"/>
            </a:endParaRPr>
          </a:p>
          <a:p>
            <a:pPr marL="514350" indent="-514350" rtl="1"/>
            <a:endParaRPr lang="ar-SA" b="1" smtClean="0">
              <a:cs typeface="Arial" pitchFamily="34" charset="0"/>
            </a:endParaRPr>
          </a:p>
          <a:p>
            <a:pPr marL="514350" indent="-514350" rtl="1"/>
            <a:r>
              <a:rPr lang="ar-SA" sz="3000" smtClean="0">
                <a:cs typeface="Arial" pitchFamily="34" charset="0"/>
              </a:rPr>
              <a:t>وهناك دوال تعرف بواسطة هاتين الدالتين مثل: </a:t>
            </a:r>
          </a:p>
          <a:p>
            <a:pPr marL="514350" indent="-514350" rtl="1"/>
            <a:endParaRPr lang="ar-SA" sz="2400" b="1"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9223" name="Object 3"/>
          <p:cNvGraphicFramePr>
            <a:graphicFrameLocks noChangeAspect="1"/>
          </p:cNvGraphicFramePr>
          <p:nvPr/>
        </p:nvGraphicFramePr>
        <p:xfrm>
          <a:off x="2119313" y="3124200"/>
          <a:ext cx="2833687" cy="466725"/>
        </p:xfrm>
        <a:graphic>
          <a:graphicData uri="http://schemas.openxmlformats.org/presentationml/2006/ole">
            <p:oleObj spid="_x0000_s4162" name="Equation" r:id="rId3" imgW="850531" imgH="203112" progId="Equation.3">
              <p:embed/>
            </p:oleObj>
          </a:graphicData>
        </a:graphic>
      </p:graphicFrame>
      <p:graphicFrame>
        <p:nvGraphicFramePr>
          <p:cNvPr id="9224" name="Object 9"/>
          <p:cNvGraphicFramePr>
            <a:graphicFrameLocks noChangeAspect="1"/>
          </p:cNvGraphicFramePr>
          <p:nvPr/>
        </p:nvGraphicFramePr>
        <p:xfrm>
          <a:off x="1982788" y="3876675"/>
          <a:ext cx="3321050" cy="466725"/>
        </p:xfrm>
        <a:graphic>
          <a:graphicData uri="http://schemas.openxmlformats.org/presentationml/2006/ole">
            <p:oleObj spid="_x0000_s4163" name="Equation" r:id="rId4" imgW="926698" imgH="203112" progId="Equation.3">
              <p:embed/>
            </p:oleObj>
          </a:graphicData>
        </a:graphic>
      </p:graphicFrame>
    </p:spTree>
    <p:extLst>
      <p:ext uri="{BB962C8B-B14F-4D97-AF65-F5344CB8AC3E}">
        <p14:creationId xmlns:p14="http://schemas.microsoft.com/office/powerpoint/2010/main" xmlns="" val="38694572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الدوال المثلثية:</a:t>
            </a:r>
            <a:endParaRPr lang="en-GB" sz="3200" dirty="0" smtClean="0">
              <a:solidFill>
                <a:srgbClr val="FF0000"/>
              </a:solidFill>
              <a:cs typeface="Arial" pitchFamily="34" charset="0"/>
            </a:endParaRPr>
          </a:p>
        </p:txBody>
      </p:sp>
      <p:sp>
        <p:nvSpPr>
          <p:cNvPr id="10243" name="Content Placeholder 2"/>
          <p:cNvSpPr>
            <a:spLocks noGrp="1"/>
          </p:cNvSpPr>
          <p:nvPr>
            <p:ph idx="1"/>
          </p:nvPr>
        </p:nvSpPr>
        <p:spPr>
          <a:xfrm>
            <a:off x="533400" y="1371600"/>
            <a:ext cx="8915400" cy="4830763"/>
          </a:xfrm>
        </p:spPr>
        <p:txBody>
          <a:bodyPr/>
          <a:lstStyle/>
          <a:p>
            <a:pPr marL="514350" indent="-514350"/>
            <a:endParaRPr lang="ar-SA" dirty="0" smtClean="0">
              <a:cs typeface="Arial" pitchFamily="34" charset="0"/>
            </a:endParaRPr>
          </a:p>
          <a:p>
            <a:pPr marL="514350" indent="-514350"/>
            <a:endParaRPr lang="ar-SA" dirty="0" smtClean="0">
              <a:cs typeface="Arial" pitchFamily="34" charset="0"/>
            </a:endParaRPr>
          </a:p>
          <a:p>
            <a:pPr marL="514350" indent="-514350" rtl="1"/>
            <a:r>
              <a:rPr lang="ar-SA" dirty="0" smtClean="0">
                <a:cs typeface="Arial" pitchFamily="34" charset="0"/>
              </a:rPr>
              <a:t> </a:t>
            </a:r>
          </a:p>
          <a:p>
            <a:pPr marL="514350" indent="-514350" rtl="1"/>
            <a:endParaRPr lang="ar-SA" sz="2400" b="1" dirty="0" smtClean="0">
              <a:cs typeface="Arial" pitchFamily="34" charset="0"/>
            </a:endParaRPr>
          </a:p>
          <a:p>
            <a:pPr marL="514350" indent="-514350" rtl="1"/>
            <a:endParaRPr lang="ar-SA" sz="2400" b="1" dirty="0" smtClean="0">
              <a:cs typeface="Arial" pitchFamily="34" charset="0"/>
            </a:endParaRPr>
          </a:p>
          <a:p>
            <a:pPr marL="514350" indent="-514350" rtl="1"/>
            <a:endParaRPr lang="ar-SA" sz="2400" b="1" dirty="0" smtClean="0">
              <a:cs typeface="Arial" pitchFamily="34" charset="0"/>
            </a:endParaRPr>
          </a:p>
          <a:p>
            <a:pPr marL="514350" indent="-514350" rtl="1"/>
            <a:endParaRPr lang="ar-SA" sz="2400" b="1" dirty="0" smtClean="0">
              <a:cs typeface="Arial" pitchFamily="34" charset="0"/>
            </a:endParaRPr>
          </a:p>
          <a:p>
            <a:pPr marL="514350" indent="-514350" rtl="1"/>
            <a:endParaRPr lang="ar-SA" sz="2400" b="1" dirty="0" smtClean="0">
              <a:cs typeface="Arial" pitchFamily="34" charset="0"/>
            </a:endParaRPr>
          </a:p>
          <a:p>
            <a:pPr marL="514350" indent="-514350" rtl="1"/>
            <a:r>
              <a:rPr lang="ar-SA" sz="2400" b="1" dirty="0" smtClean="0">
                <a:solidFill>
                  <a:srgbClr val="FF0000"/>
                </a:solidFill>
                <a:cs typeface="Arial" pitchFamily="34" charset="0"/>
              </a:rPr>
              <a:t>ملاحظة:</a:t>
            </a:r>
            <a:r>
              <a:rPr lang="ar-SA" sz="2400" b="1" dirty="0" smtClean="0">
                <a:cs typeface="Arial" pitchFamily="34" charset="0"/>
              </a:rPr>
              <a:t> </a:t>
            </a: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10247" name="Object 6"/>
          <p:cNvGraphicFramePr>
            <a:graphicFrameLocks noChangeAspect="1"/>
          </p:cNvGraphicFramePr>
          <p:nvPr/>
        </p:nvGraphicFramePr>
        <p:xfrm>
          <a:off x="219075" y="1481138"/>
          <a:ext cx="6745288" cy="977900"/>
        </p:xfrm>
        <a:graphic>
          <a:graphicData uri="http://schemas.openxmlformats.org/presentationml/2006/ole">
            <p:oleObj spid="_x0000_s5283" name="معادلة" r:id="rId3" imgW="2768600" imgH="431800" progId="Equation.3">
              <p:embed/>
            </p:oleObj>
          </a:graphicData>
        </a:graphic>
      </p:graphicFrame>
      <p:graphicFrame>
        <p:nvGraphicFramePr>
          <p:cNvPr id="10248" name="Object 15"/>
          <p:cNvGraphicFramePr>
            <a:graphicFrameLocks noChangeAspect="1"/>
          </p:cNvGraphicFramePr>
          <p:nvPr/>
        </p:nvGraphicFramePr>
        <p:xfrm>
          <a:off x="312738" y="2471738"/>
          <a:ext cx="6642100" cy="979487"/>
        </p:xfrm>
        <a:graphic>
          <a:graphicData uri="http://schemas.openxmlformats.org/presentationml/2006/ole">
            <p:oleObj spid="_x0000_s5284" name="معادلة" r:id="rId4" imgW="2806700" imgH="431800" progId="Equation.3">
              <p:embed/>
            </p:oleObj>
          </a:graphicData>
        </a:graphic>
      </p:graphicFrame>
      <p:graphicFrame>
        <p:nvGraphicFramePr>
          <p:cNvPr id="10249" name="Object 4"/>
          <p:cNvGraphicFramePr>
            <a:graphicFrameLocks noChangeAspect="1"/>
          </p:cNvGraphicFramePr>
          <p:nvPr/>
        </p:nvGraphicFramePr>
        <p:xfrm>
          <a:off x="225425" y="3386138"/>
          <a:ext cx="6656388" cy="977900"/>
        </p:xfrm>
        <a:graphic>
          <a:graphicData uri="http://schemas.openxmlformats.org/presentationml/2006/ole">
            <p:oleObj spid="_x0000_s5285" name="معادلة" r:id="rId5" imgW="2755900" imgH="431800" progId="Equation.3">
              <p:embed/>
            </p:oleObj>
          </a:graphicData>
        </a:graphic>
      </p:graphicFrame>
      <p:graphicFrame>
        <p:nvGraphicFramePr>
          <p:cNvPr id="10250" name="Object 5"/>
          <p:cNvGraphicFramePr>
            <a:graphicFrameLocks noChangeAspect="1"/>
          </p:cNvGraphicFramePr>
          <p:nvPr/>
        </p:nvGraphicFramePr>
        <p:xfrm>
          <a:off x="228600" y="4471988"/>
          <a:ext cx="6880225" cy="1062037"/>
        </p:xfrm>
        <a:graphic>
          <a:graphicData uri="http://schemas.openxmlformats.org/presentationml/2006/ole">
            <p:oleObj spid="_x0000_s5286" name="معادلة" r:id="rId6" imgW="2781300" imgH="431800" progId="Equation.3">
              <p:embed/>
            </p:oleObj>
          </a:graphicData>
        </a:graphic>
      </p:graphicFrame>
      <p:graphicFrame>
        <p:nvGraphicFramePr>
          <p:cNvPr id="10251" name="Object 6"/>
          <p:cNvGraphicFramePr>
            <a:graphicFrameLocks noChangeAspect="1"/>
          </p:cNvGraphicFramePr>
          <p:nvPr>
            <p:extLst>
              <p:ext uri="{D42A27DB-BD31-4B8C-83A1-F6EECF244321}">
                <p14:modId xmlns:p14="http://schemas.microsoft.com/office/powerpoint/2010/main" xmlns="" val="2229626025"/>
              </p:ext>
            </p:extLst>
          </p:nvPr>
        </p:nvGraphicFramePr>
        <p:xfrm>
          <a:off x="5867400" y="5473700"/>
          <a:ext cx="2514600" cy="469900"/>
        </p:xfrm>
        <a:graphic>
          <a:graphicData uri="http://schemas.openxmlformats.org/presentationml/2006/ole">
            <p:oleObj spid="_x0000_s5287" name="Equation" r:id="rId7" imgW="1091726" imgH="203112" progId="Equation.3">
              <p:embed/>
            </p:oleObj>
          </a:graphicData>
        </a:graphic>
      </p:graphicFrame>
    </p:spTree>
    <p:extLst>
      <p:ext uri="{BB962C8B-B14F-4D97-AF65-F5344CB8AC3E}">
        <p14:creationId xmlns:p14="http://schemas.microsoft.com/office/powerpoint/2010/main" xmlns="" val="35770709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 الدوال المثلثية:</a:t>
            </a:r>
            <a:endParaRPr lang="en-US" sz="4000" smtClean="0">
              <a:solidFill>
                <a:srgbClr val="FF0000"/>
              </a:solidFill>
              <a:cs typeface="Arial" pitchFamily="34" charset="0"/>
            </a:endParaRPr>
          </a:p>
        </p:txBody>
      </p:sp>
      <p:sp>
        <p:nvSpPr>
          <p:cNvPr id="7179" name="Content Placeholder 2"/>
          <p:cNvSpPr>
            <a:spLocks noGrp="1"/>
          </p:cNvSpPr>
          <p:nvPr>
            <p:ph idx="1"/>
          </p:nvPr>
        </p:nvSpPr>
        <p:spPr>
          <a:xfrm>
            <a:off x="533400" y="1371600"/>
            <a:ext cx="8915400" cy="4830763"/>
          </a:xfrm>
        </p:spPr>
        <p:txBody>
          <a:bodyPr/>
          <a:lstStyle/>
          <a:p>
            <a:pPr rtl="1"/>
            <a:endParaRPr lang="ar-SA" sz="2800" b="1" smtClean="0">
              <a:cs typeface="Arial" pitchFamily="34" charset="0"/>
            </a:endParaRPr>
          </a:p>
          <a:p>
            <a:pPr rtl="1"/>
            <a:r>
              <a:rPr lang="ar-SA" sz="2800" b="1" smtClean="0">
                <a:solidFill>
                  <a:srgbClr val="FF0000"/>
                </a:solidFill>
                <a:cs typeface="Arial" pitchFamily="34" charset="0"/>
              </a:rPr>
              <a:t>التفسير الهندسي للدوال المثلثية:</a:t>
            </a:r>
            <a:endParaRPr lang="en-US" sz="2800" smtClean="0">
              <a:solidFill>
                <a:srgbClr val="FF0000"/>
              </a:solidFill>
              <a:cs typeface="Arial" pitchFamily="34" charset="0"/>
            </a:endParaRPr>
          </a:p>
          <a:p>
            <a:pPr rtl="1"/>
            <a:r>
              <a:rPr lang="ar-SA" sz="3000" smtClean="0">
                <a:cs typeface="Arial" pitchFamily="34" charset="0"/>
              </a:rPr>
              <a:t>إذا كان </a:t>
            </a:r>
            <a:r>
              <a:rPr lang="en-US" sz="3000" smtClean="0">
                <a:cs typeface="Arial" pitchFamily="34" charset="0"/>
              </a:rPr>
              <a:t>ABC</a:t>
            </a:r>
            <a:r>
              <a:rPr lang="ar-SA" sz="3000" smtClean="0">
                <a:cs typeface="Arial" pitchFamily="34" charset="0"/>
              </a:rPr>
              <a:t> مثلث قائم الزاوية في </a:t>
            </a:r>
            <a:r>
              <a:rPr lang="en-US" sz="3000" smtClean="0">
                <a:cs typeface="Arial" pitchFamily="34" charset="0"/>
              </a:rPr>
              <a:t>B</a:t>
            </a:r>
            <a:r>
              <a:rPr lang="ar-SA" sz="3000" smtClean="0">
                <a:cs typeface="Arial" pitchFamily="34" charset="0"/>
              </a:rPr>
              <a:t> كما في الشكل التالي:</a:t>
            </a:r>
          </a:p>
          <a:p>
            <a:pPr rtl="1"/>
            <a:endParaRPr lang="ar-SA" sz="3000" smtClean="0">
              <a:cs typeface="Arial" pitchFamily="34" charset="0"/>
            </a:endParaRPr>
          </a:p>
          <a:p>
            <a:pPr rtl="1"/>
            <a:endParaRPr lang="ar-SA" sz="3000" smtClean="0">
              <a:cs typeface="Arial" pitchFamily="34" charset="0"/>
            </a:endParaRPr>
          </a:p>
          <a:p>
            <a:pPr rtl="1"/>
            <a:endParaRPr lang="ar-SA" sz="3000" smtClean="0">
              <a:cs typeface="Arial" pitchFamily="34" charset="0"/>
            </a:endParaRPr>
          </a:p>
          <a:p>
            <a:pPr rtl="1"/>
            <a:endParaRPr lang="ar-SA" sz="3000" smtClean="0">
              <a:cs typeface="Arial" pitchFamily="34" charset="0"/>
            </a:endParaRPr>
          </a:p>
          <a:p>
            <a:pPr rtl="1"/>
            <a:r>
              <a:rPr lang="ar-SA" sz="3000" smtClean="0">
                <a:cs typeface="Arial" pitchFamily="34" charset="0"/>
              </a:rPr>
              <a:t>    </a:t>
            </a:r>
          </a:p>
          <a:p>
            <a:pPr rtl="1"/>
            <a:r>
              <a:rPr lang="ar-SA" sz="3000" smtClean="0">
                <a:cs typeface="Arial" pitchFamily="34" charset="0"/>
              </a:rPr>
              <a:t>   </a:t>
            </a:r>
            <a:endParaRPr lang="en-US" sz="3000" smtClean="0">
              <a:cs typeface="Arial" pitchFamily="34" charset="0"/>
            </a:endParaRPr>
          </a:p>
          <a:p>
            <a:pPr rtl="1"/>
            <a:r>
              <a:rPr lang="ar-SA" sz="3000" smtClean="0">
                <a:cs typeface="Arial" pitchFamily="34" charset="0"/>
              </a:rPr>
              <a:t> </a:t>
            </a:r>
            <a:endParaRPr lang="en-US" sz="3000" smtClean="0">
              <a:cs typeface="Arial" pitchFamily="34" charset="0"/>
            </a:endParaRPr>
          </a:p>
          <a:p>
            <a:pPr rtl="1"/>
            <a:endParaRPr lang="ar-SA" sz="3600" smtClean="0">
              <a:cs typeface="Arial" pitchFamily="34" charset="0"/>
            </a:endParaRPr>
          </a:p>
          <a:p>
            <a:pPr rtl="1"/>
            <a:endParaRPr lang="ar-SA" sz="3600" smtClean="0">
              <a:cs typeface="Arial" pitchFamily="34" charset="0"/>
            </a:endParaRPr>
          </a:p>
          <a:p>
            <a:pPr rtl="1"/>
            <a:endParaRPr lang="ar-SA" sz="3600" smtClean="0">
              <a:cs typeface="Arial" pitchFamily="34" charset="0"/>
            </a:endParaRPr>
          </a:p>
          <a:p>
            <a:pPr rtl="1"/>
            <a:endParaRPr lang="ar-SA" sz="3600" smtClean="0">
              <a:cs typeface="Arial" pitchFamily="34" charset="0"/>
            </a:endParaRPr>
          </a:p>
          <a:p>
            <a:pPr rtl="1"/>
            <a:endParaRPr lang="ar-SA" sz="4000" smtClean="0">
              <a:cs typeface="Arial" pitchFamily="34" charset="0"/>
            </a:endParaRPr>
          </a:p>
          <a:p>
            <a:pPr rtl="1"/>
            <a:endParaRPr lang="en-GB" sz="400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1036" name="Rectangle 1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38"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0"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3"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7171" name="Object 15"/>
          <p:cNvGraphicFramePr>
            <a:graphicFrameLocks noChangeAspect="1"/>
          </p:cNvGraphicFramePr>
          <p:nvPr/>
        </p:nvGraphicFramePr>
        <p:xfrm>
          <a:off x="7620000" y="2895600"/>
          <a:ext cx="304800" cy="330200"/>
        </p:xfrm>
        <a:graphic>
          <a:graphicData uri="http://schemas.openxmlformats.org/presentationml/2006/ole">
            <p:oleObj spid="_x0000_s25685" name="Equation" r:id="rId3" imgW="152268" imgH="164957" progId="Equation.3">
              <p:embed/>
            </p:oleObj>
          </a:graphicData>
        </a:graphic>
      </p:graphicFrame>
      <p:sp>
        <p:nvSpPr>
          <p:cNvPr id="104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6" name="مثلث قائم الزاوية 15"/>
          <p:cNvSpPr/>
          <p:nvPr/>
        </p:nvSpPr>
        <p:spPr>
          <a:xfrm rot="16200000">
            <a:off x="5266531" y="2791619"/>
            <a:ext cx="1889125" cy="3043238"/>
          </a:xfrm>
          <a:prstGeom prst="rtTriangle">
            <a:avLst/>
          </a:prstGeom>
        </p:spPr>
        <p:style>
          <a:lnRef idx="2">
            <a:schemeClr val="dk1"/>
          </a:lnRef>
          <a:fillRef idx="1">
            <a:schemeClr val="lt1"/>
          </a:fillRef>
          <a:effectRef idx="0">
            <a:schemeClr val="dk1"/>
          </a:effectRef>
          <a:fontRef idx="minor">
            <a:schemeClr val="dk1"/>
          </a:fontRef>
        </p:style>
        <p:txBody>
          <a:bodyPr rtlCol="1" anchor="ctr"/>
          <a:lstStyle/>
          <a:p>
            <a:pPr algn="ctr">
              <a:defRPr/>
            </a:pPr>
            <a:endParaRPr lang="ar-SA"/>
          </a:p>
        </p:txBody>
      </p:sp>
      <p:graphicFrame>
        <p:nvGraphicFramePr>
          <p:cNvPr id="7172" name="Object 5"/>
          <p:cNvGraphicFramePr>
            <a:graphicFrameLocks noChangeAspect="1"/>
          </p:cNvGraphicFramePr>
          <p:nvPr/>
        </p:nvGraphicFramePr>
        <p:xfrm>
          <a:off x="7620000" y="5334000"/>
          <a:ext cx="304800" cy="330200"/>
        </p:xfrm>
        <a:graphic>
          <a:graphicData uri="http://schemas.openxmlformats.org/presentationml/2006/ole">
            <p:oleObj spid="_x0000_s25686" name="Equation" r:id="rId4" imgW="152268" imgH="164957" progId="Equation.3">
              <p:embed/>
            </p:oleObj>
          </a:graphicData>
        </a:graphic>
      </p:graphicFrame>
      <p:graphicFrame>
        <p:nvGraphicFramePr>
          <p:cNvPr id="7173" name="Object 6"/>
          <p:cNvGraphicFramePr>
            <a:graphicFrameLocks noChangeAspect="1"/>
          </p:cNvGraphicFramePr>
          <p:nvPr/>
        </p:nvGraphicFramePr>
        <p:xfrm>
          <a:off x="4267200" y="5092700"/>
          <a:ext cx="304800" cy="355600"/>
        </p:xfrm>
        <a:graphic>
          <a:graphicData uri="http://schemas.openxmlformats.org/presentationml/2006/ole">
            <p:oleObj spid="_x0000_s25687" name="Equation" r:id="rId5" imgW="152202" imgH="177569" progId="Equation.3">
              <p:embed/>
            </p:oleObj>
          </a:graphicData>
        </a:graphic>
      </p:graphicFrame>
      <p:cxnSp>
        <p:nvCxnSpPr>
          <p:cNvPr id="20" name="رابط مستقيم 19"/>
          <p:cNvCxnSpPr/>
          <p:nvPr/>
        </p:nvCxnSpPr>
        <p:spPr>
          <a:xfrm flipH="1">
            <a:off x="7391400" y="5029200"/>
            <a:ext cx="34131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رابط مستقيم 21"/>
          <p:cNvCxnSpPr/>
          <p:nvPr/>
        </p:nvCxnSpPr>
        <p:spPr>
          <a:xfrm rot="5400000">
            <a:off x="7277100" y="5143500"/>
            <a:ext cx="2286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7174" name="Object 6"/>
          <p:cNvGraphicFramePr>
            <a:graphicFrameLocks noChangeAspect="1"/>
          </p:cNvGraphicFramePr>
          <p:nvPr/>
        </p:nvGraphicFramePr>
        <p:xfrm>
          <a:off x="5181600" y="3800475"/>
          <a:ext cx="1219200" cy="441325"/>
        </p:xfrm>
        <a:graphic>
          <a:graphicData uri="http://schemas.openxmlformats.org/presentationml/2006/ole">
            <p:oleObj spid="_x0000_s25688" name="Equation" r:id="rId6" imgW="596641" imgH="215806" progId="Equation.3">
              <p:embed/>
            </p:oleObj>
          </a:graphicData>
        </a:graphic>
      </p:graphicFrame>
      <p:graphicFrame>
        <p:nvGraphicFramePr>
          <p:cNvPr id="7175" name="Object 8"/>
          <p:cNvGraphicFramePr>
            <a:graphicFrameLocks noChangeAspect="1"/>
          </p:cNvGraphicFramePr>
          <p:nvPr/>
        </p:nvGraphicFramePr>
        <p:xfrm>
          <a:off x="7888288" y="3886200"/>
          <a:ext cx="1789112" cy="441325"/>
        </p:xfrm>
        <a:graphic>
          <a:graphicData uri="http://schemas.openxmlformats.org/presentationml/2006/ole">
            <p:oleObj spid="_x0000_s25689" name="Equation" r:id="rId7" imgW="875920" imgH="215806" progId="Equation.3">
              <p:embed/>
            </p:oleObj>
          </a:graphicData>
        </a:graphic>
      </p:graphicFrame>
      <p:graphicFrame>
        <p:nvGraphicFramePr>
          <p:cNvPr id="7176" name="Object 9"/>
          <p:cNvGraphicFramePr>
            <a:graphicFrameLocks noChangeAspect="1"/>
          </p:cNvGraphicFramePr>
          <p:nvPr/>
        </p:nvGraphicFramePr>
        <p:xfrm>
          <a:off x="5524500" y="5410200"/>
          <a:ext cx="1711325" cy="441325"/>
        </p:xfrm>
        <a:graphic>
          <a:graphicData uri="http://schemas.openxmlformats.org/presentationml/2006/ole">
            <p:oleObj spid="_x0000_s25690" name="Equation" r:id="rId8" imgW="837836" imgH="215806" progId="Equation.3">
              <p:embed/>
            </p:oleObj>
          </a:graphicData>
        </a:graphic>
      </p:graphicFrame>
      <p:sp>
        <p:nvSpPr>
          <p:cNvPr id="35" name="قوس 34"/>
          <p:cNvSpPr/>
          <p:nvPr/>
        </p:nvSpPr>
        <p:spPr>
          <a:xfrm>
            <a:off x="5029200" y="5029200"/>
            <a:ext cx="122238" cy="457200"/>
          </a:xfrm>
          <a:prstGeom prst="arc">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graphicFrame>
        <p:nvGraphicFramePr>
          <p:cNvPr id="7177" name="Object 10"/>
          <p:cNvGraphicFramePr>
            <a:graphicFrameLocks noChangeAspect="1"/>
          </p:cNvGraphicFramePr>
          <p:nvPr/>
        </p:nvGraphicFramePr>
        <p:xfrm>
          <a:off x="5334000" y="4876800"/>
          <a:ext cx="254000" cy="355600"/>
        </p:xfrm>
        <a:graphic>
          <a:graphicData uri="http://schemas.openxmlformats.org/presentationml/2006/ole">
            <p:oleObj spid="_x0000_s25691" name="Equation" r:id="rId9" imgW="126725" imgH="177415" progId="Equation.3">
              <p:embed/>
            </p:oleObj>
          </a:graphicData>
        </a:graphic>
      </p:graphicFrame>
    </p:spTree>
    <p:extLst>
      <p:ext uri="{BB962C8B-B14F-4D97-AF65-F5344CB8AC3E}">
        <p14:creationId xmlns:p14="http://schemas.microsoft.com/office/powerpoint/2010/main" xmlns="" val="10170314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 الدوال المثلثية:</a:t>
            </a:r>
            <a:endParaRPr lang="en-US" sz="4000" dirty="0" smtClean="0">
              <a:solidFill>
                <a:srgbClr val="FF0000"/>
              </a:solidFill>
              <a:cs typeface="Arial" pitchFamily="34" charset="0"/>
            </a:endParaRPr>
          </a:p>
        </p:txBody>
      </p:sp>
      <p:sp>
        <p:nvSpPr>
          <p:cNvPr id="8196" name="Content Placeholder 2"/>
          <p:cNvSpPr>
            <a:spLocks noGrp="1"/>
          </p:cNvSpPr>
          <p:nvPr>
            <p:ph idx="1"/>
          </p:nvPr>
        </p:nvSpPr>
        <p:spPr>
          <a:xfrm>
            <a:off x="533400" y="1371600"/>
            <a:ext cx="8915400" cy="4830763"/>
          </a:xfrm>
        </p:spPr>
        <p:txBody>
          <a:bodyPr/>
          <a:lstStyle/>
          <a:p>
            <a:pPr rtl="1"/>
            <a:r>
              <a:rPr lang="ar-SA" sz="3000" dirty="0" smtClean="0">
                <a:cs typeface="Arial" pitchFamily="34" charset="0"/>
              </a:rPr>
              <a:t>فان النسب المثلثية </a:t>
            </a:r>
            <a:r>
              <a:rPr lang="ar-SA" sz="3000" dirty="0" err="1" smtClean="0">
                <a:cs typeface="Arial" pitchFamily="34" charset="0"/>
              </a:rPr>
              <a:t>لزواية</a:t>
            </a:r>
            <a:r>
              <a:rPr lang="ar-SA" sz="3000" dirty="0" smtClean="0">
                <a:cs typeface="Arial" pitchFamily="34" charset="0"/>
              </a:rPr>
              <a:t> حادة    وهي:</a:t>
            </a:r>
          </a:p>
          <a:p>
            <a:pPr rtl="1"/>
            <a:r>
              <a:rPr lang="ar-SA" sz="3000" dirty="0" smtClean="0">
                <a:cs typeface="Arial" pitchFamily="34" charset="0"/>
              </a:rPr>
              <a:t>  </a:t>
            </a:r>
          </a:p>
          <a:p>
            <a:pPr rtl="1"/>
            <a:r>
              <a:rPr lang="ar-SA" sz="3000" dirty="0" smtClean="0">
                <a:cs typeface="Arial" pitchFamily="34" charset="0"/>
              </a:rPr>
              <a:t>                    ،                    ،                   </a:t>
            </a:r>
          </a:p>
          <a:p>
            <a:pPr rtl="1"/>
            <a:endParaRPr lang="ar-SA" sz="3000" dirty="0" smtClean="0">
              <a:cs typeface="Arial" pitchFamily="34" charset="0"/>
            </a:endParaRPr>
          </a:p>
          <a:p>
            <a:pPr rtl="1"/>
            <a:r>
              <a:rPr lang="ar-SA" sz="3000" dirty="0" smtClean="0">
                <a:solidFill>
                  <a:srgbClr val="FF0000"/>
                </a:solidFill>
                <a:cs typeface="Arial" pitchFamily="34" charset="0"/>
              </a:rPr>
              <a:t>مثال: </a:t>
            </a:r>
          </a:p>
          <a:p>
            <a:pPr rtl="1"/>
            <a:r>
              <a:rPr lang="ar-SA" sz="2800" dirty="0" smtClean="0">
                <a:cs typeface="Arial" pitchFamily="34" charset="0"/>
              </a:rPr>
              <a:t>إذا كان            ، فأوجد النسب الأساسية:         ،         ،   </a:t>
            </a:r>
            <a:r>
              <a:rPr lang="ar-SA" sz="3000" dirty="0" smtClean="0">
                <a:cs typeface="Arial" pitchFamily="34" charset="0"/>
              </a:rPr>
              <a:t> </a:t>
            </a:r>
          </a:p>
          <a:p>
            <a:pPr rtl="1"/>
            <a:r>
              <a:rPr lang="ar-SA" sz="3000" dirty="0" smtClean="0">
                <a:cs typeface="Arial" pitchFamily="34" charset="0"/>
              </a:rPr>
              <a:t>  وكذلك أوجد كلاً من:          و          . </a:t>
            </a:r>
            <a:endParaRPr lang="en-US" sz="3000" dirty="0" smtClean="0">
              <a:cs typeface="Arial" pitchFamily="34" charset="0"/>
            </a:endParaRPr>
          </a:p>
          <a:p>
            <a:pPr rtl="1"/>
            <a:r>
              <a:rPr lang="ar-SA" sz="3000" dirty="0" smtClean="0">
                <a:cs typeface="Arial" pitchFamily="34" charset="0"/>
              </a:rPr>
              <a:t> </a:t>
            </a:r>
            <a:endParaRPr lang="en-US" sz="30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4000" dirty="0" smtClean="0">
              <a:cs typeface="Arial" pitchFamily="34" charset="0"/>
            </a:endParaRPr>
          </a:p>
          <a:p>
            <a:pPr rtl="1"/>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1036" name="Rectangle 1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38"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0"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3"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8194" name="Object 15"/>
          <p:cNvGraphicFramePr>
            <a:graphicFrameLocks noChangeAspect="1"/>
          </p:cNvGraphicFramePr>
          <p:nvPr/>
        </p:nvGraphicFramePr>
        <p:xfrm>
          <a:off x="5410200" y="1524000"/>
          <a:ext cx="254000" cy="355600"/>
        </p:xfrm>
        <a:graphic>
          <a:graphicData uri="http://schemas.openxmlformats.org/presentationml/2006/ole">
            <p:oleObj spid="_x0000_s26661" name="Equation" r:id="rId3" imgW="126725" imgH="177415" progId="Equation.3">
              <p:embed/>
            </p:oleObj>
          </a:graphicData>
        </a:graphic>
      </p:graphicFrame>
      <p:sp>
        <p:nvSpPr>
          <p:cNvPr id="47113" name="Rectangle 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5" name="Rectangle 1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pic>
        <p:nvPicPr>
          <p:cNvPr id="8208" name="Picture 10"/>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7543800" y="2514600"/>
            <a:ext cx="1239838"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17" name="Rectangle 13"/>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pic>
        <p:nvPicPr>
          <p:cNvPr id="8210" name="Picture 1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4000" y="2514600"/>
            <a:ext cx="1608138"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19" name="Rectangle 15"/>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pic>
        <p:nvPicPr>
          <p:cNvPr id="8212" name="Picture 14"/>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049588" y="2514600"/>
            <a:ext cx="1381125"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21" name="Rectangle 17"/>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pic>
        <p:nvPicPr>
          <p:cNvPr id="8214" name="Picture 16"/>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7467600" y="4157663"/>
            <a:ext cx="914400" cy="566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2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pic>
        <p:nvPicPr>
          <p:cNvPr id="8216" name="Picture 18"/>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886200" y="4267200"/>
            <a:ext cx="714375" cy="40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25" name="Rectangle 2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pic>
        <p:nvPicPr>
          <p:cNvPr id="8218" name="Picture 20"/>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895600" y="4252913"/>
            <a:ext cx="695325" cy="411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27" name="Rectangle 23"/>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pic>
        <p:nvPicPr>
          <p:cNvPr id="8220" name="Picture 22"/>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828800" y="4238625"/>
            <a:ext cx="704850" cy="40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4" name="Object 3"/>
          <p:cNvGraphicFramePr>
            <a:graphicFrameLocks noChangeAspect="1"/>
          </p:cNvGraphicFramePr>
          <p:nvPr>
            <p:extLst>
              <p:ext uri="{D42A27DB-BD31-4B8C-83A1-F6EECF244321}">
                <p14:modId xmlns:p14="http://schemas.microsoft.com/office/powerpoint/2010/main" xmlns="" val="599498854"/>
              </p:ext>
            </p:extLst>
          </p:nvPr>
        </p:nvGraphicFramePr>
        <p:xfrm>
          <a:off x="5715000" y="4824413"/>
          <a:ext cx="822325" cy="333375"/>
        </p:xfrm>
        <a:graphic>
          <a:graphicData uri="http://schemas.openxmlformats.org/presentationml/2006/ole">
            <p:oleObj spid="_x0000_s26662" name="معادلة" r:id="rId11" imgW="342720" imgH="177480" progId="Equation.3">
              <p:embed/>
            </p:oleObj>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xmlns="" val="4155678191"/>
              </p:ext>
            </p:extLst>
          </p:nvPr>
        </p:nvGraphicFramePr>
        <p:xfrm>
          <a:off x="4433888" y="4800600"/>
          <a:ext cx="1189037" cy="381000"/>
        </p:xfrm>
        <a:graphic>
          <a:graphicData uri="http://schemas.openxmlformats.org/presentationml/2006/ole">
            <p:oleObj spid="_x0000_s26663" name="معادلة" r:id="rId12" imgW="495000" imgH="203040" progId="Equation.3">
              <p:embed/>
            </p:oleObj>
          </a:graphicData>
        </a:graphic>
      </p:graphicFrame>
    </p:spTree>
    <p:extLst>
      <p:ext uri="{BB962C8B-B14F-4D97-AF65-F5344CB8AC3E}">
        <p14:creationId xmlns:p14="http://schemas.microsoft.com/office/powerpoint/2010/main" xmlns="" val="41214414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5"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 الدوال المثلثية:</a:t>
            </a:r>
            <a:endParaRPr lang="en-US" sz="4000" smtClean="0">
              <a:solidFill>
                <a:srgbClr val="FF0000"/>
              </a:solidFill>
              <a:cs typeface="Arial" pitchFamily="34" charset="0"/>
            </a:endParaRPr>
          </a:p>
        </p:txBody>
      </p:sp>
      <p:sp>
        <p:nvSpPr>
          <p:cNvPr id="9226" name="Content Placeholder 2"/>
          <p:cNvSpPr>
            <a:spLocks noGrp="1"/>
          </p:cNvSpPr>
          <p:nvPr>
            <p:ph idx="1"/>
          </p:nvPr>
        </p:nvSpPr>
        <p:spPr>
          <a:xfrm>
            <a:off x="533400" y="1371600"/>
            <a:ext cx="8915400" cy="4830763"/>
          </a:xfrm>
        </p:spPr>
        <p:txBody>
          <a:bodyPr/>
          <a:lstStyle/>
          <a:p>
            <a:pPr rtl="1"/>
            <a:r>
              <a:rPr lang="ar-SA" sz="3000" dirty="0" smtClean="0">
                <a:cs typeface="Arial" pitchFamily="34" charset="0"/>
              </a:rPr>
              <a:t>الحل:</a:t>
            </a:r>
          </a:p>
          <a:p>
            <a:pPr rtl="1"/>
            <a:endParaRPr lang="ar-SA" sz="3000" dirty="0" smtClean="0">
              <a:cs typeface="Arial" pitchFamily="34" charset="0"/>
            </a:endParaRPr>
          </a:p>
          <a:p>
            <a:pPr rtl="1"/>
            <a:endParaRPr lang="ar-SA" sz="3000" dirty="0" smtClean="0">
              <a:cs typeface="Arial" pitchFamily="34" charset="0"/>
            </a:endParaRPr>
          </a:p>
          <a:p>
            <a:pPr rtl="1"/>
            <a:endParaRPr lang="ar-SA" sz="3000" dirty="0" smtClean="0">
              <a:cs typeface="Arial" pitchFamily="34" charset="0"/>
            </a:endParaRPr>
          </a:p>
          <a:p>
            <a:pPr rtl="1"/>
            <a:r>
              <a:rPr lang="ar-SA" sz="3000" dirty="0" smtClean="0">
                <a:cs typeface="Arial" pitchFamily="34" charset="0"/>
              </a:rPr>
              <a:t>    </a:t>
            </a:r>
          </a:p>
          <a:p>
            <a:pPr rtl="1"/>
            <a:r>
              <a:rPr lang="ar-SA" sz="3000" dirty="0" smtClean="0">
                <a:cs typeface="Arial" pitchFamily="34" charset="0"/>
              </a:rPr>
              <a:t>   </a:t>
            </a:r>
            <a:endParaRPr lang="en-US" sz="30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4000" dirty="0" smtClean="0">
              <a:cs typeface="Arial" pitchFamily="34" charset="0"/>
            </a:endParaRPr>
          </a:p>
          <a:p>
            <a:pPr rtl="1"/>
            <a:endParaRPr lang="en-GB" sz="4000" dirty="0" smtClean="0">
              <a:cs typeface="Arial" pitchFamily="34" charset="0"/>
            </a:endParaRPr>
          </a:p>
        </p:txBody>
      </p:sp>
      <p:sp>
        <p:nvSpPr>
          <p:cNvPr id="1036" name="Rectangle 1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38"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0"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3"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9218" name="Object 15"/>
          <p:cNvGraphicFramePr>
            <a:graphicFrameLocks noChangeAspect="1"/>
          </p:cNvGraphicFramePr>
          <p:nvPr/>
        </p:nvGraphicFramePr>
        <p:xfrm>
          <a:off x="7620000" y="1600200"/>
          <a:ext cx="304800" cy="330200"/>
        </p:xfrm>
        <a:graphic>
          <a:graphicData uri="http://schemas.openxmlformats.org/presentationml/2006/ole">
            <p:oleObj spid="_x0000_s27768" name="Equation" r:id="rId3" imgW="152268" imgH="164957" progId="Equation.3">
              <p:embed/>
            </p:oleObj>
          </a:graphicData>
        </a:graphic>
      </p:graphicFrame>
      <p:sp>
        <p:nvSpPr>
          <p:cNvPr id="104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6" name="مثلث قائم الزاوية 15"/>
          <p:cNvSpPr/>
          <p:nvPr/>
        </p:nvSpPr>
        <p:spPr>
          <a:xfrm rot="16200000">
            <a:off x="5266531" y="1496219"/>
            <a:ext cx="1889125" cy="3043238"/>
          </a:xfrm>
          <a:prstGeom prst="rtTriangle">
            <a:avLst/>
          </a:prstGeom>
        </p:spPr>
        <p:style>
          <a:lnRef idx="2">
            <a:schemeClr val="dk1"/>
          </a:lnRef>
          <a:fillRef idx="1">
            <a:schemeClr val="lt1"/>
          </a:fillRef>
          <a:effectRef idx="0">
            <a:schemeClr val="dk1"/>
          </a:effectRef>
          <a:fontRef idx="minor">
            <a:schemeClr val="dk1"/>
          </a:fontRef>
        </p:style>
        <p:txBody>
          <a:bodyPr rtlCol="1" anchor="ctr"/>
          <a:lstStyle/>
          <a:p>
            <a:pPr algn="ctr">
              <a:defRPr/>
            </a:pPr>
            <a:endParaRPr lang="ar-SA"/>
          </a:p>
        </p:txBody>
      </p:sp>
      <p:graphicFrame>
        <p:nvGraphicFramePr>
          <p:cNvPr id="9219" name="Object 4"/>
          <p:cNvGraphicFramePr>
            <a:graphicFrameLocks noChangeAspect="1"/>
          </p:cNvGraphicFramePr>
          <p:nvPr/>
        </p:nvGraphicFramePr>
        <p:xfrm>
          <a:off x="7620000" y="4038600"/>
          <a:ext cx="304800" cy="330200"/>
        </p:xfrm>
        <a:graphic>
          <a:graphicData uri="http://schemas.openxmlformats.org/presentationml/2006/ole">
            <p:oleObj spid="_x0000_s27769" name="Equation" r:id="rId4" imgW="152268" imgH="164957" progId="Equation.3">
              <p:embed/>
            </p:oleObj>
          </a:graphicData>
        </a:graphic>
      </p:graphicFrame>
      <p:graphicFrame>
        <p:nvGraphicFramePr>
          <p:cNvPr id="9220" name="Object 5"/>
          <p:cNvGraphicFramePr>
            <a:graphicFrameLocks noChangeAspect="1"/>
          </p:cNvGraphicFramePr>
          <p:nvPr/>
        </p:nvGraphicFramePr>
        <p:xfrm>
          <a:off x="4267200" y="3797300"/>
          <a:ext cx="304800" cy="355600"/>
        </p:xfrm>
        <a:graphic>
          <a:graphicData uri="http://schemas.openxmlformats.org/presentationml/2006/ole">
            <p:oleObj spid="_x0000_s27770" name="Equation" r:id="rId5" imgW="152202" imgH="177569" progId="Equation.3">
              <p:embed/>
            </p:oleObj>
          </a:graphicData>
        </a:graphic>
      </p:graphicFrame>
      <p:cxnSp>
        <p:nvCxnSpPr>
          <p:cNvPr id="20" name="رابط مستقيم 19"/>
          <p:cNvCxnSpPr/>
          <p:nvPr/>
        </p:nvCxnSpPr>
        <p:spPr>
          <a:xfrm flipH="1">
            <a:off x="7391400" y="3733800"/>
            <a:ext cx="34131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رابط مستقيم 21"/>
          <p:cNvCxnSpPr/>
          <p:nvPr/>
        </p:nvCxnSpPr>
        <p:spPr>
          <a:xfrm rot="5400000">
            <a:off x="7277100" y="3848100"/>
            <a:ext cx="2286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9221" name="Object 7"/>
          <p:cNvGraphicFramePr>
            <a:graphicFrameLocks noChangeAspect="1"/>
          </p:cNvGraphicFramePr>
          <p:nvPr/>
        </p:nvGraphicFramePr>
        <p:xfrm>
          <a:off x="7848600" y="2787650"/>
          <a:ext cx="258763" cy="336550"/>
        </p:xfrm>
        <a:graphic>
          <a:graphicData uri="http://schemas.openxmlformats.org/presentationml/2006/ole">
            <p:oleObj spid="_x0000_s27771" name="Equation" r:id="rId6" imgW="126780" imgH="164814" progId="Equation.3">
              <p:embed/>
            </p:oleObj>
          </a:graphicData>
        </a:graphic>
      </p:graphicFrame>
      <p:graphicFrame>
        <p:nvGraphicFramePr>
          <p:cNvPr id="9222" name="Object 8"/>
          <p:cNvGraphicFramePr>
            <a:graphicFrameLocks noChangeAspect="1"/>
          </p:cNvGraphicFramePr>
          <p:nvPr/>
        </p:nvGraphicFramePr>
        <p:xfrm>
          <a:off x="6262688" y="4038600"/>
          <a:ext cx="233362" cy="363538"/>
        </p:xfrm>
        <a:graphic>
          <a:graphicData uri="http://schemas.openxmlformats.org/presentationml/2006/ole">
            <p:oleObj spid="_x0000_s27772" name="Equation" r:id="rId7" imgW="114102" imgH="177492" progId="Equation.3">
              <p:embed/>
            </p:oleObj>
          </a:graphicData>
        </a:graphic>
      </p:graphicFrame>
      <p:sp>
        <p:nvSpPr>
          <p:cNvPr id="35" name="قوس 34"/>
          <p:cNvSpPr/>
          <p:nvPr/>
        </p:nvSpPr>
        <p:spPr>
          <a:xfrm>
            <a:off x="5029200" y="3733800"/>
            <a:ext cx="122238" cy="457200"/>
          </a:xfrm>
          <a:prstGeom prst="arc">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ar-SA"/>
          </a:p>
        </p:txBody>
      </p:sp>
      <p:graphicFrame>
        <p:nvGraphicFramePr>
          <p:cNvPr id="9223" name="Object 9"/>
          <p:cNvGraphicFramePr>
            <a:graphicFrameLocks noChangeAspect="1"/>
          </p:cNvGraphicFramePr>
          <p:nvPr/>
        </p:nvGraphicFramePr>
        <p:xfrm>
          <a:off x="5334000" y="3581400"/>
          <a:ext cx="254000" cy="355600"/>
        </p:xfrm>
        <a:graphic>
          <a:graphicData uri="http://schemas.openxmlformats.org/presentationml/2006/ole">
            <p:oleObj spid="_x0000_s27773" name="Equation" r:id="rId8" imgW="126725" imgH="177415" progId="Equation.3">
              <p:embed/>
            </p:oleObj>
          </a:graphicData>
        </a:graphic>
      </p:graphicFrame>
      <p:sp>
        <p:nvSpPr>
          <p:cNvPr id="60427" name="Rectangle 1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9224" name="Object 8"/>
          <p:cNvGraphicFramePr>
            <a:graphicFrameLocks noChangeAspect="1"/>
          </p:cNvGraphicFramePr>
          <p:nvPr/>
        </p:nvGraphicFramePr>
        <p:xfrm>
          <a:off x="5710238" y="2684463"/>
          <a:ext cx="233362" cy="363537"/>
        </p:xfrm>
        <a:graphic>
          <a:graphicData uri="http://schemas.openxmlformats.org/presentationml/2006/ole">
            <p:oleObj spid="_x0000_s27774" name="Equation" r:id="rId9" imgW="114102" imgH="177492" progId="Equation.3">
              <p:embed/>
            </p:oleObj>
          </a:graphicData>
        </a:graphic>
      </p:graphicFrame>
      <p:sp>
        <p:nvSpPr>
          <p:cNvPr id="60430"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60432"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4" name="Object 3"/>
          <p:cNvGraphicFramePr>
            <a:graphicFrameLocks noChangeAspect="1"/>
          </p:cNvGraphicFramePr>
          <p:nvPr>
            <p:extLst>
              <p:ext uri="{D42A27DB-BD31-4B8C-83A1-F6EECF244321}">
                <p14:modId xmlns:p14="http://schemas.microsoft.com/office/powerpoint/2010/main" xmlns="" val="1579788803"/>
              </p:ext>
            </p:extLst>
          </p:nvPr>
        </p:nvGraphicFramePr>
        <p:xfrm>
          <a:off x="1289050" y="5414963"/>
          <a:ext cx="5416550" cy="681037"/>
        </p:xfrm>
        <a:graphic>
          <a:graphicData uri="http://schemas.openxmlformats.org/presentationml/2006/ole">
            <p:oleObj spid="_x0000_s27775" name="معادلة" r:id="rId10" imgW="2336760" imgH="393480" progId="Equation.3">
              <p:embed/>
            </p:oleObj>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xmlns="" val="3134601901"/>
              </p:ext>
            </p:extLst>
          </p:nvPr>
        </p:nvGraphicFramePr>
        <p:xfrm>
          <a:off x="804862" y="4495800"/>
          <a:ext cx="7958138" cy="762000"/>
        </p:xfrm>
        <a:graphic>
          <a:graphicData uri="http://schemas.openxmlformats.org/presentationml/2006/ole">
            <p:oleObj spid="_x0000_s27776" name="معادلة" r:id="rId11" imgW="3213000" imgH="393480" progId="Equation.3">
              <p:embed/>
            </p:oleObj>
          </a:graphicData>
        </a:graphic>
      </p:graphicFrame>
      <p:graphicFrame>
        <p:nvGraphicFramePr>
          <p:cNvPr id="26" name="Object 30"/>
          <p:cNvGraphicFramePr>
            <a:graphicFrameLocks noChangeAspect="1"/>
          </p:cNvGraphicFramePr>
          <p:nvPr>
            <p:extLst>
              <p:ext uri="{D42A27DB-BD31-4B8C-83A1-F6EECF244321}">
                <p14:modId xmlns:p14="http://schemas.microsoft.com/office/powerpoint/2010/main" xmlns="" val="3609317837"/>
              </p:ext>
            </p:extLst>
          </p:nvPr>
        </p:nvGraphicFramePr>
        <p:xfrm>
          <a:off x="993775" y="1589088"/>
          <a:ext cx="2863850" cy="1916112"/>
        </p:xfrm>
        <a:graphic>
          <a:graphicData uri="http://schemas.openxmlformats.org/presentationml/2006/ole">
            <p:oleObj spid="_x0000_s27777" name="معادلة" r:id="rId12" imgW="1155600" imgH="990360" progId="Equation.3">
              <p:embed/>
            </p:oleObj>
          </a:graphicData>
        </a:graphic>
      </p:graphicFrame>
    </p:spTree>
    <p:extLst>
      <p:ext uri="{BB962C8B-B14F-4D97-AF65-F5344CB8AC3E}">
        <p14:creationId xmlns:p14="http://schemas.microsoft.com/office/powerpoint/2010/main" xmlns="" val="149021613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وان 1"/>
          <p:cNvSpPr>
            <a:spLocks noGrp="1"/>
          </p:cNvSpPr>
          <p:nvPr>
            <p:ph type="title"/>
          </p:nvPr>
        </p:nvSpPr>
        <p:spPr/>
        <p:txBody>
          <a:bodyPr/>
          <a:lstStyle/>
          <a:p>
            <a:r>
              <a:rPr lang="ar-SA" dirty="0" smtClean="0">
                <a:solidFill>
                  <a:srgbClr val="FF0000"/>
                </a:solidFill>
                <a:cs typeface="Arial" pitchFamily="34" charset="0"/>
              </a:rPr>
              <a:t>الدوال النسبية:</a:t>
            </a:r>
          </a:p>
        </p:txBody>
      </p:sp>
      <p:sp>
        <p:nvSpPr>
          <p:cNvPr id="3" name="عنصر نائب للمحتوى 2"/>
          <p:cNvSpPr>
            <a:spLocks noGrp="1"/>
          </p:cNvSpPr>
          <p:nvPr>
            <p:ph idx="1"/>
          </p:nvPr>
        </p:nvSpPr>
        <p:spPr/>
        <p:txBody>
          <a:bodyPr/>
          <a:lstStyle/>
          <a:p>
            <a:pPr rtl="1">
              <a:defRPr/>
            </a:pPr>
            <a:r>
              <a:rPr lang="ar-SA" sz="3000" dirty="0" smtClean="0"/>
              <a:t>	إذا كان </a:t>
            </a:r>
            <a:r>
              <a:rPr lang="en-US" sz="3000" dirty="0" smtClean="0"/>
              <a:t>h(x) </a:t>
            </a:r>
            <a:r>
              <a:rPr lang="ar-SA" sz="3000" dirty="0" smtClean="0"/>
              <a:t> ، </a:t>
            </a:r>
            <a:r>
              <a:rPr lang="en-US" sz="3000" dirty="0" smtClean="0"/>
              <a:t>g(x)</a:t>
            </a:r>
            <a:r>
              <a:rPr lang="ar-SA" sz="3000" dirty="0" smtClean="0"/>
              <a:t> كثيري حدود فان                تسمى دالة نسبية بشرط </a:t>
            </a:r>
            <a:r>
              <a:rPr lang="en-US" sz="3000" dirty="0" smtClean="0"/>
              <a:t>g(x)≠0</a:t>
            </a:r>
            <a:r>
              <a:rPr lang="ar-SA" sz="3000" dirty="0" smtClean="0"/>
              <a:t> ومجالها هو كافة  الأعداد </a:t>
            </a:r>
            <a:r>
              <a:rPr lang="ar-SA" sz="3000" dirty="0" err="1" smtClean="0"/>
              <a:t>الحقيقية</a:t>
            </a:r>
            <a:r>
              <a:rPr lang="ar-SA" sz="3000" dirty="0" smtClean="0"/>
              <a:t> باستثناء أصفار المقام.            </a:t>
            </a:r>
            <a:r>
              <a:rPr lang="en-US" sz="3000" dirty="0" smtClean="0"/>
              <a:t>  </a:t>
            </a:r>
            <a:r>
              <a:rPr lang="ar-SA" sz="3000" dirty="0" smtClean="0"/>
              <a:t> </a:t>
            </a:r>
          </a:p>
          <a:p>
            <a:pPr rtl="1">
              <a:defRPr/>
            </a:pPr>
            <a:r>
              <a:rPr lang="ar-SA" sz="3000" dirty="0" smtClean="0">
                <a:solidFill>
                  <a:srgbClr val="FF0000"/>
                </a:solidFill>
              </a:rPr>
              <a:t>أمثلة:</a:t>
            </a:r>
            <a:endParaRPr lang="ar-SA" sz="3000" dirty="0" smtClean="0"/>
          </a:p>
          <a:p>
            <a:pPr marL="514350" indent="-514350" algn="l">
              <a:buFont typeface="+mj-lt"/>
              <a:buAutoNum type="arabicPeriod"/>
              <a:defRPr/>
            </a:pPr>
            <a:r>
              <a:rPr lang="en-US" sz="3000" dirty="0" smtClean="0"/>
              <a:t> </a:t>
            </a:r>
          </a:p>
          <a:p>
            <a:pPr marL="514350" indent="-514350" algn="l">
              <a:defRPr/>
            </a:pPr>
            <a:r>
              <a:rPr lang="en-US" sz="3000" dirty="0" smtClean="0"/>
              <a:t> </a:t>
            </a:r>
          </a:p>
          <a:p>
            <a:pPr marL="514350" indent="-514350" algn="l">
              <a:buFont typeface="+mj-lt"/>
              <a:buAutoNum type="arabicPeriod" startAt="2"/>
              <a:defRPr/>
            </a:pPr>
            <a:r>
              <a:rPr lang="en-US" sz="3000" dirty="0" smtClean="0"/>
              <a:t> </a:t>
            </a:r>
          </a:p>
          <a:p>
            <a:pPr marL="514350" indent="-514350" algn="l">
              <a:buFont typeface="+mj-lt"/>
              <a:buAutoNum type="arabicPeriod" startAt="2"/>
              <a:defRPr/>
            </a:pPr>
            <a:r>
              <a:rPr lang="en-US" sz="3000" dirty="0" smtClean="0"/>
              <a:t> </a:t>
            </a:r>
            <a:r>
              <a:rPr lang="ar-SA" sz="3000" dirty="0" smtClean="0"/>
              <a:t> </a:t>
            </a:r>
            <a:endParaRPr lang="ar-SA" sz="3000" dirty="0"/>
          </a:p>
        </p:txBody>
      </p:sp>
      <p:graphicFrame>
        <p:nvGraphicFramePr>
          <p:cNvPr id="11269" name="Object 2"/>
          <p:cNvGraphicFramePr>
            <a:graphicFrameLocks noChangeAspect="1"/>
          </p:cNvGraphicFramePr>
          <p:nvPr/>
        </p:nvGraphicFramePr>
        <p:xfrm>
          <a:off x="990600" y="3505200"/>
          <a:ext cx="2190750" cy="787400"/>
        </p:xfrm>
        <a:graphic>
          <a:graphicData uri="http://schemas.openxmlformats.org/presentationml/2006/ole">
            <p:oleObj spid="_x0000_s6274" name="Equation" r:id="rId3" imgW="812447" imgH="393529" progId="Equation.3">
              <p:embed/>
            </p:oleObj>
          </a:graphicData>
        </a:graphic>
      </p:graphicFrame>
      <p:graphicFrame>
        <p:nvGraphicFramePr>
          <p:cNvPr id="11271" name="Object 4"/>
          <p:cNvGraphicFramePr>
            <a:graphicFrameLocks noChangeAspect="1"/>
          </p:cNvGraphicFramePr>
          <p:nvPr>
            <p:extLst>
              <p:ext uri="{D42A27DB-BD31-4B8C-83A1-F6EECF244321}">
                <p14:modId xmlns:p14="http://schemas.microsoft.com/office/powerpoint/2010/main" xmlns="" val="4066864938"/>
              </p:ext>
            </p:extLst>
          </p:nvPr>
        </p:nvGraphicFramePr>
        <p:xfrm>
          <a:off x="2667000" y="1676400"/>
          <a:ext cx="1624012" cy="533400"/>
        </p:xfrm>
        <a:graphic>
          <a:graphicData uri="http://schemas.openxmlformats.org/presentationml/2006/ole">
            <p:oleObj spid="_x0000_s6275" name="Equation" r:id="rId4" imgW="800100" imgH="419100" progId="Equation.3">
              <p:embed/>
            </p:oleObj>
          </a:graphicData>
        </a:graphic>
      </p:graphicFrame>
      <p:graphicFrame>
        <p:nvGraphicFramePr>
          <p:cNvPr id="11272" name="Object 5"/>
          <p:cNvGraphicFramePr>
            <a:graphicFrameLocks noChangeAspect="1"/>
          </p:cNvGraphicFramePr>
          <p:nvPr/>
        </p:nvGraphicFramePr>
        <p:xfrm>
          <a:off x="1143000" y="5181600"/>
          <a:ext cx="2327275" cy="787400"/>
        </p:xfrm>
        <a:graphic>
          <a:graphicData uri="http://schemas.openxmlformats.org/presentationml/2006/ole">
            <p:oleObj spid="_x0000_s6276" name="Equation" r:id="rId5" imgW="863225" imgH="393529" progId="Equation.3">
              <p:embed/>
            </p:oleObj>
          </a:graphicData>
        </a:graphic>
      </p:graphicFrame>
      <p:graphicFrame>
        <p:nvGraphicFramePr>
          <p:cNvPr id="11273" name="Object 6"/>
          <p:cNvGraphicFramePr>
            <a:graphicFrameLocks noChangeAspect="1"/>
          </p:cNvGraphicFramePr>
          <p:nvPr/>
        </p:nvGraphicFramePr>
        <p:xfrm>
          <a:off x="1116013" y="4470400"/>
          <a:ext cx="1779587" cy="787400"/>
        </p:xfrm>
        <a:graphic>
          <a:graphicData uri="http://schemas.openxmlformats.org/presentationml/2006/ole">
            <p:oleObj spid="_x0000_s6277" name="Equation" r:id="rId6" imgW="660113" imgH="393529" progId="Equation.3">
              <p:embed/>
            </p:oleObj>
          </a:graphicData>
        </a:graphic>
      </p:graphicFrame>
    </p:spTree>
    <p:extLst>
      <p:ext uri="{BB962C8B-B14F-4D97-AF65-F5344CB8AC3E}">
        <p14:creationId xmlns:p14="http://schemas.microsoft.com/office/powerpoint/2010/main" xmlns="" val="16904655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عنوان 1"/>
          <p:cNvSpPr>
            <a:spLocks noGrp="1"/>
          </p:cNvSpPr>
          <p:nvPr>
            <p:ph type="title"/>
          </p:nvPr>
        </p:nvSpPr>
        <p:spPr/>
        <p:txBody>
          <a:bodyPr/>
          <a:lstStyle/>
          <a:p>
            <a:r>
              <a:rPr lang="ar-SA" dirty="0" smtClean="0">
                <a:solidFill>
                  <a:srgbClr val="FF0000"/>
                </a:solidFill>
                <a:cs typeface="Arial" pitchFamily="34" charset="0"/>
              </a:rPr>
              <a:t>الدوال الصريحة والدوال الضمنية:</a:t>
            </a:r>
          </a:p>
        </p:txBody>
      </p:sp>
      <p:sp>
        <p:nvSpPr>
          <p:cNvPr id="3" name="عنصر نائب للمحتوى 2"/>
          <p:cNvSpPr>
            <a:spLocks noGrp="1"/>
          </p:cNvSpPr>
          <p:nvPr>
            <p:ph idx="1"/>
          </p:nvPr>
        </p:nvSpPr>
        <p:spPr/>
        <p:txBody>
          <a:bodyPr/>
          <a:lstStyle/>
          <a:p>
            <a:pPr rtl="1">
              <a:defRPr/>
            </a:pPr>
            <a:r>
              <a:rPr lang="ar-SA" sz="3000" b="1" dirty="0" smtClean="0">
                <a:solidFill>
                  <a:srgbClr val="FF0000"/>
                </a:solidFill>
              </a:rPr>
              <a:t>الدالة الصريحة:</a:t>
            </a:r>
          </a:p>
          <a:p>
            <a:pPr rtl="1">
              <a:defRPr/>
            </a:pPr>
            <a:r>
              <a:rPr lang="ar-SA" sz="3000" dirty="0" smtClean="0"/>
              <a:t>	هي الدالة التي يمكن كتابتها في الصورة </a:t>
            </a:r>
            <a:r>
              <a:rPr lang="en-US" sz="3000" dirty="0" smtClean="0"/>
              <a:t>y=f(x)</a:t>
            </a:r>
            <a:r>
              <a:rPr lang="ar-SA" sz="3000" dirty="0" smtClean="0"/>
              <a:t> ، أي المتغير التابع </a:t>
            </a:r>
            <a:r>
              <a:rPr lang="en-US" sz="3000" dirty="0" smtClean="0"/>
              <a:t>y</a:t>
            </a:r>
            <a:r>
              <a:rPr lang="ar-SA" sz="3000" dirty="0" smtClean="0"/>
              <a:t> في طرف والمتغير المستقل </a:t>
            </a:r>
            <a:r>
              <a:rPr lang="en-US" sz="3000" dirty="0" smtClean="0"/>
              <a:t>x</a:t>
            </a:r>
            <a:r>
              <a:rPr lang="ar-SA" sz="3000" dirty="0" smtClean="0"/>
              <a:t> في الطرف الآخر.</a:t>
            </a:r>
          </a:p>
          <a:p>
            <a:pPr rtl="1">
              <a:defRPr/>
            </a:pPr>
            <a:r>
              <a:rPr lang="ar-SA" sz="3000" dirty="0" smtClean="0"/>
              <a:t> </a:t>
            </a:r>
            <a:r>
              <a:rPr lang="ar-SA" sz="3000" dirty="0" smtClean="0">
                <a:solidFill>
                  <a:srgbClr val="FF0000"/>
                </a:solidFill>
              </a:rPr>
              <a:t>أمثلة:</a:t>
            </a:r>
          </a:p>
          <a:p>
            <a:pPr marL="514350" indent="-514350" algn="l">
              <a:buFont typeface="+mj-lt"/>
              <a:buAutoNum type="arabicPeriod"/>
              <a:defRPr/>
            </a:pPr>
            <a:r>
              <a:rPr lang="en-US" sz="3000" dirty="0" smtClean="0">
                <a:solidFill>
                  <a:srgbClr val="FF0000"/>
                </a:solidFill>
              </a:rPr>
              <a:t> </a:t>
            </a:r>
          </a:p>
          <a:p>
            <a:pPr marL="514350" indent="-514350" algn="l">
              <a:buFont typeface="+mj-lt"/>
              <a:buAutoNum type="arabicPeriod"/>
              <a:defRPr/>
            </a:pPr>
            <a:r>
              <a:rPr lang="en-US" sz="3000" dirty="0" smtClean="0">
                <a:solidFill>
                  <a:srgbClr val="FF0000"/>
                </a:solidFill>
              </a:rPr>
              <a:t> </a:t>
            </a:r>
          </a:p>
          <a:p>
            <a:pPr marL="514350" indent="-514350" algn="l">
              <a:buFont typeface="+mj-lt"/>
              <a:buAutoNum type="arabicPeriod"/>
              <a:defRPr/>
            </a:pPr>
            <a:r>
              <a:rPr lang="en-US" sz="3000" dirty="0" smtClean="0">
                <a:solidFill>
                  <a:srgbClr val="FF0000"/>
                </a:solidFill>
              </a:rPr>
              <a:t> </a:t>
            </a:r>
            <a:endParaRPr lang="en-US" sz="3000" dirty="0" smtClean="0"/>
          </a:p>
          <a:p>
            <a:pPr rtl="1">
              <a:defRPr/>
            </a:pPr>
            <a:r>
              <a:rPr lang="ar-SA" sz="3000" dirty="0" smtClean="0"/>
              <a:t> </a:t>
            </a:r>
            <a:endParaRPr lang="ar-SA" sz="3000" dirty="0"/>
          </a:p>
        </p:txBody>
      </p:sp>
      <p:graphicFrame>
        <p:nvGraphicFramePr>
          <p:cNvPr id="12293" name="Object 2"/>
          <p:cNvGraphicFramePr>
            <a:graphicFrameLocks noChangeAspect="1"/>
          </p:cNvGraphicFramePr>
          <p:nvPr>
            <p:extLst>
              <p:ext uri="{D42A27DB-BD31-4B8C-83A1-F6EECF244321}">
                <p14:modId xmlns:p14="http://schemas.microsoft.com/office/powerpoint/2010/main" xmlns="" val="102980204"/>
              </p:ext>
            </p:extLst>
          </p:nvPr>
        </p:nvGraphicFramePr>
        <p:xfrm>
          <a:off x="1066800" y="3810000"/>
          <a:ext cx="1744663" cy="406400"/>
        </p:xfrm>
        <a:graphic>
          <a:graphicData uri="http://schemas.openxmlformats.org/presentationml/2006/ole">
            <p:oleObj spid="_x0000_s7266" name="Equation" r:id="rId3" imgW="647419" imgH="203112" progId="Equation.3">
              <p:embed/>
            </p:oleObj>
          </a:graphicData>
        </a:graphic>
      </p:graphicFrame>
      <p:graphicFrame>
        <p:nvGraphicFramePr>
          <p:cNvPr id="12295" name="Object 4"/>
          <p:cNvGraphicFramePr>
            <a:graphicFrameLocks noChangeAspect="1"/>
          </p:cNvGraphicFramePr>
          <p:nvPr>
            <p:extLst>
              <p:ext uri="{D42A27DB-BD31-4B8C-83A1-F6EECF244321}">
                <p14:modId xmlns:p14="http://schemas.microsoft.com/office/powerpoint/2010/main" xmlns="" val="4121633590"/>
              </p:ext>
            </p:extLst>
          </p:nvPr>
        </p:nvGraphicFramePr>
        <p:xfrm>
          <a:off x="1084263" y="4800600"/>
          <a:ext cx="2497137" cy="457200"/>
        </p:xfrm>
        <a:graphic>
          <a:graphicData uri="http://schemas.openxmlformats.org/presentationml/2006/ole">
            <p:oleObj spid="_x0000_s7267" name="Equation" r:id="rId4" imgW="927100" imgH="228600" progId="Equation.3">
              <p:embed/>
            </p:oleObj>
          </a:graphicData>
        </a:graphic>
      </p:graphicFrame>
      <p:graphicFrame>
        <p:nvGraphicFramePr>
          <p:cNvPr id="12296" name="Object 4"/>
          <p:cNvGraphicFramePr>
            <a:graphicFrameLocks noChangeAspect="1"/>
          </p:cNvGraphicFramePr>
          <p:nvPr>
            <p:extLst>
              <p:ext uri="{D42A27DB-BD31-4B8C-83A1-F6EECF244321}">
                <p14:modId xmlns:p14="http://schemas.microsoft.com/office/powerpoint/2010/main" xmlns="" val="1791765179"/>
              </p:ext>
            </p:extLst>
          </p:nvPr>
        </p:nvGraphicFramePr>
        <p:xfrm>
          <a:off x="1065213" y="4419600"/>
          <a:ext cx="992187" cy="330200"/>
        </p:xfrm>
        <a:graphic>
          <a:graphicData uri="http://schemas.openxmlformats.org/presentationml/2006/ole">
            <p:oleObj spid="_x0000_s7268" name="Equation" r:id="rId5" imgW="368140" imgH="165028" progId="Equation.3">
              <p:embed/>
            </p:oleObj>
          </a:graphicData>
        </a:graphic>
      </p:graphicFrame>
    </p:spTree>
    <p:extLst>
      <p:ext uri="{BB962C8B-B14F-4D97-AF65-F5344CB8AC3E}">
        <p14:creationId xmlns:p14="http://schemas.microsoft.com/office/powerpoint/2010/main" xmlns="" val="9511315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عنوان 1"/>
          <p:cNvSpPr>
            <a:spLocks noGrp="1"/>
          </p:cNvSpPr>
          <p:nvPr>
            <p:ph type="title"/>
          </p:nvPr>
        </p:nvSpPr>
        <p:spPr/>
        <p:txBody>
          <a:bodyPr/>
          <a:lstStyle/>
          <a:p>
            <a:r>
              <a:rPr lang="ar-SA" smtClean="0">
                <a:solidFill>
                  <a:srgbClr val="FF0000"/>
                </a:solidFill>
                <a:cs typeface="Arial" pitchFamily="34" charset="0"/>
              </a:rPr>
              <a:t>الدوال الصريحة والدوال الضمنية:</a:t>
            </a:r>
          </a:p>
        </p:txBody>
      </p:sp>
      <p:sp>
        <p:nvSpPr>
          <p:cNvPr id="3" name="عنصر نائب للمحتوى 2"/>
          <p:cNvSpPr>
            <a:spLocks noGrp="1"/>
          </p:cNvSpPr>
          <p:nvPr>
            <p:ph idx="1"/>
          </p:nvPr>
        </p:nvSpPr>
        <p:spPr/>
        <p:txBody>
          <a:bodyPr/>
          <a:lstStyle/>
          <a:p>
            <a:pPr rtl="1">
              <a:defRPr/>
            </a:pPr>
            <a:r>
              <a:rPr lang="ar-SA" sz="3000" b="1" dirty="0" smtClean="0">
                <a:solidFill>
                  <a:srgbClr val="FF0000"/>
                </a:solidFill>
              </a:rPr>
              <a:t>الدالة الضمنية:</a:t>
            </a:r>
          </a:p>
          <a:p>
            <a:pPr rtl="1">
              <a:defRPr/>
            </a:pPr>
            <a:r>
              <a:rPr lang="ar-SA" sz="3000" dirty="0" smtClean="0"/>
              <a:t>هي التي يمكن كتابتها في الصورة </a:t>
            </a:r>
            <a:r>
              <a:rPr lang="en-US" sz="3000" dirty="0" smtClean="0"/>
              <a:t>f(</a:t>
            </a:r>
            <a:r>
              <a:rPr lang="en-US" sz="3000" dirty="0" err="1" smtClean="0"/>
              <a:t>x,y</a:t>
            </a:r>
            <a:r>
              <a:rPr lang="en-US" sz="3000" dirty="0" smtClean="0"/>
              <a:t>)=k</a:t>
            </a:r>
            <a:r>
              <a:rPr lang="ar-SA" sz="3000" dirty="0" smtClean="0"/>
              <a:t>، حيث </a:t>
            </a:r>
            <a:r>
              <a:rPr lang="en-US" sz="3000" dirty="0" smtClean="0"/>
              <a:t>k</a:t>
            </a:r>
            <a:r>
              <a:rPr lang="ar-SA" sz="3000" dirty="0" smtClean="0"/>
              <a:t> قيمة ثابتة.</a:t>
            </a:r>
          </a:p>
          <a:p>
            <a:pPr rtl="1">
              <a:defRPr/>
            </a:pPr>
            <a:r>
              <a:rPr lang="ar-SA" sz="3000" dirty="0" smtClean="0"/>
              <a:t> </a:t>
            </a:r>
            <a:r>
              <a:rPr lang="ar-SA" sz="3000" dirty="0" smtClean="0">
                <a:solidFill>
                  <a:srgbClr val="FF0000"/>
                </a:solidFill>
              </a:rPr>
              <a:t>أمثلة:</a:t>
            </a:r>
          </a:p>
          <a:p>
            <a:pPr marL="514350" indent="-514350" algn="l">
              <a:buFont typeface="+mj-lt"/>
              <a:buAutoNum type="arabicPeriod"/>
              <a:defRPr/>
            </a:pPr>
            <a:r>
              <a:rPr lang="en-US" sz="3000" dirty="0" smtClean="0">
                <a:solidFill>
                  <a:srgbClr val="FF0000"/>
                </a:solidFill>
              </a:rPr>
              <a:t> </a:t>
            </a:r>
          </a:p>
          <a:p>
            <a:pPr marL="514350" indent="-514350" algn="l">
              <a:buFont typeface="+mj-lt"/>
              <a:buAutoNum type="arabicPeriod"/>
              <a:defRPr/>
            </a:pPr>
            <a:r>
              <a:rPr lang="en-US" sz="3000" dirty="0" smtClean="0">
                <a:solidFill>
                  <a:srgbClr val="FF0000"/>
                </a:solidFill>
              </a:rPr>
              <a:t> </a:t>
            </a:r>
          </a:p>
          <a:p>
            <a:pPr marL="514350" indent="-514350" algn="l">
              <a:buFont typeface="+mj-lt"/>
              <a:buAutoNum type="arabicPeriod"/>
              <a:defRPr/>
            </a:pPr>
            <a:r>
              <a:rPr lang="ar-SA" sz="3000" dirty="0" smtClean="0">
                <a:solidFill>
                  <a:srgbClr val="FF0000"/>
                </a:solidFill>
              </a:rPr>
              <a:t>                                                            </a:t>
            </a:r>
          </a:p>
          <a:p>
            <a:pPr marL="514350" indent="-514350" algn="l">
              <a:defRPr/>
            </a:pPr>
            <a:r>
              <a:rPr lang="en-US" sz="3000" dirty="0" smtClean="0"/>
              <a:t>         </a:t>
            </a:r>
          </a:p>
          <a:p>
            <a:pPr rtl="1">
              <a:defRPr/>
            </a:pPr>
            <a:r>
              <a:rPr lang="ar-SA" sz="3000" dirty="0" smtClean="0"/>
              <a:t> </a:t>
            </a:r>
            <a:endParaRPr lang="ar-SA" sz="3000" dirty="0"/>
          </a:p>
        </p:txBody>
      </p:sp>
      <p:graphicFrame>
        <p:nvGraphicFramePr>
          <p:cNvPr id="13317" name="Object 2"/>
          <p:cNvGraphicFramePr>
            <a:graphicFrameLocks noChangeAspect="1"/>
          </p:cNvGraphicFramePr>
          <p:nvPr>
            <p:extLst>
              <p:ext uri="{D42A27DB-BD31-4B8C-83A1-F6EECF244321}">
                <p14:modId xmlns:p14="http://schemas.microsoft.com/office/powerpoint/2010/main" xmlns="" val="2166615955"/>
              </p:ext>
            </p:extLst>
          </p:nvPr>
        </p:nvGraphicFramePr>
        <p:xfrm>
          <a:off x="1155700" y="3352800"/>
          <a:ext cx="2120900" cy="457200"/>
        </p:xfrm>
        <a:graphic>
          <a:graphicData uri="http://schemas.openxmlformats.org/presentationml/2006/ole">
            <p:oleObj spid="_x0000_s8290" name="Equation" r:id="rId3" imgW="787400" imgH="228600" progId="Equation.3">
              <p:embed/>
            </p:oleObj>
          </a:graphicData>
        </a:graphic>
      </p:graphicFrame>
      <p:graphicFrame>
        <p:nvGraphicFramePr>
          <p:cNvPr id="13319" name="Object 3"/>
          <p:cNvGraphicFramePr>
            <a:graphicFrameLocks noChangeAspect="1"/>
          </p:cNvGraphicFramePr>
          <p:nvPr>
            <p:extLst>
              <p:ext uri="{D42A27DB-BD31-4B8C-83A1-F6EECF244321}">
                <p14:modId xmlns:p14="http://schemas.microsoft.com/office/powerpoint/2010/main" xmlns="" val="3052697435"/>
              </p:ext>
            </p:extLst>
          </p:nvPr>
        </p:nvGraphicFramePr>
        <p:xfrm>
          <a:off x="1119187" y="3810000"/>
          <a:ext cx="4824413" cy="457200"/>
        </p:xfrm>
        <a:graphic>
          <a:graphicData uri="http://schemas.openxmlformats.org/presentationml/2006/ole">
            <p:oleObj spid="_x0000_s8291" name="معادلة" r:id="rId4" imgW="1790640" imgH="228600" progId="Equation.3">
              <p:embed/>
            </p:oleObj>
          </a:graphicData>
        </a:graphic>
      </p:graphicFrame>
      <p:graphicFrame>
        <p:nvGraphicFramePr>
          <p:cNvPr id="13320" name="Object 5"/>
          <p:cNvGraphicFramePr>
            <a:graphicFrameLocks noChangeAspect="1"/>
          </p:cNvGraphicFramePr>
          <p:nvPr>
            <p:extLst>
              <p:ext uri="{D42A27DB-BD31-4B8C-83A1-F6EECF244321}">
                <p14:modId xmlns:p14="http://schemas.microsoft.com/office/powerpoint/2010/main" xmlns="" val="3967807196"/>
              </p:ext>
            </p:extLst>
          </p:nvPr>
        </p:nvGraphicFramePr>
        <p:xfrm>
          <a:off x="990600" y="4343400"/>
          <a:ext cx="3795713" cy="533400"/>
        </p:xfrm>
        <a:graphic>
          <a:graphicData uri="http://schemas.openxmlformats.org/presentationml/2006/ole">
            <p:oleObj spid="_x0000_s8292" name="Equation" r:id="rId5" imgW="1409700" imgH="228600" progId="Equation.3">
              <p:embed/>
            </p:oleObj>
          </a:graphicData>
        </a:graphic>
      </p:graphicFrame>
    </p:spTree>
    <p:extLst>
      <p:ext uri="{BB962C8B-B14F-4D97-AF65-F5344CB8AC3E}">
        <p14:creationId xmlns:p14="http://schemas.microsoft.com/office/powerpoint/2010/main" xmlns="" val="27408091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عنوان 1"/>
          <p:cNvSpPr>
            <a:spLocks noGrp="1"/>
          </p:cNvSpPr>
          <p:nvPr>
            <p:ph type="title"/>
          </p:nvPr>
        </p:nvSpPr>
        <p:spPr/>
        <p:txBody>
          <a:bodyPr/>
          <a:lstStyle/>
          <a:p>
            <a:r>
              <a:rPr lang="ar-SA" smtClean="0">
                <a:solidFill>
                  <a:srgbClr val="FF0000"/>
                </a:solidFill>
                <a:cs typeface="Arial" pitchFamily="34" charset="0"/>
              </a:rPr>
              <a:t>الدوال الزوجية والدوال الفردية:</a:t>
            </a:r>
          </a:p>
        </p:txBody>
      </p:sp>
      <p:sp>
        <p:nvSpPr>
          <p:cNvPr id="3" name="عنصر نائب للمحتوى 2"/>
          <p:cNvSpPr>
            <a:spLocks noGrp="1"/>
          </p:cNvSpPr>
          <p:nvPr>
            <p:ph idx="1"/>
          </p:nvPr>
        </p:nvSpPr>
        <p:spPr/>
        <p:txBody>
          <a:bodyPr/>
          <a:lstStyle/>
          <a:p>
            <a:pPr rtl="1">
              <a:defRPr/>
            </a:pPr>
            <a:r>
              <a:rPr lang="ar-SA" sz="3000" b="1" dirty="0" smtClean="0">
                <a:solidFill>
                  <a:srgbClr val="FF0000"/>
                </a:solidFill>
              </a:rPr>
              <a:t>الدالة الزوجية:</a:t>
            </a:r>
          </a:p>
          <a:p>
            <a:pPr rtl="1">
              <a:defRPr/>
            </a:pPr>
            <a:r>
              <a:rPr lang="ar-SA" sz="3000" dirty="0" smtClean="0"/>
              <a:t>تعتبر الدالة  </a:t>
            </a:r>
            <a:r>
              <a:rPr lang="en-US" sz="3000" dirty="0" smtClean="0"/>
              <a:t>y=f(x)</a:t>
            </a:r>
            <a:r>
              <a:rPr lang="ar-SA" sz="3000" dirty="0" smtClean="0"/>
              <a:t> دالة زوجية إذا كانت </a:t>
            </a:r>
            <a:r>
              <a:rPr lang="en-US" sz="3000" dirty="0" smtClean="0"/>
              <a:t>f(-x)= f(x)</a:t>
            </a:r>
            <a:r>
              <a:rPr lang="ar-SA" sz="3000" dirty="0" smtClean="0"/>
              <a:t> </a:t>
            </a:r>
          </a:p>
          <a:p>
            <a:pPr rtl="1">
              <a:defRPr/>
            </a:pPr>
            <a:r>
              <a:rPr lang="ar-SA" sz="3000" dirty="0" smtClean="0">
                <a:solidFill>
                  <a:srgbClr val="FF0000"/>
                </a:solidFill>
              </a:rPr>
              <a:t>مثال:</a:t>
            </a:r>
          </a:p>
          <a:p>
            <a:pPr rtl="1">
              <a:defRPr/>
            </a:pPr>
            <a:r>
              <a:rPr lang="ar-SA" sz="3000" dirty="0" smtClean="0"/>
              <a:t>هل الدالة                  دالة زوجية ؟ </a:t>
            </a:r>
          </a:p>
          <a:p>
            <a:pPr marL="514350" indent="-514350" rtl="1">
              <a:defRPr/>
            </a:pPr>
            <a:r>
              <a:rPr lang="ar-SA" sz="3000" dirty="0" smtClean="0">
                <a:solidFill>
                  <a:srgbClr val="FF0000"/>
                </a:solidFill>
              </a:rPr>
              <a:t>الحل:</a:t>
            </a:r>
          </a:p>
          <a:p>
            <a:pPr marL="514350" indent="-514350" rtl="1">
              <a:defRPr/>
            </a:pPr>
            <a:r>
              <a:rPr lang="en-US" sz="3000" dirty="0" smtClean="0"/>
              <a:t>   </a:t>
            </a:r>
          </a:p>
          <a:p>
            <a:pPr marL="514350" indent="-514350" algn="l">
              <a:defRPr/>
            </a:pPr>
            <a:r>
              <a:rPr lang="en-US" sz="3000" dirty="0" smtClean="0"/>
              <a:t>         </a:t>
            </a:r>
          </a:p>
          <a:p>
            <a:pPr marL="514350" indent="-514350" rtl="1">
              <a:defRPr/>
            </a:pPr>
            <a:r>
              <a:rPr lang="ar-SA" sz="3000" dirty="0" smtClean="0"/>
              <a:t>                 </a:t>
            </a:r>
            <a:r>
              <a:rPr lang="ar-SA" sz="3000" dirty="0" err="1" smtClean="0"/>
              <a:t>اذاً</a:t>
            </a:r>
            <a:r>
              <a:rPr lang="ar-SA" sz="3000" dirty="0" smtClean="0"/>
              <a:t> الدالة زوجية</a:t>
            </a:r>
          </a:p>
          <a:p>
            <a:pPr rtl="1">
              <a:defRPr/>
            </a:pPr>
            <a:r>
              <a:rPr lang="ar-SA" sz="3000" dirty="0" smtClean="0"/>
              <a:t> </a:t>
            </a:r>
            <a:endParaRPr lang="ar-SA" sz="3000" dirty="0"/>
          </a:p>
        </p:txBody>
      </p:sp>
      <p:graphicFrame>
        <p:nvGraphicFramePr>
          <p:cNvPr id="14341" name="Object 2"/>
          <p:cNvGraphicFramePr>
            <a:graphicFrameLocks noChangeAspect="1"/>
          </p:cNvGraphicFramePr>
          <p:nvPr/>
        </p:nvGraphicFramePr>
        <p:xfrm>
          <a:off x="6400800" y="3276600"/>
          <a:ext cx="1676400" cy="457200"/>
        </p:xfrm>
        <a:graphic>
          <a:graphicData uri="http://schemas.openxmlformats.org/presentationml/2006/ole">
            <p:oleObj spid="_x0000_s9282" name="Equation" r:id="rId3" imgW="622030" imgH="228501" progId="Equation.3">
              <p:embed/>
            </p:oleObj>
          </a:graphicData>
        </a:graphic>
      </p:graphicFrame>
      <p:graphicFrame>
        <p:nvGraphicFramePr>
          <p:cNvPr id="14342" name="Object 3"/>
          <p:cNvGraphicFramePr>
            <a:graphicFrameLocks noChangeAspect="1"/>
          </p:cNvGraphicFramePr>
          <p:nvPr/>
        </p:nvGraphicFramePr>
        <p:xfrm>
          <a:off x="2754313" y="3657600"/>
          <a:ext cx="3046412" cy="1879600"/>
        </p:xfrm>
        <a:graphic>
          <a:graphicData uri="http://schemas.openxmlformats.org/presentationml/2006/ole">
            <p:oleObj spid="_x0000_s9283" name="Equation" r:id="rId4" imgW="1129810" imgH="939392" progId="Equation.3">
              <p:embed/>
            </p:oleObj>
          </a:graphicData>
        </a:graphic>
      </p:graphicFrame>
    </p:spTree>
    <p:extLst>
      <p:ext uri="{BB962C8B-B14F-4D97-AF65-F5344CB8AC3E}">
        <p14:creationId xmlns:p14="http://schemas.microsoft.com/office/powerpoint/2010/main" xmlns="" val="42263665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solidFill>
                  <a:srgbClr val="FF0000"/>
                </a:solidFill>
              </a:rPr>
              <a:t>تابع : الدوال الزوجية والفردية:</a:t>
            </a:r>
            <a:endParaRPr lang="ar-SA" dirty="0"/>
          </a:p>
        </p:txBody>
      </p:sp>
      <p:sp>
        <p:nvSpPr>
          <p:cNvPr id="15363" name="عنصر نائب للمحتوى 2"/>
          <p:cNvSpPr>
            <a:spLocks noGrp="1"/>
          </p:cNvSpPr>
          <p:nvPr>
            <p:ph idx="1"/>
          </p:nvPr>
        </p:nvSpPr>
        <p:spPr/>
        <p:txBody>
          <a:bodyPr/>
          <a:lstStyle/>
          <a:p>
            <a:r>
              <a:rPr lang="ar-SA" sz="3000" dirty="0" smtClean="0">
                <a:solidFill>
                  <a:srgbClr val="FF0000"/>
                </a:solidFill>
                <a:cs typeface="Arial" pitchFamily="34" charset="0"/>
              </a:rPr>
              <a:t>مثال:</a:t>
            </a:r>
          </a:p>
          <a:p>
            <a:r>
              <a:rPr lang="ar-SA" sz="3000" dirty="0" smtClean="0">
                <a:cs typeface="Arial" pitchFamily="34" charset="0"/>
              </a:rPr>
              <a:t>هل الدالة                    دالة زوجية ؟</a:t>
            </a:r>
          </a:p>
          <a:p>
            <a:pPr rtl="1"/>
            <a:r>
              <a:rPr lang="ar-SA" sz="3000" dirty="0" smtClean="0">
                <a:solidFill>
                  <a:srgbClr val="FF0000"/>
                </a:solidFill>
                <a:cs typeface="Arial" pitchFamily="34" charset="0"/>
              </a:rPr>
              <a:t>الحل</a:t>
            </a:r>
            <a:r>
              <a:rPr lang="ar-SA" sz="3000" dirty="0" smtClean="0">
                <a:cs typeface="Arial" pitchFamily="34" charset="0"/>
              </a:rPr>
              <a:t>:         </a:t>
            </a:r>
          </a:p>
          <a:p>
            <a:pPr rtl="1"/>
            <a:endParaRPr lang="ar-SA" sz="3000" dirty="0" smtClean="0">
              <a:cs typeface="Arial" pitchFamily="34" charset="0"/>
            </a:endParaRPr>
          </a:p>
          <a:p>
            <a:pPr rtl="1"/>
            <a:endParaRPr lang="ar-SA" sz="3000" dirty="0" smtClean="0">
              <a:cs typeface="Arial" pitchFamily="34" charset="0"/>
            </a:endParaRPr>
          </a:p>
          <a:p>
            <a:pPr rtl="1"/>
            <a:endParaRPr lang="ar-SA" sz="3000" dirty="0" smtClean="0">
              <a:cs typeface="Arial" pitchFamily="34" charset="0"/>
            </a:endParaRPr>
          </a:p>
          <a:p>
            <a:pPr rtl="1"/>
            <a:endParaRPr lang="ar-SA" sz="3000" dirty="0" smtClean="0">
              <a:cs typeface="Arial" pitchFamily="34" charset="0"/>
            </a:endParaRPr>
          </a:p>
          <a:p>
            <a:pPr rtl="1"/>
            <a:r>
              <a:rPr lang="ar-SA" sz="3000" dirty="0" smtClean="0">
                <a:cs typeface="Arial" pitchFamily="34" charset="0"/>
              </a:rPr>
              <a:t>       اذاً ليست زوجية.</a:t>
            </a:r>
          </a:p>
          <a:p>
            <a:r>
              <a:rPr lang="ar-SA" sz="3000" dirty="0" smtClean="0">
                <a:cs typeface="Arial" pitchFamily="34" charset="0"/>
              </a:rPr>
              <a:t> </a:t>
            </a:r>
          </a:p>
          <a:p>
            <a:endParaRPr lang="ar-SA" sz="3000" dirty="0" smtClean="0">
              <a:cs typeface="Arial" pitchFamily="34" charset="0"/>
            </a:endParaRPr>
          </a:p>
          <a:p>
            <a:endParaRPr lang="ar-SA" sz="3000" dirty="0" smtClean="0">
              <a:cs typeface="Arial" pitchFamily="34" charset="0"/>
            </a:endParaRPr>
          </a:p>
        </p:txBody>
      </p:sp>
      <p:graphicFrame>
        <p:nvGraphicFramePr>
          <p:cNvPr id="15365" name="Object 2"/>
          <p:cNvGraphicFramePr>
            <a:graphicFrameLocks noChangeAspect="1"/>
          </p:cNvGraphicFramePr>
          <p:nvPr>
            <p:extLst>
              <p:ext uri="{D42A27DB-BD31-4B8C-83A1-F6EECF244321}">
                <p14:modId xmlns:p14="http://schemas.microsoft.com/office/powerpoint/2010/main" xmlns="" val="285291163"/>
              </p:ext>
            </p:extLst>
          </p:nvPr>
        </p:nvGraphicFramePr>
        <p:xfrm>
          <a:off x="6172200" y="2133600"/>
          <a:ext cx="1981200" cy="609600"/>
        </p:xfrm>
        <a:graphic>
          <a:graphicData uri="http://schemas.openxmlformats.org/presentationml/2006/ole">
            <p:oleObj spid="_x0000_s10306" name="معادلة" r:id="rId3" imgW="850680" imgH="228600" progId="Equation.3">
              <p:embed/>
            </p:oleObj>
          </a:graphicData>
        </a:graphic>
      </p:graphicFrame>
      <p:graphicFrame>
        <p:nvGraphicFramePr>
          <p:cNvPr id="15366" name="Object 3"/>
          <p:cNvGraphicFramePr>
            <a:graphicFrameLocks noChangeAspect="1"/>
          </p:cNvGraphicFramePr>
          <p:nvPr>
            <p:extLst>
              <p:ext uri="{D42A27DB-BD31-4B8C-83A1-F6EECF244321}">
                <p14:modId xmlns:p14="http://schemas.microsoft.com/office/powerpoint/2010/main" xmlns="" val="91648431"/>
              </p:ext>
            </p:extLst>
          </p:nvPr>
        </p:nvGraphicFramePr>
        <p:xfrm>
          <a:off x="3240264" y="2971800"/>
          <a:ext cx="4486099" cy="2209800"/>
        </p:xfrm>
        <a:graphic>
          <a:graphicData uri="http://schemas.openxmlformats.org/presentationml/2006/ole">
            <p:oleObj spid="_x0000_s10307" name="Equation" r:id="rId4" imgW="1549400" imgH="939800" progId="Equation.3">
              <p:embed/>
            </p:oleObj>
          </a:graphicData>
        </a:graphic>
      </p:graphicFrame>
    </p:spTree>
    <p:extLst>
      <p:ext uri="{BB962C8B-B14F-4D97-AF65-F5344CB8AC3E}">
        <p14:creationId xmlns:p14="http://schemas.microsoft.com/office/powerpoint/2010/main" xmlns="" val="1865901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وان 1"/>
          <p:cNvSpPr>
            <a:spLocks noGrp="1"/>
          </p:cNvSpPr>
          <p:nvPr>
            <p:ph type="title"/>
          </p:nvPr>
        </p:nvSpPr>
        <p:spPr/>
        <p:txBody>
          <a:bodyPr/>
          <a:lstStyle/>
          <a:p>
            <a:r>
              <a:rPr lang="ar-SA" smtClean="0">
                <a:solidFill>
                  <a:srgbClr val="FF0000"/>
                </a:solidFill>
                <a:cs typeface="Arial" pitchFamily="34" charset="0"/>
              </a:rPr>
              <a:t>تابع : الدوال الزوجية والفردية:</a:t>
            </a:r>
          </a:p>
        </p:txBody>
      </p:sp>
      <p:sp>
        <p:nvSpPr>
          <p:cNvPr id="16387" name="عنصر نائب للمحتوى 2"/>
          <p:cNvSpPr>
            <a:spLocks noGrp="1"/>
          </p:cNvSpPr>
          <p:nvPr>
            <p:ph idx="1"/>
          </p:nvPr>
        </p:nvSpPr>
        <p:spPr/>
        <p:txBody>
          <a:bodyPr/>
          <a:lstStyle/>
          <a:p>
            <a:pPr rtl="1"/>
            <a:r>
              <a:rPr lang="ar-SA" sz="3000" b="1" dirty="0" smtClean="0">
                <a:solidFill>
                  <a:srgbClr val="FF0000"/>
                </a:solidFill>
                <a:cs typeface="Arial" pitchFamily="34" charset="0"/>
              </a:rPr>
              <a:t>الدالة الفردية:</a:t>
            </a:r>
          </a:p>
          <a:p>
            <a:pPr rtl="1"/>
            <a:r>
              <a:rPr lang="ar-SA" sz="3000" dirty="0" smtClean="0">
                <a:cs typeface="Arial" pitchFamily="34" charset="0"/>
              </a:rPr>
              <a:t>تعتبر الدالة  </a:t>
            </a:r>
            <a:r>
              <a:rPr lang="en-US" sz="3000" dirty="0" smtClean="0">
                <a:cs typeface="Arial" pitchFamily="34" charset="0"/>
              </a:rPr>
              <a:t>y=f(x)</a:t>
            </a:r>
            <a:r>
              <a:rPr lang="ar-SA" sz="3000" dirty="0" smtClean="0">
                <a:cs typeface="Arial" pitchFamily="34" charset="0"/>
              </a:rPr>
              <a:t> دالة فردية إذا كانت  </a:t>
            </a:r>
            <a:r>
              <a:rPr lang="en-US" sz="3000" dirty="0" smtClean="0">
                <a:cs typeface="Arial" pitchFamily="34" charset="0"/>
              </a:rPr>
              <a:t>f(-x)= -f(x)</a:t>
            </a:r>
            <a:endParaRPr lang="ar-SA" sz="3000" dirty="0" smtClean="0">
              <a:cs typeface="Arial" pitchFamily="34" charset="0"/>
            </a:endParaRPr>
          </a:p>
          <a:p>
            <a:pPr rtl="1"/>
            <a:r>
              <a:rPr lang="ar-SA" sz="3000" dirty="0" smtClean="0">
                <a:solidFill>
                  <a:srgbClr val="FF0000"/>
                </a:solidFill>
                <a:cs typeface="Arial" pitchFamily="34" charset="0"/>
              </a:rPr>
              <a:t>مثال:</a:t>
            </a:r>
          </a:p>
          <a:p>
            <a:pPr rtl="1"/>
            <a:r>
              <a:rPr lang="ar-SA" sz="3000" dirty="0" smtClean="0">
                <a:cs typeface="Arial" pitchFamily="34" charset="0"/>
              </a:rPr>
              <a:t>هل الدالة                    دالة فردية ؟ </a:t>
            </a:r>
          </a:p>
          <a:p>
            <a:pPr rtl="1"/>
            <a:r>
              <a:rPr lang="ar-SA" sz="3000" dirty="0" smtClean="0">
                <a:solidFill>
                  <a:srgbClr val="FF0000"/>
                </a:solidFill>
                <a:cs typeface="Arial" pitchFamily="34" charset="0"/>
              </a:rPr>
              <a:t>الحل:</a:t>
            </a:r>
          </a:p>
          <a:p>
            <a:pPr rtl="1"/>
            <a:endParaRPr lang="ar-SA" sz="3000" dirty="0" smtClean="0">
              <a:cs typeface="Arial" pitchFamily="34" charset="0"/>
            </a:endParaRPr>
          </a:p>
          <a:p>
            <a:pPr rtl="1"/>
            <a:endParaRPr lang="ar-SA" sz="3000" dirty="0" smtClean="0">
              <a:cs typeface="Arial" pitchFamily="34" charset="0"/>
            </a:endParaRPr>
          </a:p>
          <a:p>
            <a:pPr rtl="1"/>
            <a:r>
              <a:rPr lang="ar-SA" sz="3000" dirty="0" smtClean="0">
                <a:cs typeface="Arial" pitchFamily="34" charset="0"/>
              </a:rPr>
              <a:t>            اذاً الدالة فردية.</a:t>
            </a:r>
          </a:p>
        </p:txBody>
      </p:sp>
      <p:graphicFrame>
        <p:nvGraphicFramePr>
          <p:cNvPr id="16389" name="Object 2"/>
          <p:cNvGraphicFramePr>
            <a:graphicFrameLocks noChangeAspect="1"/>
          </p:cNvGraphicFramePr>
          <p:nvPr>
            <p:extLst>
              <p:ext uri="{D42A27DB-BD31-4B8C-83A1-F6EECF244321}">
                <p14:modId xmlns:p14="http://schemas.microsoft.com/office/powerpoint/2010/main" xmlns="" val="970087917"/>
              </p:ext>
            </p:extLst>
          </p:nvPr>
        </p:nvGraphicFramePr>
        <p:xfrm>
          <a:off x="6172200" y="3200400"/>
          <a:ext cx="1979613" cy="609600"/>
        </p:xfrm>
        <a:graphic>
          <a:graphicData uri="http://schemas.openxmlformats.org/presentationml/2006/ole">
            <p:oleObj spid="_x0000_s11330" name="معادلة" r:id="rId3" imgW="850900" imgH="228600" progId="Equation.3">
              <p:embed/>
            </p:oleObj>
          </a:graphicData>
        </a:graphic>
      </p:graphicFrame>
      <p:graphicFrame>
        <p:nvGraphicFramePr>
          <p:cNvPr id="16390" name="Object 3"/>
          <p:cNvGraphicFramePr>
            <a:graphicFrameLocks noChangeAspect="1"/>
          </p:cNvGraphicFramePr>
          <p:nvPr/>
        </p:nvGraphicFramePr>
        <p:xfrm>
          <a:off x="2354263" y="3835400"/>
          <a:ext cx="4895850" cy="1879600"/>
        </p:xfrm>
        <a:graphic>
          <a:graphicData uri="http://schemas.openxmlformats.org/presentationml/2006/ole">
            <p:oleObj spid="_x0000_s11331" name="معادلة" r:id="rId4" imgW="1816100" imgH="939800" progId="Equation.3">
              <p:embed/>
            </p:oleObj>
          </a:graphicData>
        </a:graphic>
      </p:graphicFrame>
    </p:spTree>
    <p:extLst>
      <p:ext uri="{BB962C8B-B14F-4D97-AF65-F5344CB8AC3E}">
        <p14:creationId xmlns:p14="http://schemas.microsoft.com/office/powerpoint/2010/main" xmlns="" val="35251919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تطبيقات اقتصادية:</a:t>
            </a:r>
            <a:endParaRPr lang="en-US" sz="4000" dirty="0" smtClean="0">
              <a:solidFill>
                <a:srgbClr val="FF0000"/>
              </a:solidFill>
              <a:cs typeface="Arial" pitchFamily="34" charset="0"/>
            </a:endParaRPr>
          </a:p>
        </p:txBody>
      </p:sp>
      <p:sp>
        <p:nvSpPr>
          <p:cNvPr id="17411" name="Content Placeholder 2"/>
          <p:cNvSpPr>
            <a:spLocks noGrp="1"/>
          </p:cNvSpPr>
          <p:nvPr>
            <p:ph idx="1"/>
          </p:nvPr>
        </p:nvSpPr>
        <p:spPr>
          <a:xfrm>
            <a:off x="533400" y="1371600"/>
            <a:ext cx="8915400" cy="4830763"/>
          </a:xfrm>
        </p:spPr>
        <p:txBody>
          <a:bodyPr/>
          <a:lstStyle/>
          <a:p>
            <a:pPr rtl="1"/>
            <a:endParaRPr lang="ar-SA" sz="2800" b="1" dirty="0" smtClean="0">
              <a:cs typeface="Arial" pitchFamily="34" charset="0"/>
            </a:endParaRPr>
          </a:p>
          <a:p>
            <a:pPr rtl="1"/>
            <a:r>
              <a:rPr lang="ar-SA" sz="2800" b="1" dirty="0" smtClean="0">
                <a:solidFill>
                  <a:srgbClr val="FF0000"/>
                </a:solidFill>
                <a:cs typeface="Arial" pitchFamily="34" charset="0"/>
              </a:rPr>
              <a:t>1- دوال الطلب الخطية:</a:t>
            </a:r>
            <a:endParaRPr lang="en-US" sz="2800" dirty="0" smtClean="0">
              <a:solidFill>
                <a:srgbClr val="FF0000"/>
              </a:solidFill>
              <a:cs typeface="Arial" pitchFamily="34" charset="0"/>
            </a:endParaRPr>
          </a:p>
          <a:p>
            <a:pPr rtl="1"/>
            <a:r>
              <a:rPr lang="ar-SA" sz="3000" dirty="0" smtClean="0">
                <a:cs typeface="Arial" pitchFamily="34" charset="0"/>
              </a:rPr>
              <a:t>	هناك علاقة عكسية بين كمية الطلب على سلعة معينة وسعرها بمعنى أنه كلما زاد سعر السلعة كلما قل الطلب عليها. ونرمز لكمية الطلب على السلعة بالرمز        بينما نرمز لسعر السلعة بالرمز    . </a:t>
            </a:r>
          </a:p>
          <a:p>
            <a:pPr rtl="1"/>
            <a:r>
              <a:rPr lang="ar-SA" sz="3000" dirty="0" smtClean="0">
                <a:cs typeface="Arial" pitchFamily="34" charset="0"/>
              </a:rPr>
              <a:t>   </a:t>
            </a:r>
            <a:endParaRPr lang="en-US" sz="3000" dirty="0" smtClean="0">
              <a:cs typeface="Arial" pitchFamily="34" charset="0"/>
            </a:endParaRPr>
          </a:p>
          <a:p>
            <a:pPr rtl="1"/>
            <a:r>
              <a:rPr lang="ar-SA" sz="3000" dirty="0" smtClean="0">
                <a:cs typeface="Arial" pitchFamily="34" charset="0"/>
              </a:rPr>
              <a:t> </a:t>
            </a:r>
            <a:endParaRPr lang="en-US" sz="30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3600" dirty="0" smtClean="0">
              <a:cs typeface="Arial" pitchFamily="34" charset="0"/>
            </a:endParaRPr>
          </a:p>
          <a:p>
            <a:pPr rtl="1"/>
            <a:endParaRPr lang="ar-SA" sz="4000" dirty="0" smtClean="0">
              <a:cs typeface="Arial" pitchFamily="34" charset="0"/>
            </a:endParaRPr>
          </a:p>
          <a:p>
            <a:pPr rtl="1"/>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1036" name="Rectangle 1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38"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0"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3"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7420" name="Object 15"/>
          <p:cNvGraphicFramePr>
            <a:graphicFrameLocks noChangeAspect="1"/>
          </p:cNvGraphicFramePr>
          <p:nvPr>
            <p:extLst>
              <p:ext uri="{D42A27DB-BD31-4B8C-83A1-F6EECF244321}">
                <p14:modId xmlns:p14="http://schemas.microsoft.com/office/powerpoint/2010/main" xmlns="" val="1972795146"/>
              </p:ext>
            </p:extLst>
          </p:nvPr>
        </p:nvGraphicFramePr>
        <p:xfrm>
          <a:off x="6172200" y="3378200"/>
          <a:ext cx="457200" cy="431800"/>
        </p:xfrm>
        <a:graphic>
          <a:graphicData uri="http://schemas.openxmlformats.org/presentationml/2006/ole">
            <p:oleObj spid="_x0000_s12354" name="Equation" r:id="rId3" imgW="215619" imgH="215619" progId="Equation.3">
              <p:embed/>
            </p:oleObj>
          </a:graphicData>
        </a:graphic>
      </p:graphicFrame>
      <p:graphicFrame>
        <p:nvGraphicFramePr>
          <p:cNvPr id="17421" name="Object 17"/>
          <p:cNvGraphicFramePr>
            <a:graphicFrameLocks noChangeAspect="1"/>
          </p:cNvGraphicFramePr>
          <p:nvPr>
            <p:extLst>
              <p:ext uri="{D42A27DB-BD31-4B8C-83A1-F6EECF244321}">
                <p14:modId xmlns:p14="http://schemas.microsoft.com/office/powerpoint/2010/main" xmlns="" val="144700769"/>
              </p:ext>
            </p:extLst>
          </p:nvPr>
        </p:nvGraphicFramePr>
        <p:xfrm>
          <a:off x="1905000" y="3505200"/>
          <a:ext cx="323850" cy="330200"/>
        </p:xfrm>
        <a:graphic>
          <a:graphicData uri="http://schemas.openxmlformats.org/presentationml/2006/ole">
            <p:oleObj spid="_x0000_s12355" name="Equation" r:id="rId4" imgW="152268" imgH="164957" progId="Equation.3">
              <p:embed/>
            </p:oleObj>
          </a:graphicData>
        </a:graphic>
      </p:graphicFrame>
      <p:sp>
        <p:nvSpPr>
          <p:cNvPr id="104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Tree>
    <p:extLst>
      <p:ext uri="{BB962C8B-B14F-4D97-AF65-F5344CB8AC3E}">
        <p14:creationId xmlns:p14="http://schemas.microsoft.com/office/powerpoint/2010/main" xmlns="" val="9404299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 تطبيقات اقتصادية:</a:t>
            </a:r>
            <a:endParaRPr lang="en-GB" sz="3200" dirty="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rtl="1">
              <a:defRPr/>
            </a:pPr>
            <a:r>
              <a:rPr lang="ar-SA" sz="2800" dirty="0" smtClean="0">
                <a:solidFill>
                  <a:srgbClr val="FF0000"/>
                </a:solidFill>
                <a:cs typeface="Arial" pitchFamily="34" charset="0"/>
              </a:rPr>
              <a:t>مثال:</a:t>
            </a:r>
          </a:p>
          <a:p>
            <a:pPr rtl="1">
              <a:defRPr/>
            </a:pPr>
            <a:r>
              <a:rPr lang="ar-SA" sz="2800" dirty="0" smtClean="0">
                <a:cs typeface="Arial" pitchFamily="34" charset="0"/>
              </a:rPr>
              <a:t>إذا كانت دالة الطلب على سلعة معينة: </a:t>
            </a:r>
          </a:p>
          <a:p>
            <a:pPr rtl="1">
              <a:defRPr/>
            </a:pPr>
            <a:r>
              <a:rPr lang="ar-SA" sz="2800" dirty="0" smtClean="0">
                <a:solidFill>
                  <a:srgbClr val="FF0000"/>
                </a:solidFill>
                <a:cs typeface="Arial" pitchFamily="34" charset="0"/>
              </a:rPr>
              <a:t>فأوجد</a:t>
            </a:r>
            <a:endParaRPr lang="ar-SA" sz="2800" dirty="0" smtClean="0">
              <a:solidFill>
                <a:srgbClr val="FF0000"/>
              </a:solidFill>
            </a:endParaRPr>
          </a:p>
          <a:p>
            <a:pPr marL="514350" indent="-514350" rtl="1">
              <a:buFont typeface="+mj-lt"/>
              <a:buAutoNum type="arabicPeriod"/>
              <a:defRPr/>
            </a:pPr>
            <a:r>
              <a:rPr lang="ar-SA" sz="2800" dirty="0" smtClean="0"/>
              <a:t>الكمية المطلوبة من هذه السلعة عندما        .</a:t>
            </a:r>
          </a:p>
          <a:p>
            <a:pPr marL="514350" indent="-514350" rtl="1">
              <a:buFont typeface="+mj-lt"/>
              <a:buAutoNum type="arabicPeriod" startAt="2"/>
              <a:defRPr/>
            </a:pPr>
            <a:r>
              <a:rPr lang="ar-SA" sz="2800" dirty="0" smtClean="0"/>
              <a:t>سعر الوحدة إذا كانت الكمية المطلوبة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066" name="Rectangle 18"/>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68" name="Rectangle 2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70" name="Rectangle 2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72" name="Rectangle 2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75" name="Rectangle 27"/>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77" name="Rectangle 2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 name="Rectangle 2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3" name="Rectangle 2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8447" name="Object 21"/>
          <p:cNvGraphicFramePr>
            <a:graphicFrameLocks noChangeAspect="1"/>
          </p:cNvGraphicFramePr>
          <p:nvPr>
            <p:extLst>
              <p:ext uri="{D42A27DB-BD31-4B8C-83A1-F6EECF244321}">
                <p14:modId xmlns:p14="http://schemas.microsoft.com/office/powerpoint/2010/main" xmlns="" val="198774571"/>
              </p:ext>
            </p:extLst>
          </p:nvPr>
        </p:nvGraphicFramePr>
        <p:xfrm>
          <a:off x="3962400" y="2971800"/>
          <a:ext cx="685800" cy="381000"/>
        </p:xfrm>
        <a:graphic>
          <a:graphicData uri="http://schemas.openxmlformats.org/presentationml/2006/ole">
            <p:oleObj spid="_x0000_s13410" name="Equation" r:id="rId3" imgW="380670" imgH="177646" progId="Equation.3">
              <p:embed/>
            </p:oleObj>
          </a:graphicData>
        </a:graphic>
      </p:graphicFrame>
      <p:sp>
        <p:nvSpPr>
          <p:cNvPr id="2073" name="Rectangle 25"/>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8449" name="Object 24"/>
          <p:cNvGraphicFramePr>
            <a:graphicFrameLocks noChangeAspect="1"/>
          </p:cNvGraphicFramePr>
          <p:nvPr>
            <p:extLst>
              <p:ext uri="{D42A27DB-BD31-4B8C-83A1-F6EECF244321}">
                <p14:modId xmlns:p14="http://schemas.microsoft.com/office/powerpoint/2010/main" xmlns="" val="4288328812"/>
              </p:ext>
            </p:extLst>
          </p:nvPr>
        </p:nvGraphicFramePr>
        <p:xfrm>
          <a:off x="3733800" y="3505200"/>
          <a:ext cx="838200" cy="381000"/>
        </p:xfrm>
        <a:graphic>
          <a:graphicData uri="http://schemas.openxmlformats.org/presentationml/2006/ole">
            <p:oleObj spid="_x0000_s13411" name="Equation" r:id="rId4" imgW="520474" imgH="215806" progId="Equation.3">
              <p:embed/>
            </p:oleObj>
          </a:graphicData>
        </a:graphic>
      </p:graphicFrame>
      <p:graphicFrame>
        <p:nvGraphicFramePr>
          <p:cNvPr id="18450" name="Object 18"/>
          <p:cNvGraphicFramePr>
            <a:graphicFrameLocks noChangeAspect="1"/>
          </p:cNvGraphicFramePr>
          <p:nvPr>
            <p:extLst>
              <p:ext uri="{D42A27DB-BD31-4B8C-83A1-F6EECF244321}">
                <p14:modId xmlns:p14="http://schemas.microsoft.com/office/powerpoint/2010/main" xmlns="" val="3242062034"/>
              </p:ext>
            </p:extLst>
          </p:nvPr>
        </p:nvGraphicFramePr>
        <p:xfrm>
          <a:off x="1905000" y="1917700"/>
          <a:ext cx="3086100" cy="520700"/>
        </p:xfrm>
        <a:graphic>
          <a:graphicData uri="http://schemas.openxmlformats.org/presentationml/2006/ole">
            <p:oleObj spid="_x0000_s13412" name="Equation" r:id="rId5" imgW="850531" imgH="215806" progId="Equation.3">
              <p:embed/>
            </p:oleObj>
          </a:graphicData>
        </a:graphic>
      </p:graphicFrame>
    </p:spTree>
    <p:extLst>
      <p:ext uri="{BB962C8B-B14F-4D97-AF65-F5344CB8AC3E}">
        <p14:creationId xmlns:p14="http://schemas.microsoft.com/office/powerpoint/2010/main" xmlns="" val="3526994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 تطبيقات اقتصادية:</a:t>
            </a:r>
            <a:endParaRPr lang="en-GB" sz="320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marL="514350" indent="-514350" rtl="1">
              <a:defRPr/>
            </a:pPr>
            <a:r>
              <a:rPr lang="ar-SA" sz="2800" dirty="0" smtClean="0">
                <a:solidFill>
                  <a:srgbClr val="FF0000"/>
                </a:solidFill>
              </a:rPr>
              <a:t>الحل:</a:t>
            </a:r>
          </a:p>
          <a:p>
            <a:pPr marL="514350" indent="-514350" rtl="1">
              <a:buFont typeface="+mj-lt"/>
              <a:buAutoNum type="arabicPeriod"/>
              <a:defRPr/>
            </a:pPr>
            <a:r>
              <a:rPr lang="ar-SA" sz="2800" dirty="0" smtClean="0"/>
              <a:t> عندما </a:t>
            </a:r>
          </a:p>
          <a:p>
            <a:pPr marL="514350" indent="-514350" rtl="1">
              <a:defRPr/>
            </a:pPr>
            <a:endParaRPr lang="ar-SA" sz="2800" dirty="0" smtClean="0"/>
          </a:p>
          <a:p>
            <a:pPr marL="514350" indent="-514350" rtl="1">
              <a:defRPr/>
            </a:pPr>
            <a:endParaRPr lang="ar-SA" sz="2800" dirty="0" smtClean="0"/>
          </a:p>
          <a:p>
            <a:pPr marL="514350" indent="-514350" rtl="1">
              <a:buFont typeface="+mj-lt"/>
              <a:buAutoNum type="arabicPeriod"/>
              <a:defRPr/>
            </a:pPr>
            <a:endParaRPr lang="ar-SA" sz="2800" dirty="0" smtClean="0"/>
          </a:p>
          <a:p>
            <a:pPr marL="514350" indent="-514350" rtl="1">
              <a:buFont typeface="+mj-lt"/>
              <a:buAutoNum type="arabicPeriod" startAt="2"/>
              <a:defRPr/>
            </a:pPr>
            <a:r>
              <a:rPr lang="ar-SA" sz="2800" dirty="0" smtClean="0"/>
              <a:t>عندما          .</a:t>
            </a:r>
            <a:endParaRPr lang="en-US" sz="2800" dirty="0" smtClean="0"/>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066" name="Rectangle 18"/>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68" name="Rectangle 2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70" name="Rectangle 2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72" name="Rectangle 2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75" name="Rectangle 27"/>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077" name="Rectangle 2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 name="Rectangle 20"/>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3" name="Rectangle 2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9471" name="Object 21"/>
          <p:cNvGraphicFramePr>
            <a:graphicFrameLocks noChangeAspect="1"/>
          </p:cNvGraphicFramePr>
          <p:nvPr/>
        </p:nvGraphicFramePr>
        <p:xfrm>
          <a:off x="7239000" y="1981200"/>
          <a:ext cx="685800" cy="304800"/>
        </p:xfrm>
        <a:graphic>
          <a:graphicData uri="http://schemas.openxmlformats.org/presentationml/2006/ole">
            <p:oleObj spid="_x0000_s14466" name="Equation" r:id="rId3" imgW="380670" imgH="177646" progId="Equation.3">
              <p:embed/>
            </p:oleObj>
          </a:graphicData>
        </a:graphic>
      </p:graphicFrame>
      <p:graphicFrame>
        <p:nvGraphicFramePr>
          <p:cNvPr id="19472" name="Object 23"/>
          <p:cNvGraphicFramePr>
            <a:graphicFrameLocks noChangeAspect="1"/>
          </p:cNvGraphicFramePr>
          <p:nvPr/>
        </p:nvGraphicFramePr>
        <p:xfrm>
          <a:off x="4495800" y="2286000"/>
          <a:ext cx="2705100" cy="1676400"/>
        </p:xfrm>
        <a:graphic>
          <a:graphicData uri="http://schemas.openxmlformats.org/presentationml/2006/ole">
            <p:oleObj spid="_x0000_s14467" name="Equation" r:id="rId4" imgW="901700" imgH="914400" progId="Equation.3">
              <p:embed/>
            </p:oleObj>
          </a:graphicData>
        </a:graphic>
      </p:graphicFrame>
      <p:sp>
        <p:nvSpPr>
          <p:cNvPr id="2073" name="Rectangle 25"/>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19474" name="Object 24"/>
          <p:cNvGraphicFramePr>
            <a:graphicFrameLocks noChangeAspect="1"/>
          </p:cNvGraphicFramePr>
          <p:nvPr/>
        </p:nvGraphicFramePr>
        <p:xfrm>
          <a:off x="7162800" y="3971925"/>
          <a:ext cx="762000" cy="360363"/>
        </p:xfrm>
        <a:graphic>
          <a:graphicData uri="http://schemas.openxmlformats.org/presentationml/2006/ole">
            <p:oleObj spid="_x0000_s14468" name="Equation" r:id="rId5" imgW="520474" imgH="215806" progId="Equation.3">
              <p:embed/>
            </p:oleObj>
          </a:graphicData>
        </a:graphic>
      </p:graphicFrame>
      <p:graphicFrame>
        <p:nvGraphicFramePr>
          <p:cNvPr id="19475" name="Object 5"/>
          <p:cNvGraphicFramePr>
            <a:graphicFrameLocks noChangeAspect="1"/>
          </p:cNvGraphicFramePr>
          <p:nvPr>
            <p:extLst>
              <p:ext uri="{D42A27DB-BD31-4B8C-83A1-F6EECF244321}">
                <p14:modId xmlns:p14="http://schemas.microsoft.com/office/powerpoint/2010/main" xmlns="" val="1663148366"/>
              </p:ext>
            </p:extLst>
          </p:nvPr>
        </p:nvGraphicFramePr>
        <p:xfrm>
          <a:off x="4495800" y="4267200"/>
          <a:ext cx="2667000" cy="1828800"/>
        </p:xfrm>
        <a:graphic>
          <a:graphicData uri="http://schemas.openxmlformats.org/presentationml/2006/ole">
            <p:oleObj spid="_x0000_s14469" name="معادلة" r:id="rId6" imgW="1015920" imgH="1091880" progId="Equation.3">
              <p:embed/>
            </p:oleObj>
          </a:graphicData>
        </a:graphic>
      </p:graphicFrame>
    </p:spTree>
    <p:extLst>
      <p:ext uri="{BB962C8B-B14F-4D97-AF65-F5344CB8AC3E}">
        <p14:creationId xmlns:p14="http://schemas.microsoft.com/office/powerpoint/2010/main" xmlns="" val="29202394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تطبيقات اقتصادية:</a:t>
            </a:r>
            <a:endParaRPr lang="en-GB" sz="3200" dirty="0" smtClean="0">
              <a:solidFill>
                <a:srgbClr val="FF0000"/>
              </a:solidFill>
              <a:cs typeface="Arial" pitchFamily="34" charset="0"/>
            </a:endParaRPr>
          </a:p>
        </p:txBody>
      </p:sp>
      <p:sp>
        <p:nvSpPr>
          <p:cNvPr id="3077" name="Content Placeholder 2"/>
          <p:cNvSpPr>
            <a:spLocks noGrp="1"/>
          </p:cNvSpPr>
          <p:nvPr>
            <p:ph idx="1"/>
          </p:nvPr>
        </p:nvSpPr>
        <p:spPr>
          <a:xfrm>
            <a:off x="457200" y="1371600"/>
            <a:ext cx="8915400" cy="4830763"/>
          </a:xfrm>
        </p:spPr>
        <p:txBody>
          <a:bodyPr/>
          <a:lstStyle/>
          <a:p>
            <a:pPr marL="514350" indent="-514350">
              <a:defRPr/>
            </a:pPr>
            <a:endParaRPr lang="en-US" sz="3000" b="1" dirty="0" smtClean="0">
              <a:solidFill>
                <a:srgbClr val="FF0000"/>
              </a:solidFill>
            </a:endParaRPr>
          </a:p>
          <a:p>
            <a:pPr marL="514350" indent="-514350" rtl="1">
              <a:defRPr/>
            </a:pPr>
            <a:r>
              <a:rPr lang="ar-SA" sz="3000" b="1" dirty="0" smtClean="0">
                <a:solidFill>
                  <a:srgbClr val="FF0000"/>
                </a:solidFill>
              </a:rPr>
              <a:t>2- دالة العرض (الإنتاج) الخطية:</a:t>
            </a:r>
          </a:p>
          <a:p>
            <a:pPr rtl="1">
              <a:defRPr/>
            </a:pPr>
            <a:r>
              <a:rPr lang="ar-SA" sz="3000" dirty="0" smtClean="0"/>
              <a:t>	هناك علاقة طردية بين كمية الإنتاج من سلعة معينة وسعرها بمعنى أنه كلما زاد سعر السلعة كلما زادت كمية الإنتاج. ونرمز لكمية العرض (الإنتاج) من سلعة ما بالرمز       بينما نرمز لسعر السلعة بالرمز    .  </a:t>
            </a:r>
            <a:endParaRPr lang="en-US" sz="3000" dirty="0" smtClean="0"/>
          </a:p>
          <a:p>
            <a:pPr marL="914400" lvl="1" indent="-514350" rtl="1">
              <a:defRPr/>
            </a:pPr>
            <a:endParaRPr lang="en-US" sz="3200" dirty="0" smtClean="0"/>
          </a:p>
          <a:p>
            <a:pPr marL="914400" lvl="1" indent="-514350" rtl="1">
              <a:defRPr/>
            </a:pPr>
            <a:endParaRPr lang="en-US" sz="3200" b="1" dirty="0" smtClean="0">
              <a:cs typeface="Arial" pitchFamily="34" charset="0"/>
            </a:endParaRPr>
          </a:p>
          <a:p>
            <a:pPr marL="514350" indent="-514350" rtl="1">
              <a:defRPr/>
            </a:pPr>
            <a:endParaRPr lang="ar-SA" b="1" dirty="0" smtClean="0">
              <a:cs typeface="Arial" pitchFamily="34" charset="0"/>
            </a:endParaRPr>
          </a:p>
          <a:p>
            <a:pPr marL="514350" indent="-514350" rtl="1">
              <a:defRPr/>
            </a:pPr>
            <a:endParaRPr lang="ar-SA" b="1" dirty="0" smtClean="0">
              <a:cs typeface="Arial" pitchFamily="34" charset="0"/>
            </a:endParaRPr>
          </a:p>
          <a:p>
            <a:pPr marL="514350" indent="-514350" rtl="1">
              <a:defRPr/>
            </a:pPr>
            <a:endParaRPr lang="ar-SA" b="1"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20488" name="Object 5"/>
          <p:cNvGraphicFramePr>
            <a:graphicFrameLocks noChangeAspect="1"/>
          </p:cNvGraphicFramePr>
          <p:nvPr>
            <p:extLst>
              <p:ext uri="{D42A27DB-BD31-4B8C-83A1-F6EECF244321}">
                <p14:modId xmlns:p14="http://schemas.microsoft.com/office/powerpoint/2010/main" xmlns="" val="267313800"/>
              </p:ext>
            </p:extLst>
          </p:nvPr>
        </p:nvGraphicFramePr>
        <p:xfrm>
          <a:off x="3962400" y="3429000"/>
          <a:ext cx="709613" cy="457200"/>
        </p:xfrm>
        <a:graphic>
          <a:graphicData uri="http://schemas.openxmlformats.org/presentationml/2006/ole">
            <p:oleObj spid="_x0000_s15428" name="Equation" r:id="rId3" imgW="368300" imgH="228600" progId="Equation.3">
              <p:embed/>
            </p:oleObj>
          </a:graphicData>
        </a:graphic>
      </p:graphicFrame>
      <p:sp>
        <p:nvSpPr>
          <p:cNvPr id="3083" name="Rectangle 1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 name="كائن 1"/>
          <p:cNvGraphicFramePr>
            <a:graphicFrameLocks noChangeAspect="1"/>
          </p:cNvGraphicFramePr>
          <p:nvPr>
            <p:extLst>
              <p:ext uri="{D42A27DB-BD31-4B8C-83A1-F6EECF244321}">
                <p14:modId xmlns:p14="http://schemas.microsoft.com/office/powerpoint/2010/main" xmlns="" val="2384973299"/>
              </p:ext>
            </p:extLst>
          </p:nvPr>
        </p:nvGraphicFramePr>
        <p:xfrm>
          <a:off x="7724775" y="3962400"/>
          <a:ext cx="428625" cy="304800"/>
        </p:xfrm>
        <a:graphic>
          <a:graphicData uri="http://schemas.openxmlformats.org/presentationml/2006/ole">
            <p:oleObj spid="_x0000_s15429" name="Equation" r:id="rId4" imgW="152268" imgH="164957" progId="Equation.3">
              <p:embed/>
            </p:oleObj>
          </a:graphicData>
        </a:graphic>
      </p:graphicFrame>
    </p:spTree>
    <p:extLst>
      <p:ext uri="{BB962C8B-B14F-4D97-AF65-F5344CB8AC3E}">
        <p14:creationId xmlns:p14="http://schemas.microsoft.com/office/powerpoint/2010/main" xmlns="" val="24294746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تطبيقات اقتصادية:</a:t>
            </a:r>
            <a:endParaRPr lang="en-GB" sz="3200" smtClean="0">
              <a:solidFill>
                <a:srgbClr val="FF0000"/>
              </a:solidFill>
              <a:cs typeface="Arial" pitchFamily="34" charset="0"/>
            </a:endParaRPr>
          </a:p>
        </p:txBody>
      </p:sp>
      <p:sp>
        <p:nvSpPr>
          <p:cNvPr id="21507" name="Content Placeholder 2"/>
          <p:cNvSpPr>
            <a:spLocks noGrp="1"/>
          </p:cNvSpPr>
          <p:nvPr>
            <p:ph idx="1"/>
          </p:nvPr>
        </p:nvSpPr>
        <p:spPr>
          <a:xfrm>
            <a:off x="533400" y="1295400"/>
            <a:ext cx="8915400" cy="4830763"/>
          </a:xfrm>
        </p:spPr>
        <p:txBody>
          <a:bodyPr/>
          <a:lstStyle/>
          <a:p>
            <a:pPr marL="514350" indent="-514350" rtl="1"/>
            <a:r>
              <a:rPr lang="ar-SA" sz="3000" smtClean="0">
                <a:solidFill>
                  <a:srgbClr val="FF0000"/>
                </a:solidFill>
                <a:cs typeface="Arial" pitchFamily="34" charset="0"/>
              </a:rPr>
              <a:t> مثال:</a:t>
            </a:r>
          </a:p>
          <a:p>
            <a:pPr marL="514350" indent="-514350" rtl="1"/>
            <a:r>
              <a:rPr lang="ar-SA" sz="3000" smtClean="0">
                <a:cs typeface="Arial" pitchFamily="34" charset="0"/>
              </a:rPr>
              <a:t>إذا كانت                   فأوجد:</a:t>
            </a:r>
          </a:p>
          <a:p>
            <a:pPr marL="514350" indent="-514350" rtl="1">
              <a:buFont typeface="Calibri" pitchFamily="34" charset="0"/>
              <a:buAutoNum type="arabicPeriod"/>
            </a:pPr>
            <a:r>
              <a:rPr lang="ar-SA" sz="3000" smtClean="0">
                <a:cs typeface="Arial" pitchFamily="34" charset="0"/>
              </a:rPr>
              <a:t>     </a:t>
            </a:r>
            <a:r>
              <a:rPr lang="ar-SA" sz="2800" smtClean="0">
                <a:cs typeface="Arial" pitchFamily="34" charset="0"/>
              </a:rPr>
              <a:t>إذا كانت </a:t>
            </a:r>
          </a:p>
          <a:p>
            <a:pPr marL="514350" indent="-514350" rtl="1">
              <a:buFont typeface="Calibri" pitchFamily="34" charset="0"/>
              <a:buAutoNum type="arabicPeriod"/>
            </a:pPr>
            <a:r>
              <a:rPr lang="ar-SA" sz="2800" smtClean="0">
                <a:cs typeface="Arial" pitchFamily="34" charset="0"/>
              </a:rPr>
              <a:t>     إذا كانت</a:t>
            </a:r>
          </a:p>
          <a:p>
            <a:pPr marL="514350" indent="-514350" rtl="1"/>
            <a:endParaRPr lang="ar-SA" smtClean="0">
              <a:cs typeface="Arial" pitchFamily="34" charset="0"/>
            </a:endParaRPr>
          </a:p>
          <a:p>
            <a:pPr marL="514350" indent="-514350" rtl="1"/>
            <a:endParaRPr lang="ar-SA" smtClean="0">
              <a:cs typeface="Arial" pitchFamily="34" charset="0"/>
            </a:endParaRPr>
          </a:p>
          <a:p>
            <a:pPr marL="514350" indent="-514350"/>
            <a:endParaRPr lang="ar-SA" sz="2400" smtClean="0">
              <a:cs typeface="Arial" pitchFamily="34" charset="0"/>
            </a:endParaRPr>
          </a:p>
          <a:p>
            <a:pPr marL="514350" indent="-514350" rtl="1"/>
            <a:endParaRPr lang="ar-SA" sz="2400" b="1"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6153" name="Rectangle 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6155" name="Rectangle 1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1513" name="Object 10"/>
          <p:cNvGraphicFramePr>
            <a:graphicFrameLocks noChangeAspect="1"/>
          </p:cNvGraphicFramePr>
          <p:nvPr/>
        </p:nvGraphicFramePr>
        <p:xfrm>
          <a:off x="6324600" y="2514600"/>
          <a:ext cx="966788" cy="296863"/>
        </p:xfrm>
        <a:graphic>
          <a:graphicData uri="http://schemas.openxmlformats.org/presentationml/2006/ole">
            <p:oleObj spid="_x0000_s16546" name="Equation" r:id="rId3" imgW="368140" imgH="177723" progId="Equation.3">
              <p:embed/>
            </p:oleObj>
          </a:graphicData>
        </a:graphic>
      </p:graphicFrame>
      <p:graphicFrame>
        <p:nvGraphicFramePr>
          <p:cNvPr id="21514" name="Object 12"/>
          <p:cNvGraphicFramePr>
            <a:graphicFrameLocks noChangeAspect="1"/>
          </p:cNvGraphicFramePr>
          <p:nvPr/>
        </p:nvGraphicFramePr>
        <p:xfrm>
          <a:off x="8467725" y="3048000"/>
          <a:ext cx="400050" cy="276225"/>
        </p:xfrm>
        <a:graphic>
          <a:graphicData uri="http://schemas.openxmlformats.org/presentationml/2006/ole">
            <p:oleObj spid="_x0000_s16547" name="Equation" r:id="rId4" imgW="152268" imgH="164957" progId="Equation.3">
              <p:embed/>
            </p:oleObj>
          </a:graphicData>
        </a:graphic>
      </p:graphicFrame>
      <p:graphicFrame>
        <p:nvGraphicFramePr>
          <p:cNvPr id="21515" name="Object 13"/>
          <p:cNvGraphicFramePr>
            <a:graphicFrameLocks noChangeAspect="1"/>
          </p:cNvGraphicFramePr>
          <p:nvPr/>
        </p:nvGraphicFramePr>
        <p:xfrm>
          <a:off x="6019800" y="2971800"/>
          <a:ext cx="1333500" cy="381000"/>
        </p:xfrm>
        <a:graphic>
          <a:graphicData uri="http://schemas.openxmlformats.org/presentationml/2006/ole">
            <p:oleObj spid="_x0000_s16548" name="Equation" r:id="rId5" imgW="508000" imgH="228600" progId="Equation.3">
              <p:embed/>
            </p:oleObj>
          </a:graphicData>
        </a:graphic>
      </p:graphicFrame>
      <p:graphicFrame>
        <p:nvGraphicFramePr>
          <p:cNvPr id="21516" name="Object 8"/>
          <p:cNvGraphicFramePr>
            <a:graphicFrameLocks noChangeAspect="1"/>
          </p:cNvGraphicFramePr>
          <p:nvPr/>
        </p:nvGraphicFramePr>
        <p:xfrm>
          <a:off x="6553200" y="1905000"/>
          <a:ext cx="1722438" cy="533400"/>
        </p:xfrm>
        <a:graphic>
          <a:graphicData uri="http://schemas.openxmlformats.org/presentationml/2006/ole">
            <p:oleObj spid="_x0000_s16549" name="Equation" r:id="rId6" imgW="749300" imgH="228600" progId="Equation.3">
              <p:embed/>
            </p:oleObj>
          </a:graphicData>
        </a:graphic>
      </p:graphicFrame>
      <p:graphicFrame>
        <p:nvGraphicFramePr>
          <p:cNvPr id="21517" name="Object 6"/>
          <p:cNvGraphicFramePr>
            <a:graphicFrameLocks noChangeAspect="1"/>
          </p:cNvGraphicFramePr>
          <p:nvPr/>
        </p:nvGraphicFramePr>
        <p:xfrm>
          <a:off x="8458200" y="2514600"/>
          <a:ext cx="533400" cy="381000"/>
        </p:xfrm>
        <a:graphic>
          <a:graphicData uri="http://schemas.openxmlformats.org/presentationml/2006/ole">
            <p:oleObj spid="_x0000_s16550" name="Equation" r:id="rId7" imgW="203112" imgH="228501" progId="Equation.3">
              <p:embed/>
            </p:oleObj>
          </a:graphicData>
        </a:graphic>
      </p:graphicFrame>
    </p:spTree>
    <p:extLst>
      <p:ext uri="{BB962C8B-B14F-4D97-AF65-F5344CB8AC3E}">
        <p14:creationId xmlns:p14="http://schemas.microsoft.com/office/powerpoint/2010/main" xmlns="" val="31209174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تطبيقات اقتصادية:</a:t>
            </a:r>
            <a:endParaRPr lang="en-GB" sz="3200" smtClean="0">
              <a:solidFill>
                <a:srgbClr val="FF0000"/>
              </a:solidFill>
              <a:cs typeface="Arial" pitchFamily="34" charset="0"/>
            </a:endParaRPr>
          </a:p>
        </p:txBody>
      </p:sp>
      <p:sp>
        <p:nvSpPr>
          <p:cNvPr id="22531" name="Content Placeholder 2"/>
          <p:cNvSpPr>
            <a:spLocks noGrp="1"/>
          </p:cNvSpPr>
          <p:nvPr>
            <p:ph idx="1"/>
          </p:nvPr>
        </p:nvSpPr>
        <p:spPr>
          <a:xfrm>
            <a:off x="533400" y="1295400"/>
            <a:ext cx="8915400" cy="4830763"/>
          </a:xfrm>
        </p:spPr>
        <p:txBody>
          <a:bodyPr/>
          <a:lstStyle/>
          <a:p>
            <a:pPr marL="514350" indent="-514350" rtl="1"/>
            <a:r>
              <a:rPr lang="ar-SA" sz="3000" smtClean="0">
                <a:solidFill>
                  <a:srgbClr val="FF0000"/>
                </a:solidFill>
                <a:cs typeface="Arial" pitchFamily="34" charset="0"/>
              </a:rPr>
              <a:t>   الحل:   </a:t>
            </a:r>
          </a:p>
          <a:p>
            <a:pPr marL="514350" indent="-514350" rtl="1">
              <a:buFont typeface="Calibri" pitchFamily="34" charset="0"/>
              <a:buAutoNum type="arabicPeriod"/>
            </a:pPr>
            <a:r>
              <a:rPr lang="ar-SA" sz="2800" smtClean="0">
                <a:cs typeface="Arial" pitchFamily="34" charset="0"/>
              </a:rPr>
              <a:t>عندما</a:t>
            </a:r>
          </a:p>
          <a:p>
            <a:pPr marL="514350" indent="-514350" rtl="1"/>
            <a:endParaRPr lang="ar-SA" sz="2800" smtClean="0">
              <a:cs typeface="Arial" pitchFamily="34" charset="0"/>
            </a:endParaRPr>
          </a:p>
          <a:p>
            <a:pPr marL="514350" indent="-514350" rtl="1"/>
            <a:endParaRPr lang="ar-SA" sz="2800" smtClean="0">
              <a:cs typeface="Arial" pitchFamily="34" charset="0"/>
            </a:endParaRPr>
          </a:p>
          <a:p>
            <a:pPr marL="514350" indent="-514350" rtl="1">
              <a:buFont typeface="Calibri" pitchFamily="34" charset="0"/>
              <a:buAutoNum type="arabicPeriod"/>
            </a:pPr>
            <a:endParaRPr lang="ar-SA" sz="2800" smtClean="0">
              <a:cs typeface="Arial" pitchFamily="34" charset="0"/>
            </a:endParaRPr>
          </a:p>
          <a:p>
            <a:pPr marL="514350" indent="-514350" rtl="1">
              <a:buFont typeface="Calibri" pitchFamily="34" charset="0"/>
              <a:buAutoNum type="arabicPeriod" startAt="2"/>
            </a:pPr>
            <a:r>
              <a:rPr lang="ar-SA" sz="2800" smtClean="0">
                <a:cs typeface="Arial" pitchFamily="34" charset="0"/>
              </a:rPr>
              <a:t>عندما</a:t>
            </a:r>
          </a:p>
          <a:p>
            <a:pPr marL="514350" indent="-514350" rtl="1"/>
            <a:endParaRPr lang="ar-SA" smtClean="0">
              <a:cs typeface="Arial" pitchFamily="34" charset="0"/>
            </a:endParaRPr>
          </a:p>
          <a:p>
            <a:pPr marL="514350" indent="-514350" rtl="1"/>
            <a:endParaRPr lang="ar-SA" smtClean="0">
              <a:cs typeface="Arial" pitchFamily="34" charset="0"/>
            </a:endParaRPr>
          </a:p>
          <a:p>
            <a:pPr marL="514350" indent="-514350" rtl="1"/>
            <a:endParaRPr lang="ar-SA" smtClean="0">
              <a:cs typeface="Arial" pitchFamily="34" charset="0"/>
            </a:endParaRPr>
          </a:p>
          <a:p>
            <a:pPr marL="514350" indent="-514350"/>
            <a:endParaRPr lang="ar-SA" sz="2400" smtClean="0">
              <a:cs typeface="Arial" pitchFamily="34" charset="0"/>
            </a:endParaRPr>
          </a:p>
          <a:p>
            <a:pPr marL="514350" indent="-514350" rtl="1"/>
            <a:endParaRPr lang="ar-SA" sz="2400" b="1"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6153" name="Rectangle 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6155" name="Rectangle 1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2537" name="Object 10"/>
          <p:cNvGraphicFramePr>
            <a:graphicFrameLocks noChangeAspect="1"/>
          </p:cNvGraphicFramePr>
          <p:nvPr/>
        </p:nvGraphicFramePr>
        <p:xfrm>
          <a:off x="7110413" y="1989138"/>
          <a:ext cx="966787" cy="296862"/>
        </p:xfrm>
        <a:graphic>
          <a:graphicData uri="http://schemas.openxmlformats.org/presentationml/2006/ole">
            <p:oleObj spid="_x0000_s17538" name="Equation" r:id="rId3" imgW="368140" imgH="177723" progId="Equation.3">
              <p:embed/>
            </p:oleObj>
          </a:graphicData>
        </a:graphic>
      </p:graphicFrame>
      <p:graphicFrame>
        <p:nvGraphicFramePr>
          <p:cNvPr id="22538" name="Object 11"/>
          <p:cNvGraphicFramePr>
            <a:graphicFrameLocks noChangeAspect="1"/>
          </p:cNvGraphicFramePr>
          <p:nvPr/>
        </p:nvGraphicFramePr>
        <p:xfrm>
          <a:off x="4273550" y="2133600"/>
          <a:ext cx="1898650" cy="1828800"/>
        </p:xfrm>
        <a:graphic>
          <a:graphicData uri="http://schemas.openxmlformats.org/presentationml/2006/ole">
            <p:oleObj spid="_x0000_s17539" name="Equation" r:id="rId4" imgW="825500" imgH="914400" progId="Equation.3">
              <p:embed/>
            </p:oleObj>
          </a:graphicData>
        </a:graphic>
      </p:graphicFrame>
      <p:graphicFrame>
        <p:nvGraphicFramePr>
          <p:cNvPr id="22539" name="Object 13"/>
          <p:cNvGraphicFramePr>
            <a:graphicFrameLocks noChangeAspect="1"/>
          </p:cNvGraphicFramePr>
          <p:nvPr/>
        </p:nvGraphicFramePr>
        <p:xfrm>
          <a:off x="6781800" y="3962400"/>
          <a:ext cx="1333500" cy="381000"/>
        </p:xfrm>
        <a:graphic>
          <a:graphicData uri="http://schemas.openxmlformats.org/presentationml/2006/ole">
            <p:oleObj spid="_x0000_s17540" name="Equation" r:id="rId5" imgW="508000" imgH="228600" progId="Equation.3">
              <p:embed/>
            </p:oleObj>
          </a:graphicData>
        </a:graphic>
      </p:graphicFrame>
      <p:graphicFrame>
        <p:nvGraphicFramePr>
          <p:cNvPr id="22540" name="Object 7"/>
          <p:cNvGraphicFramePr>
            <a:graphicFrameLocks noChangeAspect="1"/>
          </p:cNvGraphicFramePr>
          <p:nvPr/>
        </p:nvGraphicFramePr>
        <p:xfrm>
          <a:off x="3803650" y="4267200"/>
          <a:ext cx="2749550" cy="1693863"/>
        </p:xfrm>
        <a:graphic>
          <a:graphicData uri="http://schemas.openxmlformats.org/presentationml/2006/ole">
            <p:oleObj spid="_x0000_s17541" name="Equation" r:id="rId6" imgW="1295400" imgH="863600" progId="Equation.3">
              <p:embed/>
            </p:oleObj>
          </a:graphicData>
        </a:graphic>
      </p:graphicFrame>
    </p:spTree>
    <p:extLst>
      <p:ext uri="{BB962C8B-B14F-4D97-AF65-F5344CB8AC3E}">
        <p14:creationId xmlns:p14="http://schemas.microsoft.com/office/powerpoint/2010/main" xmlns="" val="8514510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تطبيقات اقتصادية:</a:t>
            </a:r>
            <a:endParaRPr lang="en-GB" sz="3200" dirty="0" smtClean="0">
              <a:solidFill>
                <a:srgbClr val="FF0000"/>
              </a:solidFill>
              <a:cs typeface="Arial" pitchFamily="34" charset="0"/>
            </a:endParaRPr>
          </a:p>
        </p:txBody>
      </p:sp>
      <p:sp>
        <p:nvSpPr>
          <p:cNvPr id="5124" name="Content Placeholder 2"/>
          <p:cNvSpPr>
            <a:spLocks noGrp="1"/>
          </p:cNvSpPr>
          <p:nvPr>
            <p:ph idx="1"/>
          </p:nvPr>
        </p:nvSpPr>
        <p:spPr>
          <a:xfrm>
            <a:off x="533400" y="1371600"/>
            <a:ext cx="8915400" cy="4830763"/>
          </a:xfrm>
        </p:spPr>
        <p:txBody>
          <a:bodyPr/>
          <a:lstStyle/>
          <a:p>
            <a:pPr rtl="1">
              <a:defRPr/>
            </a:pPr>
            <a:r>
              <a:rPr lang="ar-SA" dirty="0" smtClean="0">
                <a:solidFill>
                  <a:srgbClr val="FF0000"/>
                </a:solidFill>
              </a:rPr>
              <a:t>3- التوازن في السوق بين دالتي العرض والطلب الخطيتين:</a:t>
            </a:r>
            <a:endParaRPr lang="en-US" dirty="0" smtClean="0">
              <a:solidFill>
                <a:srgbClr val="FF0000"/>
              </a:solidFill>
            </a:endParaRPr>
          </a:p>
          <a:p>
            <a:pPr rtl="1">
              <a:defRPr/>
            </a:pPr>
            <a:r>
              <a:rPr lang="ar-SA" sz="3000" dirty="0" smtClean="0"/>
              <a:t>	يحدث التوازن في السوق إذا كانت الكمية المعروضة من سلعة ما مساوياً للكمية المطلوبة منها. وهذه الحقيقة تعين سعر التوازن والكمية التي يحدث عندها التوازن.</a:t>
            </a:r>
            <a:endParaRPr lang="en-US" sz="3000" dirty="0" smtClean="0"/>
          </a:p>
          <a:p>
            <a:pPr marL="514350" indent="-514350" rtl="1">
              <a:defRPr/>
            </a:pPr>
            <a:r>
              <a:rPr lang="ar-SA" dirty="0" smtClean="0">
                <a:solidFill>
                  <a:srgbClr val="FF0000"/>
                </a:solidFill>
                <a:cs typeface="Arial" pitchFamily="34" charset="0"/>
              </a:rPr>
              <a:t>مثال:</a:t>
            </a:r>
          </a:p>
          <a:p>
            <a:pPr rtl="1">
              <a:defRPr/>
            </a:pPr>
            <a:r>
              <a:rPr lang="ar-SA" sz="3000" dirty="0" smtClean="0"/>
              <a:t>إذا علمت أن دالة الطلب على سلعة معينة هي</a:t>
            </a:r>
            <a:r>
              <a:rPr lang="en-US" sz="3000" dirty="0" smtClean="0"/>
              <a:t> </a:t>
            </a:r>
            <a:r>
              <a:rPr lang="ar-SA" sz="3000" dirty="0" smtClean="0"/>
              <a:t>                  .</a:t>
            </a:r>
            <a:endParaRPr lang="en-US" sz="3000" dirty="0" smtClean="0"/>
          </a:p>
          <a:p>
            <a:pPr rtl="1">
              <a:defRPr/>
            </a:pPr>
            <a:r>
              <a:rPr lang="ar-SA" sz="3000" dirty="0" smtClean="0"/>
              <a:t>وان دالة العرض لنفس السلعة هي</a:t>
            </a:r>
          </a:p>
          <a:p>
            <a:pPr rtl="1">
              <a:defRPr/>
            </a:pPr>
            <a:r>
              <a:rPr lang="ar-SA" sz="2800" dirty="0" smtClean="0"/>
              <a:t>أوجد سعر التوازن والكمية التي يحدث عندها التوازن</a:t>
            </a:r>
            <a:endParaRPr lang="en-US" dirty="0" smtClean="0">
              <a:cs typeface="Arial" pitchFamily="34" charset="0"/>
            </a:endParaRPr>
          </a:p>
          <a:p>
            <a:pPr marL="514350" indent="-514350" rtl="1">
              <a:buFont typeface="Calibri" pitchFamily="34" charset="0"/>
              <a:buAutoNum type="arabicParenR" startAt="5"/>
              <a:defRPr/>
            </a:pPr>
            <a:endParaRPr lang="ar-SA" dirty="0" smtClean="0">
              <a:cs typeface="Arial" pitchFamily="34" charset="0"/>
            </a:endParaRPr>
          </a:p>
          <a:p>
            <a:pPr marL="514350" indent="-514350" rtl="1">
              <a:defRPr/>
            </a:pPr>
            <a:endParaRPr lang="ar-SA" dirty="0" smtClean="0">
              <a:cs typeface="Arial" pitchFamily="34" charset="0"/>
            </a:endParaRPr>
          </a:p>
          <a:p>
            <a:pPr marL="514350" indent="-514350" rtl="1">
              <a:defRPr/>
            </a:pPr>
            <a:endParaRPr lang="en-US" dirty="0" smtClean="0">
              <a:cs typeface="Arial" pitchFamily="34" charset="0"/>
            </a:endParaRPr>
          </a:p>
          <a:p>
            <a:pPr marL="514350" indent="-514350" rtl="1">
              <a:defRPr/>
            </a:pPr>
            <a:endParaRPr lang="ar-SA" dirty="0" smtClean="0">
              <a:cs typeface="Arial" pitchFamily="34" charset="0"/>
            </a:endParaRPr>
          </a:p>
          <a:p>
            <a:pPr marL="514350" indent="-514350">
              <a:defRPr/>
            </a:pPr>
            <a:endParaRPr lang="ar-SA" dirty="0" smtClean="0">
              <a:cs typeface="Arial" pitchFamily="34" charset="0"/>
            </a:endParaRPr>
          </a:p>
          <a:p>
            <a:pPr marL="514350" indent="-514350" rtl="1">
              <a:defRPr/>
            </a:pPr>
            <a:endParaRPr lang="ar-SA" dirty="0" smtClean="0">
              <a:cs typeface="Arial" pitchFamily="34" charset="0"/>
            </a:endParaRPr>
          </a:p>
          <a:p>
            <a:pPr marL="514350" indent="-514350">
              <a:defRPr/>
            </a:pPr>
            <a:endParaRPr lang="ar-SA" sz="24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9"/>
          <p:cNvSpPr>
            <a:spLocks noChangeArrowheads="1"/>
          </p:cNvSpPr>
          <p:nvPr/>
        </p:nvSpPr>
        <p:spPr bwMode="auto">
          <a:xfrm>
            <a:off x="0" y="0"/>
            <a:ext cx="9906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6155" name="Rectangle 1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5131" name="Rectangle 1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3562" name="Object 10"/>
          <p:cNvGraphicFramePr>
            <a:graphicFrameLocks noChangeAspect="1"/>
          </p:cNvGraphicFramePr>
          <p:nvPr>
            <p:extLst>
              <p:ext uri="{D42A27DB-BD31-4B8C-83A1-F6EECF244321}">
                <p14:modId xmlns:p14="http://schemas.microsoft.com/office/powerpoint/2010/main" xmlns="" val="394598556"/>
              </p:ext>
            </p:extLst>
          </p:nvPr>
        </p:nvGraphicFramePr>
        <p:xfrm>
          <a:off x="2071688" y="4129088"/>
          <a:ext cx="1874837" cy="503237"/>
        </p:xfrm>
        <a:graphic>
          <a:graphicData uri="http://schemas.openxmlformats.org/presentationml/2006/ole">
            <p:oleObj spid="_x0000_s18498" name="معادلة" r:id="rId3" imgW="774360" imgH="215640" progId="Equation.3">
              <p:embed/>
            </p:oleObj>
          </a:graphicData>
        </a:graphic>
      </p:graphicFrame>
      <p:graphicFrame>
        <p:nvGraphicFramePr>
          <p:cNvPr id="23563" name="Object 3"/>
          <p:cNvGraphicFramePr>
            <a:graphicFrameLocks noChangeAspect="1"/>
          </p:cNvGraphicFramePr>
          <p:nvPr>
            <p:extLst>
              <p:ext uri="{D42A27DB-BD31-4B8C-83A1-F6EECF244321}">
                <p14:modId xmlns:p14="http://schemas.microsoft.com/office/powerpoint/2010/main" xmlns="" val="3984276848"/>
              </p:ext>
            </p:extLst>
          </p:nvPr>
        </p:nvGraphicFramePr>
        <p:xfrm>
          <a:off x="3322638" y="4648200"/>
          <a:ext cx="1812925" cy="533400"/>
        </p:xfrm>
        <a:graphic>
          <a:graphicData uri="http://schemas.openxmlformats.org/presentationml/2006/ole">
            <p:oleObj spid="_x0000_s18499" name="معادلة" r:id="rId4" imgW="749160" imgH="228600" progId="Equation.3">
              <p:embed/>
            </p:oleObj>
          </a:graphicData>
        </a:graphic>
      </p:graphicFrame>
    </p:spTree>
    <p:extLst>
      <p:ext uri="{BB962C8B-B14F-4D97-AF65-F5344CB8AC3E}">
        <p14:creationId xmlns:p14="http://schemas.microsoft.com/office/powerpoint/2010/main" xmlns="" val="17231527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الحل :</a:t>
            </a:r>
            <a:endParaRPr lang="en-GB" sz="3200" dirty="0" smtClean="0">
              <a:solidFill>
                <a:srgbClr val="FF0000"/>
              </a:solidFill>
              <a:cs typeface="Arial" pitchFamily="34" charset="0"/>
            </a:endParaRPr>
          </a:p>
        </p:txBody>
      </p:sp>
      <p:sp>
        <p:nvSpPr>
          <p:cNvPr id="24579" name="Content Placeholder 2"/>
          <p:cNvSpPr>
            <a:spLocks noGrp="1"/>
          </p:cNvSpPr>
          <p:nvPr>
            <p:ph idx="1"/>
          </p:nvPr>
        </p:nvSpPr>
        <p:spPr>
          <a:xfrm>
            <a:off x="685800" y="1295400"/>
            <a:ext cx="8915400" cy="4830763"/>
          </a:xfrm>
        </p:spPr>
        <p:txBody>
          <a:bodyPr/>
          <a:lstStyle/>
          <a:p>
            <a:pPr marL="514350" indent="-514350" rtl="1"/>
            <a:r>
              <a:rPr lang="ar-SA" sz="3000" dirty="0" smtClean="0">
                <a:solidFill>
                  <a:srgbClr val="FF0000"/>
                </a:solidFill>
                <a:cs typeface="Arial" pitchFamily="34" charset="0"/>
              </a:rPr>
              <a:t>الحل:</a:t>
            </a:r>
          </a:p>
          <a:p>
            <a:pPr marL="514350" indent="-514350" rtl="1"/>
            <a:r>
              <a:rPr lang="ar-SA" sz="3000" dirty="0" smtClean="0">
                <a:cs typeface="Arial" pitchFamily="34" charset="0"/>
              </a:rPr>
              <a:t> يحدث التوازن عندما تتساوي الكميتان المطلوبة والمعروضة .</a:t>
            </a:r>
          </a:p>
          <a:p>
            <a:pPr marL="514350" indent="-514350"/>
            <a:endParaRPr lang="ar-SA" sz="2400" dirty="0" smtClean="0">
              <a:cs typeface="Arial" pitchFamily="34" charset="0"/>
            </a:endParaRPr>
          </a:p>
          <a:p>
            <a:pPr marL="514350" indent="-514350" rtl="1"/>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2" name="Rectangle 11"/>
          <p:cNvSpPr>
            <a:spLocks noChangeArrowheads="1"/>
          </p:cNvSpPr>
          <p:nvPr/>
        </p:nvSpPr>
        <p:spPr bwMode="auto">
          <a:xfrm>
            <a:off x="0" y="0"/>
            <a:ext cx="9906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8213" name="Rectangle 21"/>
          <p:cNvSpPr>
            <a:spLocks noChangeArrowheads="1"/>
          </p:cNvSpPr>
          <p:nvPr/>
        </p:nvSpPr>
        <p:spPr bwMode="auto">
          <a:xfrm>
            <a:off x="0" y="0"/>
            <a:ext cx="9906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4585" name="Object 9"/>
          <p:cNvGraphicFramePr>
            <a:graphicFrameLocks noChangeAspect="1"/>
          </p:cNvGraphicFramePr>
          <p:nvPr>
            <p:extLst>
              <p:ext uri="{D42A27DB-BD31-4B8C-83A1-F6EECF244321}">
                <p14:modId xmlns:p14="http://schemas.microsoft.com/office/powerpoint/2010/main" xmlns="" val="3104695729"/>
              </p:ext>
            </p:extLst>
          </p:nvPr>
        </p:nvGraphicFramePr>
        <p:xfrm>
          <a:off x="1841500" y="2586038"/>
          <a:ext cx="2338388" cy="3052762"/>
        </p:xfrm>
        <a:graphic>
          <a:graphicData uri="http://schemas.openxmlformats.org/presentationml/2006/ole">
            <p:oleObj spid="_x0000_s19490" name="معادلة" r:id="rId3" imgW="965160" imgH="1307880" progId="Equation.3">
              <p:embed/>
            </p:oleObj>
          </a:graphicData>
        </a:graphic>
      </p:graphicFrame>
    </p:spTree>
    <p:extLst>
      <p:ext uri="{BB962C8B-B14F-4D97-AF65-F5344CB8AC3E}">
        <p14:creationId xmlns:p14="http://schemas.microsoft.com/office/powerpoint/2010/main" xmlns="" val="17592603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الحل:</a:t>
            </a:r>
            <a:endParaRPr lang="en-GB" sz="3200" dirty="0" smtClean="0">
              <a:solidFill>
                <a:srgbClr val="FF0000"/>
              </a:solidFill>
              <a:cs typeface="Arial" pitchFamily="34" charset="0"/>
            </a:endParaRPr>
          </a:p>
        </p:txBody>
      </p:sp>
      <p:sp>
        <p:nvSpPr>
          <p:cNvPr id="2" name="Content Placeholder 2"/>
          <p:cNvSpPr>
            <a:spLocks noGrp="1"/>
          </p:cNvSpPr>
          <p:nvPr>
            <p:ph idx="1"/>
          </p:nvPr>
        </p:nvSpPr>
        <p:spPr>
          <a:xfrm>
            <a:off x="609600" y="1371600"/>
            <a:ext cx="8915400" cy="4830763"/>
          </a:xfrm>
        </p:spPr>
        <p:txBody>
          <a:bodyPr/>
          <a:lstStyle/>
          <a:p>
            <a:pPr rtl="1">
              <a:defRPr/>
            </a:pPr>
            <a:r>
              <a:rPr lang="ar-SA" sz="3000" dirty="0" smtClean="0"/>
              <a:t>نعوض سعر التوازن في إحدى </a:t>
            </a:r>
            <a:r>
              <a:rPr lang="ar-SA" sz="3000" dirty="0" err="1" smtClean="0"/>
              <a:t>الدالتين</a:t>
            </a:r>
            <a:r>
              <a:rPr lang="ar-SA" sz="3000" dirty="0" smtClean="0"/>
              <a:t>، ولتكن دالة العرض</a:t>
            </a:r>
            <a:endParaRPr lang="en-US" sz="3000" dirty="0" smtClean="0"/>
          </a:p>
          <a:p>
            <a:pPr marL="514350" indent="-514350" rtl="1">
              <a:defRPr/>
            </a:pPr>
            <a:endParaRPr lang="ar-SA" dirty="0" smtClean="0">
              <a:cs typeface="Arial" pitchFamily="34" charset="0"/>
            </a:endParaRPr>
          </a:p>
          <a:p>
            <a:pPr marL="514350" indent="-514350">
              <a:defRPr/>
            </a:pPr>
            <a:endParaRPr lang="ar-SA" sz="2400" dirty="0" smtClean="0">
              <a:cs typeface="Arial" pitchFamily="34" charset="0"/>
            </a:endParaRPr>
          </a:p>
          <a:p>
            <a:pPr marL="514350" indent="-514350" rtl="1">
              <a:defRPr/>
            </a:pPr>
            <a:endParaRPr lang="ar-SA" sz="2400" b="1"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9226" name="Rectangle 10"/>
          <p:cNvSpPr>
            <a:spLocks noChangeArrowheads="1"/>
          </p:cNvSpPr>
          <p:nvPr/>
        </p:nvSpPr>
        <p:spPr bwMode="auto">
          <a:xfrm>
            <a:off x="0" y="0"/>
            <a:ext cx="9906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9228" name="Rectangle 12"/>
          <p:cNvSpPr>
            <a:spLocks noChangeArrowheads="1"/>
          </p:cNvSpPr>
          <p:nvPr/>
        </p:nvSpPr>
        <p:spPr bwMode="auto">
          <a:xfrm>
            <a:off x="0" y="0"/>
            <a:ext cx="9906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9230" name="Rectangle 14"/>
          <p:cNvSpPr>
            <a:spLocks noChangeArrowheads="1"/>
          </p:cNvSpPr>
          <p:nvPr/>
        </p:nvSpPr>
        <p:spPr bwMode="auto">
          <a:xfrm>
            <a:off x="0" y="0"/>
            <a:ext cx="9906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5610" name="Object 10"/>
          <p:cNvGraphicFramePr>
            <a:graphicFrameLocks noChangeAspect="1"/>
          </p:cNvGraphicFramePr>
          <p:nvPr>
            <p:extLst>
              <p:ext uri="{D42A27DB-BD31-4B8C-83A1-F6EECF244321}">
                <p14:modId xmlns:p14="http://schemas.microsoft.com/office/powerpoint/2010/main" xmlns="" val="2738249580"/>
              </p:ext>
            </p:extLst>
          </p:nvPr>
        </p:nvGraphicFramePr>
        <p:xfrm>
          <a:off x="2332038" y="2093913"/>
          <a:ext cx="2701925" cy="523875"/>
        </p:xfrm>
        <a:graphic>
          <a:graphicData uri="http://schemas.openxmlformats.org/presentationml/2006/ole">
            <p:oleObj spid="_x0000_s20514" name="Equation" r:id="rId3" imgW="1117440" imgH="228600" progId="Equation.3">
              <p:embed/>
            </p:oleObj>
          </a:graphicData>
        </a:graphic>
      </p:graphicFrame>
    </p:spTree>
    <p:extLst>
      <p:ext uri="{BB962C8B-B14F-4D97-AF65-F5344CB8AC3E}">
        <p14:creationId xmlns:p14="http://schemas.microsoft.com/office/powerpoint/2010/main" xmlns="" val="13732017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dirty="0" smtClean="0">
                <a:solidFill>
                  <a:srgbClr val="FF0000"/>
                </a:solidFill>
              </a:rPr>
              <a:t>تمارين:</a:t>
            </a:r>
            <a:endParaRPr lang="ar-SA" dirty="0"/>
          </a:p>
        </p:txBody>
      </p:sp>
      <p:sp>
        <p:nvSpPr>
          <p:cNvPr id="21510" name="عنصر نائب للمحتوى 2"/>
          <p:cNvSpPr>
            <a:spLocks noGrp="1"/>
          </p:cNvSpPr>
          <p:nvPr>
            <p:ph idx="1"/>
          </p:nvPr>
        </p:nvSpPr>
        <p:spPr/>
        <p:txBody>
          <a:bodyPr/>
          <a:lstStyle/>
          <a:p>
            <a:pPr marL="514350" indent="-514350" rtl="1">
              <a:buFont typeface="+mj-lt"/>
              <a:buAutoNum type="arabicPeriod"/>
              <a:defRPr/>
            </a:pPr>
            <a:r>
              <a:rPr lang="ar-SA" sz="3000" dirty="0" smtClean="0">
                <a:cs typeface="Arial" pitchFamily="34" charset="0"/>
              </a:rPr>
              <a:t>هل الدالة                       دالة زوجية؟</a:t>
            </a:r>
          </a:p>
          <a:p>
            <a:pPr marL="514350" indent="-514350" rtl="1">
              <a:buFont typeface="+mj-lt"/>
              <a:buAutoNum type="arabicPeriod"/>
              <a:defRPr/>
            </a:pPr>
            <a:r>
              <a:rPr lang="ar-SA" sz="3000" dirty="0" smtClean="0">
                <a:cs typeface="Arial" pitchFamily="34" charset="0"/>
              </a:rPr>
              <a:t>هل الدالة                       دالة فردية ؟ </a:t>
            </a:r>
          </a:p>
          <a:p>
            <a:pPr marL="514350" indent="-514350" rtl="1">
              <a:buFont typeface="+mj-lt"/>
              <a:buAutoNum type="arabicPeriod"/>
              <a:defRPr/>
            </a:pPr>
            <a:r>
              <a:rPr lang="ar-SA" sz="3000" dirty="0" smtClean="0">
                <a:cs typeface="Arial" pitchFamily="34" charset="0"/>
              </a:rPr>
              <a:t>هل الدالة                       دالة فردية ؟ </a:t>
            </a:r>
          </a:p>
          <a:p>
            <a:pPr marL="514350" indent="-514350" rtl="1">
              <a:buFont typeface="+mj-lt"/>
              <a:buAutoNum type="arabicPeriod"/>
              <a:defRPr/>
            </a:pPr>
            <a:r>
              <a:rPr lang="ar-SA" sz="3000" dirty="0" smtClean="0">
                <a:cs typeface="Arial" pitchFamily="34" charset="0"/>
              </a:rPr>
              <a:t>هل الدالة                       دالة زوجية ؟ </a:t>
            </a:r>
          </a:p>
          <a:p>
            <a:pPr marL="514350" indent="-514350" rtl="1">
              <a:buFont typeface="+mj-lt"/>
              <a:buAutoNum type="arabicPeriod"/>
              <a:defRPr/>
            </a:pPr>
            <a:r>
              <a:rPr lang="ar-SA" sz="3000" dirty="0" smtClean="0">
                <a:cs typeface="Arial" pitchFamily="34" charset="0"/>
              </a:rPr>
              <a:t>هل الدالة                       زوجية أم فردية أم غير ذلك؟      </a:t>
            </a:r>
          </a:p>
          <a:p>
            <a:pPr>
              <a:defRPr/>
            </a:pPr>
            <a:endParaRPr lang="ar-SA" sz="3000" dirty="0" smtClean="0">
              <a:cs typeface="Arial" pitchFamily="34" charset="0"/>
            </a:endParaRPr>
          </a:p>
        </p:txBody>
      </p:sp>
      <p:graphicFrame>
        <p:nvGraphicFramePr>
          <p:cNvPr id="26629" name="Object 2"/>
          <p:cNvGraphicFramePr>
            <a:graphicFrameLocks noChangeAspect="1"/>
          </p:cNvGraphicFramePr>
          <p:nvPr/>
        </p:nvGraphicFramePr>
        <p:xfrm>
          <a:off x="5334000" y="1676400"/>
          <a:ext cx="2333625" cy="457200"/>
        </p:xfrm>
        <a:graphic>
          <a:graphicData uri="http://schemas.openxmlformats.org/presentationml/2006/ole">
            <p:oleObj spid="_x0000_s21666" name="Equation" r:id="rId3" imgW="1002865" imgH="228501" progId="Equation.3">
              <p:embed/>
            </p:oleObj>
          </a:graphicData>
        </a:graphic>
      </p:graphicFrame>
      <p:graphicFrame>
        <p:nvGraphicFramePr>
          <p:cNvPr id="26630" name="Object 4"/>
          <p:cNvGraphicFramePr>
            <a:graphicFrameLocks noChangeAspect="1"/>
          </p:cNvGraphicFramePr>
          <p:nvPr/>
        </p:nvGraphicFramePr>
        <p:xfrm>
          <a:off x="5334000" y="2133600"/>
          <a:ext cx="2305050" cy="457200"/>
        </p:xfrm>
        <a:graphic>
          <a:graphicData uri="http://schemas.openxmlformats.org/presentationml/2006/ole">
            <p:oleObj spid="_x0000_s21667" name="Equation" r:id="rId4" imgW="990600" imgH="228600" progId="Equation.3">
              <p:embed/>
            </p:oleObj>
          </a:graphicData>
        </a:graphic>
      </p:graphicFrame>
      <p:graphicFrame>
        <p:nvGraphicFramePr>
          <p:cNvPr id="26631" name="Object 4"/>
          <p:cNvGraphicFramePr>
            <a:graphicFrameLocks noChangeAspect="1"/>
          </p:cNvGraphicFramePr>
          <p:nvPr/>
        </p:nvGraphicFramePr>
        <p:xfrm>
          <a:off x="5334000" y="3810000"/>
          <a:ext cx="1979613" cy="533400"/>
        </p:xfrm>
        <a:graphic>
          <a:graphicData uri="http://schemas.openxmlformats.org/presentationml/2006/ole">
            <p:oleObj spid="_x0000_s21668" name="Equation" r:id="rId5" imgW="850900" imgH="228600" progId="Equation.3">
              <p:embed/>
            </p:oleObj>
          </a:graphicData>
        </a:graphic>
      </p:graphicFrame>
      <p:graphicFrame>
        <p:nvGraphicFramePr>
          <p:cNvPr id="26632" name="Object 8"/>
          <p:cNvGraphicFramePr>
            <a:graphicFrameLocks noChangeAspect="1"/>
          </p:cNvGraphicFramePr>
          <p:nvPr/>
        </p:nvGraphicFramePr>
        <p:xfrm>
          <a:off x="5334000" y="2667000"/>
          <a:ext cx="2155825" cy="457200"/>
        </p:xfrm>
        <a:graphic>
          <a:graphicData uri="http://schemas.openxmlformats.org/presentationml/2006/ole">
            <p:oleObj spid="_x0000_s21669" name="Equation" r:id="rId6" imgW="927100" imgH="228600" progId="Equation.3">
              <p:embed/>
            </p:oleObj>
          </a:graphicData>
        </a:graphic>
      </p:graphicFrame>
      <p:graphicFrame>
        <p:nvGraphicFramePr>
          <p:cNvPr id="26633" name="Object 9"/>
          <p:cNvGraphicFramePr>
            <a:graphicFrameLocks noChangeAspect="1"/>
          </p:cNvGraphicFramePr>
          <p:nvPr/>
        </p:nvGraphicFramePr>
        <p:xfrm>
          <a:off x="5334000" y="3276600"/>
          <a:ext cx="1951038" cy="457200"/>
        </p:xfrm>
        <a:graphic>
          <a:graphicData uri="http://schemas.openxmlformats.org/presentationml/2006/ole">
            <p:oleObj spid="_x0000_s21670" name="Equation" r:id="rId7" imgW="838200" imgH="228600" progId="Equation.3">
              <p:embed/>
            </p:oleObj>
          </a:graphicData>
        </a:graphic>
      </p:graphicFrame>
    </p:spTree>
    <p:extLst>
      <p:ext uri="{BB962C8B-B14F-4D97-AF65-F5344CB8AC3E}">
        <p14:creationId xmlns:p14="http://schemas.microsoft.com/office/powerpoint/2010/main" xmlns="" val="39881559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تمارين:</a:t>
            </a:r>
            <a:endParaRPr lang="en-US" sz="4000" dirty="0" smtClean="0">
              <a:solidFill>
                <a:srgbClr val="FF0000"/>
              </a:solidFill>
              <a:cs typeface="Arial" pitchFamily="34" charset="0"/>
            </a:endParaRPr>
          </a:p>
        </p:txBody>
      </p:sp>
      <p:sp>
        <p:nvSpPr>
          <p:cNvPr id="15366" name="Content Placeholder 2"/>
          <p:cNvSpPr>
            <a:spLocks noGrp="1"/>
          </p:cNvSpPr>
          <p:nvPr>
            <p:ph idx="1"/>
          </p:nvPr>
        </p:nvSpPr>
        <p:spPr>
          <a:xfrm>
            <a:off x="533400" y="1371600"/>
            <a:ext cx="8915400" cy="4830763"/>
          </a:xfrm>
        </p:spPr>
        <p:txBody>
          <a:bodyPr/>
          <a:lstStyle/>
          <a:p>
            <a:pPr marL="514350" indent="-514350" rtl="1">
              <a:buFont typeface="+mj-lt"/>
              <a:buAutoNum type="arabicPeriod" startAt="6"/>
              <a:defRPr/>
            </a:pPr>
            <a:r>
              <a:rPr lang="ar-SA" sz="2800" dirty="0"/>
              <a:t>إذا كان             </a:t>
            </a:r>
            <a:r>
              <a:rPr lang="ar-SA" sz="2800" dirty="0" smtClean="0"/>
              <a:t>، </a:t>
            </a:r>
            <a:r>
              <a:rPr lang="ar-SA" sz="2800" dirty="0"/>
              <a:t>فأوجد النسب الأساسية </a:t>
            </a:r>
            <a:r>
              <a:rPr lang="ar-SA" sz="2800" dirty="0" smtClean="0"/>
              <a:t>          ،           ،</a:t>
            </a:r>
          </a:p>
          <a:p>
            <a:pPr marL="0" indent="0" rtl="1">
              <a:defRPr/>
            </a:pPr>
            <a:r>
              <a:rPr lang="ar-SA" sz="2800" dirty="0" smtClean="0"/>
              <a:t>ومقلوب كلاً من :            و          .</a:t>
            </a:r>
            <a:endParaRPr lang="ar-SA" sz="2800" dirty="0"/>
          </a:p>
          <a:p>
            <a:pPr marL="514350" indent="-514350" rtl="1">
              <a:buFont typeface="+mj-lt"/>
              <a:buAutoNum type="arabicPeriod" startAt="7"/>
              <a:defRPr/>
            </a:pPr>
            <a:r>
              <a:rPr lang="ar-SA" sz="2800" dirty="0"/>
              <a:t>إذا كان     </a:t>
            </a:r>
            <a:r>
              <a:rPr lang="ar-SA" sz="2800" dirty="0" smtClean="0"/>
              <a:t>           ،  </a:t>
            </a:r>
            <a:r>
              <a:rPr lang="ar-SA" sz="2800" dirty="0"/>
              <a:t>فأوجد </a:t>
            </a:r>
            <a:r>
              <a:rPr lang="ar-SA" sz="2800" dirty="0" smtClean="0"/>
              <a:t>         ،         ،          ،       ،  </a:t>
            </a:r>
            <a:endParaRPr lang="ar-SA" sz="2800" dirty="0"/>
          </a:p>
          <a:p>
            <a:pPr marL="514350" indent="-514350" rtl="1">
              <a:buFont typeface="+mj-lt"/>
              <a:buAutoNum type="arabicPeriod" startAt="8"/>
              <a:defRPr/>
            </a:pPr>
            <a:r>
              <a:rPr lang="ar-SA" sz="2800" dirty="0" smtClean="0"/>
              <a:t>إذا دالة الطلب على سلعة معينة:                           فأوجد</a:t>
            </a:r>
          </a:p>
          <a:p>
            <a:pPr marL="514350" indent="-514350" rtl="1">
              <a:defRPr/>
            </a:pPr>
            <a:r>
              <a:rPr lang="ar-SA" sz="2800" dirty="0" smtClean="0"/>
              <a:t>   أ) الكمية المطلوبة من هذه السلعة عندما             .</a:t>
            </a:r>
          </a:p>
          <a:p>
            <a:pPr marL="514350" indent="-514350" rtl="1">
              <a:defRPr/>
            </a:pPr>
            <a:r>
              <a:rPr lang="ar-SA" sz="2800" dirty="0" smtClean="0"/>
              <a:t>  ب) سعر وحدة السلعة إذا كانت الكمية المطلوبة                 .</a:t>
            </a:r>
          </a:p>
          <a:p>
            <a:pPr marL="514350" indent="-514350" rtl="1">
              <a:defRPr/>
            </a:pPr>
            <a:r>
              <a:rPr lang="ar-SA" sz="2800" dirty="0" smtClean="0"/>
              <a:t>  </a:t>
            </a:r>
            <a:r>
              <a:rPr lang="ar-SA" sz="2800" dirty="0" err="1" smtClean="0"/>
              <a:t>جـ</a:t>
            </a:r>
            <a:r>
              <a:rPr lang="ar-SA" sz="2800" dirty="0" smtClean="0"/>
              <a:t>) الكمية المطلوبة من هذه السلعة إذا كانت بدون مقابل، أي           .</a:t>
            </a:r>
          </a:p>
          <a:p>
            <a:pPr marL="514350" indent="-514350" rtl="1">
              <a:defRPr/>
            </a:pPr>
            <a:endParaRPr lang="en-US" sz="2800" dirty="0" smtClean="0"/>
          </a:p>
          <a:p>
            <a:pPr marL="514350" indent="-514350" rtl="1">
              <a:defRPr/>
            </a:pPr>
            <a:r>
              <a:rPr lang="ar-SA" sz="2800" dirty="0" smtClean="0"/>
              <a:t> </a:t>
            </a:r>
            <a:endParaRPr lang="en-US" sz="2800" dirty="0" smtClean="0"/>
          </a:p>
          <a:p>
            <a:pPr marL="514350" indent="-514350" rtl="1">
              <a:defRPr/>
            </a:pPr>
            <a:endParaRPr lang="en-US" sz="2800" dirty="0" smtClean="0"/>
          </a:p>
          <a:p>
            <a:pPr marL="514350" indent="-514350" rtl="1">
              <a:defRPr/>
            </a:pPr>
            <a:endParaRPr lang="ar-SA" sz="2800" dirty="0" smtClean="0"/>
          </a:p>
          <a:p>
            <a:pPr marL="514350" indent="-514350" rtl="1">
              <a:defRPr/>
            </a:pPr>
            <a:endParaRPr lang="en-US" sz="30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1036" name="Rectangle 1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38"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0"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3"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3" name="Rectangle 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5" name="Rectangle 1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7" name="Rectangle 13"/>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9" name="Rectangle 15"/>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1" name="Rectangle 17"/>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5" name="Rectangle 2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7" name="Rectangle 23"/>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61444" name="Rectangle 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7670" name="Object 10"/>
          <p:cNvGraphicFramePr>
            <a:graphicFrameLocks noChangeAspect="1"/>
          </p:cNvGraphicFramePr>
          <p:nvPr>
            <p:extLst>
              <p:ext uri="{D42A27DB-BD31-4B8C-83A1-F6EECF244321}">
                <p14:modId xmlns:p14="http://schemas.microsoft.com/office/powerpoint/2010/main" xmlns="" val="673343374"/>
              </p:ext>
            </p:extLst>
          </p:nvPr>
        </p:nvGraphicFramePr>
        <p:xfrm>
          <a:off x="2922588" y="2971800"/>
          <a:ext cx="2182812" cy="503237"/>
        </p:xfrm>
        <a:graphic>
          <a:graphicData uri="http://schemas.openxmlformats.org/presentationml/2006/ole">
            <p:oleObj spid="_x0000_s22743" name="Equation" r:id="rId3" imgW="901309" imgH="215806" progId="Equation.3">
              <p:embed/>
            </p:oleObj>
          </a:graphicData>
        </a:graphic>
      </p:graphicFrame>
      <p:graphicFrame>
        <p:nvGraphicFramePr>
          <p:cNvPr id="27671" name="Object 3"/>
          <p:cNvGraphicFramePr>
            <a:graphicFrameLocks noChangeAspect="1"/>
          </p:cNvGraphicFramePr>
          <p:nvPr>
            <p:extLst>
              <p:ext uri="{D42A27DB-BD31-4B8C-83A1-F6EECF244321}">
                <p14:modId xmlns:p14="http://schemas.microsoft.com/office/powerpoint/2010/main" xmlns="" val="2430097380"/>
              </p:ext>
            </p:extLst>
          </p:nvPr>
        </p:nvGraphicFramePr>
        <p:xfrm>
          <a:off x="3505200" y="3551237"/>
          <a:ext cx="1044575" cy="414338"/>
        </p:xfrm>
        <a:graphic>
          <a:graphicData uri="http://schemas.openxmlformats.org/presentationml/2006/ole">
            <p:oleObj spid="_x0000_s22744" name="Equation" r:id="rId4" imgW="431425" imgH="177646" progId="Equation.3">
              <p:embed/>
            </p:oleObj>
          </a:graphicData>
        </a:graphic>
      </p:graphicFrame>
      <p:graphicFrame>
        <p:nvGraphicFramePr>
          <p:cNvPr id="27672" name="Object 30"/>
          <p:cNvGraphicFramePr>
            <a:graphicFrameLocks noChangeAspect="1"/>
          </p:cNvGraphicFramePr>
          <p:nvPr>
            <p:extLst>
              <p:ext uri="{D42A27DB-BD31-4B8C-83A1-F6EECF244321}">
                <p14:modId xmlns:p14="http://schemas.microsoft.com/office/powerpoint/2010/main" xmlns="" val="1188181884"/>
              </p:ext>
            </p:extLst>
          </p:nvPr>
        </p:nvGraphicFramePr>
        <p:xfrm>
          <a:off x="2519363" y="4008437"/>
          <a:ext cx="1290637" cy="503238"/>
        </p:xfrm>
        <a:graphic>
          <a:graphicData uri="http://schemas.openxmlformats.org/presentationml/2006/ole">
            <p:oleObj spid="_x0000_s22745" name="Equation" r:id="rId5" imgW="532937" imgH="215713" progId="Equation.3">
              <p:embed/>
            </p:oleObj>
          </a:graphicData>
        </a:graphic>
      </p:graphicFrame>
      <p:graphicFrame>
        <p:nvGraphicFramePr>
          <p:cNvPr id="27673" name="Object 31"/>
          <p:cNvGraphicFramePr>
            <a:graphicFrameLocks noChangeAspect="1"/>
          </p:cNvGraphicFramePr>
          <p:nvPr>
            <p:extLst>
              <p:ext uri="{D42A27DB-BD31-4B8C-83A1-F6EECF244321}">
                <p14:modId xmlns:p14="http://schemas.microsoft.com/office/powerpoint/2010/main" xmlns="" val="2188599713"/>
              </p:ext>
            </p:extLst>
          </p:nvPr>
        </p:nvGraphicFramePr>
        <p:xfrm>
          <a:off x="1447800" y="4584700"/>
          <a:ext cx="920750" cy="414337"/>
        </p:xfrm>
        <a:graphic>
          <a:graphicData uri="http://schemas.openxmlformats.org/presentationml/2006/ole">
            <p:oleObj spid="_x0000_s22746" name="Equation" r:id="rId6" imgW="380670" imgH="177646" progId="Equation.3">
              <p:embed/>
            </p:oleObj>
          </a:graphicData>
        </a:graphic>
      </p:graphicFrame>
      <p:pic>
        <p:nvPicPr>
          <p:cNvPr id="24" name="Picture 18"/>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276600" y="1476375"/>
            <a:ext cx="714375" cy="404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 name="Picture 20"/>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057400" y="1462088"/>
            <a:ext cx="695325" cy="411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 name="Picture 22"/>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838200" y="1447800"/>
            <a:ext cx="704850" cy="40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3"/>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6886575" y="1524000"/>
            <a:ext cx="1114425"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 name="Picture 18"/>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724400" y="2482632"/>
            <a:ext cx="714375" cy="404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 name="Picture 20"/>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657600" y="2526960"/>
            <a:ext cx="695325" cy="411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4" name="Object 3"/>
          <p:cNvGraphicFramePr>
            <a:graphicFrameLocks noChangeAspect="1"/>
          </p:cNvGraphicFramePr>
          <p:nvPr>
            <p:extLst>
              <p:ext uri="{D42A27DB-BD31-4B8C-83A1-F6EECF244321}">
                <p14:modId xmlns:p14="http://schemas.microsoft.com/office/powerpoint/2010/main" xmlns="" val="2460656362"/>
              </p:ext>
            </p:extLst>
          </p:nvPr>
        </p:nvGraphicFramePr>
        <p:xfrm>
          <a:off x="6400800" y="1981200"/>
          <a:ext cx="1157287" cy="381000"/>
        </p:xfrm>
        <a:graphic>
          <a:graphicData uri="http://schemas.openxmlformats.org/presentationml/2006/ole">
            <p:oleObj spid="_x0000_s22747" name="معادلة" r:id="rId11" imgW="482400" imgH="203040" progId="Equation.3">
              <p:embed/>
            </p:oleObj>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xmlns="" val="643737141"/>
              </p:ext>
            </p:extLst>
          </p:nvPr>
        </p:nvGraphicFramePr>
        <p:xfrm>
          <a:off x="5181600" y="1981200"/>
          <a:ext cx="1189038" cy="381000"/>
        </p:xfrm>
        <a:graphic>
          <a:graphicData uri="http://schemas.openxmlformats.org/presentationml/2006/ole">
            <p:oleObj spid="_x0000_s22748" name="معادلة" r:id="rId12" imgW="495000" imgH="203040" progId="Equation.3">
              <p:embed/>
            </p:oleObj>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xmlns="" val="2413941872"/>
              </p:ext>
            </p:extLst>
          </p:nvPr>
        </p:nvGraphicFramePr>
        <p:xfrm>
          <a:off x="6477000" y="2286000"/>
          <a:ext cx="1949450" cy="738187"/>
        </p:xfrm>
        <a:graphic>
          <a:graphicData uri="http://schemas.openxmlformats.org/presentationml/2006/ole">
            <p:oleObj spid="_x0000_s22749" name="معادلة" r:id="rId13" imgW="812520" imgH="393480" progId="Equation.3">
              <p:embed/>
            </p:oleObj>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xmlns="" val="1631169429"/>
              </p:ext>
            </p:extLst>
          </p:nvPr>
        </p:nvGraphicFramePr>
        <p:xfrm>
          <a:off x="2667000" y="2526959"/>
          <a:ext cx="1000803" cy="411163"/>
        </p:xfrm>
        <a:graphic>
          <a:graphicData uri="http://schemas.openxmlformats.org/presentationml/2006/ole">
            <p:oleObj spid="_x0000_s22750" name="معادلة" r:id="rId14" imgW="495000" imgH="203040" progId="Equation.3">
              <p:embed/>
            </p:oleObj>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xmlns="" val="996100882"/>
              </p:ext>
            </p:extLst>
          </p:nvPr>
        </p:nvGraphicFramePr>
        <p:xfrm>
          <a:off x="1676400" y="2514600"/>
          <a:ext cx="895350" cy="381000"/>
        </p:xfrm>
        <a:graphic>
          <a:graphicData uri="http://schemas.openxmlformats.org/presentationml/2006/ole">
            <p:oleObj spid="_x0000_s22751" name="معادلة" r:id="rId15" imgW="495000" imgH="203040" progId="Equation.3">
              <p:embed/>
            </p:oleObj>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xmlns="" val="165901826"/>
              </p:ext>
            </p:extLst>
          </p:nvPr>
        </p:nvGraphicFramePr>
        <p:xfrm>
          <a:off x="685800" y="2541588"/>
          <a:ext cx="1189038" cy="381000"/>
        </p:xfrm>
        <a:graphic>
          <a:graphicData uri="http://schemas.openxmlformats.org/presentationml/2006/ole">
            <p:oleObj spid="_x0000_s22752" name="معادلة" r:id="rId16" imgW="495000" imgH="203040" progId="Equation.3">
              <p:embed/>
            </p:oleObj>
          </a:graphicData>
        </a:graphic>
      </p:graphicFrame>
    </p:spTree>
    <p:extLst>
      <p:ext uri="{BB962C8B-B14F-4D97-AF65-F5344CB8AC3E}">
        <p14:creationId xmlns:p14="http://schemas.microsoft.com/office/powerpoint/2010/main" xmlns="" val="9026759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تمارين:</a:t>
            </a:r>
            <a:endParaRPr lang="en-US" sz="4000" dirty="0" smtClean="0">
              <a:solidFill>
                <a:srgbClr val="FF0000"/>
              </a:solidFill>
              <a:cs typeface="Arial" pitchFamily="34" charset="0"/>
            </a:endParaRPr>
          </a:p>
        </p:txBody>
      </p:sp>
      <p:sp>
        <p:nvSpPr>
          <p:cNvPr id="15366" name="Content Placeholder 2"/>
          <p:cNvSpPr>
            <a:spLocks noGrp="1"/>
          </p:cNvSpPr>
          <p:nvPr>
            <p:ph idx="1"/>
          </p:nvPr>
        </p:nvSpPr>
        <p:spPr>
          <a:xfrm>
            <a:off x="533400" y="1371600"/>
            <a:ext cx="8915400" cy="4830763"/>
          </a:xfrm>
        </p:spPr>
        <p:txBody>
          <a:bodyPr/>
          <a:lstStyle/>
          <a:p>
            <a:pPr rtl="1">
              <a:defRPr/>
            </a:pPr>
            <a:endParaRPr lang="ar-SA" sz="3000" dirty="0" smtClean="0">
              <a:cs typeface="Arial" pitchFamily="34" charset="0"/>
            </a:endParaRPr>
          </a:p>
          <a:p>
            <a:pPr marL="514350" indent="-514350" rtl="1">
              <a:buFont typeface="+mj-lt"/>
              <a:buAutoNum type="arabicPeriod" startAt="9"/>
              <a:defRPr/>
            </a:pPr>
            <a:r>
              <a:rPr lang="ar-SA" sz="2800" dirty="0" smtClean="0"/>
              <a:t>إذا دالة العرض على سلعة معينة:                        فأوجد</a:t>
            </a:r>
          </a:p>
          <a:p>
            <a:pPr marL="514350" indent="-514350" rtl="1">
              <a:defRPr/>
            </a:pPr>
            <a:r>
              <a:rPr lang="ar-SA" sz="2800" dirty="0" smtClean="0"/>
              <a:t>   أ)         إذا كانت           .</a:t>
            </a:r>
          </a:p>
          <a:p>
            <a:pPr marL="514350" indent="-514350" rtl="1">
              <a:defRPr/>
            </a:pPr>
            <a:r>
              <a:rPr lang="ar-SA" sz="2800" dirty="0" smtClean="0"/>
              <a:t>  ب)        إذا كانت الكمية المطلوبة             .</a:t>
            </a:r>
          </a:p>
          <a:p>
            <a:pPr marL="514350" indent="-514350" rtl="1">
              <a:defRPr/>
            </a:pPr>
            <a:r>
              <a:rPr lang="ar-SA" sz="2800" dirty="0" smtClean="0"/>
              <a:t>  </a:t>
            </a:r>
            <a:endParaRPr lang="en-US" sz="2800" dirty="0" smtClean="0"/>
          </a:p>
          <a:p>
            <a:pPr marL="514350" indent="-514350" rtl="1">
              <a:defRPr/>
            </a:pPr>
            <a:endParaRPr lang="en-US" sz="2800" dirty="0" smtClean="0"/>
          </a:p>
          <a:p>
            <a:pPr marL="514350" indent="-514350" rtl="1">
              <a:defRPr/>
            </a:pPr>
            <a:endParaRPr lang="ar-SA" sz="2800" dirty="0" smtClean="0"/>
          </a:p>
          <a:p>
            <a:pPr marL="514350" indent="-514350" rtl="1">
              <a:defRPr/>
            </a:pPr>
            <a:endParaRPr lang="en-US" sz="30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1036" name="Rectangle 1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38"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0"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3"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3" name="Rectangle 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5" name="Rectangle 1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7" name="Rectangle 13"/>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9" name="Rectangle 15"/>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1" name="Rectangle 17"/>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5" name="Rectangle 2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7" name="Rectangle 23"/>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61444" name="Rectangle 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8694" name="Object 10"/>
          <p:cNvGraphicFramePr>
            <a:graphicFrameLocks noChangeAspect="1"/>
          </p:cNvGraphicFramePr>
          <p:nvPr/>
        </p:nvGraphicFramePr>
        <p:xfrm>
          <a:off x="3016250" y="1966913"/>
          <a:ext cx="1844675" cy="533400"/>
        </p:xfrm>
        <a:graphic>
          <a:graphicData uri="http://schemas.openxmlformats.org/presentationml/2006/ole">
            <p:oleObj spid="_x0000_s23714" name="Equation" r:id="rId3" imgW="761669" imgH="228501" progId="Equation.3">
              <p:embed/>
            </p:oleObj>
          </a:graphicData>
        </a:graphic>
      </p:graphicFrame>
      <p:graphicFrame>
        <p:nvGraphicFramePr>
          <p:cNvPr id="28695" name="Object 3"/>
          <p:cNvGraphicFramePr>
            <a:graphicFrameLocks noChangeAspect="1"/>
          </p:cNvGraphicFramePr>
          <p:nvPr/>
        </p:nvGraphicFramePr>
        <p:xfrm>
          <a:off x="6043613" y="2514600"/>
          <a:ext cx="890587" cy="414338"/>
        </p:xfrm>
        <a:graphic>
          <a:graphicData uri="http://schemas.openxmlformats.org/presentationml/2006/ole">
            <p:oleObj spid="_x0000_s23715" name="Equation" r:id="rId4" imgW="368140" imgH="177723" progId="Equation.3">
              <p:embed/>
            </p:oleObj>
          </a:graphicData>
        </a:graphic>
      </p:graphicFrame>
      <p:graphicFrame>
        <p:nvGraphicFramePr>
          <p:cNvPr id="28696" name="Object 4"/>
          <p:cNvGraphicFramePr>
            <a:graphicFrameLocks noChangeAspect="1"/>
          </p:cNvGraphicFramePr>
          <p:nvPr/>
        </p:nvGraphicFramePr>
        <p:xfrm>
          <a:off x="4114800" y="2971800"/>
          <a:ext cx="1074738" cy="533400"/>
        </p:xfrm>
        <a:graphic>
          <a:graphicData uri="http://schemas.openxmlformats.org/presentationml/2006/ole">
            <p:oleObj spid="_x0000_s23716" name="Equation" r:id="rId5" imgW="444307" imgH="228501" progId="Equation.3">
              <p:embed/>
            </p:oleObj>
          </a:graphicData>
        </a:graphic>
      </p:graphicFrame>
      <p:graphicFrame>
        <p:nvGraphicFramePr>
          <p:cNvPr id="28697" name="Object 6"/>
          <p:cNvGraphicFramePr>
            <a:graphicFrameLocks noChangeAspect="1"/>
          </p:cNvGraphicFramePr>
          <p:nvPr/>
        </p:nvGraphicFramePr>
        <p:xfrm>
          <a:off x="8194675" y="2438400"/>
          <a:ext cx="492125" cy="531813"/>
        </p:xfrm>
        <a:graphic>
          <a:graphicData uri="http://schemas.openxmlformats.org/presentationml/2006/ole">
            <p:oleObj spid="_x0000_s23717" name="Equation" r:id="rId6" imgW="203112" imgH="228501" progId="Equation.3">
              <p:embed/>
            </p:oleObj>
          </a:graphicData>
        </a:graphic>
      </p:graphicFrame>
      <p:graphicFrame>
        <p:nvGraphicFramePr>
          <p:cNvPr id="28698" name="Object 7"/>
          <p:cNvGraphicFramePr>
            <a:graphicFrameLocks noChangeAspect="1"/>
          </p:cNvGraphicFramePr>
          <p:nvPr/>
        </p:nvGraphicFramePr>
        <p:xfrm>
          <a:off x="8166100" y="2986088"/>
          <a:ext cx="368300" cy="385762"/>
        </p:xfrm>
        <a:graphic>
          <a:graphicData uri="http://schemas.openxmlformats.org/presentationml/2006/ole">
            <p:oleObj spid="_x0000_s23718" name="Equation" r:id="rId7" imgW="152268" imgH="164957" progId="Equation.3">
              <p:embed/>
            </p:oleObj>
          </a:graphicData>
        </a:graphic>
      </p:graphicFrame>
    </p:spTree>
    <p:extLst>
      <p:ext uri="{BB962C8B-B14F-4D97-AF65-F5344CB8AC3E}">
        <p14:creationId xmlns:p14="http://schemas.microsoft.com/office/powerpoint/2010/main" xmlns="" val="16897788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تمارين:</a:t>
            </a:r>
            <a:endParaRPr lang="en-US" sz="4000" dirty="0" smtClean="0">
              <a:solidFill>
                <a:srgbClr val="FF0000"/>
              </a:solidFill>
              <a:cs typeface="Arial" pitchFamily="34" charset="0"/>
            </a:endParaRPr>
          </a:p>
        </p:txBody>
      </p:sp>
      <p:sp>
        <p:nvSpPr>
          <p:cNvPr id="15366" name="Content Placeholder 2"/>
          <p:cNvSpPr>
            <a:spLocks noGrp="1"/>
          </p:cNvSpPr>
          <p:nvPr>
            <p:ph idx="1"/>
          </p:nvPr>
        </p:nvSpPr>
        <p:spPr>
          <a:xfrm>
            <a:off x="533400" y="1371600"/>
            <a:ext cx="8915400" cy="4830763"/>
          </a:xfrm>
        </p:spPr>
        <p:txBody>
          <a:bodyPr/>
          <a:lstStyle/>
          <a:p>
            <a:pPr rtl="1">
              <a:defRPr/>
            </a:pPr>
            <a:endParaRPr lang="ar-SA" sz="3000" dirty="0" smtClean="0">
              <a:cs typeface="Arial" pitchFamily="34" charset="0"/>
            </a:endParaRPr>
          </a:p>
          <a:p>
            <a:pPr marL="0" indent="0" rtl="1">
              <a:defRPr/>
            </a:pPr>
            <a:r>
              <a:rPr lang="ar-SA" sz="2800" dirty="0" smtClean="0"/>
              <a:t>10. إذا علمت أن دالة الطلب على سلعة معينة هي</a:t>
            </a:r>
            <a:r>
              <a:rPr lang="en-US" sz="2800" dirty="0" smtClean="0"/>
              <a:t> </a:t>
            </a:r>
            <a:r>
              <a:rPr lang="ar-SA" sz="2800" dirty="0" smtClean="0"/>
              <a:t>                       .</a:t>
            </a:r>
            <a:endParaRPr lang="en-US" sz="2800" dirty="0" smtClean="0"/>
          </a:p>
          <a:p>
            <a:pPr rtl="1">
              <a:defRPr/>
            </a:pPr>
            <a:r>
              <a:rPr lang="ar-SA" sz="2800" dirty="0" smtClean="0"/>
              <a:t>وان دالة العرض لنفس السلعة هي</a:t>
            </a:r>
          </a:p>
          <a:p>
            <a:pPr rtl="1">
              <a:defRPr/>
            </a:pPr>
            <a:r>
              <a:rPr lang="ar-SA" sz="2800" dirty="0" smtClean="0"/>
              <a:t>أوجد سعر التوازن والكمية التي يحدث عندها التوازن</a:t>
            </a:r>
            <a:endParaRPr lang="en-US" sz="2800" dirty="0" smtClean="0"/>
          </a:p>
          <a:p>
            <a:pPr marL="514350" indent="-514350" rtl="1">
              <a:buFont typeface="+mj-lt"/>
              <a:buAutoNum type="arabicPeriod" startAt="11"/>
              <a:defRPr/>
            </a:pPr>
            <a:r>
              <a:rPr lang="ar-SA" sz="2800" dirty="0" smtClean="0"/>
              <a:t>إذا علمت أن دالة الطلب على سلعة معينة هي</a:t>
            </a:r>
            <a:r>
              <a:rPr lang="en-US" sz="2800" dirty="0" smtClean="0"/>
              <a:t> </a:t>
            </a:r>
            <a:r>
              <a:rPr lang="ar-SA" sz="2800" dirty="0" smtClean="0"/>
              <a:t>                       .</a:t>
            </a:r>
            <a:endParaRPr lang="en-US" sz="2800" dirty="0" smtClean="0"/>
          </a:p>
          <a:p>
            <a:pPr rtl="1">
              <a:defRPr/>
            </a:pPr>
            <a:r>
              <a:rPr lang="ar-SA" sz="2800" dirty="0" smtClean="0"/>
              <a:t>وان دالة العرض لنفس السلعة هي                        .</a:t>
            </a:r>
          </a:p>
          <a:p>
            <a:pPr rtl="1">
              <a:defRPr/>
            </a:pPr>
            <a:r>
              <a:rPr lang="ar-SA" sz="2800" dirty="0" smtClean="0"/>
              <a:t>أوجد سعر التوازن والكمية التي يحدث عندها التوازن</a:t>
            </a:r>
            <a:endParaRPr lang="en-US" sz="2800" dirty="0" smtClean="0"/>
          </a:p>
          <a:p>
            <a:pPr marL="514350" indent="-514350" rtl="1">
              <a:defRPr/>
            </a:pPr>
            <a:endParaRPr lang="en-US" sz="30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1036" name="Rectangle 1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38"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0"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2" name="Rectangle 1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3" name="Rectangle 16"/>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104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3" name="Rectangle 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5" name="Rectangle 1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7" name="Rectangle 13"/>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19" name="Rectangle 15"/>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1" name="Rectangle 17"/>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3" name="Rectangle 19"/>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5" name="Rectangle 21"/>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47127" name="Rectangle 23"/>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sp>
        <p:nvSpPr>
          <p:cNvPr id="61444" name="Rectangle 4"/>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9718" name="Object 10"/>
          <p:cNvGraphicFramePr>
            <a:graphicFrameLocks noChangeAspect="1"/>
          </p:cNvGraphicFramePr>
          <p:nvPr/>
        </p:nvGraphicFramePr>
        <p:xfrm>
          <a:off x="1676400" y="1752600"/>
          <a:ext cx="2151063" cy="919163"/>
        </p:xfrm>
        <a:graphic>
          <a:graphicData uri="http://schemas.openxmlformats.org/presentationml/2006/ole">
            <p:oleObj spid="_x0000_s24706" name="Equation" r:id="rId3" imgW="888614" imgH="393529" progId="Equation.3">
              <p:embed/>
            </p:oleObj>
          </a:graphicData>
        </a:graphic>
      </p:graphicFrame>
      <p:graphicFrame>
        <p:nvGraphicFramePr>
          <p:cNvPr id="29719" name="Object 3"/>
          <p:cNvGraphicFramePr>
            <a:graphicFrameLocks noChangeAspect="1"/>
          </p:cNvGraphicFramePr>
          <p:nvPr/>
        </p:nvGraphicFramePr>
        <p:xfrm>
          <a:off x="3429000" y="2514600"/>
          <a:ext cx="2028825" cy="533400"/>
        </p:xfrm>
        <a:graphic>
          <a:graphicData uri="http://schemas.openxmlformats.org/presentationml/2006/ole">
            <p:oleObj spid="_x0000_s24707" name="Equation" r:id="rId4" imgW="838200" imgH="228600" progId="Equation.3">
              <p:embed/>
            </p:oleObj>
          </a:graphicData>
        </a:graphic>
      </p:graphicFrame>
      <p:graphicFrame>
        <p:nvGraphicFramePr>
          <p:cNvPr id="29720" name="Object 4"/>
          <p:cNvGraphicFramePr>
            <a:graphicFrameLocks noChangeAspect="1"/>
          </p:cNvGraphicFramePr>
          <p:nvPr/>
        </p:nvGraphicFramePr>
        <p:xfrm>
          <a:off x="1585913" y="3408363"/>
          <a:ext cx="1874837" cy="503237"/>
        </p:xfrm>
        <a:graphic>
          <a:graphicData uri="http://schemas.openxmlformats.org/presentationml/2006/ole">
            <p:oleObj spid="_x0000_s24708" name="Equation" r:id="rId5" imgW="774364" imgH="215806" progId="Equation.3">
              <p:embed/>
            </p:oleObj>
          </a:graphicData>
        </a:graphic>
      </p:graphicFrame>
      <p:graphicFrame>
        <p:nvGraphicFramePr>
          <p:cNvPr id="29721" name="Object 5"/>
          <p:cNvGraphicFramePr>
            <a:graphicFrameLocks noChangeAspect="1"/>
          </p:cNvGraphicFramePr>
          <p:nvPr/>
        </p:nvGraphicFramePr>
        <p:xfrm>
          <a:off x="3429000" y="3962400"/>
          <a:ext cx="2028825" cy="533400"/>
        </p:xfrm>
        <a:graphic>
          <a:graphicData uri="http://schemas.openxmlformats.org/presentationml/2006/ole">
            <p:oleObj spid="_x0000_s24709" name="Equation" r:id="rId6" imgW="838200" imgH="228600" progId="Equation.3">
              <p:embed/>
            </p:oleObj>
          </a:graphicData>
        </a:graphic>
      </p:graphicFrame>
    </p:spTree>
    <p:extLst>
      <p:ext uri="{BB962C8B-B14F-4D97-AF65-F5344CB8AC3E}">
        <p14:creationId xmlns:p14="http://schemas.microsoft.com/office/powerpoint/2010/main" xmlns="" val="86509630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1699</TotalTime>
  <Words>686</Words>
  <Application>Microsoft Office PowerPoint</Application>
  <PresentationFormat>A4 Paper (210x297 mm)‎</PresentationFormat>
  <Paragraphs>286</Paragraphs>
  <Slides>31</Slides>
  <Notes>0</Notes>
  <HiddenSlides>0</HiddenSlides>
  <MMClips>0</MMClips>
  <ScaleCrop>false</ScaleCrop>
  <HeadingPairs>
    <vt:vector size="6" baseType="variant">
      <vt:variant>
        <vt:lpstr>سمة</vt:lpstr>
      </vt:variant>
      <vt:variant>
        <vt:i4>1</vt:i4>
      </vt:variant>
      <vt:variant>
        <vt:lpstr>خوادم OLE مضمنة</vt:lpstr>
      </vt:variant>
      <vt:variant>
        <vt:i4>3</vt:i4>
      </vt:variant>
      <vt:variant>
        <vt:lpstr>عناوين الشرائح</vt:lpstr>
      </vt:variant>
      <vt:variant>
        <vt:i4>31</vt:i4>
      </vt:variant>
    </vt:vector>
  </HeadingPairs>
  <TitlesOfParts>
    <vt:vector size="35" baseType="lpstr">
      <vt:lpstr>Office Theme</vt:lpstr>
      <vt:lpstr>Equation</vt:lpstr>
      <vt:lpstr>معادلة</vt:lpstr>
      <vt:lpstr>Microsoft Equation 3.0</vt:lpstr>
      <vt:lpstr>الشريحة 1</vt:lpstr>
      <vt:lpstr>المحاضرة السادسة</vt:lpstr>
      <vt:lpstr>الدالة الاسية:</vt:lpstr>
      <vt:lpstr>الدالة اللوغاريتمية:</vt:lpstr>
      <vt:lpstr>اللوغاريتمات الطبيعية واللوغاريتمات الاعتيادية:</vt:lpstr>
      <vt:lpstr>تابع: الدالة اللوغاريتمية:</vt:lpstr>
      <vt:lpstr>الدوال المثلثية:</vt:lpstr>
      <vt:lpstr>تابع الدوال المثلثية:</vt:lpstr>
      <vt:lpstr>تابع : الدوال المثلثية:</vt:lpstr>
      <vt:lpstr>تابع : الدوال المثلثية:</vt:lpstr>
      <vt:lpstr>تابع : الدوال المثلثية:</vt:lpstr>
      <vt:lpstr>الدوال النسبية:</vt:lpstr>
      <vt:lpstr>الدوال الصريحة والدوال الضمنية:</vt:lpstr>
      <vt:lpstr>الدوال الصريحة والدوال الضمنية:</vt:lpstr>
      <vt:lpstr>الدوال الزوجية والدوال الفردية:</vt:lpstr>
      <vt:lpstr>تابع : الدوال الزوجية والفردية:</vt:lpstr>
      <vt:lpstr>تابع : الدوال الزوجية والفردية:</vt:lpstr>
      <vt:lpstr>تطبيقات اقتصادية:</vt:lpstr>
      <vt:lpstr>تابع : تطبيقات اقتصادية:</vt:lpstr>
      <vt:lpstr>تابع : تطبيقات اقتصادية:</vt:lpstr>
      <vt:lpstr>تابع: تطبيقات اقتصادية:</vt:lpstr>
      <vt:lpstr>تابع: تطبيقات اقتصادية:</vt:lpstr>
      <vt:lpstr>تابع: تطبيقات اقتصادية:</vt:lpstr>
      <vt:lpstr>تطبيقات اقتصادية:</vt:lpstr>
      <vt:lpstr>تابع الحل :</vt:lpstr>
      <vt:lpstr>تابع: الحل:</vt:lpstr>
      <vt:lpstr>تمارين:</vt:lpstr>
      <vt:lpstr>تمارين:</vt:lpstr>
      <vt:lpstr>تمارين:</vt:lpstr>
      <vt:lpstr>تمارين:</vt:lpstr>
      <vt:lpstr>الشريحة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Start02</cp:lastModifiedBy>
  <cp:revision>143</cp:revision>
  <dcterms:created xsi:type="dcterms:W3CDTF">2009-10-14T19:14:34Z</dcterms:created>
  <dcterms:modified xsi:type="dcterms:W3CDTF">2012-02-09T07:58:20Z</dcterms:modified>
</cp:coreProperties>
</file>