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66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20484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6A274BC-1AAE-48CB-B8E4-98B03E5588B3}" type="slidenum">
              <a:rPr lang="ar-SA" smtClean="0">
                <a:latin typeface="Calibri" pitchFamily="34" charset="0"/>
              </a:rPr>
              <a:pPr eaLnBrk="1" hangingPunct="1"/>
              <a:t>3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</a:p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AYM Wadiy S_U normal."/>
                <a:cs typeface="Times New Roman" pitchFamily="18" charset="0"/>
              </a:rPr>
              <a:t>مبادئ الرياضيات (2) </a:t>
            </a:r>
            <a: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28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ar-SA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أ. الطاهر إبراهيم</a:t>
            </a:r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C00000"/>
                </a:solidFill>
                <a:cs typeface="Arial" pitchFamily="34" charset="0"/>
              </a:rPr>
              <a:t>المحاضرة السابعة</a:t>
            </a:r>
            <a:br>
              <a:rPr lang="ar-SA" b="1" dirty="0" smtClean="0">
                <a:solidFill>
                  <a:srgbClr val="C00000"/>
                </a:solidFill>
                <a:cs typeface="Arial" pitchFamily="34" charset="0"/>
              </a:rPr>
            </a:br>
            <a:r>
              <a:rPr lang="ar-SA" b="1" dirty="0" smtClean="0">
                <a:solidFill>
                  <a:srgbClr val="00B050"/>
                </a:solidFill>
                <a:cs typeface="Arial" pitchFamily="34" charset="0"/>
              </a:rPr>
              <a:t>الجزء الاول</a:t>
            </a:r>
            <a:endParaRPr lang="en-US" b="1" dirty="0" smtClean="0">
              <a:solidFill>
                <a:srgbClr val="00B050"/>
              </a:solidFill>
              <a:cs typeface="Arial" pitchFamily="34" charset="0"/>
            </a:endParaRPr>
          </a:p>
        </p:txBody>
      </p:sp>
      <p:sp>
        <p:nvSpPr>
          <p:cNvPr id="16387" name="Subtitle 5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9067800" cy="1676400"/>
          </a:xfrm>
        </p:spPr>
        <p:txBody>
          <a:bodyPr/>
          <a:lstStyle/>
          <a:p>
            <a:pPr rtl="1" eaLnBrk="1" hangingPunct="1">
              <a:lnSpc>
                <a:spcPct val="150000"/>
              </a:lnSpc>
            </a:pPr>
            <a:r>
              <a:rPr lang="ar-SA" sz="4000" b="1" dirty="0" smtClean="0">
                <a:solidFill>
                  <a:srgbClr val="FF0000"/>
                </a:solidFill>
                <a:cs typeface="Arial" pitchFamily="34" charset="0"/>
              </a:rPr>
              <a:t>مجال الدالة:</a:t>
            </a:r>
          </a:p>
        </p:txBody>
      </p:sp>
    </p:spTree>
    <p:extLst>
      <p:ext uri="{BB962C8B-B14F-4D97-AF65-F5344CB8AC3E}">
        <p14:creationId xmlns:p14="http://schemas.microsoft.com/office/powerpoint/2010/main" val="58143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مجال الدالة: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5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b="1" dirty="0" smtClean="0">
                <a:solidFill>
                  <a:srgbClr val="FF0000"/>
                </a:solidFill>
              </a:rPr>
              <a:t>تعريف:</a:t>
            </a:r>
            <a:r>
              <a:rPr lang="ar-SA" sz="3000" dirty="0" smtClean="0">
                <a:solidFill>
                  <a:srgbClr val="FF0000"/>
                </a:solidFill>
              </a:rPr>
              <a:t>  </a:t>
            </a:r>
            <a:r>
              <a:rPr lang="ar-SA" dirty="0" smtClean="0"/>
              <a:t>مجال الدالة هو مجموعة الأعداد </a:t>
            </a:r>
            <a:r>
              <a:rPr lang="ar-SA" dirty="0" err="1" smtClean="0"/>
              <a:t>الحقيقية</a:t>
            </a:r>
            <a:r>
              <a:rPr lang="ar-SA" dirty="0" smtClean="0"/>
              <a:t> التي تكون عندها قاعدة الدالة معرفة. وكثيرات الحدود مجالها </a:t>
            </a:r>
            <a:r>
              <a:rPr lang="en-US" dirty="0" smtClean="0"/>
              <a:t>R</a:t>
            </a:r>
            <a:endParaRPr lang="ar-SA" dirty="0" smtClean="0"/>
          </a:p>
          <a:p>
            <a:pPr rtl="1">
              <a:defRPr/>
            </a:pPr>
            <a:r>
              <a:rPr lang="ar-SA" dirty="0" smtClean="0"/>
              <a:t> </a:t>
            </a:r>
            <a:r>
              <a:rPr lang="ar-SA" dirty="0" smtClean="0">
                <a:solidFill>
                  <a:srgbClr val="FF0000"/>
                </a:solidFill>
              </a:rPr>
              <a:t>عند البحث عن مجال الدالة لابد من الانتباه للأمور الآتية:</a:t>
            </a:r>
            <a:endParaRPr lang="en-US" dirty="0" smtClean="0">
              <a:solidFill>
                <a:srgbClr val="FF0000"/>
              </a:solidFill>
            </a:endParaRPr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أن لا يكون المقسوم عليه صفراً 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أن لا يكون هناك مقدار سالب تحت جذر دليله زوجي.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أن لا يكون مقدار اخذ لوغاريتمه مقداراً سالباً.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النقاط الفاصلة للدوال المعرفة وفق أكثر من قاعدة.</a:t>
            </a:r>
            <a:endParaRPr lang="en-US" dirty="0" smtClean="0"/>
          </a:p>
          <a:p>
            <a:pPr marL="514350" indent="-514350" rtl="1">
              <a:buFont typeface="+mj-cs"/>
              <a:buAutoNum type="arabic2Minus"/>
              <a:defRPr/>
            </a:pPr>
            <a:r>
              <a:rPr lang="ar-SA" dirty="0" smtClean="0"/>
              <a:t> الشروط الإضافية الموضوعة على قاعدة الدالة.</a:t>
            </a:r>
            <a:endParaRPr lang="en-US" dirty="0" smtClean="0"/>
          </a:p>
          <a:p>
            <a:pPr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335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895350" y="2819400"/>
          <a:ext cx="72040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3" imgW="1422360" imgH="228600" progId="Equation.3">
                  <p:embed/>
                </p:oleObj>
              </mc:Choice>
              <mc:Fallback>
                <p:oleObj name="Equation" r:id="rId3" imgW="1422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5350" y="2819400"/>
                        <a:ext cx="7204075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7467600" y="1524000"/>
            <a:ext cx="1828800" cy="533400"/>
          </a:xfrm>
          <a:prstGeom prst="rect">
            <a:avLst/>
          </a:prstGeom>
        </p:spPr>
        <p:txBody>
          <a:bodyPr rtlCol="1">
            <a:normAutofit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3200" b="1" dirty="0">
                <a:solidFill>
                  <a:srgbClr val="FF0000"/>
                </a:solidFill>
                <a:latin typeface="+mn-lt"/>
                <a:cs typeface="+mn-cs"/>
              </a:rPr>
              <a:t>أمثلة:</a:t>
            </a: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5105400" y="1981200"/>
            <a:ext cx="4191000" cy="685800"/>
          </a:xfrm>
          <a:prstGeom prst="rect">
            <a:avLst/>
          </a:prstGeom>
        </p:spPr>
        <p:txBody>
          <a:bodyPr rtlCol="1"/>
          <a:lstStyle/>
          <a:p>
            <a:pPr marL="514350" indent="-514350">
              <a:defRPr/>
            </a:pPr>
            <a:r>
              <a:rPr lang="ar-SA" sz="3200" dirty="0">
                <a:latin typeface="+mn-lt"/>
              </a:rPr>
              <a:t>أوجد مجال الدوال التالية </a:t>
            </a:r>
            <a:r>
              <a:rPr lang="ar-SA" sz="3200" dirty="0"/>
              <a:t>: </a:t>
            </a: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7696200" y="3733800"/>
            <a:ext cx="1828800" cy="533400"/>
          </a:xfrm>
          <a:prstGeom prst="rect">
            <a:avLst/>
          </a:prstGeom>
        </p:spPr>
        <p:txBody>
          <a:bodyPr rtlCol="1">
            <a:normAutofit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3200" b="1" dirty="0">
                <a:solidFill>
                  <a:srgbClr val="FF0000"/>
                </a:solidFill>
                <a:latin typeface="+mn-lt"/>
                <a:cs typeface="+mn-cs"/>
              </a:rPr>
              <a:t>الحل:</a:t>
            </a:r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 bwMode="auto">
          <a:xfrm>
            <a:off x="3200400" y="4572000"/>
            <a:ext cx="6248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ar-SA" sz="3200" dirty="0"/>
              <a:t>الدالة معرفة لجميع قيم  </a:t>
            </a:r>
            <a:r>
              <a:rPr lang="en-US" sz="3200" dirty="0"/>
              <a:t>x</a:t>
            </a:r>
            <a:r>
              <a:rPr lang="ar-SA" sz="3200" dirty="0"/>
              <a:t>  اذاً المجال هو </a:t>
            </a:r>
            <a:r>
              <a:rPr lang="en-US" sz="3200" dirty="0"/>
              <a:t>R</a:t>
            </a:r>
            <a:r>
              <a:rPr lang="ar-SA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882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05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يجب أن يكون المقدار </a:t>
            </a:r>
            <a:r>
              <a:rPr lang="en-US" smtClean="0">
                <a:cs typeface="Arial" pitchFamily="34" charset="0"/>
              </a:rPr>
              <a:t>x+4≥0</a:t>
            </a:r>
            <a:r>
              <a:rPr lang="ar-SA" smtClean="0">
                <a:cs typeface="Arial" pitchFamily="34" charset="0"/>
              </a:rPr>
              <a:t> وذلك لوجود الجذر التربيعي        أي </a:t>
            </a:r>
            <a:r>
              <a:rPr lang="en-US" smtClean="0">
                <a:cs typeface="Arial" pitchFamily="34" charset="0"/>
              </a:rPr>
              <a:t>x≥-4</a:t>
            </a:r>
            <a:r>
              <a:rPr lang="ar-SA" smtClean="0">
                <a:cs typeface="Arial" pitchFamily="34" charset="0"/>
              </a:rPr>
              <a:t> اذاً المجال هو الفترة </a:t>
            </a:r>
            <a:r>
              <a:rPr lang="en-US" smtClean="0">
                <a:cs typeface="Arial" pitchFamily="34" charset="0"/>
              </a:rPr>
              <a:t>[-4,∞)</a:t>
            </a:r>
            <a:r>
              <a:rPr lang="ar-SA" smtClean="0">
                <a:cs typeface="Arial" pitchFamily="34" charset="0"/>
              </a:rPr>
              <a:t>.</a:t>
            </a:r>
          </a:p>
          <a:p>
            <a:pPr marL="514350" indent="-514350" rtl="1"/>
            <a:endParaRPr lang="ar-SA" b="1" smtClean="0">
              <a:cs typeface="Arial" pitchFamily="34" charset="0"/>
            </a:endParaRPr>
          </a:p>
          <a:p>
            <a:pPr marL="514350" indent="-514350" rtl="1"/>
            <a:endParaRPr lang="ar-SA" b="1" smtClean="0">
              <a:cs typeface="Arial" pitchFamily="34" charset="0"/>
            </a:endParaRPr>
          </a:p>
          <a:p>
            <a:pPr marL="514350" indent="-514350" rtl="1"/>
            <a:r>
              <a:rPr lang="ar-SA" sz="2400" smtClean="0">
                <a:cs typeface="Arial" pitchFamily="34" charset="0"/>
              </a:rPr>
              <a:t>      </a:t>
            </a:r>
            <a:endParaRPr lang="ar-SA" sz="30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1436688" y="1752600"/>
          <a:ext cx="607218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3" imgW="1104840" imgH="241200" progId="Equation.3">
                  <p:embed/>
                </p:oleObj>
              </mc:Choice>
              <mc:Fallback>
                <p:oleObj name="Equation" r:id="rId3" imgW="11048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6688" y="1752600"/>
                        <a:ext cx="6072187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402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          المجال </a:t>
            </a:r>
            <a:r>
              <a:rPr lang="en-US" smtClean="0">
                <a:cs typeface="Arial" pitchFamily="34" charset="0"/>
              </a:rPr>
              <a:t>R</a:t>
            </a:r>
            <a:r>
              <a:rPr lang="ar-SA" smtClean="0">
                <a:cs typeface="Arial" pitchFamily="34" charset="0"/>
              </a:rPr>
              <a:t> لان دليل الجذر فردي.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1327150" y="1981200"/>
          <a:ext cx="54229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3" imgW="1091880" imgH="241200" progId="Equation.3">
                  <p:embed/>
                </p:oleObj>
              </mc:Choice>
              <mc:Fallback>
                <p:oleObj name="Equation" r:id="rId3" imgW="10918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7150" y="1981200"/>
                        <a:ext cx="54229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870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4101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b="1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   لوجود الجذر التربيعي يجب أن يكون </a:t>
            </a:r>
            <a:r>
              <a:rPr lang="en-US" smtClean="0">
                <a:cs typeface="Arial" pitchFamily="34" charset="0"/>
              </a:rPr>
              <a:t>x</a:t>
            </a:r>
            <a:r>
              <a:rPr lang="en-US" baseline="30000" smtClean="0">
                <a:cs typeface="Arial" pitchFamily="34" charset="0"/>
              </a:rPr>
              <a:t>2</a:t>
            </a:r>
            <a:r>
              <a:rPr lang="en-US" smtClean="0">
                <a:cs typeface="Arial" pitchFamily="34" charset="0"/>
              </a:rPr>
              <a:t>+4≥0</a:t>
            </a:r>
            <a:r>
              <a:rPr lang="ar-SA" smtClean="0">
                <a:cs typeface="Arial" pitchFamily="34" charset="0"/>
              </a:rPr>
              <a:t> وهذا صحيح لجميع قيم  </a:t>
            </a:r>
            <a:r>
              <a:rPr lang="en-US" smtClean="0">
                <a:cs typeface="Arial" pitchFamily="34" charset="0"/>
              </a:rPr>
              <a:t>x</a:t>
            </a:r>
            <a:r>
              <a:rPr lang="ar-SA" smtClean="0">
                <a:cs typeface="Arial" pitchFamily="34" charset="0"/>
              </a:rPr>
              <a:t> اذاً المجال  هو </a:t>
            </a:r>
            <a:r>
              <a:rPr lang="en-US" smtClean="0">
                <a:cs typeface="Arial" pitchFamily="34" charset="0"/>
              </a:rPr>
              <a:t>R</a:t>
            </a:r>
            <a:r>
              <a:rPr lang="ar-SA" smtClean="0">
                <a:cs typeface="Arial" pitchFamily="34" charset="0"/>
              </a:rPr>
              <a:t>. </a:t>
            </a:r>
            <a:endParaRPr lang="en-US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958850" y="1905000"/>
          <a:ext cx="52451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tion" r:id="rId3" imgW="1231560" imgH="266400" progId="Equation.3">
                  <p:embed/>
                </p:oleObj>
              </mc:Choice>
              <mc:Fallback>
                <p:oleObj name="Equation" r:id="rId3" imgW="123156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8850" y="1905000"/>
                        <a:ext cx="52451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42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مجال الدالة: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51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يجب أن لا يكون المقام صفراً ، ويكون </a:t>
            </a:r>
            <a:r>
              <a:rPr lang="en-US" dirty="0" smtClean="0">
                <a:cs typeface="Arial" pitchFamily="34" charset="0"/>
              </a:rPr>
              <a:t>x-2=0</a:t>
            </a:r>
            <a:r>
              <a:rPr lang="ar-SA" dirty="0" smtClean="0">
                <a:cs typeface="Arial" pitchFamily="34" charset="0"/>
              </a:rPr>
              <a:t> عندما </a:t>
            </a:r>
            <a:r>
              <a:rPr lang="en-US" dirty="0" smtClean="0">
                <a:cs typeface="Arial" pitchFamily="34" charset="0"/>
              </a:rPr>
              <a:t>x=2 </a:t>
            </a:r>
            <a:r>
              <a:rPr lang="ar-SA" dirty="0" smtClean="0">
                <a:cs typeface="Arial" pitchFamily="34" charset="0"/>
              </a:rPr>
              <a:t>، اذاً المجال هو </a:t>
            </a:r>
            <a:r>
              <a:rPr lang="en-US" dirty="0" smtClean="0">
                <a:cs typeface="Arial" pitchFamily="34" charset="0"/>
              </a:rPr>
              <a:t>R</a:t>
            </a:r>
            <a:r>
              <a:rPr lang="ar-SA" dirty="0" smtClean="0">
                <a:cs typeface="Arial" pitchFamily="34" charset="0"/>
              </a:rPr>
              <a:t> ما عدا </a:t>
            </a:r>
            <a:r>
              <a:rPr lang="en-US" dirty="0" smtClean="0">
                <a:cs typeface="Arial" pitchFamily="34" charset="0"/>
              </a:rPr>
              <a:t>2</a:t>
            </a:r>
            <a:r>
              <a:rPr lang="ar-SA" dirty="0" smtClean="0">
                <a:cs typeface="Arial" pitchFamily="34" charset="0"/>
              </a:rPr>
              <a:t> .</a:t>
            </a: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1371600" y="1981200"/>
          <a:ext cx="5638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3" imgW="1079280" imgH="393480" progId="Equation.3">
                  <p:embed/>
                </p:oleObj>
              </mc:Choice>
              <mc:Fallback>
                <p:oleObj name="Equation" r:id="rId3" imgW="1079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81200"/>
                        <a:ext cx="56388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137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148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الدالة معرفة وفق أكثر من قاعدة ولكنها غير معرفة عند</a:t>
            </a:r>
            <a:r>
              <a:rPr lang="en-US" dirty="0" smtClean="0">
                <a:cs typeface="Arial" pitchFamily="34" charset="0"/>
              </a:rPr>
              <a:t>x=1 </a:t>
            </a:r>
            <a:r>
              <a:rPr lang="ar-SA" dirty="0" smtClean="0">
                <a:cs typeface="Arial" pitchFamily="34" charset="0"/>
              </a:rPr>
              <a:t>، اذاً المجال هو </a:t>
            </a:r>
            <a:r>
              <a:rPr lang="en-US" dirty="0" smtClean="0">
                <a:cs typeface="Arial" pitchFamily="34" charset="0"/>
              </a:rPr>
              <a:t>R-{1}</a:t>
            </a:r>
            <a:r>
              <a:rPr lang="ar-SA" dirty="0" smtClean="0">
                <a:cs typeface="Arial" pitchFamily="34" charset="0"/>
              </a:rPr>
              <a:t> .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1143000" y="1524000"/>
          <a:ext cx="67818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3" imgW="1676160" imgH="863280" progId="Equation.3">
                  <p:embed/>
                </p:oleObj>
              </mc:Choice>
              <mc:Fallback>
                <p:oleObj name="Equation" r:id="rId3" imgW="16761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524000"/>
                        <a:ext cx="6781800" cy="213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599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الدالة معرفة بقاعدتين وهناك قيدا بان </a:t>
            </a:r>
            <a:r>
              <a:rPr lang="en-US" dirty="0" smtClean="0">
                <a:cs typeface="Arial" pitchFamily="34" charset="0"/>
              </a:rPr>
              <a:t> 1&lt;x≤8</a:t>
            </a:r>
            <a:r>
              <a:rPr lang="ar-SA" dirty="0" smtClean="0">
                <a:cs typeface="Arial" pitchFamily="34" charset="0"/>
              </a:rPr>
              <a:t>اذاً المجال هو الفترة </a:t>
            </a:r>
            <a:r>
              <a:rPr lang="en-US" dirty="0" smtClean="0">
                <a:cs typeface="Arial" pitchFamily="34" charset="0"/>
              </a:rPr>
              <a:t>(1,8]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1057275" y="1752600"/>
          <a:ext cx="6529388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3" imgW="1930320" imgH="863280" progId="Equation.3">
                  <p:embed/>
                </p:oleObj>
              </mc:Choice>
              <mc:Fallback>
                <p:oleObj name="Equation" r:id="rId3" imgW="193032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1752600"/>
                        <a:ext cx="6529388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326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smtClean="0">
                <a:solidFill>
                  <a:srgbClr val="FF0000"/>
                </a:solidFill>
                <a:cs typeface="Arial" pitchFamily="34" charset="0"/>
              </a:rPr>
              <a:t>تابع: مجال الدالة :</a:t>
            </a:r>
            <a:endParaRPr lang="en-GB" sz="320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بسبب وجود  اللوغاريتم يجب أن يكون </a:t>
            </a:r>
            <a:r>
              <a:rPr lang="en-US" dirty="0" smtClean="0">
                <a:cs typeface="Arial" pitchFamily="34" charset="0"/>
              </a:rPr>
              <a:t>2x+4&gt;0</a:t>
            </a:r>
            <a:r>
              <a:rPr lang="ar-SA" dirty="0" smtClean="0">
                <a:cs typeface="Arial" pitchFamily="34" charset="0"/>
              </a:rPr>
              <a:t>، أي </a:t>
            </a:r>
            <a:r>
              <a:rPr lang="en-US" dirty="0" smtClean="0">
                <a:cs typeface="Arial" pitchFamily="34" charset="0"/>
              </a:rPr>
              <a:t> x&gt;-2</a:t>
            </a:r>
            <a:r>
              <a:rPr lang="ar-SA" dirty="0" smtClean="0">
                <a:cs typeface="Arial" pitchFamily="34" charset="0"/>
              </a:rPr>
              <a:t>، اذاً المجال هو الفترة </a:t>
            </a:r>
            <a:r>
              <a:rPr lang="en-US" dirty="0" smtClean="0">
                <a:cs typeface="Arial" pitchFamily="34" charset="0"/>
              </a:rPr>
              <a:t>(-2,∞)</a:t>
            </a:r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8194" name="Object 11"/>
          <p:cNvGraphicFramePr>
            <a:graphicFrameLocks noChangeAspect="1"/>
          </p:cNvGraphicFramePr>
          <p:nvPr/>
        </p:nvGraphicFramePr>
        <p:xfrm>
          <a:off x="1004888" y="1752600"/>
          <a:ext cx="690721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Equation" r:id="rId3" imgW="1384200" imgH="203040" progId="Equation.3">
                  <p:embed/>
                </p:oleObj>
              </mc:Choice>
              <mc:Fallback>
                <p:oleObj name="Equation" r:id="rId3" imgW="1384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4888" y="1752600"/>
                        <a:ext cx="6907212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9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مجال الدالة 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r>
              <a:rPr lang="ar-SA" sz="3000" dirty="0" smtClean="0">
                <a:cs typeface="Arial" pitchFamily="34" charset="0"/>
              </a:rPr>
              <a:t>       يوجد جذران ، في الأول يجب ان يكون  </a:t>
            </a:r>
            <a:r>
              <a:rPr lang="en-US" sz="3000" dirty="0" smtClean="0">
                <a:cs typeface="Arial" pitchFamily="34" charset="0"/>
              </a:rPr>
              <a:t>x+4≥0</a:t>
            </a:r>
            <a:r>
              <a:rPr lang="ar-SA" sz="3000" dirty="0" smtClean="0">
                <a:cs typeface="Arial" pitchFamily="34" charset="0"/>
              </a:rPr>
              <a:t> أي </a:t>
            </a:r>
            <a:r>
              <a:rPr lang="en-US" sz="3000" dirty="0" smtClean="0">
                <a:cs typeface="Arial" pitchFamily="34" charset="0"/>
              </a:rPr>
              <a:t>x≥-4</a:t>
            </a:r>
            <a:r>
              <a:rPr lang="ar-SA" sz="3000" dirty="0" smtClean="0">
                <a:cs typeface="Arial" pitchFamily="34" charset="0"/>
              </a:rPr>
              <a:t> وفى الثاني يجب أن يكون </a:t>
            </a:r>
            <a:r>
              <a:rPr lang="en-US" sz="3000" dirty="0" smtClean="0">
                <a:cs typeface="Arial" pitchFamily="34" charset="0"/>
              </a:rPr>
              <a:t>3-x≥0</a:t>
            </a:r>
            <a:r>
              <a:rPr lang="ar-SA" sz="3000" dirty="0" smtClean="0">
                <a:cs typeface="Arial" pitchFamily="34" charset="0"/>
              </a:rPr>
              <a:t> أي </a:t>
            </a:r>
            <a:r>
              <a:rPr lang="en-US" sz="3000" dirty="0" smtClean="0">
                <a:cs typeface="Arial" pitchFamily="34" charset="0"/>
              </a:rPr>
              <a:t>3≥x</a:t>
            </a:r>
            <a:r>
              <a:rPr lang="ar-SA" sz="3000" dirty="0" smtClean="0">
                <a:cs typeface="Arial" pitchFamily="34" charset="0"/>
              </a:rPr>
              <a:t> ، اذاً المجال هو الفترة التي تحقق الشرطين معاً، أي المجال هو الفترة </a:t>
            </a:r>
            <a:r>
              <a:rPr lang="en-US" sz="3000" dirty="0" smtClean="0">
                <a:cs typeface="Arial" pitchFamily="34" charset="0"/>
              </a:rPr>
              <a:t>[-4,3]</a:t>
            </a:r>
            <a:endParaRPr lang="ar-SA" sz="30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9218" name="Object 13"/>
          <p:cNvGraphicFramePr>
            <a:graphicFrameLocks noChangeAspect="1"/>
          </p:cNvGraphicFramePr>
          <p:nvPr/>
        </p:nvGraphicFramePr>
        <p:xfrm>
          <a:off x="869950" y="1828800"/>
          <a:ext cx="58039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Equation" r:id="rId3" imgW="1663560" imgH="241200" progId="Equation.3">
                  <p:embed/>
                </p:oleObj>
              </mc:Choice>
              <mc:Fallback>
                <p:oleObj name="Equation" r:id="rId3" imgW="16635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950" y="1828800"/>
                        <a:ext cx="58039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187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تمارين: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ar-SA" sz="3000" dirty="0" smtClean="0"/>
              <a:t>أوجد مجالات الدوال التالية: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       </a:t>
            </a:r>
          </a:p>
          <a:p>
            <a:pPr marL="514350" indent="-514350" algn="l">
              <a:buFont typeface="+mj-lt"/>
              <a:buAutoNum type="arabicPeriod" startAt="2"/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</a:p>
          <a:p>
            <a:pPr marL="514350" indent="-514350" algn="l">
              <a:buFont typeface="+mj-lt"/>
              <a:buAutoNum type="arabicPeriod" startAt="3"/>
              <a:defRPr/>
            </a:pPr>
            <a:r>
              <a:rPr lang="en-US" sz="3000" dirty="0" smtClean="0"/>
              <a:t>   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                      </a:t>
            </a:r>
          </a:p>
          <a:p>
            <a:pPr marL="514350" indent="-514350" algn="l">
              <a:buFont typeface="+mj-lt"/>
              <a:buAutoNum type="arabicPeriod" startAt="4"/>
              <a:defRPr/>
            </a:pPr>
            <a:r>
              <a:rPr lang="en-US" sz="3000" dirty="0" smtClean="0"/>
              <a:t>                        </a:t>
            </a:r>
          </a:p>
          <a:p>
            <a:pPr marL="514350" indent="-514350" algn="l">
              <a:defRPr/>
            </a:pPr>
            <a:r>
              <a:rPr lang="en-US" sz="3000" dirty="0" smtClean="0"/>
              <a:t> </a:t>
            </a:r>
            <a:endParaRPr lang="ar-SA" sz="3000" dirty="0" smtClean="0"/>
          </a:p>
          <a:p>
            <a:pPr>
              <a:defRPr/>
            </a:pPr>
            <a:endParaRPr lang="ar-SA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66800" y="2133600"/>
          <a:ext cx="2590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0" name="Equation" r:id="rId3" imgW="1206360" imgH="228600" progId="Equation.3">
                  <p:embed/>
                </p:oleObj>
              </mc:Choice>
              <mc:Fallback>
                <p:oleObj name="Equation" r:id="rId3" imgW="1206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133600"/>
                        <a:ext cx="2590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100138" y="3352800"/>
          <a:ext cx="28622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" name="Equation" r:id="rId5" imgW="1155600" imgH="203040" progId="Equation.3">
                  <p:embed/>
                </p:oleObj>
              </mc:Choice>
              <mc:Fallback>
                <p:oleObj name="Equation" r:id="rId5" imgW="1155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3352800"/>
                        <a:ext cx="286226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166813" y="4089400"/>
          <a:ext cx="20335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2" name="Equation" r:id="rId7" imgW="876240" imgH="393480" progId="Equation.3">
                  <p:embed/>
                </p:oleObj>
              </mc:Choice>
              <mc:Fallback>
                <p:oleObj name="Equation" r:id="rId7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813" y="4089400"/>
                        <a:ext cx="20335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6"/>
          <p:cNvGraphicFramePr>
            <a:graphicFrameLocks noChangeAspect="1"/>
          </p:cNvGraphicFramePr>
          <p:nvPr/>
        </p:nvGraphicFramePr>
        <p:xfrm>
          <a:off x="1219200" y="5334000"/>
          <a:ext cx="2209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3" name="Equation" r:id="rId9" imgW="876240" imgH="241200" progId="Equation.3">
                  <p:embed/>
                </p:oleObj>
              </mc:Choice>
              <mc:Fallback>
                <p:oleObj name="Equation" r:id="rId9" imgW="876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334000"/>
                        <a:ext cx="2209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408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>
                <a:solidFill>
                  <a:srgbClr val="FF0000"/>
                </a:solidFill>
                <a:cs typeface="Arial" pitchFamily="34" charset="0"/>
              </a:rPr>
              <a:t>تابع : تمارين:</a:t>
            </a:r>
          </a:p>
        </p:txBody>
      </p:sp>
      <p:sp>
        <p:nvSpPr>
          <p:cNvPr id="1126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rtl="1"/>
            <a:endParaRPr lang="en-US" smtClean="0">
              <a:cs typeface="Arial" pitchFamily="34" charset="0"/>
            </a:endParaRPr>
          </a:p>
          <a:p>
            <a:pPr marL="514350" indent="-514350" algn="l">
              <a:buFont typeface="Calibri" pitchFamily="34" charset="0"/>
              <a:buAutoNum type="arabicPeriod" startAt="6"/>
            </a:pPr>
            <a:r>
              <a:rPr lang="en-US" sz="2800" smtClean="0">
                <a:cs typeface="Arial" pitchFamily="34" charset="0"/>
              </a:rPr>
              <a:t> </a:t>
            </a:r>
          </a:p>
          <a:p>
            <a:pPr marL="514350" indent="-514350" algn="l">
              <a:buFont typeface="Calibri" pitchFamily="34" charset="0"/>
              <a:buAutoNum type="arabicPeriod" startAt="6"/>
            </a:pPr>
            <a:endParaRPr lang="en-US" sz="2800" smtClean="0">
              <a:cs typeface="Arial" pitchFamily="34" charset="0"/>
            </a:endParaRPr>
          </a:p>
          <a:p>
            <a:pPr marL="514350" indent="-514350" algn="l"/>
            <a:r>
              <a:rPr lang="en-US" sz="2800" smtClean="0">
                <a:cs typeface="Arial" pitchFamily="34" charset="0"/>
              </a:rPr>
              <a:t> </a:t>
            </a:r>
          </a:p>
          <a:p>
            <a:pPr marL="514350" indent="-514350" algn="l"/>
            <a:endParaRPr lang="en-US" sz="2800" smtClean="0">
              <a:cs typeface="Arial" pitchFamily="34" charset="0"/>
            </a:endParaRPr>
          </a:p>
          <a:p>
            <a:pPr marL="514350" indent="-514350" algn="l">
              <a:buFont typeface="Calibri" pitchFamily="34" charset="0"/>
              <a:buAutoNum type="arabicPeriod" startAt="7"/>
            </a:pPr>
            <a:r>
              <a:rPr lang="en-US" sz="2800" smtClean="0">
                <a:cs typeface="Arial" pitchFamily="34" charset="0"/>
              </a:rPr>
              <a:t>                                                 </a:t>
            </a:r>
          </a:p>
          <a:p>
            <a:pPr marL="514350" indent="-514350" algn="l">
              <a:buFont typeface="Calibri" pitchFamily="34" charset="0"/>
              <a:buAutoNum type="arabicPeriod" startAt="7"/>
            </a:pPr>
            <a:endParaRPr lang="en-US" smtClean="0">
              <a:cs typeface="Arial" pitchFamily="34" charset="0"/>
            </a:endParaRPr>
          </a:p>
          <a:p>
            <a:pPr marL="514350" indent="-514350" algn="l"/>
            <a:r>
              <a:rPr lang="en-US" smtClean="0">
                <a:cs typeface="Arial" pitchFamily="34" charset="0"/>
              </a:rPr>
              <a:t> </a:t>
            </a:r>
            <a:endParaRPr lang="ar-SA" smtClean="0">
              <a:cs typeface="Arial" pitchFamily="34" charset="0"/>
            </a:endParaRP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1143000" y="3429000"/>
          <a:ext cx="538956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Equation" r:id="rId3" imgW="1663560" imgH="863280" progId="Equation.3">
                  <p:embed/>
                </p:oleObj>
              </mc:Choice>
              <mc:Fallback>
                <p:oleObj name="Equation" r:id="rId3" imgW="16635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429000"/>
                        <a:ext cx="5389563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295400" y="1981200"/>
          <a:ext cx="2667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1" name="Equation" r:id="rId5" imgW="863280" imgH="393480" progId="Equation.3">
                  <p:embed/>
                </p:oleObj>
              </mc:Choice>
              <mc:Fallback>
                <p:oleObj name="Equation" r:id="rId5" imgW="863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81200"/>
                        <a:ext cx="2667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985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1422</TotalTime>
  <Words>394</Words>
  <Application>Microsoft Office PowerPoint</Application>
  <PresentationFormat>A4 Paper (210x297 mm)</PresentationFormat>
  <Paragraphs>113</Paragraphs>
  <Slides>15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PowerPoint Presentation</vt:lpstr>
      <vt:lpstr>المحاضرة السابعة الجزء الاول</vt:lpstr>
      <vt:lpstr>مجال الدالة:</vt:lpstr>
      <vt:lpstr>تابع: مجال الدالة:</vt:lpstr>
      <vt:lpstr>تابع: مجال الدالة:</vt:lpstr>
      <vt:lpstr>تابع: مجال الدالة:</vt:lpstr>
      <vt:lpstr>تابع: مجال الدالة:</vt:lpstr>
      <vt:lpstr>تابع: مجال الدالة:</vt:lpstr>
      <vt:lpstr>تابع: مجال الدالة :</vt:lpstr>
      <vt:lpstr>تابع: مجال الدالة :</vt:lpstr>
      <vt:lpstr>تابع: مجال الدالة :</vt:lpstr>
      <vt:lpstr>تابع: مجال الدالة :</vt:lpstr>
      <vt:lpstr>تمارين:</vt:lpstr>
      <vt:lpstr>تابع : تمارين: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117</cp:revision>
  <dcterms:created xsi:type="dcterms:W3CDTF">2009-10-14T19:14:34Z</dcterms:created>
  <dcterms:modified xsi:type="dcterms:W3CDTF">2012-02-12T07:16:36Z</dcterms:modified>
</cp:coreProperties>
</file>