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318" r:id="rId3"/>
    <p:sldId id="319" r:id="rId4"/>
    <p:sldId id="320" r:id="rId5"/>
    <p:sldId id="321" r:id="rId6"/>
    <p:sldId id="343" r:id="rId7"/>
    <p:sldId id="344" r:id="rId8"/>
    <p:sldId id="345" r:id="rId9"/>
    <p:sldId id="346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330" r:id="rId19"/>
    <p:sldId id="351" r:id="rId20"/>
    <p:sldId id="347" r:id="rId21"/>
    <p:sldId id="348" r:id="rId22"/>
    <p:sldId id="349" r:id="rId23"/>
    <p:sldId id="350" r:id="rId24"/>
    <p:sldId id="332" r:id="rId25"/>
    <p:sldId id="333" r:id="rId26"/>
    <p:sldId id="334" r:id="rId27"/>
    <p:sldId id="335" r:id="rId28"/>
    <p:sldId id="336" r:id="rId29"/>
    <p:sldId id="337" r:id="rId30"/>
    <p:sldId id="338" r:id="rId31"/>
    <p:sldId id="339" r:id="rId32"/>
    <p:sldId id="340" r:id="rId33"/>
    <p:sldId id="341" r:id="rId34"/>
    <p:sldId id="266" r:id="rId3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1272" y="-3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1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1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16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20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21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18.wmf"/><Relationship Id="rId1" Type="http://schemas.openxmlformats.org/officeDocument/2006/relationships/image" Target="../media/image24.wmf"/><Relationship Id="rId4" Type="http://schemas.openxmlformats.org/officeDocument/2006/relationships/image" Target="../media/image20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26.wmf"/><Relationship Id="rId6" Type="http://schemas.openxmlformats.org/officeDocument/2006/relationships/image" Target="../media/image27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18.wmf"/><Relationship Id="rId1" Type="http://schemas.openxmlformats.org/officeDocument/2006/relationships/image" Target="../media/image28.wmf"/><Relationship Id="rId4" Type="http://schemas.openxmlformats.org/officeDocument/2006/relationships/image" Target="../media/image30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31.wmf"/><Relationship Id="rId4" Type="http://schemas.openxmlformats.org/officeDocument/2006/relationships/image" Target="../media/image32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18.wmf"/><Relationship Id="rId1" Type="http://schemas.openxmlformats.org/officeDocument/2006/relationships/image" Target="../media/image33.wmf"/><Relationship Id="rId4" Type="http://schemas.openxmlformats.org/officeDocument/2006/relationships/image" Target="../media/image34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35.wmf"/><Relationship Id="rId6" Type="http://schemas.openxmlformats.org/officeDocument/2006/relationships/image" Target="../media/image32.wmf"/><Relationship Id="rId5" Type="http://schemas.openxmlformats.org/officeDocument/2006/relationships/image" Target="../media/image36.wmf"/><Relationship Id="rId4" Type="http://schemas.openxmlformats.org/officeDocument/2006/relationships/image" Target="../media/image22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39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18.wmf"/><Relationship Id="rId1" Type="http://schemas.openxmlformats.org/officeDocument/2006/relationships/image" Target="../media/image40.wmf"/><Relationship Id="rId4" Type="http://schemas.openxmlformats.org/officeDocument/2006/relationships/image" Target="../media/image42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43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46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49.wmf"/><Relationship Id="rId6" Type="http://schemas.openxmlformats.org/officeDocument/2006/relationships/image" Target="../media/image52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4" Type="http://schemas.openxmlformats.org/officeDocument/2006/relationships/image" Target="../media/image56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57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6" Type="http://schemas.openxmlformats.org/officeDocument/2006/relationships/image" Target="../media/image63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Relationship Id="rId4" Type="http://schemas.openxmlformats.org/officeDocument/2006/relationships/image" Target="../media/image6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3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4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5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6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20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25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30.bin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22.wmf"/><Relationship Id="rId4" Type="http://schemas.openxmlformats.org/officeDocument/2006/relationships/image" Target="../media/image21.wmf"/><Relationship Id="rId9" Type="http://schemas.openxmlformats.org/officeDocument/2006/relationships/oleObject" Target="../embeddings/oleObject29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32.bin"/><Relationship Id="rId10" Type="http://schemas.openxmlformats.org/officeDocument/2006/relationships/image" Target="../media/image20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34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40.bin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12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22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38.bin"/><Relationship Id="rId14" Type="http://schemas.openxmlformats.org/officeDocument/2006/relationships/image" Target="../media/image27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30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44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46.bin"/><Relationship Id="rId10" Type="http://schemas.openxmlformats.org/officeDocument/2006/relationships/image" Target="../media/image32.wmf"/><Relationship Id="rId4" Type="http://schemas.openxmlformats.org/officeDocument/2006/relationships/image" Target="../media/image31.wmf"/><Relationship Id="rId9" Type="http://schemas.openxmlformats.org/officeDocument/2006/relationships/oleObject" Target="../embeddings/oleObject48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50.bin"/><Relationship Id="rId10" Type="http://schemas.openxmlformats.org/officeDocument/2006/relationships/image" Target="../media/image34.w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52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58.bin"/><Relationship Id="rId3" Type="http://schemas.openxmlformats.org/officeDocument/2006/relationships/oleObject" Target="../embeddings/oleObject53.bin"/><Relationship Id="rId7" Type="http://schemas.openxmlformats.org/officeDocument/2006/relationships/oleObject" Target="../embeddings/oleObject55.bin"/><Relationship Id="rId12" Type="http://schemas.openxmlformats.org/officeDocument/2006/relationships/image" Target="../media/image3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57.bin"/><Relationship Id="rId5" Type="http://schemas.openxmlformats.org/officeDocument/2006/relationships/oleObject" Target="../embeddings/oleObject54.bin"/><Relationship Id="rId10" Type="http://schemas.openxmlformats.org/officeDocument/2006/relationships/image" Target="../media/image22.wmf"/><Relationship Id="rId4" Type="http://schemas.openxmlformats.org/officeDocument/2006/relationships/image" Target="../media/image35.wmf"/><Relationship Id="rId9" Type="http://schemas.openxmlformats.org/officeDocument/2006/relationships/oleObject" Target="../embeddings/oleObject56.bin"/><Relationship Id="rId14" Type="http://schemas.openxmlformats.org/officeDocument/2006/relationships/image" Target="../media/image32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60.bin"/><Relationship Id="rId4" Type="http://schemas.openxmlformats.org/officeDocument/2006/relationships/image" Target="../media/image37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66.bin"/><Relationship Id="rId3" Type="http://schemas.openxmlformats.org/officeDocument/2006/relationships/oleObject" Target="../embeddings/oleObject61.bin"/><Relationship Id="rId7" Type="http://schemas.openxmlformats.org/officeDocument/2006/relationships/oleObject" Target="../embeddings/oleObject63.bin"/><Relationship Id="rId12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65.bin"/><Relationship Id="rId5" Type="http://schemas.openxmlformats.org/officeDocument/2006/relationships/oleObject" Target="../embeddings/oleObject62.bin"/><Relationship Id="rId10" Type="http://schemas.openxmlformats.org/officeDocument/2006/relationships/image" Target="../media/image22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64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67.bin"/><Relationship Id="rId7" Type="http://schemas.openxmlformats.org/officeDocument/2006/relationships/oleObject" Target="../embeddings/oleObject6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68.bin"/><Relationship Id="rId10" Type="http://schemas.openxmlformats.org/officeDocument/2006/relationships/image" Target="../media/image42.wmf"/><Relationship Id="rId4" Type="http://schemas.openxmlformats.org/officeDocument/2006/relationships/image" Target="../media/image40.wmf"/><Relationship Id="rId9" Type="http://schemas.openxmlformats.org/officeDocument/2006/relationships/oleObject" Target="../embeddings/oleObject70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7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72.bin"/><Relationship Id="rId4" Type="http://schemas.openxmlformats.org/officeDocument/2006/relationships/image" Target="../media/image43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75.bin"/><Relationship Id="rId4" Type="http://schemas.openxmlformats.org/officeDocument/2006/relationships/image" Target="../media/image44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76.bin"/><Relationship Id="rId7" Type="http://schemas.openxmlformats.org/officeDocument/2006/relationships/oleObject" Target="../embeddings/oleObject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77.bin"/><Relationship Id="rId4" Type="http://schemas.openxmlformats.org/officeDocument/2006/relationships/image" Target="../media/image46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80.bin"/><Relationship Id="rId4" Type="http://schemas.openxmlformats.org/officeDocument/2006/relationships/image" Target="../media/image47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86.bin"/><Relationship Id="rId3" Type="http://schemas.openxmlformats.org/officeDocument/2006/relationships/oleObject" Target="../embeddings/oleObject81.bin"/><Relationship Id="rId7" Type="http://schemas.openxmlformats.org/officeDocument/2006/relationships/oleObject" Target="../embeddings/oleObject83.bin"/><Relationship Id="rId12" Type="http://schemas.openxmlformats.org/officeDocument/2006/relationships/image" Target="../media/image5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85.bin"/><Relationship Id="rId5" Type="http://schemas.openxmlformats.org/officeDocument/2006/relationships/oleObject" Target="../embeddings/oleObject82.bin"/><Relationship Id="rId10" Type="http://schemas.openxmlformats.org/officeDocument/2006/relationships/image" Target="../media/image50.wmf"/><Relationship Id="rId4" Type="http://schemas.openxmlformats.org/officeDocument/2006/relationships/image" Target="../media/image49.wmf"/><Relationship Id="rId9" Type="http://schemas.openxmlformats.org/officeDocument/2006/relationships/oleObject" Target="../embeddings/oleObject84.bin"/><Relationship Id="rId14" Type="http://schemas.openxmlformats.org/officeDocument/2006/relationships/image" Target="../media/image52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oleObject" Target="../embeddings/oleObject87.bin"/><Relationship Id="rId7" Type="http://schemas.openxmlformats.org/officeDocument/2006/relationships/oleObject" Target="../embeddings/oleObject8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88.bin"/><Relationship Id="rId10" Type="http://schemas.openxmlformats.org/officeDocument/2006/relationships/image" Target="../media/image56.wmf"/><Relationship Id="rId4" Type="http://schemas.openxmlformats.org/officeDocument/2006/relationships/image" Target="../media/image53.wmf"/><Relationship Id="rId9" Type="http://schemas.openxmlformats.org/officeDocument/2006/relationships/oleObject" Target="../embeddings/oleObject90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91.bin"/><Relationship Id="rId7" Type="http://schemas.openxmlformats.org/officeDocument/2006/relationships/oleObject" Target="../embeddings/oleObject9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92.bin"/><Relationship Id="rId4" Type="http://schemas.openxmlformats.org/officeDocument/2006/relationships/image" Target="../media/image57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13" Type="http://schemas.openxmlformats.org/officeDocument/2006/relationships/oleObject" Target="../embeddings/oleObject99.bin"/><Relationship Id="rId3" Type="http://schemas.openxmlformats.org/officeDocument/2006/relationships/oleObject" Target="../embeddings/oleObject94.bin"/><Relationship Id="rId7" Type="http://schemas.openxmlformats.org/officeDocument/2006/relationships/oleObject" Target="../embeddings/oleObject96.bin"/><Relationship Id="rId12" Type="http://schemas.openxmlformats.org/officeDocument/2006/relationships/image" Target="../media/image6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59.wmf"/><Relationship Id="rId11" Type="http://schemas.openxmlformats.org/officeDocument/2006/relationships/oleObject" Target="../embeddings/oleObject98.bin"/><Relationship Id="rId5" Type="http://schemas.openxmlformats.org/officeDocument/2006/relationships/oleObject" Target="../embeddings/oleObject95.bin"/><Relationship Id="rId10" Type="http://schemas.openxmlformats.org/officeDocument/2006/relationships/image" Target="../media/image61.wmf"/><Relationship Id="rId4" Type="http://schemas.openxmlformats.org/officeDocument/2006/relationships/image" Target="../media/image58.wmf"/><Relationship Id="rId9" Type="http://schemas.openxmlformats.org/officeDocument/2006/relationships/oleObject" Target="../embeddings/oleObject97.bin"/><Relationship Id="rId14" Type="http://schemas.openxmlformats.org/officeDocument/2006/relationships/image" Target="../media/image63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oleObject" Target="../embeddings/oleObject100.bin"/><Relationship Id="rId7" Type="http://schemas.openxmlformats.org/officeDocument/2006/relationships/oleObject" Target="../embeddings/oleObject10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65.wmf"/><Relationship Id="rId5" Type="http://schemas.openxmlformats.org/officeDocument/2006/relationships/oleObject" Target="../embeddings/oleObject101.bin"/><Relationship Id="rId10" Type="http://schemas.openxmlformats.org/officeDocument/2006/relationships/image" Target="../media/image67.wmf"/><Relationship Id="rId4" Type="http://schemas.openxmlformats.org/officeDocument/2006/relationships/image" Target="../media/image64.wmf"/><Relationship Id="rId9" Type="http://schemas.openxmlformats.org/officeDocument/2006/relationships/oleObject" Target="../embeddings/oleObject103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</a:p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الرياضيات (2) 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المحاضرة السابعة </a:t>
            </a:r>
            <a:br>
              <a:rPr lang="ar-SA" b="1" dirty="0" smtClean="0">
                <a:solidFill>
                  <a:srgbClr val="C00000"/>
                </a:solidFill>
                <a:cs typeface="Arial" pitchFamily="34" charset="0"/>
              </a:rPr>
            </a:br>
            <a:r>
              <a:rPr lang="ar-SA" sz="4000" b="1" dirty="0" smtClean="0">
                <a:solidFill>
                  <a:srgbClr val="00B050"/>
                </a:solidFill>
                <a:cs typeface="Arial" pitchFamily="34" charset="0"/>
              </a:rPr>
              <a:t>الجزء الثاني</a:t>
            </a:r>
            <a:endParaRPr lang="en-US" sz="4000" b="1" dirty="0" smtClean="0">
              <a:solidFill>
                <a:srgbClr val="00B050"/>
              </a:solidFill>
              <a:cs typeface="Arial" pitchFamily="34" charset="0"/>
            </a:endParaRPr>
          </a:p>
        </p:txBody>
      </p:sp>
      <p:sp>
        <p:nvSpPr>
          <p:cNvPr id="36867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smtClean="0">
                <a:solidFill>
                  <a:srgbClr val="FF0000"/>
                </a:solidFill>
                <a:cs typeface="Arial" pitchFamily="34" charset="0"/>
              </a:rPr>
              <a:t>رسم الدوال:</a:t>
            </a:r>
          </a:p>
          <a:p>
            <a:pPr rtl="1" eaLnBrk="1" hangingPunct="1">
              <a:lnSpc>
                <a:spcPct val="150000"/>
              </a:lnSpc>
            </a:pPr>
            <a:endParaRPr lang="en-US" sz="4000" b="1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رسم الدوال:</a:t>
            </a:r>
          </a:p>
        </p:txBody>
      </p:sp>
      <p:sp>
        <p:nvSpPr>
          <p:cNvPr id="1741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الخطوات:</a:t>
            </a:r>
            <a:endParaRPr lang="en-US" sz="3000" b="1" dirty="0" smtClean="0">
              <a:solidFill>
                <a:srgbClr val="FF0000"/>
              </a:solidFill>
            </a:endParaRP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3000" dirty="0" smtClean="0"/>
              <a:t>نقوم بإنشاء جدول بقيم </a:t>
            </a:r>
            <a:r>
              <a:rPr lang="en-US" sz="3000" dirty="0" smtClean="0"/>
              <a:t>x</a:t>
            </a:r>
            <a:r>
              <a:rPr lang="ar-SA" sz="3000" dirty="0" smtClean="0"/>
              <a:t> وقيم </a:t>
            </a:r>
            <a:r>
              <a:rPr lang="en-US" sz="3000" dirty="0" smtClean="0"/>
              <a:t>y</a:t>
            </a:r>
            <a:r>
              <a:rPr lang="ar-SA" sz="3000" dirty="0" smtClean="0"/>
              <a:t> المناظرة لها للحصول على الأزواج المرتبة التالية: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3000" dirty="0" smtClean="0"/>
              <a:t>نرسم المحاور الديكارتية ونقوم بتدريج كل منهما تدريجاً مناسباً .</a:t>
            </a:r>
            <a:endParaRPr lang="en-US" sz="3000" dirty="0" smtClean="0"/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3000" dirty="0" smtClean="0"/>
              <a:t>نقوم بتعيين هذه النقاط على المستوى الديكارتي ثم توصيلها بصورة ملساء للحصول على منحنى الدالة.</a:t>
            </a:r>
            <a:endParaRPr lang="ar-SA" sz="3000" dirty="0" smtClean="0">
              <a:cs typeface="Arial" pitchFamily="34" charset="0"/>
            </a:endParaRPr>
          </a:p>
          <a:p>
            <a:pPr>
              <a:defRPr/>
            </a:pPr>
            <a:endParaRPr lang="ar-SA" dirty="0" smtClean="0">
              <a:cs typeface="Arial" pitchFamily="34" charset="0"/>
            </a:endParaRPr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3545973"/>
              </p:ext>
            </p:extLst>
          </p:nvPr>
        </p:nvGraphicFramePr>
        <p:xfrm>
          <a:off x="2057400" y="2590800"/>
          <a:ext cx="48768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78" name="Equation" r:id="rId3" imgW="1765300" imgH="228600" progId="Equation.3">
                  <p:embed/>
                </p:oleObj>
              </mc:Choice>
              <mc:Fallback>
                <p:oleObj name="Equation" r:id="rId3" imgW="176530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590800"/>
                        <a:ext cx="48768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رسم منحنى الصيغة القياسية للدالة:</a:t>
            </a:r>
            <a:endParaRPr lang="ar-SA" dirty="0"/>
          </a:p>
        </p:txBody>
      </p:sp>
      <p:sp>
        <p:nvSpPr>
          <p:cNvPr id="18435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915400" cy="4525963"/>
          </a:xfrm>
        </p:spPr>
        <p:txBody>
          <a:bodyPr/>
          <a:lstStyle/>
          <a:p>
            <a:pPr rtl="1">
              <a:defRPr/>
            </a:pPr>
            <a:r>
              <a:rPr lang="ar-SA" sz="3000" dirty="0" smtClean="0"/>
              <a:t>هناك صيغ قياسية لبعض الدوال مثل: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دالة خط مستقيم</a:t>
            </a:r>
          </a:p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مثال: </a:t>
            </a:r>
            <a:r>
              <a:rPr lang="ar-SA" sz="2800" dirty="0" smtClean="0"/>
              <a:t>ارسم  الدالة </a:t>
            </a:r>
          </a:p>
          <a:p>
            <a:pPr marL="514350" indent="-514350" rtl="1">
              <a:defRPr/>
            </a:pPr>
            <a:r>
              <a:rPr lang="ar-SA" sz="2800" dirty="0" smtClean="0"/>
              <a:t>الحل:</a:t>
            </a:r>
          </a:p>
          <a:p>
            <a:pPr marL="514350" indent="-514350" algn="l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en-US" sz="3000" dirty="0" smtClean="0"/>
          </a:p>
          <a:p>
            <a:pPr>
              <a:defRPr/>
            </a:pPr>
            <a:endParaRPr lang="ar-SA" sz="3000" dirty="0" smtClean="0">
              <a:cs typeface="Arial" pitchFamily="34" charset="0"/>
            </a:endParaRPr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50" name="Object 9"/>
          <p:cNvGraphicFramePr>
            <a:graphicFrameLocks noChangeAspect="1"/>
          </p:cNvGraphicFramePr>
          <p:nvPr/>
        </p:nvGraphicFramePr>
        <p:xfrm>
          <a:off x="5181600" y="2819400"/>
          <a:ext cx="1752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02" name="Equation" r:id="rId3" imgW="837836" imgH="203112" progId="Equation.3">
                  <p:embed/>
                </p:oleObj>
              </mc:Choice>
              <mc:Fallback>
                <p:oleObj name="Equation" r:id="rId3" imgW="837836" imgH="203112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819400"/>
                        <a:ext cx="17526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جدول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255379"/>
              </p:ext>
            </p:extLst>
          </p:nvPr>
        </p:nvGraphicFramePr>
        <p:xfrm>
          <a:off x="838200" y="3581400"/>
          <a:ext cx="6604000" cy="10515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825500"/>
                <a:gridCol w="825500"/>
                <a:gridCol w="825500"/>
                <a:gridCol w="825500"/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-1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-2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latin typeface="Calibri"/>
                          <a:ea typeface="Calibri"/>
                          <a:cs typeface="Arial"/>
                        </a:rPr>
                        <a:t>-3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x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-1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-2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-3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y=f(x)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078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3084" name="AutoShape 9"/>
          <p:cNvCxnSpPr>
            <a:cxnSpLocks noChangeShapeType="1"/>
          </p:cNvCxnSpPr>
          <p:nvPr/>
        </p:nvCxnSpPr>
        <p:spPr bwMode="auto">
          <a:xfrm rot="10800000" flipV="1">
            <a:off x="2971800" y="4038600"/>
            <a:ext cx="42672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085" name="AutoShape 10"/>
          <p:cNvCxnSpPr>
            <a:cxnSpLocks noChangeShapeType="1"/>
          </p:cNvCxnSpPr>
          <p:nvPr/>
        </p:nvCxnSpPr>
        <p:spPr bwMode="auto">
          <a:xfrm rot="16200000" flipH="1">
            <a:off x="3733800" y="3810000"/>
            <a:ext cx="27432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aphicFrame>
        <p:nvGraphicFramePr>
          <p:cNvPr id="3074" name="Object 9"/>
          <p:cNvGraphicFramePr>
            <a:graphicFrameLocks noChangeAspect="1"/>
          </p:cNvGraphicFramePr>
          <p:nvPr/>
        </p:nvGraphicFramePr>
        <p:xfrm>
          <a:off x="6224588" y="2778125"/>
          <a:ext cx="769937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42" name="Equation" r:id="rId3" imgW="368280" imgH="164880" progId="Equation.3">
                  <p:embed/>
                </p:oleObj>
              </mc:Choice>
              <mc:Fallback>
                <p:oleObj name="Equation" r:id="rId3" imgW="368280" imgH="16488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4588" y="2778125"/>
                        <a:ext cx="769937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86" name="AutoShape 3"/>
          <p:cNvCxnSpPr>
            <a:cxnSpLocks noChangeShapeType="1"/>
          </p:cNvCxnSpPr>
          <p:nvPr/>
        </p:nvCxnSpPr>
        <p:spPr bwMode="auto">
          <a:xfrm flipV="1">
            <a:off x="3810000" y="3124200"/>
            <a:ext cx="2743200" cy="1752600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</p:cxn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4953000" y="21336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43" name="Equation" r:id="rId5" imgW="139680" imgH="164880" progId="Equation.3">
                  <p:embed/>
                </p:oleObj>
              </mc:Choice>
              <mc:Fallback>
                <p:oleObj name="Equation" r:id="rId5" imgW="139680" imgH="164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1336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44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رسم منحنى الصيغة القياسية للدالة:</a:t>
            </a:r>
            <a:endParaRPr lang="ar-SA" dirty="0"/>
          </a:p>
        </p:txBody>
      </p:sp>
      <p:sp>
        <p:nvSpPr>
          <p:cNvPr id="18435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915400" cy="45259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2"/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الدالة </a:t>
            </a:r>
            <a:r>
              <a:rPr lang="ar-SA" sz="3000" dirty="0" err="1" smtClean="0">
                <a:solidFill>
                  <a:srgbClr val="FF0000"/>
                </a:solidFill>
              </a:rPr>
              <a:t>التربيعية</a:t>
            </a:r>
            <a:r>
              <a:rPr lang="ar-SA" sz="3000" dirty="0" smtClean="0">
                <a:solidFill>
                  <a:srgbClr val="FF0000"/>
                </a:solidFill>
              </a:rPr>
              <a:t>:</a:t>
            </a:r>
          </a:p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مثال:</a:t>
            </a:r>
            <a:r>
              <a:rPr lang="ar-SA" sz="2800" dirty="0" smtClean="0"/>
              <a:t> ارسم  الدالة </a:t>
            </a:r>
          </a:p>
          <a:p>
            <a:pPr marL="514350" indent="-514350" rtl="1">
              <a:defRPr/>
            </a:pPr>
            <a:r>
              <a:rPr lang="ar-SA" sz="2800" dirty="0" smtClean="0"/>
              <a:t>الحل:</a:t>
            </a:r>
          </a:p>
          <a:p>
            <a:pPr marL="514350" indent="-514350" algn="l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en-US" sz="3000" dirty="0" smtClean="0"/>
          </a:p>
          <a:p>
            <a:pPr>
              <a:defRPr/>
            </a:pPr>
            <a:endParaRPr lang="ar-SA" sz="3000" dirty="0" smtClean="0">
              <a:cs typeface="Arial" pitchFamily="34" charset="0"/>
            </a:endParaRPr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4098" name="Object 9"/>
          <p:cNvGraphicFramePr>
            <a:graphicFrameLocks noChangeAspect="1"/>
          </p:cNvGraphicFramePr>
          <p:nvPr/>
        </p:nvGraphicFramePr>
        <p:xfrm>
          <a:off x="5156200" y="2185988"/>
          <a:ext cx="1804988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30" name="Equation" r:id="rId3" imgW="863280" imgH="228600" progId="Equation.3">
                  <p:embed/>
                </p:oleObj>
              </mc:Choice>
              <mc:Fallback>
                <p:oleObj name="Equation" r:id="rId3" imgW="86328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6200" y="2185988"/>
                        <a:ext cx="1804988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جدول 10"/>
          <p:cNvGraphicFramePr>
            <a:graphicFrameLocks noGrp="1"/>
          </p:cNvGraphicFramePr>
          <p:nvPr/>
        </p:nvGraphicFramePr>
        <p:xfrm>
          <a:off x="838200" y="3581400"/>
          <a:ext cx="6604000" cy="10515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825500"/>
                <a:gridCol w="825500"/>
                <a:gridCol w="825500"/>
                <a:gridCol w="825500"/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-1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-2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latin typeface="Calibri"/>
                          <a:ea typeface="Calibri"/>
                          <a:cs typeface="Arial"/>
                        </a:rPr>
                        <a:t>-3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x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latin typeface="Calibri"/>
                          <a:ea typeface="Calibri"/>
                          <a:cs typeface="Arial"/>
                        </a:rPr>
                        <a:t>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y=f(x)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512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5132" name="AutoShape 9"/>
          <p:cNvCxnSpPr>
            <a:cxnSpLocks noChangeShapeType="1"/>
          </p:cNvCxnSpPr>
          <p:nvPr/>
        </p:nvCxnSpPr>
        <p:spPr bwMode="auto">
          <a:xfrm rot="10800000">
            <a:off x="3124200" y="4037013"/>
            <a:ext cx="4114800" cy="15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5133" name="AutoShape 10"/>
          <p:cNvCxnSpPr>
            <a:cxnSpLocks noChangeShapeType="1"/>
          </p:cNvCxnSpPr>
          <p:nvPr/>
        </p:nvCxnSpPr>
        <p:spPr bwMode="auto">
          <a:xfrm rot="16200000" flipH="1">
            <a:off x="3967163" y="3576637"/>
            <a:ext cx="2286000" cy="95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5134" name="Freeform 11"/>
          <p:cNvSpPr>
            <a:spLocks/>
          </p:cNvSpPr>
          <p:nvPr/>
        </p:nvSpPr>
        <p:spPr bwMode="auto">
          <a:xfrm>
            <a:off x="4143375" y="2932113"/>
            <a:ext cx="1876425" cy="1106487"/>
          </a:xfrm>
          <a:custGeom>
            <a:avLst/>
            <a:gdLst>
              <a:gd name="T0" fmla="*/ 2147483647 w 2940"/>
              <a:gd name="T1" fmla="*/ 0 h 1728"/>
              <a:gd name="T2" fmla="*/ 2147483647 w 2940"/>
              <a:gd name="T3" fmla="*/ 2147483647 h 1728"/>
              <a:gd name="T4" fmla="*/ 0 w 2940"/>
              <a:gd name="T5" fmla="*/ 2147483647 h 1728"/>
              <a:gd name="T6" fmla="*/ 0 60000 65536"/>
              <a:gd name="T7" fmla="*/ 0 60000 65536"/>
              <a:gd name="T8" fmla="*/ 0 60000 65536"/>
              <a:gd name="T9" fmla="*/ 0 w 2940"/>
              <a:gd name="T10" fmla="*/ 0 h 1728"/>
              <a:gd name="T11" fmla="*/ 2940 w 2940"/>
              <a:gd name="T12" fmla="*/ 1728 h 17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40" h="1728">
                <a:moveTo>
                  <a:pt x="2940" y="0"/>
                </a:moveTo>
                <a:cubicBezTo>
                  <a:pt x="2480" y="846"/>
                  <a:pt x="2020" y="1692"/>
                  <a:pt x="1530" y="1710"/>
                </a:cubicBezTo>
                <a:cubicBezTo>
                  <a:pt x="1040" y="1728"/>
                  <a:pt x="255" y="372"/>
                  <a:pt x="0" y="105"/>
                </a:cubicBezTo>
              </a:path>
            </a:pathLst>
          </a:cu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graphicFrame>
        <p:nvGraphicFramePr>
          <p:cNvPr id="5122" name="Object 9"/>
          <p:cNvGraphicFramePr>
            <a:graphicFrameLocks noChangeAspect="1"/>
          </p:cNvGraphicFramePr>
          <p:nvPr/>
        </p:nvGraphicFramePr>
        <p:xfrm>
          <a:off x="6172200" y="2719388"/>
          <a:ext cx="8763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70" name="Equation" r:id="rId3" imgW="419040" imgH="228600" progId="Equation.3">
                  <p:embed/>
                </p:oleObj>
              </mc:Choice>
              <mc:Fallback>
                <p:oleObj name="Equation" r:id="rId3" imgW="41904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2719388"/>
                        <a:ext cx="876300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13"/>
          <p:cNvGraphicFramePr>
            <a:graphicFrameLocks noChangeAspect="1"/>
          </p:cNvGraphicFramePr>
          <p:nvPr/>
        </p:nvGraphicFramePr>
        <p:xfrm>
          <a:off x="4953000" y="21336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71" name="Equation" r:id="rId5" imgW="139680" imgH="164880" progId="Equation.3">
                  <p:embed/>
                </p:oleObj>
              </mc:Choice>
              <mc:Fallback>
                <p:oleObj name="Equation" r:id="rId5" imgW="139680" imgH="16488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1336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1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72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رسم منحنى الصيغة القياسية للدالة:</a:t>
            </a:r>
            <a:endParaRPr lang="ar-SA" dirty="0"/>
          </a:p>
        </p:txBody>
      </p:sp>
      <p:sp>
        <p:nvSpPr>
          <p:cNvPr id="18435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915400" cy="45259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3"/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الدالة التكعيبية:</a:t>
            </a:r>
          </a:p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مثال:</a:t>
            </a:r>
            <a:r>
              <a:rPr lang="ar-SA" sz="2800" dirty="0" smtClean="0"/>
              <a:t> ارسم  الدالة </a:t>
            </a:r>
          </a:p>
          <a:p>
            <a:pPr marL="514350" indent="-514350" rtl="1">
              <a:defRPr/>
            </a:pPr>
            <a:r>
              <a:rPr lang="ar-SA" sz="2800" dirty="0" smtClean="0"/>
              <a:t>الحل:</a:t>
            </a:r>
          </a:p>
          <a:p>
            <a:pPr marL="514350" indent="-514350" algn="l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en-US" sz="3000" dirty="0" smtClean="0"/>
          </a:p>
          <a:p>
            <a:pPr>
              <a:defRPr/>
            </a:pPr>
            <a:endParaRPr lang="ar-SA" sz="3000" dirty="0" smtClean="0">
              <a:cs typeface="Arial" pitchFamily="34" charset="0"/>
            </a:endParaRPr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6146" name="Object 9"/>
          <p:cNvGraphicFramePr>
            <a:graphicFrameLocks noChangeAspect="1"/>
          </p:cNvGraphicFramePr>
          <p:nvPr/>
        </p:nvGraphicFramePr>
        <p:xfrm>
          <a:off x="5156200" y="2209800"/>
          <a:ext cx="1804988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178" name="Equation" r:id="rId3" imgW="863280" imgH="228600" progId="Equation.3">
                  <p:embed/>
                </p:oleObj>
              </mc:Choice>
              <mc:Fallback>
                <p:oleObj name="Equation" r:id="rId3" imgW="86328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6200" y="2209800"/>
                        <a:ext cx="1804988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جدول 10"/>
          <p:cNvGraphicFramePr>
            <a:graphicFrameLocks noGrp="1"/>
          </p:cNvGraphicFramePr>
          <p:nvPr/>
        </p:nvGraphicFramePr>
        <p:xfrm>
          <a:off x="2489200" y="3581400"/>
          <a:ext cx="4953000" cy="10515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825500"/>
                <a:gridCol w="825500"/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-1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-2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x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8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-1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-8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y=f(x)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4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7180" name="AutoShape 9"/>
          <p:cNvCxnSpPr>
            <a:cxnSpLocks noChangeShapeType="1"/>
          </p:cNvCxnSpPr>
          <p:nvPr/>
        </p:nvCxnSpPr>
        <p:spPr bwMode="auto">
          <a:xfrm rot="10800000" flipV="1">
            <a:off x="2819400" y="3886200"/>
            <a:ext cx="44196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7181" name="AutoShape 10"/>
          <p:cNvCxnSpPr>
            <a:cxnSpLocks noChangeShapeType="1"/>
          </p:cNvCxnSpPr>
          <p:nvPr/>
        </p:nvCxnSpPr>
        <p:spPr bwMode="auto">
          <a:xfrm rot="16200000" flipH="1">
            <a:off x="3581400" y="3962400"/>
            <a:ext cx="30480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aphicFrame>
        <p:nvGraphicFramePr>
          <p:cNvPr id="7170" name="Object 9"/>
          <p:cNvGraphicFramePr>
            <a:graphicFrameLocks noChangeAspect="1"/>
          </p:cNvGraphicFramePr>
          <p:nvPr/>
        </p:nvGraphicFramePr>
        <p:xfrm>
          <a:off x="5638800" y="2286000"/>
          <a:ext cx="8763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18" name="Equation" r:id="rId3" imgW="419040" imgH="228600" progId="Equation.3">
                  <p:embed/>
                </p:oleObj>
              </mc:Choice>
              <mc:Fallback>
                <p:oleObj name="Equation" r:id="rId3" imgW="41904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2286000"/>
                        <a:ext cx="876300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4953000" y="21336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19" name="Equation" r:id="rId5" imgW="139680" imgH="164880" progId="Equation.3">
                  <p:embed/>
                </p:oleObj>
              </mc:Choice>
              <mc:Fallback>
                <p:oleObj name="Equation" r:id="rId5" imgW="139680" imgH="164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1336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20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182" name="AutoShape 5"/>
          <p:cNvCxnSpPr>
            <a:cxnSpLocks noChangeShapeType="1"/>
          </p:cNvCxnSpPr>
          <p:nvPr/>
        </p:nvCxnSpPr>
        <p:spPr bwMode="auto">
          <a:xfrm rot="5400000">
            <a:off x="3848100" y="3467100"/>
            <a:ext cx="2438400" cy="8382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رسم منحنى الصيغة القياسية للدالة:</a:t>
            </a:r>
            <a:endParaRPr lang="ar-SA" dirty="0"/>
          </a:p>
        </p:txBody>
      </p:sp>
      <p:sp>
        <p:nvSpPr>
          <p:cNvPr id="18435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915400" cy="45259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4"/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الدالة الجذر </a:t>
            </a:r>
            <a:r>
              <a:rPr lang="ar-SA" sz="3000" dirty="0" err="1" smtClean="0">
                <a:solidFill>
                  <a:srgbClr val="FF0000"/>
                </a:solidFill>
              </a:rPr>
              <a:t>التربيعي</a:t>
            </a:r>
            <a:r>
              <a:rPr lang="ar-SA" sz="3000" dirty="0" smtClean="0">
                <a:solidFill>
                  <a:srgbClr val="FF0000"/>
                </a:solidFill>
              </a:rPr>
              <a:t>:</a:t>
            </a:r>
          </a:p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مثال:</a:t>
            </a:r>
            <a:r>
              <a:rPr lang="ar-SA" sz="2800" dirty="0" smtClean="0"/>
              <a:t> ارسم  الدالة </a:t>
            </a:r>
          </a:p>
          <a:p>
            <a:pPr marL="514350" indent="-514350" rtl="1">
              <a:defRPr/>
            </a:pPr>
            <a:r>
              <a:rPr lang="ar-SA" sz="2800" dirty="0" smtClean="0"/>
              <a:t>الحل:</a:t>
            </a:r>
          </a:p>
          <a:p>
            <a:pPr marL="514350" indent="-514350" algn="l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en-US" sz="3000" dirty="0" smtClean="0"/>
          </a:p>
          <a:p>
            <a:pPr>
              <a:defRPr/>
            </a:pPr>
            <a:endParaRPr lang="ar-SA" sz="3000" dirty="0" smtClean="0">
              <a:cs typeface="Arial" pitchFamily="34" charset="0"/>
            </a:endParaRPr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4" name="Object 9"/>
          <p:cNvGraphicFramePr>
            <a:graphicFrameLocks noChangeAspect="1"/>
          </p:cNvGraphicFramePr>
          <p:nvPr/>
        </p:nvGraphicFramePr>
        <p:xfrm>
          <a:off x="5091113" y="2198688"/>
          <a:ext cx="1936750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0" name="Equation" r:id="rId3" imgW="927000" imgH="241200" progId="Equation.3">
                  <p:embed/>
                </p:oleObj>
              </mc:Choice>
              <mc:Fallback>
                <p:oleObj name="Equation" r:id="rId3" imgW="927000" imgH="241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1113" y="2198688"/>
                        <a:ext cx="1936750" cy="452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جدول 10"/>
          <p:cNvGraphicFramePr>
            <a:graphicFrameLocks noGrp="1"/>
          </p:cNvGraphicFramePr>
          <p:nvPr/>
        </p:nvGraphicFramePr>
        <p:xfrm>
          <a:off x="2489200" y="3581400"/>
          <a:ext cx="4953000" cy="10515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825500"/>
                <a:gridCol w="825500"/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x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1.7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1.4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y=f(x)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2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9228" name="AutoShape 9"/>
          <p:cNvCxnSpPr>
            <a:cxnSpLocks noChangeShapeType="1"/>
          </p:cNvCxnSpPr>
          <p:nvPr/>
        </p:nvCxnSpPr>
        <p:spPr bwMode="auto">
          <a:xfrm rot="10800000" flipV="1">
            <a:off x="2819400" y="3886200"/>
            <a:ext cx="44196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9229" name="AutoShape 10"/>
          <p:cNvCxnSpPr>
            <a:cxnSpLocks noChangeShapeType="1"/>
          </p:cNvCxnSpPr>
          <p:nvPr/>
        </p:nvCxnSpPr>
        <p:spPr bwMode="auto">
          <a:xfrm rot="16200000" flipH="1">
            <a:off x="3581400" y="3962400"/>
            <a:ext cx="30480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aphicFrame>
        <p:nvGraphicFramePr>
          <p:cNvPr id="9218" name="Object 9"/>
          <p:cNvGraphicFramePr>
            <a:graphicFrameLocks noChangeAspect="1"/>
          </p:cNvGraphicFramePr>
          <p:nvPr/>
        </p:nvGraphicFramePr>
        <p:xfrm>
          <a:off x="5943600" y="2438400"/>
          <a:ext cx="762000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90" name="Equation" r:id="rId3" imgW="482400" imgH="241200" progId="Equation.3">
                  <p:embed/>
                </p:oleObj>
              </mc:Choice>
              <mc:Fallback>
                <p:oleObj name="Equation" r:id="rId3" imgW="482400" imgH="241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2438400"/>
                        <a:ext cx="762000" cy="288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4953000" y="21336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91" name="Equation" r:id="rId5" imgW="139680" imgH="164880" progId="Equation.3">
                  <p:embed/>
                </p:oleObj>
              </mc:Choice>
              <mc:Fallback>
                <p:oleObj name="Equation" r:id="rId5" imgW="139680" imgH="164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1336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92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0" name="Freeform 5"/>
          <p:cNvSpPr>
            <a:spLocks/>
          </p:cNvSpPr>
          <p:nvPr/>
        </p:nvSpPr>
        <p:spPr bwMode="auto">
          <a:xfrm>
            <a:off x="5105400" y="2895600"/>
            <a:ext cx="1295400" cy="990600"/>
          </a:xfrm>
          <a:custGeom>
            <a:avLst/>
            <a:gdLst>
              <a:gd name="T0" fmla="*/ 0 w 2000"/>
              <a:gd name="T1" fmla="*/ 2147483647 h 1635"/>
              <a:gd name="T2" fmla="*/ 2147483647 w 2000"/>
              <a:gd name="T3" fmla="*/ 2147483647 h 1635"/>
              <a:gd name="T4" fmla="*/ 2147483647 w 2000"/>
              <a:gd name="T5" fmla="*/ 2147483647 h 1635"/>
              <a:gd name="T6" fmla="*/ 2147483647 w 2000"/>
              <a:gd name="T7" fmla="*/ 2147483647 h 1635"/>
              <a:gd name="T8" fmla="*/ 2147483647 w 2000"/>
              <a:gd name="T9" fmla="*/ 2147483647 h 1635"/>
              <a:gd name="T10" fmla="*/ 2147483647 w 2000"/>
              <a:gd name="T11" fmla="*/ 2147483647 h 1635"/>
              <a:gd name="T12" fmla="*/ 2147483647 w 2000"/>
              <a:gd name="T13" fmla="*/ 2147483647 h 1635"/>
              <a:gd name="T14" fmla="*/ 2147483647 w 2000"/>
              <a:gd name="T15" fmla="*/ 2147483647 h 1635"/>
              <a:gd name="T16" fmla="*/ 2147483647 w 2000"/>
              <a:gd name="T17" fmla="*/ 2147483647 h 1635"/>
              <a:gd name="T18" fmla="*/ 2147483647 w 2000"/>
              <a:gd name="T19" fmla="*/ 2147483647 h 1635"/>
              <a:gd name="T20" fmla="*/ 2147483647 w 2000"/>
              <a:gd name="T21" fmla="*/ 2147483647 h 1635"/>
              <a:gd name="T22" fmla="*/ 2147483647 w 2000"/>
              <a:gd name="T23" fmla="*/ 2147483647 h 1635"/>
              <a:gd name="T24" fmla="*/ 2147483647 w 2000"/>
              <a:gd name="T25" fmla="*/ 2147483647 h 1635"/>
              <a:gd name="T26" fmla="*/ 2147483647 w 2000"/>
              <a:gd name="T27" fmla="*/ 2147483647 h 1635"/>
              <a:gd name="T28" fmla="*/ 2147483647 w 2000"/>
              <a:gd name="T29" fmla="*/ 2147483647 h 1635"/>
              <a:gd name="T30" fmla="*/ 2147483647 w 2000"/>
              <a:gd name="T31" fmla="*/ 2147483647 h 1635"/>
              <a:gd name="T32" fmla="*/ 2147483647 w 2000"/>
              <a:gd name="T33" fmla="*/ 2147483647 h 1635"/>
              <a:gd name="T34" fmla="*/ 2147483647 w 2000"/>
              <a:gd name="T35" fmla="*/ 2147483647 h 1635"/>
              <a:gd name="T36" fmla="*/ 2147483647 w 2000"/>
              <a:gd name="T37" fmla="*/ 2147483647 h 1635"/>
              <a:gd name="T38" fmla="*/ 2147483647 w 2000"/>
              <a:gd name="T39" fmla="*/ 2147483647 h 1635"/>
              <a:gd name="T40" fmla="*/ 2147483647 w 2000"/>
              <a:gd name="T41" fmla="*/ 2147483647 h 1635"/>
              <a:gd name="T42" fmla="*/ 2147483647 w 2000"/>
              <a:gd name="T43" fmla="*/ 2147483647 h 1635"/>
              <a:gd name="T44" fmla="*/ 2147483647 w 2000"/>
              <a:gd name="T45" fmla="*/ 2147483647 h 1635"/>
              <a:gd name="T46" fmla="*/ 2147483647 w 2000"/>
              <a:gd name="T47" fmla="*/ 2147483647 h 1635"/>
              <a:gd name="T48" fmla="*/ 2147483647 w 2000"/>
              <a:gd name="T49" fmla="*/ 2147483647 h 1635"/>
              <a:gd name="T50" fmla="*/ 2147483647 w 2000"/>
              <a:gd name="T51" fmla="*/ 0 h 1635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000"/>
              <a:gd name="T79" fmla="*/ 0 h 1635"/>
              <a:gd name="T80" fmla="*/ 2000 w 2000"/>
              <a:gd name="T81" fmla="*/ 1635 h 1635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000" h="1635">
                <a:moveTo>
                  <a:pt x="0" y="1635"/>
                </a:moveTo>
                <a:cubicBezTo>
                  <a:pt x="10" y="1605"/>
                  <a:pt x="12" y="1571"/>
                  <a:pt x="30" y="1545"/>
                </a:cubicBezTo>
                <a:cubicBezTo>
                  <a:pt x="40" y="1530"/>
                  <a:pt x="53" y="1516"/>
                  <a:pt x="60" y="1500"/>
                </a:cubicBezTo>
                <a:cubicBezTo>
                  <a:pt x="81" y="1453"/>
                  <a:pt x="90" y="1365"/>
                  <a:pt x="120" y="1320"/>
                </a:cubicBezTo>
                <a:cubicBezTo>
                  <a:pt x="130" y="1305"/>
                  <a:pt x="142" y="1291"/>
                  <a:pt x="150" y="1275"/>
                </a:cubicBezTo>
                <a:cubicBezTo>
                  <a:pt x="157" y="1261"/>
                  <a:pt x="155" y="1242"/>
                  <a:pt x="165" y="1230"/>
                </a:cubicBezTo>
                <a:cubicBezTo>
                  <a:pt x="176" y="1216"/>
                  <a:pt x="195" y="1210"/>
                  <a:pt x="210" y="1200"/>
                </a:cubicBezTo>
                <a:cubicBezTo>
                  <a:pt x="230" y="1141"/>
                  <a:pt x="248" y="1115"/>
                  <a:pt x="300" y="1080"/>
                </a:cubicBezTo>
                <a:cubicBezTo>
                  <a:pt x="320" y="1021"/>
                  <a:pt x="338" y="995"/>
                  <a:pt x="390" y="960"/>
                </a:cubicBezTo>
                <a:cubicBezTo>
                  <a:pt x="410" y="901"/>
                  <a:pt x="428" y="875"/>
                  <a:pt x="480" y="840"/>
                </a:cubicBezTo>
                <a:cubicBezTo>
                  <a:pt x="490" y="825"/>
                  <a:pt x="502" y="811"/>
                  <a:pt x="510" y="795"/>
                </a:cubicBezTo>
                <a:cubicBezTo>
                  <a:pt x="517" y="781"/>
                  <a:pt x="513" y="760"/>
                  <a:pt x="525" y="750"/>
                </a:cubicBezTo>
                <a:cubicBezTo>
                  <a:pt x="553" y="727"/>
                  <a:pt x="598" y="738"/>
                  <a:pt x="630" y="720"/>
                </a:cubicBezTo>
                <a:cubicBezTo>
                  <a:pt x="662" y="702"/>
                  <a:pt x="690" y="680"/>
                  <a:pt x="720" y="660"/>
                </a:cubicBezTo>
                <a:cubicBezTo>
                  <a:pt x="746" y="642"/>
                  <a:pt x="780" y="640"/>
                  <a:pt x="810" y="630"/>
                </a:cubicBezTo>
                <a:cubicBezTo>
                  <a:pt x="827" y="624"/>
                  <a:pt x="840" y="610"/>
                  <a:pt x="855" y="600"/>
                </a:cubicBezTo>
                <a:cubicBezTo>
                  <a:pt x="887" y="503"/>
                  <a:pt x="954" y="459"/>
                  <a:pt x="1050" y="435"/>
                </a:cubicBezTo>
                <a:cubicBezTo>
                  <a:pt x="1060" y="420"/>
                  <a:pt x="1065" y="400"/>
                  <a:pt x="1080" y="390"/>
                </a:cubicBezTo>
                <a:cubicBezTo>
                  <a:pt x="1110" y="370"/>
                  <a:pt x="1153" y="378"/>
                  <a:pt x="1185" y="360"/>
                </a:cubicBezTo>
                <a:cubicBezTo>
                  <a:pt x="1359" y="263"/>
                  <a:pt x="1190" y="328"/>
                  <a:pt x="1365" y="270"/>
                </a:cubicBezTo>
                <a:cubicBezTo>
                  <a:pt x="1399" y="259"/>
                  <a:pt x="1420" y="219"/>
                  <a:pt x="1455" y="210"/>
                </a:cubicBezTo>
                <a:cubicBezTo>
                  <a:pt x="1475" y="205"/>
                  <a:pt x="1495" y="200"/>
                  <a:pt x="1515" y="195"/>
                </a:cubicBezTo>
                <a:cubicBezTo>
                  <a:pt x="1525" y="180"/>
                  <a:pt x="1529" y="159"/>
                  <a:pt x="1545" y="150"/>
                </a:cubicBezTo>
                <a:cubicBezTo>
                  <a:pt x="1599" y="119"/>
                  <a:pt x="1720" y="126"/>
                  <a:pt x="1785" y="90"/>
                </a:cubicBezTo>
                <a:cubicBezTo>
                  <a:pt x="1817" y="72"/>
                  <a:pt x="1839" y="34"/>
                  <a:pt x="1875" y="30"/>
                </a:cubicBezTo>
                <a:cubicBezTo>
                  <a:pt x="2000" y="14"/>
                  <a:pt x="1995" y="55"/>
                  <a:pt x="1995" y="0"/>
                </a:cubicBezTo>
              </a:path>
            </a:pathLst>
          </a:cu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رسم منحنى الصيغة القياسية للدالة:</a:t>
            </a:r>
            <a:endParaRPr lang="ar-SA" dirty="0"/>
          </a:p>
        </p:txBody>
      </p:sp>
      <p:sp>
        <p:nvSpPr>
          <p:cNvPr id="18435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915400" cy="45259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5"/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دالة القيمة المطلقة: </a:t>
            </a:r>
          </a:p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مثال: </a:t>
            </a:r>
            <a:r>
              <a:rPr lang="ar-SA" sz="2800" dirty="0" smtClean="0"/>
              <a:t>ارسم  الدالة </a:t>
            </a:r>
          </a:p>
          <a:p>
            <a:pPr marL="514350" indent="-514350" rtl="1">
              <a:defRPr/>
            </a:pPr>
            <a:r>
              <a:rPr lang="ar-SA" sz="2800" dirty="0" smtClean="0"/>
              <a:t>الحل:</a:t>
            </a:r>
          </a:p>
          <a:p>
            <a:pPr marL="514350" indent="-514350" algn="l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en-US" sz="3000" dirty="0" smtClean="0"/>
          </a:p>
          <a:p>
            <a:pPr>
              <a:defRPr/>
            </a:pPr>
            <a:endParaRPr lang="ar-SA" sz="3000" dirty="0" smtClean="0">
              <a:cs typeface="Arial" pitchFamily="34" charset="0"/>
            </a:endParaRPr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42" name="Object 9"/>
          <p:cNvGraphicFramePr>
            <a:graphicFrameLocks noChangeAspect="1"/>
          </p:cNvGraphicFramePr>
          <p:nvPr/>
        </p:nvGraphicFramePr>
        <p:xfrm>
          <a:off x="5168900" y="2695575"/>
          <a:ext cx="1779588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98" name="Equation" r:id="rId3" imgW="850680" imgH="253800" progId="Equation.3">
                  <p:embed/>
                </p:oleObj>
              </mc:Choice>
              <mc:Fallback>
                <p:oleObj name="Equation" r:id="rId3" imgW="850680" imgH="2538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8900" y="2695575"/>
                        <a:ext cx="1779588" cy="476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جدول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902346"/>
              </p:ext>
            </p:extLst>
          </p:nvPr>
        </p:nvGraphicFramePr>
        <p:xfrm>
          <a:off x="838200" y="3581400"/>
          <a:ext cx="6604000" cy="10515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825500"/>
                <a:gridCol w="825500"/>
                <a:gridCol w="825500"/>
                <a:gridCol w="825500"/>
                <a:gridCol w="858344"/>
                <a:gridCol w="792656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-1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latin typeface="Calibri"/>
                          <a:ea typeface="Calibri"/>
                          <a:cs typeface="Arial"/>
                        </a:rPr>
                        <a:t>-2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latin typeface="Calibri"/>
                          <a:ea typeface="Calibri"/>
                          <a:cs typeface="Arial"/>
                        </a:rPr>
                        <a:t>-3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x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 smtClean="0"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3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y=f(x)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1270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11276" name="AutoShape 9"/>
          <p:cNvCxnSpPr>
            <a:cxnSpLocks noChangeShapeType="1"/>
          </p:cNvCxnSpPr>
          <p:nvPr/>
        </p:nvCxnSpPr>
        <p:spPr bwMode="auto">
          <a:xfrm rot="10800000" flipV="1">
            <a:off x="2819400" y="3886200"/>
            <a:ext cx="44196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1277" name="AutoShape 10"/>
          <p:cNvCxnSpPr>
            <a:cxnSpLocks noChangeShapeType="1"/>
          </p:cNvCxnSpPr>
          <p:nvPr/>
        </p:nvCxnSpPr>
        <p:spPr bwMode="auto">
          <a:xfrm rot="16200000" flipH="1">
            <a:off x="3581400" y="3962400"/>
            <a:ext cx="30480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aphicFrame>
        <p:nvGraphicFramePr>
          <p:cNvPr id="11266" name="Object 9"/>
          <p:cNvGraphicFramePr>
            <a:graphicFrameLocks noChangeAspect="1"/>
          </p:cNvGraphicFramePr>
          <p:nvPr/>
        </p:nvGraphicFramePr>
        <p:xfrm>
          <a:off x="6003925" y="2432050"/>
          <a:ext cx="641350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38" name="Equation" r:id="rId3" imgW="406080" imgH="253800" progId="Equation.3">
                  <p:embed/>
                </p:oleObj>
              </mc:Choice>
              <mc:Fallback>
                <p:oleObj name="Equation" r:id="rId3" imgW="406080" imgH="2538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3925" y="2432050"/>
                        <a:ext cx="641350" cy="303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4953000" y="21336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39" name="Equation" r:id="rId5" imgW="139680" imgH="164880" progId="Equation.3">
                  <p:embed/>
                </p:oleObj>
              </mc:Choice>
              <mc:Fallback>
                <p:oleObj name="Equation" r:id="rId5" imgW="139680" imgH="164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1336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40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278" name="AutoShape 5"/>
          <p:cNvCxnSpPr>
            <a:cxnSpLocks noChangeShapeType="1"/>
          </p:cNvCxnSpPr>
          <p:nvPr/>
        </p:nvCxnSpPr>
        <p:spPr bwMode="auto">
          <a:xfrm rot="5400000">
            <a:off x="5014912" y="2909888"/>
            <a:ext cx="1095375" cy="914400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</p:cxnSp>
      <p:cxnSp>
        <p:nvCxnSpPr>
          <p:cNvPr id="11279" name="AutoShape 6"/>
          <p:cNvCxnSpPr>
            <a:cxnSpLocks noChangeShapeType="1"/>
          </p:cNvCxnSpPr>
          <p:nvPr/>
        </p:nvCxnSpPr>
        <p:spPr bwMode="auto">
          <a:xfrm rot="16200000" flipV="1">
            <a:off x="4062412" y="2871788"/>
            <a:ext cx="1095375" cy="990600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ملاحظات على رسم الدوال:</a:t>
            </a:r>
          </a:p>
        </p:txBody>
      </p:sp>
      <p:sp>
        <p:nvSpPr>
          <p:cNvPr id="17411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/>
          <a:lstStyle/>
          <a:p>
            <a:pPr marL="514350" indent="-514350" rtl="1">
              <a:buFont typeface="+mj-lt"/>
              <a:buAutoNum type="arabicPeriod"/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الإزاحة إلى الأعلى : </a:t>
            </a:r>
            <a:endParaRPr lang="en-US" sz="3000" dirty="0" smtClean="0">
              <a:solidFill>
                <a:srgbClr val="FF0000"/>
              </a:solidFill>
            </a:endParaRPr>
          </a:p>
          <a:p>
            <a:pPr rtl="1">
              <a:defRPr/>
            </a:pPr>
            <a:r>
              <a:rPr lang="en-US" sz="3000" dirty="0" smtClean="0"/>
              <a:t> </a:t>
            </a:r>
            <a:r>
              <a:rPr lang="ar-SA" sz="3000" dirty="0" smtClean="0"/>
              <a:t>يمكن الحصول على منحنى               بإزاحة منحنى            بمقدار   </a:t>
            </a:r>
            <a:r>
              <a:rPr lang="en-US" sz="3000" dirty="0" smtClean="0"/>
              <a:t>c</a:t>
            </a:r>
            <a:r>
              <a:rPr lang="ar-SA" sz="3000" dirty="0" smtClean="0"/>
              <a:t> وحدة إلى أعلى ( على محور </a:t>
            </a:r>
            <a:r>
              <a:rPr lang="en-US" sz="3000" dirty="0" smtClean="0"/>
              <a:t>y</a:t>
            </a:r>
            <a:r>
              <a:rPr lang="ar-SA" sz="3000" dirty="0" smtClean="0"/>
              <a:t> ) .</a:t>
            </a:r>
          </a:p>
          <a:p>
            <a:pPr rtl="1"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مثال</a:t>
            </a:r>
            <a:r>
              <a:rPr lang="ar-SA" sz="3000" dirty="0" smtClean="0"/>
              <a:t>: </a:t>
            </a:r>
          </a:p>
          <a:p>
            <a:pPr rtl="1">
              <a:defRPr/>
            </a:pPr>
            <a:r>
              <a:rPr lang="ar-SA" sz="2800" dirty="0" smtClean="0"/>
              <a:t>ارسم منحنى الدالة</a:t>
            </a:r>
            <a:endParaRPr lang="en-US" sz="2800" dirty="0" smtClean="0"/>
          </a:p>
          <a:p>
            <a:pPr rtl="1">
              <a:defRPr/>
            </a:pPr>
            <a:r>
              <a:rPr lang="ar-SA" sz="2800" dirty="0" smtClean="0"/>
              <a:t> </a:t>
            </a:r>
            <a:r>
              <a:rPr lang="en-US" sz="2800" dirty="0" smtClean="0"/>
              <a:t> </a:t>
            </a:r>
            <a:r>
              <a:rPr lang="ar-SA" sz="2800" dirty="0" smtClean="0">
                <a:solidFill>
                  <a:srgbClr val="FF0000"/>
                </a:solidFill>
              </a:rPr>
              <a:t>الحل: </a:t>
            </a:r>
            <a:endParaRPr lang="en-US" sz="2800" dirty="0" smtClean="0">
              <a:solidFill>
                <a:srgbClr val="FF0000"/>
              </a:solidFill>
            </a:endParaRPr>
          </a:p>
          <a:p>
            <a:pPr rtl="1">
              <a:defRPr/>
            </a:pPr>
            <a:r>
              <a:rPr lang="ar-SA" sz="2800" dirty="0" smtClean="0"/>
              <a:t>نحصل على منحنى هذه الدالة بإزاحة  منحنى الدالة          وحدتين إلى أعلى كما يلي:</a:t>
            </a:r>
            <a:endParaRPr lang="ar-SA" sz="3000" dirty="0" smtClean="0"/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4600575" y="2314575"/>
          <a:ext cx="1343025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70" name="Equation" r:id="rId3" imgW="812447" imgH="203112" progId="Equation.3">
                  <p:embed/>
                </p:oleObj>
              </mc:Choice>
              <mc:Fallback>
                <p:oleObj name="Equation" r:id="rId3" imgW="812447" imgH="203112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0575" y="2314575"/>
                        <a:ext cx="1343025" cy="276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22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3963757"/>
              </p:ext>
            </p:extLst>
          </p:nvPr>
        </p:nvGraphicFramePr>
        <p:xfrm>
          <a:off x="1600200" y="2286000"/>
          <a:ext cx="11430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71" name="Equation" r:id="rId5" imgW="596641" imgH="203112" progId="Equation.3">
                  <p:embed/>
                </p:oleObj>
              </mc:Choice>
              <mc:Fallback>
                <p:oleObj name="Equation" r:id="rId5" imgW="596641" imgH="20311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286000"/>
                        <a:ext cx="1143000" cy="3048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6019800" y="3810000"/>
          <a:ext cx="9906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72" name="Equation" r:id="rId7" imgW="672808" imgH="228501" progId="Equation.3">
                  <p:embed/>
                </p:oleObj>
              </mc:Choice>
              <mc:Fallback>
                <p:oleObj name="Equation" r:id="rId7" imgW="672808" imgH="228501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3810000"/>
                        <a:ext cx="99060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0508730"/>
              </p:ext>
            </p:extLst>
          </p:nvPr>
        </p:nvGraphicFramePr>
        <p:xfrm>
          <a:off x="2895600" y="4800600"/>
          <a:ext cx="61753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73" name="Equation" r:id="rId9" imgW="419040" imgH="228600" progId="Equation.3">
                  <p:embed/>
                </p:oleObj>
              </mc:Choice>
              <mc:Fallback>
                <p:oleObj name="Equation" r:id="rId9" imgW="41904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800600"/>
                        <a:ext cx="617537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332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13326" name="AutoShape 9"/>
          <p:cNvCxnSpPr>
            <a:cxnSpLocks noChangeShapeType="1"/>
          </p:cNvCxnSpPr>
          <p:nvPr/>
        </p:nvCxnSpPr>
        <p:spPr bwMode="auto">
          <a:xfrm rot="10800000">
            <a:off x="3124200" y="4037013"/>
            <a:ext cx="4114800" cy="15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3327" name="AutoShape 10"/>
          <p:cNvCxnSpPr>
            <a:cxnSpLocks noChangeShapeType="1"/>
          </p:cNvCxnSpPr>
          <p:nvPr/>
        </p:nvCxnSpPr>
        <p:spPr bwMode="auto">
          <a:xfrm rot="16200000" flipH="1">
            <a:off x="3967163" y="3576637"/>
            <a:ext cx="2286000" cy="95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13328" name="Freeform 11"/>
          <p:cNvSpPr>
            <a:spLocks/>
          </p:cNvSpPr>
          <p:nvPr/>
        </p:nvSpPr>
        <p:spPr bwMode="auto">
          <a:xfrm>
            <a:off x="4143375" y="2286000"/>
            <a:ext cx="1876425" cy="1106488"/>
          </a:xfrm>
          <a:custGeom>
            <a:avLst/>
            <a:gdLst>
              <a:gd name="T0" fmla="*/ 2147483647 w 2940"/>
              <a:gd name="T1" fmla="*/ 0 h 1728"/>
              <a:gd name="T2" fmla="*/ 2147483647 w 2940"/>
              <a:gd name="T3" fmla="*/ 2147483647 h 1728"/>
              <a:gd name="T4" fmla="*/ 0 w 2940"/>
              <a:gd name="T5" fmla="*/ 2147483647 h 1728"/>
              <a:gd name="T6" fmla="*/ 0 60000 65536"/>
              <a:gd name="T7" fmla="*/ 0 60000 65536"/>
              <a:gd name="T8" fmla="*/ 0 60000 65536"/>
              <a:gd name="T9" fmla="*/ 0 w 2940"/>
              <a:gd name="T10" fmla="*/ 0 h 1728"/>
              <a:gd name="T11" fmla="*/ 2940 w 2940"/>
              <a:gd name="T12" fmla="*/ 1728 h 17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40" h="1728">
                <a:moveTo>
                  <a:pt x="2940" y="0"/>
                </a:moveTo>
                <a:cubicBezTo>
                  <a:pt x="2480" y="846"/>
                  <a:pt x="2020" y="1692"/>
                  <a:pt x="1530" y="1710"/>
                </a:cubicBezTo>
                <a:cubicBezTo>
                  <a:pt x="1040" y="1728"/>
                  <a:pt x="255" y="372"/>
                  <a:pt x="0" y="105"/>
                </a:cubicBezTo>
              </a:path>
            </a:pathLst>
          </a:cu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graphicFrame>
        <p:nvGraphicFramePr>
          <p:cNvPr id="13314" name="Object 9"/>
          <p:cNvGraphicFramePr>
            <a:graphicFrameLocks noChangeAspect="1"/>
          </p:cNvGraphicFramePr>
          <p:nvPr/>
        </p:nvGraphicFramePr>
        <p:xfrm>
          <a:off x="6172200" y="2133600"/>
          <a:ext cx="12954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02" name="Equation" r:id="rId3" imgW="647640" imgH="228600" progId="Equation.3">
                  <p:embed/>
                </p:oleObj>
              </mc:Choice>
              <mc:Fallback>
                <p:oleObj name="Equation" r:id="rId3" imgW="64764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2133600"/>
                        <a:ext cx="1295400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4953000" y="21336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03" name="Equation" r:id="rId5" imgW="139680" imgH="164880" progId="Equation.3">
                  <p:embed/>
                </p:oleObj>
              </mc:Choice>
              <mc:Fallback>
                <p:oleObj name="Equation" r:id="rId5" imgW="139680" imgH="164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1336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04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4724400" y="3276600"/>
          <a:ext cx="192088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05" name="Equation" r:id="rId9" imgW="126720" imgH="164880" progId="Equation.3">
                  <p:embed/>
                </p:oleObj>
              </mc:Choice>
              <mc:Fallback>
                <p:oleObj name="Equation" r:id="rId9" imgW="126720" imgH="1648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3276600"/>
                        <a:ext cx="192088" cy="233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6"/>
          <p:cNvGraphicFramePr>
            <a:graphicFrameLocks noChangeAspect="1"/>
          </p:cNvGraphicFramePr>
          <p:nvPr/>
        </p:nvGraphicFramePr>
        <p:xfrm>
          <a:off x="4800600" y="3657600"/>
          <a:ext cx="133350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06" name="Equation" r:id="rId11" imgW="88560" imgH="164880" progId="Equation.3">
                  <p:embed/>
                </p:oleObj>
              </mc:Choice>
              <mc:Fallback>
                <p:oleObj name="Equation" r:id="rId11" imgW="88560" imgH="1648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3657600"/>
                        <a:ext cx="133350" cy="233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ملاحظات على رسم الدوال:</a:t>
            </a:r>
          </a:p>
        </p:txBody>
      </p:sp>
      <p:sp>
        <p:nvSpPr>
          <p:cNvPr id="17411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524000"/>
            <a:ext cx="8915400" cy="45259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2"/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الإزاحة إلى الأسفل: </a:t>
            </a:r>
            <a:endParaRPr lang="en-US" sz="3000" dirty="0" smtClean="0">
              <a:solidFill>
                <a:srgbClr val="FF0000"/>
              </a:solidFill>
            </a:endParaRPr>
          </a:p>
          <a:p>
            <a:pPr rtl="1">
              <a:defRPr/>
            </a:pPr>
            <a:r>
              <a:rPr lang="en-US" sz="3000" dirty="0" smtClean="0"/>
              <a:t> </a:t>
            </a:r>
            <a:r>
              <a:rPr lang="ar-SA" sz="3000" dirty="0" smtClean="0"/>
              <a:t>يمكن الحصول على منحنى               بإزاحة منحنى           بمقدار   </a:t>
            </a:r>
            <a:r>
              <a:rPr lang="en-US" sz="3000" dirty="0" smtClean="0"/>
              <a:t>c</a:t>
            </a:r>
            <a:r>
              <a:rPr lang="ar-SA" sz="3000" dirty="0" smtClean="0"/>
              <a:t> وحدة إلى أسفل ( على محور </a:t>
            </a:r>
            <a:r>
              <a:rPr lang="en-US" sz="3000" dirty="0" smtClean="0"/>
              <a:t>y</a:t>
            </a:r>
            <a:r>
              <a:rPr lang="ar-SA" sz="3000" dirty="0" smtClean="0"/>
              <a:t> ) .</a:t>
            </a:r>
          </a:p>
          <a:p>
            <a:pPr rtl="1"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مثال: </a:t>
            </a:r>
          </a:p>
          <a:p>
            <a:pPr rtl="1">
              <a:defRPr/>
            </a:pPr>
            <a:r>
              <a:rPr lang="ar-SA" sz="3000" dirty="0" smtClean="0"/>
              <a:t>ارسم الدالة </a:t>
            </a:r>
          </a:p>
          <a:p>
            <a:pPr rtl="1"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2800" dirty="0" smtClean="0"/>
              <a:t>نحصل على منحنى  هذه الدالة بإزاحة منحنى الدالة          ثلاث وحدات إلى أسفل كما يلي:</a:t>
            </a:r>
            <a:endParaRPr lang="ar-SA" sz="3600" dirty="0" smtClean="0"/>
          </a:p>
          <a:p>
            <a:pPr rtl="1">
              <a:defRPr/>
            </a:pPr>
            <a:endParaRPr lang="en-US" sz="3000" dirty="0"/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4516438" y="2209800"/>
          <a:ext cx="1300162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18" name="Equation" r:id="rId3" imgW="787320" imgH="203040" progId="Equation.3">
                  <p:embed/>
                </p:oleObj>
              </mc:Choice>
              <mc:Fallback>
                <p:oleObj name="Equation" r:id="rId3" imgW="787320" imgH="203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6438" y="2209800"/>
                        <a:ext cx="1300162" cy="276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433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7061562"/>
              </p:ext>
            </p:extLst>
          </p:nvPr>
        </p:nvGraphicFramePr>
        <p:xfrm>
          <a:off x="1676400" y="2209800"/>
          <a:ext cx="914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19" name="Equation" r:id="rId5" imgW="596641" imgH="203112" progId="Equation.3">
                  <p:embed/>
                </p:oleObj>
              </mc:Choice>
              <mc:Fallback>
                <p:oleObj name="Equation" r:id="rId5" imgW="596641" imgH="20311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209800"/>
                        <a:ext cx="914400" cy="381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6759575" y="3733800"/>
          <a:ext cx="93662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20" name="Equation" r:id="rId7" imgW="634680" imgH="228600" progId="Equation.3">
                  <p:embed/>
                </p:oleObj>
              </mc:Choice>
              <mc:Fallback>
                <p:oleObj name="Equation" r:id="rId7" imgW="63468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9575" y="3733800"/>
                        <a:ext cx="936625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1" name="Object 5"/>
          <p:cNvGraphicFramePr>
            <a:graphicFrameLocks noChangeAspect="1"/>
          </p:cNvGraphicFramePr>
          <p:nvPr/>
        </p:nvGraphicFramePr>
        <p:xfrm>
          <a:off x="2743200" y="4800600"/>
          <a:ext cx="7715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21" name="Equation" r:id="rId9" imgW="419040" imgH="228600" progId="Equation.3">
                  <p:embed/>
                </p:oleObj>
              </mc:Choice>
              <mc:Fallback>
                <p:oleObj name="Equation" r:id="rId9" imgW="41904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800600"/>
                        <a:ext cx="77152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9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15375" name="AutoShape 9"/>
          <p:cNvCxnSpPr>
            <a:cxnSpLocks noChangeShapeType="1"/>
          </p:cNvCxnSpPr>
          <p:nvPr/>
        </p:nvCxnSpPr>
        <p:spPr bwMode="auto">
          <a:xfrm rot="10800000">
            <a:off x="3124200" y="4037013"/>
            <a:ext cx="4114800" cy="15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5376" name="AutoShape 10"/>
          <p:cNvCxnSpPr>
            <a:cxnSpLocks noChangeShapeType="1"/>
          </p:cNvCxnSpPr>
          <p:nvPr/>
        </p:nvCxnSpPr>
        <p:spPr bwMode="auto">
          <a:xfrm rot="16200000" flipH="1">
            <a:off x="3429000" y="4038600"/>
            <a:ext cx="33528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15377" name="Freeform 11"/>
          <p:cNvSpPr>
            <a:spLocks/>
          </p:cNvSpPr>
          <p:nvPr/>
        </p:nvSpPr>
        <p:spPr bwMode="auto">
          <a:xfrm>
            <a:off x="3886200" y="3124200"/>
            <a:ext cx="2362200" cy="1828800"/>
          </a:xfrm>
          <a:custGeom>
            <a:avLst/>
            <a:gdLst>
              <a:gd name="T0" fmla="*/ 2147483647 w 2940"/>
              <a:gd name="T1" fmla="*/ 0 h 1728"/>
              <a:gd name="T2" fmla="*/ 2147483647 w 2940"/>
              <a:gd name="T3" fmla="*/ 2147483647 h 1728"/>
              <a:gd name="T4" fmla="*/ 0 w 2940"/>
              <a:gd name="T5" fmla="*/ 2147483647 h 1728"/>
              <a:gd name="T6" fmla="*/ 0 60000 65536"/>
              <a:gd name="T7" fmla="*/ 0 60000 65536"/>
              <a:gd name="T8" fmla="*/ 0 60000 65536"/>
              <a:gd name="T9" fmla="*/ 0 w 2940"/>
              <a:gd name="T10" fmla="*/ 0 h 1728"/>
              <a:gd name="T11" fmla="*/ 2940 w 2940"/>
              <a:gd name="T12" fmla="*/ 1728 h 17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40" h="1728">
                <a:moveTo>
                  <a:pt x="2940" y="0"/>
                </a:moveTo>
                <a:cubicBezTo>
                  <a:pt x="2480" y="846"/>
                  <a:pt x="2020" y="1692"/>
                  <a:pt x="1530" y="1710"/>
                </a:cubicBezTo>
                <a:cubicBezTo>
                  <a:pt x="1040" y="1728"/>
                  <a:pt x="255" y="372"/>
                  <a:pt x="0" y="105"/>
                </a:cubicBezTo>
              </a:path>
            </a:pathLst>
          </a:cu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graphicFrame>
        <p:nvGraphicFramePr>
          <p:cNvPr id="15362" name="Object 9"/>
          <p:cNvGraphicFramePr>
            <a:graphicFrameLocks noChangeAspect="1"/>
          </p:cNvGraphicFramePr>
          <p:nvPr/>
        </p:nvGraphicFramePr>
        <p:xfrm>
          <a:off x="6184900" y="2619375"/>
          <a:ext cx="12700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58" name="Equation" r:id="rId3" imgW="634680" imgH="228600" progId="Equation.3">
                  <p:embed/>
                </p:oleObj>
              </mc:Choice>
              <mc:Fallback>
                <p:oleObj name="Equation" r:id="rId3" imgW="63468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4900" y="2619375"/>
                        <a:ext cx="1270000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4953000" y="21336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59" name="Equation" r:id="rId5" imgW="139680" imgH="164880" progId="Equation.3">
                  <p:embed/>
                </p:oleObj>
              </mc:Choice>
              <mc:Fallback>
                <p:oleObj name="Equation" r:id="rId5" imgW="139680" imgH="164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1336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60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4837113" y="4500563"/>
          <a:ext cx="192087" cy="22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61" name="Equation" r:id="rId9" imgW="126720" imgH="164880" progId="Equation.3">
                  <p:embed/>
                </p:oleObj>
              </mc:Choice>
              <mc:Fallback>
                <p:oleObj name="Equation" r:id="rId9" imgW="126720" imgH="1648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7113" y="4500563"/>
                        <a:ext cx="192087" cy="223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4876800" y="4124325"/>
          <a:ext cx="133350" cy="223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62" name="Equation" r:id="rId11" imgW="88560" imgH="164880" progId="Equation.3">
                  <p:embed/>
                </p:oleObj>
              </mc:Choice>
              <mc:Fallback>
                <p:oleObj name="Equation" r:id="rId11" imgW="88560" imgH="1648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124325"/>
                        <a:ext cx="133350" cy="223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7" name="Object 7"/>
          <p:cNvGraphicFramePr>
            <a:graphicFrameLocks noChangeAspect="1"/>
          </p:cNvGraphicFramePr>
          <p:nvPr/>
        </p:nvGraphicFramePr>
        <p:xfrm>
          <a:off x="4846638" y="4876800"/>
          <a:ext cx="173037" cy="24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63" name="Equation" r:id="rId13" imgW="114120" imgH="177480" progId="Equation.3">
                  <p:embed/>
                </p:oleObj>
              </mc:Choice>
              <mc:Fallback>
                <p:oleObj name="Equation" r:id="rId13" imgW="114120" imgH="1774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6638" y="4876800"/>
                        <a:ext cx="173037" cy="242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تابع: ملاحظات على رسم الدوال:</a:t>
            </a:r>
          </a:p>
        </p:txBody>
      </p:sp>
      <p:sp>
        <p:nvSpPr>
          <p:cNvPr id="17411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524000"/>
            <a:ext cx="8915400" cy="45259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3"/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الإزاحة إلى اليمين: </a:t>
            </a:r>
            <a:endParaRPr lang="en-US" sz="3000" dirty="0" smtClean="0">
              <a:solidFill>
                <a:srgbClr val="FF0000"/>
              </a:solidFill>
            </a:endParaRPr>
          </a:p>
          <a:p>
            <a:pPr rtl="1">
              <a:defRPr/>
            </a:pPr>
            <a:r>
              <a:rPr lang="en-US" sz="3000" dirty="0" smtClean="0"/>
              <a:t> </a:t>
            </a:r>
            <a:r>
              <a:rPr lang="ar-SA" sz="3000" dirty="0" smtClean="0"/>
              <a:t>يمكن الحصول على منحنى               بإزاحة منحنى           بمقدار   </a:t>
            </a:r>
            <a:r>
              <a:rPr lang="en-US" sz="3000" dirty="0" smtClean="0"/>
              <a:t>c</a:t>
            </a:r>
            <a:r>
              <a:rPr lang="ar-SA" sz="3000" dirty="0" smtClean="0"/>
              <a:t> وحدة إلى اليمين ( على محور </a:t>
            </a:r>
            <a:r>
              <a:rPr lang="en-US" sz="3000" dirty="0" smtClean="0"/>
              <a:t>x</a:t>
            </a:r>
            <a:r>
              <a:rPr lang="ar-SA" sz="3000" dirty="0" smtClean="0"/>
              <a:t> ) .</a:t>
            </a:r>
          </a:p>
          <a:p>
            <a:pPr rtl="1"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مثال: </a:t>
            </a:r>
          </a:p>
          <a:p>
            <a:pPr rtl="1">
              <a:defRPr/>
            </a:pPr>
            <a:r>
              <a:rPr lang="ar-SA" sz="3000" dirty="0" smtClean="0"/>
              <a:t>ارسم الدالة </a:t>
            </a:r>
          </a:p>
          <a:p>
            <a:pPr rtl="1"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2800" dirty="0" smtClean="0"/>
              <a:t>نحصل على منحنى هذه الدالة بإزاحة منحنى الدالة         وحدة واحدة إلى اليمين كما يلي:</a:t>
            </a:r>
            <a:endParaRPr lang="ar-SA" sz="3600" dirty="0" smtClean="0"/>
          </a:p>
          <a:p>
            <a:pPr rtl="1">
              <a:defRPr/>
            </a:pPr>
            <a:endParaRPr lang="en-US" sz="3000" dirty="0"/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4516438" y="2209800"/>
          <a:ext cx="1300162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66" name="Equation" r:id="rId3" imgW="787320" imgH="203040" progId="Equation.3">
                  <p:embed/>
                </p:oleObj>
              </mc:Choice>
              <mc:Fallback>
                <p:oleObj name="Equation" r:id="rId3" imgW="787320" imgH="203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6438" y="2209800"/>
                        <a:ext cx="1300162" cy="276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4550910"/>
              </p:ext>
            </p:extLst>
          </p:nvPr>
        </p:nvGraphicFramePr>
        <p:xfrm>
          <a:off x="1676400" y="2209800"/>
          <a:ext cx="9144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67" name="Equation" r:id="rId5" imgW="596641" imgH="203112" progId="Equation.3">
                  <p:embed/>
                </p:oleObj>
              </mc:Choice>
              <mc:Fallback>
                <p:oleObj name="Equation" r:id="rId5" imgW="596641" imgH="20311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209800"/>
                        <a:ext cx="914400" cy="3048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2895600" y="4779963"/>
          <a:ext cx="747713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68" name="Equation" r:id="rId7" imgW="406080" imgH="253800" progId="Equation.3">
                  <p:embed/>
                </p:oleObj>
              </mc:Choice>
              <mc:Fallback>
                <p:oleObj name="Equation" r:id="rId7" imgW="406080" imgH="253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779963"/>
                        <a:ext cx="747713" cy="423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7" name="Rectangle 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6894513" y="3733800"/>
          <a:ext cx="868362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69" name="Equation" r:id="rId9" imgW="583920" imgH="253800" progId="Equation.3">
                  <p:embed/>
                </p:oleObj>
              </mc:Choice>
              <mc:Fallback>
                <p:oleObj name="Equation" r:id="rId9" imgW="583920" imgH="253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4513" y="3733800"/>
                        <a:ext cx="868362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9465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cxnSp>
        <p:nvCxnSpPr>
          <p:cNvPr id="19471" name="AutoShape 9"/>
          <p:cNvCxnSpPr>
            <a:cxnSpLocks noChangeShapeType="1"/>
          </p:cNvCxnSpPr>
          <p:nvPr/>
        </p:nvCxnSpPr>
        <p:spPr bwMode="auto">
          <a:xfrm rot="10800000" flipV="1">
            <a:off x="2819400" y="3886200"/>
            <a:ext cx="44196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9472" name="AutoShape 10"/>
          <p:cNvCxnSpPr>
            <a:cxnSpLocks noChangeShapeType="1"/>
          </p:cNvCxnSpPr>
          <p:nvPr/>
        </p:nvCxnSpPr>
        <p:spPr bwMode="auto">
          <a:xfrm rot="5400000">
            <a:off x="3390900" y="3771900"/>
            <a:ext cx="34290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aphicFrame>
        <p:nvGraphicFramePr>
          <p:cNvPr id="1945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8110086"/>
              </p:ext>
            </p:extLst>
          </p:nvPr>
        </p:nvGraphicFramePr>
        <p:xfrm>
          <a:off x="7439025" y="2057400"/>
          <a:ext cx="922338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06" name="معادلة" r:id="rId3" imgW="583920" imgH="253800" progId="Equation.3">
                  <p:embed/>
                </p:oleObj>
              </mc:Choice>
              <mc:Fallback>
                <p:oleObj name="معادلة" r:id="rId3" imgW="58392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39025" y="2057400"/>
                        <a:ext cx="922338" cy="303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4953000" y="16764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07" name="Equation" r:id="rId5" imgW="139680" imgH="164880" progId="Equation.3">
                  <p:embed/>
                </p:oleObj>
              </mc:Choice>
              <mc:Fallback>
                <p:oleObj name="Equation" r:id="rId5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6764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08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473" name="AutoShape 5"/>
          <p:cNvCxnSpPr>
            <a:cxnSpLocks noChangeShapeType="1"/>
          </p:cNvCxnSpPr>
          <p:nvPr/>
        </p:nvCxnSpPr>
        <p:spPr bwMode="auto">
          <a:xfrm rot="5400000">
            <a:off x="5624512" y="2452688"/>
            <a:ext cx="1552575" cy="1371600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</p:cxnSp>
      <p:cxnSp>
        <p:nvCxnSpPr>
          <p:cNvPr id="19474" name="AutoShape 6"/>
          <p:cNvCxnSpPr>
            <a:cxnSpLocks noChangeShapeType="1"/>
          </p:cNvCxnSpPr>
          <p:nvPr/>
        </p:nvCxnSpPr>
        <p:spPr bwMode="auto">
          <a:xfrm flipH="1" flipV="1">
            <a:off x="4114800" y="2362200"/>
            <a:ext cx="1600200" cy="1552576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</p:cxnSp>
      <p:graphicFrame>
        <p:nvGraphicFramePr>
          <p:cNvPr id="1946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702529"/>
              </p:ext>
            </p:extLst>
          </p:nvPr>
        </p:nvGraphicFramePr>
        <p:xfrm>
          <a:off x="5657850" y="3970338"/>
          <a:ext cx="13335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09" name="Equation" r:id="rId9" imgW="88560" imgH="164880" progId="Equation.3">
                  <p:embed/>
                </p:oleObj>
              </mc:Choice>
              <mc:Fallback>
                <p:oleObj name="Equation" r:id="rId9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7850" y="3970338"/>
                        <a:ext cx="133350" cy="225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02354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تابع: ملاحظات على رسم الدوال :</a:t>
            </a:r>
          </a:p>
        </p:txBody>
      </p:sp>
      <p:sp>
        <p:nvSpPr>
          <p:cNvPr id="17411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524000"/>
            <a:ext cx="8915400" cy="45259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4"/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الإزاحة إلى اليسار: </a:t>
            </a:r>
            <a:endParaRPr lang="en-US" sz="3000" dirty="0" smtClean="0">
              <a:solidFill>
                <a:srgbClr val="FF0000"/>
              </a:solidFill>
            </a:endParaRPr>
          </a:p>
          <a:p>
            <a:pPr rtl="1">
              <a:defRPr/>
            </a:pPr>
            <a:r>
              <a:rPr lang="en-US" sz="3000" dirty="0" smtClean="0"/>
              <a:t> </a:t>
            </a:r>
            <a:r>
              <a:rPr lang="ar-SA" sz="3000" dirty="0" smtClean="0"/>
              <a:t>يمكن الحصول على منحنى               بإزاحة منحنى           بمقدار   </a:t>
            </a:r>
            <a:r>
              <a:rPr lang="en-US" sz="3000" dirty="0" smtClean="0"/>
              <a:t>c</a:t>
            </a:r>
            <a:r>
              <a:rPr lang="ar-SA" sz="3000" dirty="0" smtClean="0"/>
              <a:t> وحدة إلى اليسار ( على محور </a:t>
            </a:r>
            <a:r>
              <a:rPr lang="en-US" sz="3000" dirty="0" smtClean="0"/>
              <a:t>x</a:t>
            </a:r>
            <a:r>
              <a:rPr lang="ar-SA" sz="3000" dirty="0" smtClean="0"/>
              <a:t> ) .</a:t>
            </a:r>
          </a:p>
          <a:p>
            <a:pPr rtl="1"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مثال: </a:t>
            </a:r>
          </a:p>
          <a:p>
            <a:pPr rtl="1">
              <a:defRPr/>
            </a:pPr>
            <a:r>
              <a:rPr lang="ar-SA" sz="3000" dirty="0" smtClean="0"/>
              <a:t>ارسم الدالة </a:t>
            </a:r>
          </a:p>
          <a:p>
            <a:pPr rtl="1"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2800" dirty="0" smtClean="0"/>
              <a:t>نحصل على منحنى هذه الدالة بإزاحة منحنى الدالة         ثلاث وحدات إلى اليسار كما يلي:</a:t>
            </a:r>
            <a:endParaRPr lang="ar-SA" sz="3600" dirty="0" smtClean="0"/>
          </a:p>
          <a:p>
            <a:pPr rtl="1">
              <a:defRPr/>
            </a:pPr>
            <a:endParaRPr lang="en-US" sz="3000" dirty="0"/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4516438" y="2209800"/>
          <a:ext cx="1300162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4" name="Equation" r:id="rId3" imgW="787320" imgH="203040" progId="Equation.3">
                  <p:embed/>
                </p:oleObj>
              </mc:Choice>
              <mc:Fallback>
                <p:oleObj name="Equation" r:id="rId3" imgW="787320" imgH="203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6438" y="2209800"/>
                        <a:ext cx="1300162" cy="276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9504359"/>
              </p:ext>
            </p:extLst>
          </p:nvPr>
        </p:nvGraphicFramePr>
        <p:xfrm>
          <a:off x="1676400" y="2209800"/>
          <a:ext cx="9144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5" name="Equation" r:id="rId5" imgW="596641" imgH="203112" progId="Equation.3">
                  <p:embed/>
                </p:oleObj>
              </mc:Choice>
              <mc:Fallback>
                <p:oleObj name="Equation" r:id="rId5" imgW="596641" imgH="20311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209800"/>
                        <a:ext cx="914400" cy="3048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2895600" y="4779963"/>
          <a:ext cx="747713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6" name="Equation" r:id="rId7" imgW="406080" imgH="253800" progId="Equation.3">
                  <p:embed/>
                </p:oleObj>
              </mc:Choice>
              <mc:Fallback>
                <p:oleObj name="Equation" r:id="rId7" imgW="406080" imgH="253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779963"/>
                        <a:ext cx="747713" cy="423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7" name="Rectangle 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37" name="Object 6"/>
          <p:cNvGraphicFramePr>
            <a:graphicFrameLocks noChangeAspect="1"/>
          </p:cNvGraphicFramePr>
          <p:nvPr/>
        </p:nvGraphicFramePr>
        <p:xfrm>
          <a:off x="6858000" y="3733800"/>
          <a:ext cx="9429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7" name="Equation" r:id="rId9" imgW="634725" imgH="253890" progId="Equation.3">
                  <p:embed/>
                </p:oleObj>
              </mc:Choice>
              <mc:Fallback>
                <p:oleObj name="Equation" r:id="rId9" imgW="634725" imgH="25389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3733800"/>
                        <a:ext cx="94297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9465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19471" name="AutoShape 9"/>
          <p:cNvCxnSpPr>
            <a:cxnSpLocks noChangeShapeType="1"/>
          </p:cNvCxnSpPr>
          <p:nvPr/>
        </p:nvCxnSpPr>
        <p:spPr bwMode="auto">
          <a:xfrm rot="10800000" flipV="1">
            <a:off x="2819400" y="3886200"/>
            <a:ext cx="44196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9472" name="AutoShape 10"/>
          <p:cNvCxnSpPr>
            <a:cxnSpLocks noChangeShapeType="1"/>
          </p:cNvCxnSpPr>
          <p:nvPr/>
        </p:nvCxnSpPr>
        <p:spPr bwMode="auto">
          <a:xfrm rot="5400000">
            <a:off x="3390900" y="3771900"/>
            <a:ext cx="34290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aphicFrame>
        <p:nvGraphicFramePr>
          <p:cNvPr id="19458" name="Object 9"/>
          <p:cNvGraphicFramePr>
            <a:graphicFrameLocks noChangeAspect="1"/>
          </p:cNvGraphicFramePr>
          <p:nvPr/>
        </p:nvGraphicFramePr>
        <p:xfrm>
          <a:off x="1676400" y="2057400"/>
          <a:ext cx="962025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74" name="Equation" r:id="rId3" imgW="609480" imgH="253800" progId="Equation.3">
                  <p:embed/>
                </p:oleObj>
              </mc:Choice>
              <mc:Fallback>
                <p:oleObj name="Equation" r:id="rId3" imgW="609480" imgH="2538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057400"/>
                        <a:ext cx="962025" cy="303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4953000" y="16764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75" name="Equation" r:id="rId5" imgW="139680" imgH="164880" progId="Equation.3">
                  <p:embed/>
                </p:oleObj>
              </mc:Choice>
              <mc:Fallback>
                <p:oleObj name="Equation" r:id="rId5" imgW="139680" imgH="164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6764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76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473" name="AutoShape 5"/>
          <p:cNvCxnSpPr>
            <a:cxnSpLocks noChangeShapeType="1"/>
          </p:cNvCxnSpPr>
          <p:nvPr/>
        </p:nvCxnSpPr>
        <p:spPr bwMode="auto">
          <a:xfrm rot="5400000">
            <a:off x="3871912" y="2452688"/>
            <a:ext cx="1552575" cy="1371600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</p:cxnSp>
      <p:cxnSp>
        <p:nvCxnSpPr>
          <p:cNvPr id="19474" name="AutoShape 6"/>
          <p:cNvCxnSpPr>
            <a:cxnSpLocks noChangeShapeType="1"/>
          </p:cNvCxnSpPr>
          <p:nvPr/>
        </p:nvCxnSpPr>
        <p:spPr bwMode="auto">
          <a:xfrm rot="16200000" flipV="1">
            <a:off x="2614612" y="2566988"/>
            <a:ext cx="1400175" cy="1295400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</p:cxnSp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4303713" y="3967163"/>
          <a:ext cx="192087" cy="22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77" name="Equation" r:id="rId9" imgW="126720" imgH="164880" progId="Equation.3">
                  <p:embed/>
                </p:oleObj>
              </mc:Choice>
              <mc:Fallback>
                <p:oleObj name="Equation" r:id="rId9" imgW="126720" imgH="1648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3713" y="3967163"/>
                        <a:ext cx="192087" cy="223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3867150" y="3954463"/>
          <a:ext cx="17145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78" name="Equation" r:id="rId11" imgW="114120" imgH="177480" progId="Equation.3">
                  <p:embed/>
                </p:oleObj>
              </mc:Choice>
              <mc:Fallback>
                <p:oleObj name="Equation" r:id="rId11" imgW="114120" imgH="177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7150" y="3954463"/>
                        <a:ext cx="171450" cy="24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3" name="Object 7"/>
          <p:cNvGraphicFramePr>
            <a:graphicFrameLocks noChangeAspect="1"/>
          </p:cNvGraphicFramePr>
          <p:nvPr/>
        </p:nvGraphicFramePr>
        <p:xfrm>
          <a:off x="4722813" y="3970338"/>
          <a:ext cx="13335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79" name="Equation" r:id="rId13" imgW="88560" imgH="164880" progId="Equation.3">
                  <p:embed/>
                </p:oleObj>
              </mc:Choice>
              <mc:Fallback>
                <p:oleObj name="Equation" r:id="rId13" imgW="88560" imgH="1648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2813" y="3970338"/>
                        <a:ext cx="133350" cy="225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تابع: رسم الدوال :</a:t>
            </a:r>
          </a:p>
        </p:txBody>
      </p:sp>
      <p:sp>
        <p:nvSpPr>
          <p:cNvPr id="17411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524000"/>
            <a:ext cx="8915400" cy="45259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مثال:</a:t>
            </a:r>
            <a:endParaRPr lang="en-US" sz="3000" dirty="0" smtClean="0">
              <a:solidFill>
                <a:srgbClr val="FF0000"/>
              </a:solidFill>
            </a:endParaRPr>
          </a:p>
          <a:p>
            <a:pPr rtl="1">
              <a:defRPr/>
            </a:pPr>
            <a:r>
              <a:rPr lang="ar-SA" sz="3000" dirty="0" smtClean="0"/>
              <a:t>ارسم الدالة </a:t>
            </a:r>
          </a:p>
          <a:p>
            <a:pPr rtl="1"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2800" dirty="0" smtClean="0"/>
              <a:t>نحصل على منحني هذه الدالة بإزاحة منحنى الدالة           وحدة واحدة إلى اليمين ثم وحدتان إلى أعلى كما يلي:</a:t>
            </a:r>
            <a:endParaRPr lang="ar-SA" sz="3600" dirty="0" smtClean="0"/>
          </a:p>
          <a:p>
            <a:pPr rtl="1">
              <a:defRPr/>
            </a:pPr>
            <a:endParaRPr lang="en-US" sz="3000" dirty="0"/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48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3417612"/>
              </p:ext>
            </p:extLst>
          </p:nvPr>
        </p:nvGraphicFramePr>
        <p:xfrm>
          <a:off x="2819400" y="3221038"/>
          <a:ext cx="771525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66" name="Equation" r:id="rId3" imgW="419040" imgH="228600" progId="Equation.3">
                  <p:embed/>
                </p:oleObj>
              </mc:Choice>
              <mc:Fallback>
                <p:oleObj name="Equation" r:id="rId3" imgW="41904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221038"/>
                        <a:ext cx="771525" cy="382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7" name="Rectangle 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483" name="Object 6"/>
          <p:cNvGraphicFramePr>
            <a:graphicFrameLocks noChangeAspect="1"/>
          </p:cNvGraphicFramePr>
          <p:nvPr/>
        </p:nvGraphicFramePr>
        <p:xfrm>
          <a:off x="6413500" y="2152650"/>
          <a:ext cx="13763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67" name="Equation" r:id="rId5" imgW="927000" imgH="228600" progId="Equation.3">
                  <p:embed/>
                </p:oleObj>
              </mc:Choice>
              <mc:Fallback>
                <p:oleObj name="Equation" r:id="rId5" imgW="92700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3500" y="2152650"/>
                        <a:ext cx="1376363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151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21519" name="AutoShape 9"/>
          <p:cNvCxnSpPr>
            <a:cxnSpLocks noChangeShapeType="1"/>
          </p:cNvCxnSpPr>
          <p:nvPr/>
        </p:nvCxnSpPr>
        <p:spPr bwMode="auto">
          <a:xfrm rot="10800000">
            <a:off x="3124200" y="4037013"/>
            <a:ext cx="4114800" cy="15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1520" name="AutoShape 10"/>
          <p:cNvCxnSpPr>
            <a:cxnSpLocks noChangeShapeType="1"/>
          </p:cNvCxnSpPr>
          <p:nvPr/>
        </p:nvCxnSpPr>
        <p:spPr bwMode="auto">
          <a:xfrm rot="16200000" flipH="1">
            <a:off x="3967163" y="3576637"/>
            <a:ext cx="2286000" cy="95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21521" name="Freeform 11"/>
          <p:cNvSpPr>
            <a:spLocks/>
          </p:cNvSpPr>
          <p:nvPr/>
        </p:nvSpPr>
        <p:spPr bwMode="auto">
          <a:xfrm>
            <a:off x="4724400" y="2286000"/>
            <a:ext cx="1876425" cy="1106488"/>
          </a:xfrm>
          <a:custGeom>
            <a:avLst/>
            <a:gdLst>
              <a:gd name="T0" fmla="*/ 2147483647 w 2940"/>
              <a:gd name="T1" fmla="*/ 0 h 1728"/>
              <a:gd name="T2" fmla="*/ 2147483647 w 2940"/>
              <a:gd name="T3" fmla="*/ 2147483647 h 1728"/>
              <a:gd name="T4" fmla="*/ 0 w 2940"/>
              <a:gd name="T5" fmla="*/ 2147483647 h 1728"/>
              <a:gd name="T6" fmla="*/ 0 60000 65536"/>
              <a:gd name="T7" fmla="*/ 0 60000 65536"/>
              <a:gd name="T8" fmla="*/ 0 60000 65536"/>
              <a:gd name="T9" fmla="*/ 0 w 2940"/>
              <a:gd name="T10" fmla="*/ 0 h 1728"/>
              <a:gd name="T11" fmla="*/ 2940 w 2940"/>
              <a:gd name="T12" fmla="*/ 1728 h 17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40" h="1728">
                <a:moveTo>
                  <a:pt x="2940" y="0"/>
                </a:moveTo>
                <a:cubicBezTo>
                  <a:pt x="2480" y="846"/>
                  <a:pt x="2020" y="1692"/>
                  <a:pt x="1530" y="1710"/>
                </a:cubicBezTo>
                <a:cubicBezTo>
                  <a:pt x="1040" y="1728"/>
                  <a:pt x="255" y="372"/>
                  <a:pt x="0" y="105"/>
                </a:cubicBezTo>
              </a:path>
            </a:pathLst>
          </a:cu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graphicFrame>
        <p:nvGraphicFramePr>
          <p:cNvPr id="21506" name="Object 9"/>
          <p:cNvGraphicFramePr>
            <a:graphicFrameLocks noChangeAspect="1"/>
          </p:cNvGraphicFramePr>
          <p:nvPr/>
        </p:nvGraphicFramePr>
        <p:xfrm>
          <a:off x="7086600" y="2122488"/>
          <a:ext cx="1447800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22" name="Equation" r:id="rId3" imgW="914400" imgH="241200" progId="Equation.3">
                  <p:embed/>
                </p:oleObj>
              </mc:Choice>
              <mc:Fallback>
                <p:oleObj name="Equation" r:id="rId3" imgW="914400" imgH="241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2122488"/>
                        <a:ext cx="1447800" cy="315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4953000" y="21336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23" name="Equation" r:id="rId5" imgW="139680" imgH="164880" progId="Equation.3">
                  <p:embed/>
                </p:oleObj>
              </mc:Choice>
              <mc:Fallback>
                <p:oleObj name="Equation" r:id="rId5" imgW="139680" imgH="164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1336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24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4724400" y="3276600"/>
          <a:ext cx="192088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25" name="Equation" r:id="rId9" imgW="126720" imgH="164880" progId="Equation.3">
                  <p:embed/>
                </p:oleObj>
              </mc:Choice>
              <mc:Fallback>
                <p:oleObj name="Equation" r:id="rId9" imgW="126720" imgH="1648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3276600"/>
                        <a:ext cx="192088" cy="233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4800600" y="3657600"/>
          <a:ext cx="133350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26" name="Equation" r:id="rId11" imgW="88560" imgH="164880" progId="Equation.3">
                  <p:embed/>
                </p:oleObj>
              </mc:Choice>
              <mc:Fallback>
                <p:oleObj name="Equation" r:id="rId11" imgW="88560" imgH="1648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3657600"/>
                        <a:ext cx="133350" cy="233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1" name="Object 6"/>
          <p:cNvGraphicFramePr>
            <a:graphicFrameLocks noChangeAspect="1"/>
          </p:cNvGraphicFramePr>
          <p:nvPr/>
        </p:nvGraphicFramePr>
        <p:xfrm>
          <a:off x="5581650" y="4110038"/>
          <a:ext cx="133350" cy="233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27" name="Equation" r:id="rId13" imgW="88560" imgH="164880" progId="Equation.3">
                  <p:embed/>
                </p:oleObj>
              </mc:Choice>
              <mc:Fallback>
                <p:oleObj name="Equation" r:id="rId13" imgW="88560" imgH="1648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1650" y="4110038"/>
                        <a:ext cx="133350" cy="233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تابع: ملاحظات على رسم الدوال:</a:t>
            </a:r>
          </a:p>
        </p:txBody>
      </p:sp>
      <p:sp>
        <p:nvSpPr>
          <p:cNvPr id="17411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524000"/>
            <a:ext cx="8915400" cy="45259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5"/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الانعكاس على محور </a:t>
            </a:r>
            <a:r>
              <a:rPr lang="en-US" sz="3000" dirty="0" smtClean="0">
                <a:solidFill>
                  <a:srgbClr val="FF0000"/>
                </a:solidFill>
              </a:rPr>
              <a:t>x</a:t>
            </a:r>
            <a:r>
              <a:rPr lang="ar-SA" sz="3000" dirty="0" smtClean="0">
                <a:solidFill>
                  <a:srgbClr val="FF0000"/>
                </a:solidFill>
              </a:rPr>
              <a:t>: </a:t>
            </a:r>
            <a:endParaRPr lang="en-US" sz="3000" dirty="0" smtClean="0">
              <a:solidFill>
                <a:srgbClr val="FF0000"/>
              </a:solidFill>
            </a:endParaRPr>
          </a:p>
          <a:p>
            <a:pPr rtl="1">
              <a:defRPr/>
            </a:pPr>
            <a:r>
              <a:rPr lang="en-US" sz="3000" dirty="0" smtClean="0"/>
              <a:t> </a:t>
            </a:r>
            <a:r>
              <a:rPr lang="ar-SA" sz="3000" dirty="0" smtClean="0"/>
              <a:t>يمكن الحصول على منحنى             بانعكاس منحنى           على محور </a:t>
            </a:r>
            <a:r>
              <a:rPr lang="en-US" sz="3000" dirty="0" smtClean="0"/>
              <a:t>x</a:t>
            </a:r>
            <a:r>
              <a:rPr lang="ar-SA" sz="3000" dirty="0" smtClean="0"/>
              <a:t> .</a:t>
            </a:r>
          </a:p>
          <a:p>
            <a:pPr rtl="1"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مثال: </a:t>
            </a:r>
          </a:p>
          <a:p>
            <a:pPr rtl="1">
              <a:defRPr/>
            </a:pPr>
            <a:r>
              <a:rPr lang="ar-SA" sz="3000" dirty="0" smtClean="0"/>
              <a:t>ارسم الدالة </a:t>
            </a:r>
          </a:p>
          <a:p>
            <a:pPr rtl="1"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2800" dirty="0" smtClean="0"/>
              <a:t>نحصل على منحنى هذه الدالة بانعكاس منحنى الدالة          على محور </a:t>
            </a:r>
            <a:r>
              <a:rPr lang="en-US" sz="2800" dirty="0" smtClean="0"/>
              <a:t>x</a:t>
            </a:r>
            <a:r>
              <a:rPr lang="ar-SA" sz="2800" dirty="0" smtClean="0"/>
              <a:t> كما يلي:</a:t>
            </a:r>
            <a:endParaRPr lang="ar-SA" sz="3600" dirty="0" smtClean="0"/>
          </a:p>
          <a:p>
            <a:pPr rtl="1">
              <a:defRPr/>
            </a:pPr>
            <a:endParaRPr lang="en-US" sz="3000" dirty="0"/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8858574"/>
              </p:ext>
            </p:extLst>
          </p:nvPr>
        </p:nvGraphicFramePr>
        <p:xfrm>
          <a:off x="4686300" y="2209800"/>
          <a:ext cx="12573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4" name="Equation" r:id="rId3" imgW="672840" imgH="203040" progId="Equation.3">
                  <p:embed/>
                </p:oleObj>
              </mc:Choice>
              <mc:Fallback>
                <p:oleObj name="Equation" r:id="rId3" imgW="672840" imgH="203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6300" y="2209800"/>
                        <a:ext cx="1257300" cy="381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3557899"/>
              </p:ext>
            </p:extLst>
          </p:nvPr>
        </p:nvGraphicFramePr>
        <p:xfrm>
          <a:off x="1676400" y="2209800"/>
          <a:ext cx="914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5" name="Equation" r:id="rId5" imgW="596641" imgH="203112" progId="Equation.3">
                  <p:embed/>
                </p:oleObj>
              </mc:Choice>
              <mc:Fallback>
                <p:oleObj name="Equation" r:id="rId5" imgW="596641" imgH="20311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209800"/>
                        <a:ext cx="914400" cy="381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2667000" y="4800600"/>
          <a:ext cx="76993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6" name="Equation" r:id="rId7" imgW="419040" imgH="228600" progId="Equation.3">
                  <p:embed/>
                </p:oleObj>
              </mc:Choice>
              <mc:Fallback>
                <p:oleObj name="Equation" r:id="rId7" imgW="41904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800600"/>
                        <a:ext cx="769938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7" name="Rectangle 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2533" name="Object 5"/>
          <p:cNvGraphicFramePr>
            <a:graphicFrameLocks noChangeAspect="1"/>
          </p:cNvGraphicFramePr>
          <p:nvPr/>
        </p:nvGraphicFramePr>
        <p:xfrm>
          <a:off x="6951663" y="3752850"/>
          <a:ext cx="754062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7" name="Equation" r:id="rId9" imgW="507960" imgH="228600" progId="Equation.3">
                  <p:embed/>
                </p:oleObj>
              </mc:Choice>
              <mc:Fallback>
                <p:oleObj name="Equation" r:id="rId9" imgW="50796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1663" y="3752850"/>
                        <a:ext cx="754062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3558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23564" name="AutoShape 9"/>
          <p:cNvCxnSpPr>
            <a:cxnSpLocks noChangeShapeType="1"/>
          </p:cNvCxnSpPr>
          <p:nvPr/>
        </p:nvCxnSpPr>
        <p:spPr bwMode="auto">
          <a:xfrm rot="10800000">
            <a:off x="3124200" y="4037013"/>
            <a:ext cx="4114800" cy="15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3565" name="AutoShape 10"/>
          <p:cNvCxnSpPr>
            <a:cxnSpLocks noChangeShapeType="1"/>
          </p:cNvCxnSpPr>
          <p:nvPr/>
        </p:nvCxnSpPr>
        <p:spPr bwMode="auto">
          <a:xfrm rot="16200000" flipH="1">
            <a:off x="3429000" y="4038600"/>
            <a:ext cx="33528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23566" name="Freeform 11"/>
          <p:cNvSpPr>
            <a:spLocks/>
          </p:cNvSpPr>
          <p:nvPr/>
        </p:nvSpPr>
        <p:spPr bwMode="auto">
          <a:xfrm rot="-10640430">
            <a:off x="4194175" y="4032250"/>
            <a:ext cx="1876425" cy="1106488"/>
          </a:xfrm>
          <a:custGeom>
            <a:avLst/>
            <a:gdLst>
              <a:gd name="T0" fmla="*/ 2147483647 w 2940"/>
              <a:gd name="T1" fmla="*/ 0 h 1728"/>
              <a:gd name="T2" fmla="*/ 2147483647 w 2940"/>
              <a:gd name="T3" fmla="*/ 2147483647 h 1728"/>
              <a:gd name="T4" fmla="*/ 0 w 2940"/>
              <a:gd name="T5" fmla="*/ 2147483647 h 1728"/>
              <a:gd name="T6" fmla="*/ 0 60000 65536"/>
              <a:gd name="T7" fmla="*/ 0 60000 65536"/>
              <a:gd name="T8" fmla="*/ 0 60000 65536"/>
              <a:gd name="T9" fmla="*/ 0 w 2940"/>
              <a:gd name="T10" fmla="*/ 0 h 1728"/>
              <a:gd name="T11" fmla="*/ 2940 w 2940"/>
              <a:gd name="T12" fmla="*/ 1728 h 17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40" h="1728">
                <a:moveTo>
                  <a:pt x="2940" y="0"/>
                </a:moveTo>
                <a:cubicBezTo>
                  <a:pt x="2480" y="846"/>
                  <a:pt x="2020" y="1692"/>
                  <a:pt x="1530" y="1710"/>
                </a:cubicBezTo>
                <a:cubicBezTo>
                  <a:pt x="1040" y="1728"/>
                  <a:pt x="255" y="372"/>
                  <a:pt x="0" y="105"/>
                </a:cubicBezTo>
              </a:path>
            </a:pathLst>
          </a:cu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graphicFrame>
        <p:nvGraphicFramePr>
          <p:cNvPr id="23554" name="Object 9"/>
          <p:cNvGraphicFramePr>
            <a:graphicFrameLocks noChangeAspect="1"/>
          </p:cNvGraphicFramePr>
          <p:nvPr/>
        </p:nvGraphicFramePr>
        <p:xfrm>
          <a:off x="6232525" y="4648200"/>
          <a:ext cx="1062038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30" name="Equation" r:id="rId3" imgW="507960" imgH="228600" progId="Equation.3">
                  <p:embed/>
                </p:oleObj>
              </mc:Choice>
              <mc:Fallback>
                <p:oleObj name="Equation" r:id="rId3" imgW="50796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2525" y="4648200"/>
                        <a:ext cx="1062038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4953000" y="20574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31" name="Equation" r:id="rId5" imgW="139680" imgH="164880" progId="Equation.3">
                  <p:embed/>
                </p:oleObj>
              </mc:Choice>
              <mc:Fallback>
                <p:oleObj name="Equation" r:id="rId5" imgW="139680" imgH="164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0574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32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تابع: ملاحظات على رسم الدوال:</a:t>
            </a:r>
          </a:p>
        </p:txBody>
      </p:sp>
      <p:sp>
        <p:nvSpPr>
          <p:cNvPr id="24581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524000"/>
            <a:ext cx="8915400" cy="4525963"/>
          </a:xfrm>
        </p:spPr>
        <p:txBody>
          <a:bodyPr/>
          <a:lstStyle/>
          <a:p>
            <a:pPr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مثال: </a:t>
            </a:r>
          </a:p>
          <a:p>
            <a:pPr rtl="1"/>
            <a:r>
              <a:rPr lang="ar-SA" sz="3000" smtClean="0">
                <a:cs typeface="Arial" pitchFamily="34" charset="0"/>
              </a:rPr>
              <a:t>ارسم الدالة </a:t>
            </a:r>
          </a:p>
          <a:p>
            <a:pPr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rtl="1"/>
            <a:r>
              <a:rPr lang="ar-SA" sz="2800" smtClean="0">
                <a:cs typeface="Arial" pitchFamily="34" charset="0"/>
              </a:rPr>
              <a:t>نحصل على منحنى هذه الدالة بانعكاس منحنى الدالة          على محور </a:t>
            </a:r>
            <a:r>
              <a:rPr lang="en-US" sz="2800" smtClean="0">
                <a:cs typeface="Arial" pitchFamily="34" charset="0"/>
              </a:rPr>
              <a:t>x</a:t>
            </a:r>
            <a:r>
              <a:rPr lang="ar-SA" sz="2800" smtClean="0">
                <a:cs typeface="Arial" pitchFamily="34" charset="0"/>
              </a:rPr>
              <a:t> كما يلي:</a:t>
            </a:r>
            <a:endParaRPr lang="ar-SA" sz="3600" smtClean="0">
              <a:cs typeface="Arial" pitchFamily="34" charset="0"/>
            </a:endParaRPr>
          </a:p>
          <a:p>
            <a:pPr rtl="1"/>
            <a:endParaRPr lang="en-US" sz="3000" smtClean="0">
              <a:cs typeface="Arial" pitchFamily="34" charset="0"/>
            </a:endParaRPr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4578" name="Object 4"/>
          <p:cNvGraphicFramePr>
            <a:graphicFrameLocks noChangeAspect="1"/>
          </p:cNvGraphicFramePr>
          <p:nvPr/>
        </p:nvGraphicFramePr>
        <p:xfrm>
          <a:off x="2667000" y="3233738"/>
          <a:ext cx="747713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46" name="Equation" r:id="rId3" imgW="406080" imgH="253800" progId="Equation.3">
                  <p:embed/>
                </p:oleObj>
              </mc:Choice>
              <mc:Fallback>
                <p:oleObj name="Equation" r:id="rId3" imgW="406080" imgH="253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233738"/>
                        <a:ext cx="747713" cy="423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7" name="Rectangle 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4579" name="Object 5"/>
          <p:cNvGraphicFramePr>
            <a:graphicFrameLocks noChangeAspect="1"/>
          </p:cNvGraphicFramePr>
          <p:nvPr/>
        </p:nvGraphicFramePr>
        <p:xfrm>
          <a:off x="6961188" y="2114550"/>
          <a:ext cx="735012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47" name="Equation" r:id="rId5" imgW="495000" imgH="253800" progId="Equation.3">
                  <p:embed/>
                </p:oleObj>
              </mc:Choice>
              <mc:Fallback>
                <p:oleObj name="Equation" r:id="rId5" imgW="495000" imgH="253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1188" y="2114550"/>
                        <a:ext cx="735012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25612" name="AutoShape 9"/>
          <p:cNvCxnSpPr>
            <a:cxnSpLocks noChangeShapeType="1"/>
          </p:cNvCxnSpPr>
          <p:nvPr/>
        </p:nvCxnSpPr>
        <p:spPr bwMode="auto">
          <a:xfrm rot="10800000" flipV="1">
            <a:off x="2819400" y="3886200"/>
            <a:ext cx="44196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5613" name="AutoShape 10"/>
          <p:cNvCxnSpPr>
            <a:cxnSpLocks noChangeShapeType="1"/>
          </p:cNvCxnSpPr>
          <p:nvPr/>
        </p:nvCxnSpPr>
        <p:spPr bwMode="auto">
          <a:xfrm rot="16200000" flipH="1">
            <a:off x="3581400" y="3962400"/>
            <a:ext cx="30480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aphicFrame>
        <p:nvGraphicFramePr>
          <p:cNvPr id="25602" name="Object 9"/>
          <p:cNvGraphicFramePr>
            <a:graphicFrameLocks noChangeAspect="1"/>
          </p:cNvGraphicFramePr>
          <p:nvPr/>
        </p:nvGraphicFramePr>
        <p:xfrm>
          <a:off x="6407150" y="4724400"/>
          <a:ext cx="781050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78" name="Equation" r:id="rId3" imgW="495000" imgH="253800" progId="Equation.3">
                  <p:embed/>
                </p:oleObj>
              </mc:Choice>
              <mc:Fallback>
                <p:oleObj name="Equation" r:id="rId3" imgW="495000" imgH="2538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7150" y="4724400"/>
                        <a:ext cx="781050" cy="303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4953000" y="21336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79" name="Equation" r:id="rId5" imgW="139680" imgH="164880" progId="Equation.3">
                  <p:embed/>
                </p:oleObj>
              </mc:Choice>
              <mc:Fallback>
                <p:oleObj name="Equation" r:id="rId5" imgW="139680" imgH="164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1336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80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614" name="AutoShape 5"/>
          <p:cNvCxnSpPr>
            <a:cxnSpLocks noChangeShapeType="1"/>
          </p:cNvCxnSpPr>
          <p:nvPr/>
        </p:nvCxnSpPr>
        <p:spPr bwMode="auto">
          <a:xfrm rot="5400000">
            <a:off x="4100512" y="3976688"/>
            <a:ext cx="1095375" cy="914400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</p:cxnSp>
      <p:cxnSp>
        <p:nvCxnSpPr>
          <p:cNvPr id="25615" name="AutoShape 6"/>
          <p:cNvCxnSpPr>
            <a:cxnSpLocks noChangeShapeType="1"/>
          </p:cNvCxnSpPr>
          <p:nvPr/>
        </p:nvCxnSpPr>
        <p:spPr bwMode="auto">
          <a:xfrm rot="16200000" flipV="1">
            <a:off x="5053012" y="3938588"/>
            <a:ext cx="1095375" cy="990600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تابع: ملاحظات على رسم الدوال:</a:t>
            </a:r>
          </a:p>
        </p:txBody>
      </p:sp>
      <p:sp>
        <p:nvSpPr>
          <p:cNvPr id="26629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524000"/>
            <a:ext cx="8915400" cy="4525963"/>
          </a:xfrm>
        </p:spPr>
        <p:txBody>
          <a:bodyPr/>
          <a:lstStyle/>
          <a:p>
            <a:pPr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مثال: </a:t>
            </a:r>
          </a:p>
          <a:p>
            <a:pPr rtl="1"/>
            <a:r>
              <a:rPr lang="ar-SA" sz="3000" smtClean="0">
                <a:cs typeface="Arial" pitchFamily="34" charset="0"/>
              </a:rPr>
              <a:t>ارسم الدالة </a:t>
            </a:r>
          </a:p>
          <a:p>
            <a:pPr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rtl="1"/>
            <a:r>
              <a:rPr lang="ar-SA" sz="2800" smtClean="0">
                <a:cs typeface="Arial" pitchFamily="34" charset="0"/>
              </a:rPr>
              <a:t>نحصل على منحنى هذه الدالة بانعكاس منحنى الدالة          على محور </a:t>
            </a:r>
            <a:r>
              <a:rPr lang="en-US" sz="2800" smtClean="0">
                <a:cs typeface="Arial" pitchFamily="34" charset="0"/>
              </a:rPr>
              <a:t>x</a:t>
            </a:r>
            <a:r>
              <a:rPr lang="ar-SA" sz="2800" smtClean="0">
                <a:cs typeface="Arial" pitchFamily="34" charset="0"/>
              </a:rPr>
              <a:t> ثم إزاحته ثلاث وحدات إلى أعلى كما  يلي:</a:t>
            </a:r>
            <a:endParaRPr lang="ar-SA" sz="3600" smtClean="0">
              <a:cs typeface="Arial" pitchFamily="34" charset="0"/>
            </a:endParaRPr>
          </a:p>
          <a:p>
            <a:pPr rtl="1"/>
            <a:endParaRPr lang="en-US" sz="3000" smtClean="0">
              <a:cs typeface="Arial" pitchFamily="34" charset="0"/>
            </a:endParaRPr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6626" name="Object 4"/>
          <p:cNvGraphicFramePr>
            <a:graphicFrameLocks noChangeAspect="1"/>
          </p:cNvGraphicFramePr>
          <p:nvPr/>
        </p:nvGraphicFramePr>
        <p:xfrm>
          <a:off x="2667000" y="3200400"/>
          <a:ext cx="76993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94" name="Equation" r:id="rId3" imgW="419040" imgH="228600" progId="Equation.3">
                  <p:embed/>
                </p:oleObj>
              </mc:Choice>
              <mc:Fallback>
                <p:oleObj name="Equation" r:id="rId3" imgW="41904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200400"/>
                        <a:ext cx="769938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7" name="Rectangle 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6627" name="Object 5"/>
          <p:cNvGraphicFramePr>
            <a:graphicFrameLocks noChangeAspect="1"/>
          </p:cNvGraphicFramePr>
          <p:nvPr/>
        </p:nvGraphicFramePr>
        <p:xfrm>
          <a:off x="6791325" y="2133600"/>
          <a:ext cx="1074738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95" name="Equation" r:id="rId5" imgW="723600" imgH="228600" progId="Equation.3">
                  <p:embed/>
                </p:oleObj>
              </mc:Choice>
              <mc:Fallback>
                <p:oleObj name="Equation" r:id="rId5" imgW="7236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1325" y="2133600"/>
                        <a:ext cx="1074738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7657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729154" y="141889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27663" name="AutoShape 9"/>
          <p:cNvCxnSpPr>
            <a:cxnSpLocks noChangeShapeType="1"/>
          </p:cNvCxnSpPr>
          <p:nvPr/>
        </p:nvCxnSpPr>
        <p:spPr bwMode="auto">
          <a:xfrm rot="10800000">
            <a:off x="3124200" y="4037013"/>
            <a:ext cx="4114800" cy="15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7664" name="AutoShape 10"/>
          <p:cNvCxnSpPr>
            <a:cxnSpLocks noChangeShapeType="1"/>
          </p:cNvCxnSpPr>
          <p:nvPr/>
        </p:nvCxnSpPr>
        <p:spPr bwMode="auto">
          <a:xfrm rot="5400000">
            <a:off x="3503613" y="3733800"/>
            <a:ext cx="3201988" cy="15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27665" name="Freeform 11"/>
          <p:cNvSpPr>
            <a:spLocks/>
          </p:cNvSpPr>
          <p:nvPr/>
        </p:nvSpPr>
        <p:spPr bwMode="auto">
          <a:xfrm rot="-10640430">
            <a:off x="3930650" y="3059113"/>
            <a:ext cx="2273300" cy="1993900"/>
          </a:xfrm>
          <a:custGeom>
            <a:avLst/>
            <a:gdLst>
              <a:gd name="T0" fmla="*/ 2147483647 w 2940"/>
              <a:gd name="T1" fmla="*/ 0 h 1728"/>
              <a:gd name="T2" fmla="*/ 2147483647 w 2940"/>
              <a:gd name="T3" fmla="*/ 2147483647 h 1728"/>
              <a:gd name="T4" fmla="*/ 0 w 2940"/>
              <a:gd name="T5" fmla="*/ 2147483647 h 1728"/>
              <a:gd name="T6" fmla="*/ 0 60000 65536"/>
              <a:gd name="T7" fmla="*/ 0 60000 65536"/>
              <a:gd name="T8" fmla="*/ 0 60000 65536"/>
              <a:gd name="T9" fmla="*/ 0 w 2940"/>
              <a:gd name="T10" fmla="*/ 0 h 1728"/>
              <a:gd name="T11" fmla="*/ 2940 w 2940"/>
              <a:gd name="T12" fmla="*/ 1728 h 17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40" h="1728">
                <a:moveTo>
                  <a:pt x="2940" y="0"/>
                </a:moveTo>
                <a:cubicBezTo>
                  <a:pt x="2480" y="846"/>
                  <a:pt x="2020" y="1692"/>
                  <a:pt x="1530" y="1710"/>
                </a:cubicBezTo>
                <a:cubicBezTo>
                  <a:pt x="1040" y="1728"/>
                  <a:pt x="255" y="372"/>
                  <a:pt x="0" y="105"/>
                </a:cubicBezTo>
              </a:path>
            </a:pathLst>
          </a:cu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graphicFrame>
        <p:nvGraphicFramePr>
          <p:cNvPr id="27650" name="Object 9"/>
          <p:cNvGraphicFramePr>
            <a:graphicFrameLocks noChangeAspect="1"/>
          </p:cNvGraphicFramePr>
          <p:nvPr/>
        </p:nvGraphicFramePr>
        <p:xfrm>
          <a:off x="5489575" y="2743200"/>
          <a:ext cx="1512888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50" name="Equation" r:id="rId3" imgW="723600" imgH="228600" progId="Equation.3">
                  <p:embed/>
                </p:oleObj>
              </mc:Choice>
              <mc:Fallback>
                <p:oleObj name="Equation" r:id="rId3" imgW="72360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9575" y="2743200"/>
                        <a:ext cx="1512888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4953000" y="18288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51" name="Equation" r:id="rId5" imgW="139680" imgH="164880" progId="Equation.3">
                  <p:embed/>
                </p:oleObj>
              </mc:Choice>
              <mc:Fallback>
                <p:oleObj name="Equation" r:id="rId5" imgW="139680" imgH="164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8288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52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4837113" y="3271838"/>
          <a:ext cx="192087" cy="22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53" name="Equation" r:id="rId9" imgW="126720" imgH="164880" progId="Equation.3">
                  <p:embed/>
                </p:oleObj>
              </mc:Choice>
              <mc:Fallback>
                <p:oleObj name="Equation" r:id="rId9" imgW="126720" imgH="1648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7113" y="3271838"/>
                        <a:ext cx="192087" cy="223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4857750" y="2887663"/>
          <a:ext cx="17145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54" name="Equation" r:id="rId11" imgW="114120" imgH="177480" progId="Equation.3">
                  <p:embed/>
                </p:oleObj>
              </mc:Choice>
              <mc:Fallback>
                <p:oleObj name="Equation" r:id="rId11" imgW="114120" imgH="177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0" y="2887663"/>
                        <a:ext cx="171450" cy="24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5" name="Object 7"/>
          <p:cNvGraphicFramePr>
            <a:graphicFrameLocks noChangeAspect="1"/>
          </p:cNvGraphicFramePr>
          <p:nvPr/>
        </p:nvGraphicFramePr>
        <p:xfrm>
          <a:off x="4865688" y="3656013"/>
          <a:ext cx="13335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55" name="Equation" r:id="rId13" imgW="88560" imgH="164880" progId="Equation.3">
                  <p:embed/>
                </p:oleObj>
              </mc:Choice>
              <mc:Fallback>
                <p:oleObj name="Equation" r:id="rId13" imgW="88560" imgH="1648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5688" y="3656013"/>
                        <a:ext cx="133350" cy="225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تابع: ملاحظات على رسم الدوال:</a:t>
            </a:r>
          </a:p>
        </p:txBody>
      </p:sp>
      <p:sp>
        <p:nvSpPr>
          <p:cNvPr id="17411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524000"/>
            <a:ext cx="8915400" cy="45259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6"/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الانعكاس على محور </a:t>
            </a:r>
            <a:r>
              <a:rPr lang="en-US" sz="3000" dirty="0" smtClean="0">
                <a:solidFill>
                  <a:srgbClr val="FF0000"/>
                </a:solidFill>
              </a:rPr>
              <a:t>y</a:t>
            </a:r>
            <a:r>
              <a:rPr lang="ar-SA" sz="3000" dirty="0" smtClean="0">
                <a:solidFill>
                  <a:srgbClr val="FF0000"/>
                </a:solidFill>
              </a:rPr>
              <a:t>: </a:t>
            </a:r>
            <a:endParaRPr lang="en-US" sz="3000" dirty="0" smtClean="0">
              <a:solidFill>
                <a:srgbClr val="FF0000"/>
              </a:solidFill>
            </a:endParaRPr>
          </a:p>
          <a:p>
            <a:pPr rtl="1">
              <a:defRPr/>
            </a:pPr>
            <a:r>
              <a:rPr lang="en-US" sz="3000" dirty="0" smtClean="0"/>
              <a:t> </a:t>
            </a:r>
            <a:r>
              <a:rPr lang="ar-SA" sz="3000" dirty="0" smtClean="0"/>
              <a:t>يمكن الحصول على منحنى             بانعكاس منحنى           على محور </a:t>
            </a:r>
            <a:r>
              <a:rPr lang="en-US" sz="3000" dirty="0" smtClean="0"/>
              <a:t>y</a:t>
            </a:r>
            <a:r>
              <a:rPr lang="ar-SA" sz="3000" dirty="0" smtClean="0"/>
              <a:t> .</a:t>
            </a:r>
          </a:p>
          <a:p>
            <a:pPr rtl="1"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مثال: </a:t>
            </a:r>
          </a:p>
          <a:p>
            <a:pPr rtl="1">
              <a:defRPr/>
            </a:pPr>
            <a:r>
              <a:rPr lang="ar-SA" sz="3000" dirty="0" smtClean="0"/>
              <a:t>ارسم الدالة </a:t>
            </a:r>
          </a:p>
          <a:p>
            <a:pPr rtl="1"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2800" dirty="0" smtClean="0"/>
              <a:t>نحصل على منحنى هذه الدالة بانعكاس منحنى الدالة          على محور </a:t>
            </a:r>
            <a:r>
              <a:rPr lang="en-US" sz="2800" dirty="0" smtClean="0"/>
              <a:t>y</a:t>
            </a:r>
            <a:r>
              <a:rPr lang="ar-SA" sz="2800" dirty="0" smtClean="0"/>
              <a:t> كما يلي:</a:t>
            </a:r>
            <a:endParaRPr lang="ar-SA" sz="3600" dirty="0" smtClean="0"/>
          </a:p>
          <a:p>
            <a:pPr rtl="1">
              <a:defRPr/>
            </a:pPr>
            <a:endParaRPr lang="en-US" sz="3000" dirty="0"/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5304191"/>
              </p:ext>
            </p:extLst>
          </p:nvPr>
        </p:nvGraphicFramePr>
        <p:xfrm>
          <a:off x="4686300" y="2286000"/>
          <a:ext cx="1257300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58" name="Equation" r:id="rId3" imgW="672840" imgH="203040" progId="Equation.3">
                  <p:embed/>
                </p:oleObj>
              </mc:Choice>
              <mc:Fallback>
                <p:oleObj name="Equation" r:id="rId3" imgW="672840" imgH="203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6300" y="2286000"/>
                        <a:ext cx="1257300" cy="276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867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4822570"/>
              </p:ext>
            </p:extLst>
          </p:nvPr>
        </p:nvGraphicFramePr>
        <p:xfrm>
          <a:off x="1685925" y="2209800"/>
          <a:ext cx="89376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59" name="معادلة" r:id="rId5" imgW="583920" imgH="203040" progId="Equation.3">
                  <p:embed/>
                </p:oleObj>
              </mc:Choice>
              <mc:Fallback>
                <p:oleObj name="معادلة" r:id="rId5" imgW="583920" imgH="203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5925" y="2209800"/>
                        <a:ext cx="893763" cy="381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2590800" y="4724400"/>
          <a:ext cx="885825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60" name="Equation" r:id="rId7" imgW="482400" imgH="241200" progId="Equation.3">
                  <p:embed/>
                </p:oleObj>
              </mc:Choice>
              <mc:Fallback>
                <p:oleObj name="Equation" r:id="rId7" imgW="48240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724400"/>
                        <a:ext cx="885825" cy="401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7" name="Rectangle 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8677" name="Object 5"/>
          <p:cNvGraphicFramePr>
            <a:graphicFrameLocks noChangeAspect="1"/>
          </p:cNvGraphicFramePr>
          <p:nvPr/>
        </p:nvGraphicFramePr>
        <p:xfrm>
          <a:off x="6886575" y="3743325"/>
          <a:ext cx="88582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61" name="Equation" r:id="rId9" imgW="596880" imgH="241200" progId="Equation.3">
                  <p:embed/>
                </p:oleObj>
              </mc:Choice>
              <mc:Fallback>
                <p:oleObj name="Equation" r:id="rId9" imgW="596880" imgH="241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6575" y="3743325"/>
                        <a:ext cx="885825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9702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29708" name="AutoShape 9"/>
          <p:cNvCxnSpPr>
            <a:cxnSpLocks noChangeShapeType="1"/>
          </p:cNvCxnSpPr>
          <p:nvPr/>
        </p:nvCxnSpPr>
        <p:spPr bwMode="auto">
          <a:xfrm rot="10800000" flipV="1">
            <a:off x="2819400" y="3886200"/>
            <a:ext cx="44196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709" name="AutoShape 10"/>
          <p:cNvCxnSpPr>
            <a:cxnSpLocks noChangeShapeType="1"/>
          </p:cNvCxnSpPr>
          <p:nvPr/>
        </p:nvCxnSpPr>
        <p:spPr bwMode="auto">
          <a:xfrm rot="16200000" flipH="1">
            <a:off x="3581400" y="3962400"/>
            <a:ext cx="30480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aphicFrame>
        <p:nvGraphicFramePr>
          <p:cNvPr id="29698" name="Object 9"/>
          <p:cNvGraphicFramePr>
            <a:graphicFrameLocks noChangeAspect="1"/>
          </p:cNvGraphicFramePr>
          <p:nvPr/>
        </p:nvGraphicFramePr>
        <p:xfrm>
          <a:off x="2959100" y="2286000"/>
          <a:ext cx="941388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74" name="Equation" r:id="rId3" imgW="596880" imgH="241200" progId="Equation.3">
                  <p:embed/>
                </p:oleObj>
              </mc:Choice>
              <mc:Fallback>
                <p:oleObj name="Equation" r:id="rId3" imgW="596880" imgH="241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9100" y="2286000"/>
                        <a:ext cx="941388" cy="288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4953000" y="2133600"/>
          <a:ext cx="2921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75" name="Equation" r:id="rId5" imgW="139680" imgH="164880" progId="Equation.3">
                  <p:embed/>
                </p:oleObj>
              </mc:Choice>
              <mc:Fallback>
                <p:oleObj name="Equation" r:id="rId5" imgW="139680" imgH="164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133600"/>
                        <a:ext cx="292100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7327900" y="3886200"/>
          <a:ext cx="368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76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886200"/>
                        <a:ext cx="368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10" name="Freeform 5"/>
          <p:cNvSpPr>
            <a:spLocks/>
          </p:cNvSpPr>
          <p:nvPr/>
        </p:nvSpPr>
        <p:spPr bwMode="auto">
          <a:xfrm rot="5400000">
            <a:off x="3810000" y="2590800"/>
            <a:ext cx="1143000" cy="1447800"/>
          </a:xfrm>
          <a:custGeom>
            <a:avLst/>
            <a:gdLst>
              <a:gd name="T0" fmla="*/ 0 w 2000"/>
              <a:gd name="T1" fmla="*/ 2147483647 h 1635"/>
              <a:gd name="T2" fmla="*/ 2147483647 w 2000"/>
              <a:gd name="T3" fmla="*/ 2147483647 h 1635"/>
              <a:gd name="T4" fmla="*/ 2147483647 w 2000"/>
              <a:gd name="T5" fmla="*/ 2147483647 h 1635"/>
              <a:gd name="T6" fmla="*/ 2147483647 w 2000"/>
              <a:gd name="T7" fmla="*/ 2147483647 h 1635"/>
              <a:gd name="T8" fmla="*/ 2147483647 w 2000"/>
              <a:gd name="T9" fmla="*/ 2147483647 h 1635"/>
              <a:gd name="T10" fmla="*/ 2147483647 w 2000"/>
              <a:gd name="T11" fmla="*/ 2147483647 h 1635"/>
              <a:gd name="T12" fmla="*/ 2147483647 w 2000"/>
              <a:gd name="T13" fmla="*/ 2147483647 h 1635"/>
              <a:gd name="T14" fmla="*/ 2147483647 w 2000"/>
              <a:gd name="T15" fmla="*/ 2147483647 h 1635"/>
              <a:gd name="T16" fmla="*/ 2147483647 w 2000"/>
              <a:gd name="T17" fmla="*/ 2147483647 h 1635"/>
              <a:gd name="T18" fmla="*/ 2147483647 w 2000"/>
              <a:gd name="T19" fmla="*/ 2147483647 h 1635"/>
              <a:gd name="T20" fmla="*/ 2147483647 w 2000"/>
              <a:gd name="T21" fmla="*/ 2147483647 h 1635"/>
              <a:gd name="T22" fmla="*/ 2147483647 w 2000"/>
              <a:gd name="T23" fmla="*/ 2147483647 h 1635"/>
              <a:gd name="T24" fmla="*/ 2147483647 w 2000"/>
              <a:gd name="T25" fmla="*/ 2147483647 h 1635"/>
              <a:gd name="T26" fmla="*/ 2147483647 w 2000"/>
              <a:gd name="T27" fmla="*/ 2147483647 h 1635"/>
              <a:gd name="T28" fmla="*/ 2147483647 w 2000"/>
              <a:gd name="T29" fmla="*/ 2147483647 h 1635"/>
              <a:gd name="T30" fmla="*/ 2147483647 w 2000"/>
              <a:gd name="T31" fmla="*/ 2147483647 h 1635"/>
              <a:gd name="T32" fmla="*/ 2147483647 w 2000"/>
              <a:gd name="T33" fmla="*/ 2147483647 h 1635"/>
              <a:gd name="T34" fmla="*/ 2147483647 w 2000"/>
              <a:gd name="T35" fmla="*/ 2147483647 h 1635"/>
              <a:gd name="T36" fmla="*/ 2147483647 w 2000"/>
              <a:gd name="T37" fmla="*/ 2147483647 h 1635"/>
              <a:gd name="T38" fmla="*/ 2147483647 w 2000"/>
              <a:gd name="T39" fmla="*/ 2147483647 h 1635"/>
              <a:gd name="T40" fmla="*/ 2147483647 w 2000"/>
              <a:gd name="T41" fmla="*/ 2147483647 h 1635"/>
              <a:gd name="T42" fmla="*/ 2147483647 w 2000"/>
              <a:gd name="T43" fmla="*/ 2147483647 h 1635"/>
              <a:gd name="T44" fmla="*/ 2147483647 w 2000"/>
              <a:gd name="T45" fmla="*/ 2147483647 h 1635"/>
              <a:gd name="T46" fmla="*/ 2147483647 w 2000"/>
              <a:gd name="T47" fmla="*/ 2147483647 h 1635"/>
              <a:gd name="T48" fmla="*/ 2147483647 w 2000"/>
              <a:gd name="T49" fmla="*/ 2147483647 h 1635"/>
              <a:gd name="T50" fmla="*/ 2147483647 w 2000"/>
              <a:gd name="T51" fmla="*/ 0 h 1635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000"/>
              <a:gd name="T79" fmla="*/ 0 h 1635"/>
              <a:gd name="T80" fmla="*/ 2000 w 2000"/>
              <a:gd name="T81" fmla="*/ 1635 h 1635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000" h="1635">
                <a:moveTo>
                  <a:pt x="0" y="1635"/>
                </a:moveTo>
                <a:cubicBezTo>
                  <a:pt x="10" y="1605"/>
                  <a:pt x="12" y="1571"/>
                  <a:pt x="30" y="1545"/>
                </a:cubicBezTo>
                <a:cubicBezTo>
                  <a:pt x="40" y="1530"/>
                  <a:pt x="53" y="1516"/>
                  <a:pt x="60" y="1500"/>
                </a:cubicBezTo>
                <a:cubicBezTo>
                  <a:pt x="81" y="1453"/>
                  <a:pt x="90" y="1365"/>
                  <a:pt x="120" y="1320"/>
                </a:cubicBezTo>
                <a:cubicBezTo>
                  <a:pt x="130" y="1305"/>
                  <a:pt x="142" y="1291"/>
                  <a:pt x="150" y="1275"/>
                </a:cubicBezTo>
                <a:cubicBezTo>
                  <a:pt x="157" y="1261"/>
                  <a:pt x="155" y="1242"/>
                  <a:pt x="165" y="1230"/>
                </a:cubicBezTo>
                <a:cubicBezTo>
                  <a:pt x="176" y="1216"/>
                  <a:pt x="195" y="1210"/>
                  <a:pt x="210" y="1200"/>
                </a:cubicBezTo>
                <a:cubicBezTo>
                  <a:pt x="230" y="1141"/>
                  <a:pt x="248" y="1115"/>
                  <a:pt x="300" y="1080"/>
                </a:cubicBezTo>
                <a:cubicBezTo>
                  <a:pt x="320" y="1021"/>
                  <a:pt x="338" y="995"/>
                  <a:pt x="390" y="960"/>
                </a:cubicBezTo>
                <a:cubicBezTo>
                  <a:pt x="410" y="901"/>
                  <a:pt x="428" y="875"/>
                  <a:pt x="480" y="840"/>
                </a:cubicBezTo>
                <a:cubicBezTo>
                  <a:pt x="490" y="825"/>
                  <a:pt x="502" y="811"/>
                  <a:pt x="510" y="795"/>
                </a:cubicBezTo>
                <a:cubicBezTo>
                  <a:pt x="517" y="781"/>
                  <a:pt x="513" y="760"/>
                  <a:pt x="525" y="750"/>
                </a:cubicBezTo>
                <a:cubicBezTo>
                  <a:pt x="553" y="727"/>
                  <a:pt x="598" y="738"/>
                  <a:pt x="630" y="720"/>
                </a:cubicBezTo>
                <a:cubicBezTo>
                  <a:pt x="662" y="702"/>
                  <a:pt x="690" y="680"/>
                  <a:pt x="720" y="660"/>
                </a:cubicBezTo>
                <a:cubicBezTo>
                  <a:pt x="746" y="642"/>
                  <a:pt x="780" y="640"/>
                  <a:pt x="810" y="630"/>
                </a:cubicBezTo>
                <a:cubicBezTo>
                  <a:pt x="827" y="624"/>
                  <a:pt x="840" y="610"/>
                  <a:pt x="855" y="600"/>
                </a:cubicBezTo>
                <a:cubicBezTo>
                  <a:pt x="887" y="503"/>
                  <a:pt x="954" y="459"/>
                  <a:pt x="1050" y="435"/>
                </a:cubicBezTo>
                <a:cubicBezTo>
                  <a:pt x="1060" y="420"/>
                  <a:pt x="1065" y="400"/>
                  <a:pt x="1080" y="390"/>
                </a:cubicBezTo>
                <a:cubicBezTo>
                  <a:pt x="1110" y="370"/>
                  <a:pt x="1153" y="378"/>
                  <a:pt x="1185" y="360"/>
                </a:cubicBezTo>
                <a:cubicBezTo>
                  <a:pt x="1359" y="263"/>
                  <a:pt x="1190" y="328"/>
                  <a:pt x="1365" y="270"/>
                </a:cubicBezTo>
                <a:cubicBezTo>
                  <a:pt x="1399" y="259"/>
                  <a:pt x="1420" y="219"/>
                  <a:pt x="1455" y="210"/>
                </a:cubicBezTo>
                <a:cubicBezTo>
                  <a:pt x="1475" y="205"/>
                  <a:pt x="1495" y="200"/>
                  <a:pt x="1515" y="195"/>
                </a:cubicBezTo>
                <a:cubicBezTo>
                  <a:pt x="1525" y="180"/>
                  <a:pt x="1529" y="159"/>
                  <a:pt x="1545" y="150"/>
                </a:cubicBezTo>
                <a:cubicBezTo>
                  <a:pt x="1599" y="119"/>
                  <a:pt x="1720" y="126"/>
                  <a:pt x="1785" y="90"/>
                </a:cubicBezTo>
                <a:cubicBezTo>
                  <a:pt x="1817" y="72"/>
                  <a:pt x="1839" y="34"/>
                  <a:pt x="1875" y="30"/>
                </a:cubicBezTo>
                <a:cubicBezTo>
                  <a:pt x="2000" y="14"/>
                  <a:pt x="1995" y="55"/>
                  <a:pt x="1995" y="0"/>
                </a:cubicBezTo>
              </a:path>
            </a:pathLst>
          </a:cu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تمارين: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cs typeface="Arial" pitchFamily="34" charset="0"/>
              </a:rPr>
              <a:t>ارسم الدوال التالية:</a:t>
            </a:r>
          </a:p>
          <a:p>
            <a:pPr marL="514350" indent="-51435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dirty="0" smtClean="0">
                <a:cs typeface="Arial" pitchFamily="34" charset="0"/>
              </a:rPr>
              <a:t>  </a:t>
            </a: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1295400" y="3001963"/>
          <a:ext cx="2667000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22" name="Equation" r:id="rId3" imgW="850680" imgH="228600" progId="Equation.3">
                  <p:embed/>
                </p:oleObj>
              </mc:Choice>
              <mc:Fallback>
                <p:oleObj name="Equation" r:id="rId3" imgW="85068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001963"/>
                        <a:ext cx="2667000" cy="579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1389063" y="3611563"/>
          <a:ext cx="2586037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23" name="Equation" r:id="rId5" imgW="825480" imgH="228600" progId="Equation.3">
                  <p:embed/>
                </p:oleObj>
              </mc:Choice>
              <mc:Fallback>
                <p:oleObj name="Equation" r:id="rId5" imgW="82548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9063" y="3611563"/>
                        <a:ext cx="2586037" cy="579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1371600" y="4754563"/>
          <a:ext cx="2903538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24" name="Equation" r:id="rId7" imgW="927000" imgH="228600" progId="Equation.3">
                  <p:embed/>
                </p:oleObj>
              </mc:Choice>
              <mc:Fallback>
                <p:oleObj name="Equation" r:id="rId7" imgW="92700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754563"/>
                        <a:ext cx="2903538" cy="579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5" name="Object 15"/>
          <p:cNvGraphicFramePr>
            <a:graphicFrameLocks noChangeAspect="1"/>
          </p:cNvGraphicFramePr>
          <p:nvPr/>
        </p:nvGraphicFramePr>
        <p:xfrm>
          <a:off x="1219200" y="5440363"/>
          <a:ext cx="3222625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25" name="Equation" r:id="rId9" imgW="1028520" imgH="228600" progId="Equation.3">
                  <p:embed/>
                </p:oleObj>
              </mc:Choice>
              <mc:Fallback>
                <p:oleObj name="Equation" r:id="rId9" imgW="1028520" imgH="2286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440363"/>
                        <a:ext cx="3222625" cy="579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6" name="Object 20"/>
          <p:cNvGraphicFramePr>
            <a:graphicFrameLocks noChangeAspect="1"/>
          </p:cNvGraphicFramePr>
          <p:nvPr/>
        </p:nvGraphicFramePr>
        <p:xfrm>
          <a:off x="1304925" y="2455863"/>
          <a:ext cx="2466975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26" name="Equation" r:id="rId11" imgW="787320" imgH="203040" progId="Equation.3">
                  <p:embed/>
                </p:oleObj>
              </mc:Choice>
              <mc:Fallback>
                <p:oleObj name="Equation" r:id="rId11" imgW="787320" imgH="20304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4925" y="2455863"/>
                        <a:ext cx="2466975" cy="515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7" name="Object 21"/>
          <p:cNvGraphicFramePr>
            <a:graphicFrameLocks noChangeAspect="1"/>
          </p:cNvGraphicFramePr>
          <p:nvPr/>
        </p:nvGraphicFramePr>
        <p:xfrm>
          <a:off x="1311275" y="4144963"/>
          <a:ext cx="3541713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27" name="Equation" r:id="rId13" imgW="1130040" imgH="228600" progId="Equation.3">
                  <p:embed/>
                </p:oleObj>
              </mc:Choice>
              <mc:Fallback>
                <p:oleObj name="Equation" r:id="rId13" imgW="1130040" imgH="2286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1275" y="4144963"/>
                        <a:ext cx="3541713" cy="579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تمارين: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</p:spPr>
        <p:txBody>
          <a:bodyPr/>
          <a:lstStyle/>
          <a:p>
            <a:pPr marL="514350" indent="-514350" algn="l">
              <a:buFont typeface="+mj-lt"/>
              <a:buAutoNum type="arabicPeriod"/>
              <a:defRPr/>
            </a:pPr>
            <a:endParaRPr lang="en-US" dirty="0" smtClean="0">
              <a:cs typeface="Arial" pitchFamily="34" charset="0"/>
            </a:endParaRPr>
          </a:p>
          <a:p>
            <a:pPr marL="514350" indent="-514350" algn="l">
              <a:buFont typeface="+mj-lt"/>
              <a:buAutoNum type="arabicPeriod" startAt="7"/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514350" indent="-514350" algn="l">
              <a:buFont typeface="+mj-lt"/>
              <a:buAutoNum type="arabicPeriod" startAt="7"/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514350" indent="-514350" algn="l">
              <a:buFont typeface="+mj-lt"/>
              <a:buAutoNum type="arabicPeriod" startAt="7"/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514350" indent="-514350" algn="l">
              <a:buFont typeface="+mj-lt"/>
              <a:buAutoNum type="arabicPeriod" startAt="7"/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1244600" y="2514600"/>
          <a:ext cx="241300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30" name="Equation" r:id="rId3" imgW="927000" imgH="228600" progId="Equation.3">
                  <p:embed/>
                </p:oleObj>
              </mc:Choice>
              <mc:Fallback>
                <p:oleObj name="Equation" r:id="rId3" imgW="92700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4600" y="2514600"/>
                        <a:ext cx="2413000" cy="434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1404938" y="3048000"/>
          <a:ext cx="208121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31" name="Equation" r:id="rId5" imgW="799920" imgH="241200" progId="Equation.3">
                  <p:embed/>
                </p:oleObj>
              </mc:Choice>
              <mc:Fallback>
                <p:oleObj name="Equation" r:id="rId5" imgW="799920" imgH="241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4938" y="3048000"/>
                        <a:ext cx="2081212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8" name="Object 9"/>
          <p:cNvGraphicFramePr>
            <a:graphicFrameLocks noChangeAspect="1"/>
          </p:cNvGraphicFramePr>
          <p:nvPr/>
        </p:nvGraphicFramePr>
        <p:xfrm>
          <a:off x="1295400" y="1905000"/>
          <a:ext cx="2674938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32" name="Equation" r:id="rId7" imgW="1028520" imgH="253800" progId="Equation.3">
                  <p:embed/>
                </p:oleObj>
              </mc:Choice>
              <mc:Fallback>
                <p:oleObj name="Equation" r:id="rId7" imgW="1028520" imgH="2538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905000"/>
                        <a:ext cx="2674938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9" name="Object 11"/>
          <p:cNvGraphicFramePr>
            <a:graphicFrameLocks noChangeAspect="1"/>
          </p:cNvGraphicFramePr>
          <p:nvPr/>
        </p:nvGraphicFramePr>
        <p:xfrm>
          <a:off x="1403350" y="3657600"/>
          <a:ext cx="2711450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33" name="Equation" r:id="rId9" imgW="914400" imgH="253800" progId="Equation.3">
                  <p:embed/>
                </p:oleObj>
              </mc:Choice>
              <mc:Fallback>
                <p:oleObj name="Equation" r:id="rId9" imgW="914400" imgH="2538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3657600"/>
                        <a:ext cx="2711450" cy="566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1462</TotalTime>
  <Words>699</Words>
  <Application>Microsoft Office PowerPoint</Application>
  <PresentationFormat>A4 Paper (210x297 mm)</PresentationFormat>
  <Paragraphs>280</Paragraphs>
  <Slides>34</Slides>
  <Notes>0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34</vt:i4>
      </vt:variant>
    </vt:vector>
  </HeadingPairs>
  <TitlesOfParts>
    <vt:vector size="37" baseType="lpstr">
      <vt:lpstr>Office Theme</vt:lpstr>
      <vt:lpstr>Equation</vt:lpstr>
      <vt:lpstr>معادلة</vt:lpstr>
      <vt:lpstr>عرض تقديمي في PowerPoint</vt:lpstr>
      <vt:lpstr>المحاضرة السابعة  الجزء الثاني</vt:lpstr>
      <vt:lpstr>رسم الدوال:</vt:lpstr>
      <vt:lpstr>رسم منحنى الصيغة القياسية للدالة:</vt:lpstr>
      <vt:lpstr>تابع: الحل:</vt:lpstr>
      <vt:lpstr>رسم منحنى الصيغة القياسية للدالة:</vt:lpstr>
      <vt:lpstr>تابع: الحل:</vt:lpstr>
      <vt:lpstr>رسم منحنى الصيغة القياسية للدالة:</vt:lpstr>
      <vt:lpstr>تابع: الحل:</vt:lpstr>
      <vt:lpstr>رسم منحنى الصيغة القياسية للدالة:</vt:lpstr>
      <vt:lpstr>تابع: الحل:</vt:lpstr>
      <vt:lpstr>رسم منحنى الصيغة القياسية للدالة:</vt:lpstr>
      <vt:lpstr>تابع: الحل:</vt:lpstr>
      <vt:lpstr>ملاحظات على رسم الدوال:</vt:lpstr>
      <vt:lpstr>تابع: الحل:</vt:lpstr>
      <vt:lpstr>ملاحظات على رسم الدوال:</vt:lpstr>
      <vt:lpstr>تابع: الحل:</vt:lpstr>
      <vt:lpstr>تابع: ملاحظات على رسم الدوال:</vt:lpstr>
      <vt:lpstr>تابع: الحل:</vt:lpstr>
      <vt:lpstr>تابع: ملاحظات على رسم الدوال :</vt:lpstr>
      <vt:lpstr>تابع: الحل:</vt:lpstr>
      <vt:lpstr>تابع: رسم الدوال :</vt:lpstr>
      <vt:lpstr>تابع: الحل:</vt:lpstr>
      <vt:lpstr>تابع: ملاحظات على رسم الدوال:</vt:lpstr>
      <vt:lpstr>تابع: الحل:</vt:lpstr>
      <vt:lpstr>تابع: ملاحظات على رسم الدوال:</vt:lpstr>
      <vt:lpstr>تابع: الحل:</vt:lpstr>
      <vt:lpstr>تابع: ملاحظات على رسم الدوال:</vt:lpstr>
      <vt:lpstr>تابع: الحل:</vt:lpstr>
      <vt:lpstr>تابع: ملاحظات على رسم الدوال:</vt:lpstr>
      <vt:lpstr>تابع: الحل:</vt:lpstr>
      <vt:lpstr>تمارين:</vt:lpstr>
      <vt:lpstr>تمارين: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120</cp:revision>
  <cp:lastPrinted>2011-10-19T04:23:06Z</cp:lastPrinted>
  <dcterms:created xsi:type="dcterms:W3CDTF">2009-10-14T19:14:34Z</dcterms:created>
  <dcterms:modified xsi:type="dcterms:W3CDTF">2012-02-18T19:07:15Z</dcterms:modified>
</cp:coreProperties>
</file>