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66" r:id="rId22"/>
  </p:sldIdLst>
  <p:sldSz cx="9906000" cy="6858000" type="A4"/>
  <p:notesSz cx="6669088" cy="9928225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2910" y="-11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4.wmf"/><Relationship Id="rId1" Type="http://schemas.openxmlformats.org/officeDocument/2006/relationships/image" Target="../media/image18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30.wmf"/><Relationship Id="rId1" Type="http://schemas.openxmlformats.org/officeDocument/2006/relationships/image" Target="../media/image14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33.wmf"/><Relationship Id="rId5" Type="http://schemas.openxmlformats.org/officeDocument/2006/relationships/image" Target="../media/image34.wmf"/><Relationship Id="rId4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5" Type="http://schemas.openxmlformats.org/officeDocument/2006/relationships/image" Target="../media/image39.wmf"/><Relationship Id="rId4" Type="http://schemas.openxmlformats.org/officeDocument/2006/relationships/image" Target="../media/image47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4" Type="http://schemas.openxmlformats.org/officeDocument/2006/relationships/image" Target="../media/image51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image" Target="../media/image54.wmf"/><Relationship Id="rId7" Type="http://schemas.openxmlformats.org/officeDocument/2006/relationships/image" Target="../media/image58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6" Type="http://schemas.openxmlformats.org/officeDocument/2006/relationships/image" Target="../media/image57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Relationship Id="rId9" Type="http://schemas.openxmlformats.org/officeDocument/2006/relationships/image" Target="../media/image60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4" Type="http://schemas.openxmlformats.org/officeDocument/2006/relationships/image" Target="../media/image64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3" Type="http://schemas.openxmlformats.org/officeDocument/2006/relationships/image" Target="../media/image65.wmf"/><Relationship Id="rId7" Type="http://schemas.openxmlformats.org/officeDocument/2006/relationships/image" Target="../media/image68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6" Type="http://schemas.openxmlformats.org/officeDocument/2006/relationships/image" Target="../media/image67.wmf"/><Relationship Id="rId5" Type="http://schemas.openxmlformats.org/officeDocument/2006/relationships/image" Target="../media/image66.wmf"/><Relationship Id="rId10" Type="http://schemas.openxmlformats.org/officeDocument/2006/relationships/image" Target="../media/image71.wmf"/><Relationship Id="rId4" Type="http://schemas.openxmlformats.org/officeDocument/2006/relationships/image" Target="../media/image55.wmf"/><Relationship Id="rId9" Type="http://schemas.openxmlformats.org/officeDocument/2006/relationships/image" Target="../media/image70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image" Target="../media/image64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5.wmf"/><Relationship Id="rId1" Type="http://schemas.openxmlformats.org/officeDocument/2006/relationships/image" Target="../media/image7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6113" y="744538"/>
            <a:ext cx="537686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26628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B6C51A1-D60E-435C-B929-2564FC7F27F3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27652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844A56A-6F46-4DBA-96CC-D57FFEC2D93B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28676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CE93587-B956-4BD3-A380-071D3B3DCF99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7.wmf"/><Relationship Id="rId5" Type="http://schemas.openxmlformats.org/officeDocument/2006/relationships/image" Target="../media/image4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10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1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7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14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2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19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2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4.wmf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25.wmf"/><Relationship Id="rId4" Type="http://schemas.openxmlformats.org/officeDocument/2006/relationships/image" Target="../media/image18.wmf"/><Relationship Id="rId9" Type="http://schemas.openxmlformats.org/officeDocument/2006/relationships/oleObject" Target="../embeddings/oleObject24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7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12" Type="http://schemas.openxmlformats.org/officeDocument/2006/relationships/image" Target="../media/image3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0.wmf"/><Relationship Id="rId11" Type="http://schemas.openxmlformats.org/officeDocument/2006/relationships/oleObject" Target="../embeddings/oleObject33.bin"/><Relationship Id="rId5" Type="http://schemas.openxmlformats.org/officeDocument/2006/relationships/oleObject" Target="../embeddings/oleObject30.bin"/><Relationship Id="rId10" Type="http://schemas.openxmlformats.org/officeDocument/2006/relationships/image" Target="../media/image31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32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12" Type="http://schemas.openxmlformats.org/officeDocument/2006/relationships/image" Target="../media/image3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38.bin"/><Relationship Id="rId5" Type="http://schemas.openxmlformats.org/officeDocument/2006/relationships/oleObject" Target="../embeddings/oleObject35.bin"/><Relationship Id="rId10" Type="http://schemas.openxmlformats.org/officeDocument/2006/relationships/image" Target="../media/image22.wmf"/><Relationship Id="rId4" Type="http://schemas.openxmlformats.org/officeDocument/2006/relationships/image" Target="../media/image33.wmf"/><Relationship Id="rId9" Type="http://schemas.openxmlformats.org/officeDocument/2006/relationships/oleObject" Target="../embeddings/oleObject37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12" Type="http://schemas.openxmlformats.org/officeDocument/2006/relationships/image" Target="../media/image3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6.wmf"/><Relationship Id="rId11" Type="http://schemas.openxmlformats.org/officeDocument/2006/relationships/oleObject" Target="../embeddings/oleObject43.bin"/><Relationship Id="rId5" Type="http://schemas.openxmlformats.org/officeDocument/2006/relationships/oleObject" Target="../embeddings/oleObject40.bin"/><Relationship Id="rId10" Type="http://schemas.openxmlformats.org/officeDocument/2006/relationships/image" Target="../media/image37.wmf"/><Relationship Id="rId4" Type="http://schemas.openxmlformats.org/officeDocument/2006/relationships/image" Target="../media/image35.wmf"/><Relationship Id="rId9" Type="http://schemas.openxmlformats.org/officeDocument/2006/relationships/oleObject" Target="../embeddings/oleObject42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13" Type="http://schemas.openxmlformats.org/officeDocument/2006/relationships/oleObject" Target="../embeddings/oleObject49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0.wmf"/><Relationship Id="rId12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5.bin"/><Relationship Id="rId11" Type="http://schemas.openxmlformats.org/officeDocument/2006/relationships/image" Target="../media/image42.wmf"/><Relationship Id="rId5" Type="http://schemas.openxmlformats.org/officeDocument/2006/relationships/image" Target="../media/image39.wmf"/><Relationship Id="rId10" Type="http://schemas.openxmlformats.org/officeDocument/2006/relationships/oleObject" Target="../embeddings/oleObject47.bin"/><Relationship Id="rId4" Type="http://schemas.openxmlformats.org/officeDocument/2006/relationships/oleObject" Target="../embeddings/oleObject44.bin"/><Relationship Id="rId9" Type="http://schemas.openxmlformats.org/officeDocument/2006/relationships/image" Target="../media/image41.wmf"/><Relationship Id="rId14" Type="http://schemas.openxmlformats.org/officeDocument/2006/relationships/image" Target="../media/image43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2.bin"/><Relationship Id="rId12" Type="http://schemas.openxmlformats.org/officeDocument/2006/relationships/image" Target="../media/image3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5.wmf"/><Relationship Id="rId11" Type="http://schemas.openxmlformats.org/officeDocument/2006/relationships/oleObject" Target="../embeddings/oleObject54.bin"/><Relationship Id="rId5" Type="http://schemas.openxmlformats.org/officeDocument/2006/relationships/oleObject" Target="../embeddings/oleObject51.bin"/><Relationship Id="rId10" Type="http://schemas.openxmlformats.org/officeDocument/2006/relationships/image" Target="../media/image47.wmf"/><Relationship Id="rId4" Type="http://schemas.openxmlformats.org/officeDocument/2006/relationships/image" Target="../media/image44.wmf"/><Relationship Id="rId9" Type="http://schemas.openxmlformats.org/officeDocument/2006/relationships/oleObject" Target="../embeddings/oleObject53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56.bin"/><Relationship Id="rId10" Type="http://schemas.openxmlformats.org/officeDocument/2006/relationships/image" Target="../media/image51.wmf"/><Relationship Id="rId4" Type="http://schemas.openxmlformats.org/officeDocument/2006/relationships/image" Target="../media/image48.wmf"/><Relationship Id="rId9" Type="http://schemas.openxmlformats.org/officeDocument/2006/relationships/oleObject" Target="../embeddings/oleObject58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13" Type="http://schemas.openxmlformats.org/officeDocument/2006/relationships/oleObject" Target="../embeddings/oleObject64.bin"/><Relationship Id="rId18" Type="http://schemas.openxmlformats.org/officeDocument/2006/relationships/image" Target="../media/image59.wmf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1.bin"/><Relationship Id="rId12" Type="http://schemas.openxmlformats.org/officeDocument/2006/relationships/image" Target="../media/image56.wmf"/><Relationship Id="rId17" Type="http://schemas.openxmlformats.org/officeDocument/2006/relationships/oleObject" Target="../embeddings/oleObject6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8.wmf"/><Relationship Id="rId20" Type="http://schemas.openxmlformats.org/officeDocument/2006/relationships/image" Target="../media/image60.wmf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3.wmf"/><Relationship Id="rId11" Type="http://schemas.openxmlformats.org/officeDocument/2006/relationships/oleObject" Target="../embeddings/oleObject63.bin"/><Relationship Id="rId5" Type="http://schemas.openxmlformats.org/officeDocument/2006/relationships/oleObject" Target="../embeddings/oleObject60.bin"/><Relationship Id="rId15" Type="http://schemas.openxmlformats.org/officeDocument/2006/relationships/oleObject" Target="../embeddings/oleObject65.bin"/><Relationship Id="rId10" Type="http://schemas.openxmlformats.org/officeDocument/2006/relationships/image" Target="../media/image55.wmf"/><Relationship Id="rId19" Type="http://schemas.openxmlformats.org/officeDocument/2006/relationships/oleObject" Target="../embeddings/oleObject67.bin"/><Relationship Id="rId4" Type="http://schemas.openxmlformats.org/officeDocument/2006/relationships/image" Target="../media/image52.wmf"/><Relationship Id="rId9" Type="http://schemas.openxmlformats.org/officeDocument/2006/relationships/oleObject" Target="../embeddings/oleObject62.bin"/><Relationship Id="rId14" Type="http://schemas.openxmlformats.org/officeDocument/2006/relationships/image" Target="../media/image57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3" Type="http://schemas.openxmlformats.org/officeDocument/2006/relationships/oleObject" Target="../embeddings/oleObject68.bin"/><Relationship Id="rId7" Type="http://schemas.openxmlformats.org/officeDocument/2006/relationships/oleObject" Target="../embeddings/oleObject7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62.wmf"/><Relationship Id="rId5" Type="http://schemas.openxmlformats.org/officeDocument/2006/relationships/oleObject" Target="../embeddings/oleObject69.bin"/><Relationship Id="rId10" Type="http://schemas.openxmlformats.org/officeDocument/2006/relationships/image" Target="../media/image64.wmf"/><Relationship Id="rId4" Type="http://schemas.openxmlformats.org/officeDocument/2006/relationships/image" Target="../media/image61.wmf"/><Relationship Id="rId9" Type="http://schemas.openxmlformats.org/officeDocument/2006/relationships/oleObject" Target="../embeddings/oleObject71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13" Type="http://schemas.openxmlformats.org/officeDocument/2006/relationships/oleObject" Target="../embeddings/oleObject77.bin"/><Relationship Id="rId18" Type="http://schemas.openxmlformats.org/officeDocument/2006/relationships/image" Target="../media/image69.wmf"/><Relationship Id="rId3" Type="http://schemas.openxmlformats.org/officeDocument/2006/relationships/oleObject" Target="../embeddings/oleObject72.bin"/><Relationship Id="rId21" Type="http://schemas.openxmlformats.org/officeDocument/2006/relationships/oleObject" Target="../embeddings/oleObject81.bin"/><Relationship Id="rId7" Type="http://schemas.openxmlformats.org/officeDocument/2006/relationships/oleObject" Target="../embeddings/oleObject74.bin"/><Relationship Id="rId12" Type="http://schemas.openxmlformats.org/officeDocument/2006/relationships/image" Target="../media/image66.wmf"/><Relationship Id="rId17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8.wmf"/><Relationship Id="rId20" Type="http://schemas.openxmlformats.org/officeDocument/2006/relationships/image" Target="../media/image70.wmf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3.wmf"/><Relationship Id="rId11" Type="http://schemas.openxmlformats.org/officeDocument/2006/relationships/oleObject" Target="../embeddings/oleObject76.bin"/><Relationship Id="rId5" Type="http://schemas.openxmlformats.org/officeDocument/2006/relationships/oleObject" Target="../embeddings/oleObject73.bin"/><Relationship Id="rId15" Type="http://schemas.openxmlformats.org/officeDocument/2006/relationships/oleObject" Target="../embeddings/oleObject78.bin"/><Relationship Id="rId10" Type="http://schemas.openxmlformats.org/officeDocument/2006/relationships/image" Target="../media/image55.wmf"/><Relationship Id="rId19" Type="http://schemas.openxmlformats.org/officeDocument/2006/relationships/oleObject" Target="../embeddings/oleObject80.bin"/><Relationship Id="rId4" Type="http://schemas.openxmlformats.org/officeDocument/2006/relationships/image" Target="../media/image52.wmf"/><Relationship Id="rId9" Type="http://schemas.openxmlformats.org/officeDocument/2006/relationships/oleObject" Target="../embeddings/oleObject75.bin"/><Relationship Id="rId14" Type="http://schemas.openxmlformats.org/officeDocument/2006/relationships/image" Target="../media/image67.wmf"/><Relationship Id="rId22" Type="http://schemas.openxmlformats.org/officeDocument/2006/relationships/image" Target="../media/image71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3" Type="http://schemas.openxmlformats.org/officeDocument/2006/relationships/oleObject" Target="../embeddings/oleObject82.bin"/><Relationship Id="rId7" Type="http://schemas.openxmlformats.org/officeDocument/2006/relationships/oleObject" Target="../embeddings/oleObject8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72.wmf"/><Relationship Id="rId5" Type="http://schemas.openxmlformats.org/officeDocument/2006/relationships/oleObject" Target="../embeddings/oleObject83.bin"/><Relationship Id="rId4" Type="http://schemas.openxmlformats.org/officeDocument/2006/relationships/image" Target="../media/image64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75.wmf"/><Relationship Id="rId5" Type="http://schemas.openxmlformats.org/officeDocument/2006/relationships/oleObject" Target="../embeddings/oleObject86.bin"/><Relationship Id="rId4" Type="http://schemas.openxmlformats.org/officeDocument/2006/relationships/image" Target="../media/image74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</a:p>
          <a:p>
            <a:pPr algn="ctr"/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الرياضيات (2) 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أ. الطاهر إبراهيم</a:t>
            </a:r>
            <a:endParaRPr lang="en-US" sz="24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z="3500" b="1" dirty="0" smtClean="0">
                <a:solidFill>
                  <a:srgbClr val="C00000"/>
                </a:solidFill>
                <a:cs typeface="Arial" pitchFamily="34" charset="0"/>
              </a:rPr>
              <a:t>المحاضرة الحادية عشرة</a:t>
            </a:r>
            <a:br>
              <a:rPr lang="ar-SA" sz="3500" b="1" dirty="0" smtClean="0">
                <a:solidFill>
                  <a:srgbClr val="C00000"/>
                </a:solidFill>
                <a:cs typeface="Arial" pitchFamily="34" charset="0"/>
              </a:rPr>
            </a:br>
            <a:r>
              <a:rPr lang="ar-SA" sz="3500" b="1" dirty="0" smtClean="0">
                <a:solidFill>
                  <a:srgbClr val="00B050"/>
                </a:solidFill>
                <a:cs typeface="Arial" pitchFamily="34" charset="0"/>
              </a:rPr>
              <a:t>الجزء الثاني </a:t>
            </a:r>
            <a:r>
              <a:rPr lang="ar-SA" sz="4000" b="1" dirty="0" smtClean="0">
                <a:solidFill>
                  <a:srgbClr val="C00000"/>
                </a:solidFill>
                <a:cs typeface="Arial" pitchFamily="34" charset="0"/>
              </a:rPr>
              <a:t/>
            </a:r>
            <a:br>
              <a:rPr lang="ar-SA" sz="4000" b="1" dirty="0" smtClean="0">
                <a:solidFill>
                  <a:srgbClr val="C00000"/>
                </a:solidFill>
                <a:cs typeface="Arial" pitchFamily="34" charset="0"/>
              </a:rPr>
            </a:br>
            <a:endParaRPr lang="en-US" sz="4000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23555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4000" b="1" smtClean="0">
                <a:solidFill>
                  <a:srgbClr val="FF0000"/>
                </a:solidFill>
                <a:cs typeface="Arial" pitchFamily="34" charset="0"/>
              </a:rPr>
              <a:t>تطبيقات التفاضل: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إيجاد القيم العظمى والصغرى للدالة: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51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solidFill>
                  <a:srgbClr val="FF0000"/>
                </a:solidFill>
              </a:rPr>
              <a:t>أسلوب المشتقة الثانية:</a:t>
            </a:r>
          </a:p>
          <a:p>
            <a:pPr rtl="1">
              <a:defRPr/>
            </a:pPr>
            <a:r>
              <a:rPr lang="ar-SA" dirty="0" smtClean="0">
                <a:solidFill>
                  <a:srgbClr val="009900"/>
                </a:solidFill>
              </a:rPr>
              <a:t>الخطوات :</a:t>
            </a:r>
            <a:endParaRPr lang="en-US" dirty="0" smtClean="0">
              <a:solidFill>
                <a:srgbClr val="009900"/>
              </a:solidFill>
            </a:endParaRPr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إيجاد المشتقة الأولى للدالة  (          </a:t>
            </a:r>
            <a:r>
              <a:rPr lang="en-US" dirty="0" smtClean="0"/>
              <a:t>(</a:t>
            </a:r>
            <a:r>
              <a:rPr lang="ar-SA" dirty="0" smtClean="0"/>
              <a:t>.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نضع                لإيجاد قيم </a:t>
            </a:r>
            <a:r>
              <a:rPr lang="en-US" dirty="0" smtClean="0"/>
              <a:t>x</a:t>
            </a:r>
            <a:r>
              <a:rPr lang="ar-SA" dirty="0" smtClean="0"/>
              <a:t> التي تحقق المعادلة (القيم الحرجة).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إيجاد المشتقة الثانية للدالة (            ).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عند القيمة الحرجة </a:t>
            </a:r>
            <a:r>
              <a:rPr lang="en-US" dirty="0" smtClean="0"/>
              <a:t>              </a:t>
            </a:r>
            <a:r>
              <a:rPr lang="ar-SA" dirty="0" smtClean="0"/>
              <a:t>تكون للدالة ......</a:t>
            </a:r>
            <a:endParaRPr lang="en-US" dirty="0" smtClean="0"/>
          </a:p>
          <a:p>
            <a:pPr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3886200" y="2667000"/>
          <a:ext cx="1143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0" name="Equation" r:id="rId4" imgW="507960" imgH="203040" progId="Equation.3">
                  <p:embed/>
                </p:oleObj>
              </mc:Choice>
              <mc:Fallback>
                <p:oleObj name="Equation" r:id="rId4" imgW="507960" imgH="2030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667000"/>
                        <a:ext cx="1143000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6477000" y="3276600"/>
          <a:ext cx="16287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1" name="Equation" r:id="rId6" imgW="723600" imgH="203040" progId="Equation.3">
                  <p:embed/>
                </p:oleObj>
              </mc:Choice>
              <mc:Fallback>
                <p:oleObj name="Equation" r:id="rId6" imgW="723600" imgH="2030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3276600"/>
                        <a:ext cx="1628775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3886200" y="4318000"/>
          <a:ext cx="120015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2" name="Equation" r:id="rId8" imgW="533160" imgH="203040" progId="Equation.3">
                  <p:embed/>
                </p:oleObj>
              </mc:Choice>
              <mc:Fallback>
                <p:oleObj name="Equation" r:id="rId8" imgW="533160" imgH="2030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4318000"/>
                        <a:ext cx="1200150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5105400" y="4800600"/>
          <a:ext cx="1143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3" name="Equation" r:id="rId10" imgW="507960" imgH="215640" progId="Equation.3">
                  <p:embed/>
                </p:oleObj>
              </mc:Choice>
              <mc:Fallback>
                <p:oleObj name="Equation" r:id="rId10" imgW="507960" imgH="215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4800600"/>
                        <a:ext cx="1143000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 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5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en-US" dirty="0" smtClean="0">
              <a:solidFill>
                <a:srgbClr val="FF6600"/>
              </a:solidFill>
            </a:endParaRPr>
          </a:p>
          <a:p>
            <a:pPr marL="571500" indent="-571500" rtl="1">
              <a:buFont typeface="+mj-lt"/>
              <a:buAutoNum type="romanLcPeriod"/>
              <a:defRPr/>
            </a:pPr>
            <a:r>
              <a:rPr lang="ar-SA" dirty="0" smtClean="0"/>
              <a:t> قيمة صغرى محلية إذا كانت </a:t>
            </a:r>
            <a:endParaRPr lang="en-US" dirty="0" smtClean="0"/>
          </a:p>
          <a:p>
            <a:pPr marL="514350" indent="-514350" rtl="1">
              <a:buFont typeface="+mj-cs"/>
              <a:buAutoNum type="romanLcPeriod"/>
              <a:defRPr/>
            </a:pPr>
            <a:r>
              <a:rPr lang="ar-SA" dirty="0" smtClean="0"/>
              <a:t> قيمة عظمى محلية إذا كانت</a:t>
            </a:r>
            <a:endParaRPr lang="en-US" dirty="0" smtClean="0"/>
          </a:p>
          <a:p>
            <a:pPr marL="514350" indent="-514350" rtl="1">
              <a:buFont typeface="+mj-cs"/>
              <a:buAutoNum type="romanLcPeriod"/>
              <a:defRPr/>
            </a:pPr>
            <a:r>
              <a:rPr lang="ar-SA" dirty="0" smtClean="0"/>
              <a:t> ويفشل الاختبار إذا كانت  </a:t>
            </a:r>
            <a:endParaRPr lang="en-US" dirty="0" smtClean="0"/>
          </a:p>
          <a:p>
            <a:pPr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3124200" y="2057400"/>
          <a:ext cx="18002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0" name="Equation" r:id="rId4" imgW="799920" imgH="215640" progId="Equation.3">
                  <p:embed/>
                </p:oleObj>
              </mc:Choice>
              <mc:Fallback>
                <p:oleObj name="Equation" r:id="rId4" imgW="799920" imgH="2156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057400"/>
                        <a:ext cx="1800225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3124200" y="2667000"/>
          <a:ext cx="18002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1" name="Equation" r:id="rId6" imgW="799920" imgH="215640" progId="Equation.3">
                  <p:embed/>
                </p:oleObj>
              </mc:Choice>
              <mc:Fallback>
                <p:oleObj name="Equation" r:id="rId6" imgW="799920" imgH="215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667000"/>
                        <a:ext cx="1800225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6"/>
          <p:cNvGraphicFramePr>
            <a:graphicFrameLocks noChangeAspect="1"/>
          </p:cNvGraphicFramePr>
          <p:nvPr/>
        </p:nvGraphicFramePr>
        <p:xfrm>
          <a:off x="3124200" y="3149600"/>
          <a:ext cx="18002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2" name="Equation" r:id="rId8" imgW="799920" imgH="215640" progId="Equation.3">
                  <p:embed/>
                </p:oleObj>
              </mc:Choice>
              <mc:Fallback>
                <p:oleObj name="Equation" r:id="rId8" imgW="799920" imgH="2156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3149600"/>
                        <a:ext cx="1800225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07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مثال(1):</a:t>
            </a:r>
            <a:r>
              <a:rPr lang="ar-SA" dirty="0" smtClean="0">
                <a:cs typeface="Arial" pitchFamily="34" charset="0"/>
              </a:rPr>
              <a:t> إذا كان                                       فما هي نقط القيم العظمى والصغرى إن وجدت؟ لهذه الدالة. </a:t>
            </a: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2971800" y="1371600"/>
          <a:ext cx="403383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4" name="Equation" r:id="rId3" imgW="1473120" imgH="228600" progId="Equation.3">
                  <p:embed/>
                </p:oleObj>
              </mc:Choice>
              <mc:Fallback>
                <p:oleObj name="Equation" r:id="rId3" imgW="147312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371600"/>
                        <a:ext cx="4033838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914400" y="2895600"/>
          <a:ext cx="337343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5" name="Equation" r:id="rId5" imgW="1231560" imgH="228600" progId="Equation.3">
                  <p:embed/>
                </p:oleObj>
              </mc:Choice>
              <mc:Fallback>
                <p:oleObj name="Equation" r:id="rId5" imgW="1231560" imgH="2286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895600"/>
                        <a:ext cx="3373438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/>
        </p:nvGraphicFramePr>
        <p:xfrm>
          <a:off x="806450" y="3567113"/>
          <a:ext cx="4657725" cy="2757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6" name="Equation" r:id="rId7" imgW="1701720" imgH="1180800" progId="Equation.3">
                  <p:embed/>
                </p:oleObj>
              </mc:Choice>
              <mc:Fallback>
                <p:oleObj name="Equation" r:id="rId7" imgW="1701720" imgH="1180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6450" y="3567113"/>
                        <a:ext cx="4657725" cy="2757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cs typeface="Arial" pitchFamily="34" charset="0"/>
              </a:rPr>
              <a:t> إما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أو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6497638" y="2009775"/>
          <a:ext cx="1808162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6" name="Equation" r:id="rId3" imgW="660240" imgH="203040" progId="Equation.3">
                  <p:embed/>
                </p:oleObj>
              </mc:Choice>
              <mc:Fallback>
                <p:oleObj name="Equation" r:id="rId3" imgW="660240" imgH="2030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7638" y="2009775"/>
                        <a:ext cx="1808162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6492875" y="4419600"/>
          <a:ext cx="2538413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7" name="Equation" r:id="rId5" imgW="927000" imgH="203040" progId="Equation.3">
                  <p:embed/>
                </p:oleObj>
              </mc:Choice>
              <mc:Fallback>
                <p:oleObj name="Equation" r:id="rId5" imgW="927000" imgH="203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2875" y="4419600"/>
                        <a:ext cx="2538413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/>
        </p:nvGraphicFramePr>
        <p:xfrm>
          <a:off x="6986588" y="2543175"/>
          <a:ext cx="9398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8" name="Equation" r:id="rId7" imgW="342720" imgH="177480" progId="Equation.3">
                  <p:embed/>
                </p:oleObj>
              </mc:Choice>
              <mc:Fallback>
                <p:oleObj name="Equation" r:id="rId7" imgW="342720" imgH="177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6588" y="2543175"/>
                        <a:ext cx="9398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6781800" y="3048000"/>
          <a:ext cx="1738313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9" name="Equation" r:id="rId9" imgW="634680" imgH="203040" progId="Equation.3">
                  <p:embed/>
                </p:oleObj>
              </mc:Choice>
              <mc:Fallback>
                <p:oleObj name="Equation" r:id="rId9" imgW="634680" imgH="2030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3048000"/>
                        <a:ext cx="1738313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/>
        </p:nvGraphicFramePr>
        <p:xfrm>
          <a:off x="7042150" y="3657600"/>
          <a:ext cx="1182688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0" name="Equation" r:id="rId11" imgW="431640" imgH="177480" progId="Equation.3">
                  <p:embed/>
                </p:oleObj>
              </mc:Choice>
              <mc:Fallback>
                <p:oleObj name="Equation" r:id="rId11" imgW="431640" imgH="17748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2150" y="3657600"/>
                        <a:ext cx="1182688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512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توجد قيمة صغرى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3200400" y="2057400"/>
          <a:ext cx="5529263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0" name="Equation" r:id="rId3" imgW="2019240" imgH="203040" progId="Equation.3">
                  <p:embed/>
                </p:oleObj>
              </mc:Choice>
              <mc:Fallback>
                <p:oleObj name="Equation" r:id="rId3" imgW="2019240" imgH="203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2057400"/>
                        <a:ext cx="5529263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/>
        </p:nvGraphicFramePr>
        <p:xfrm>
          <a:off x="7594600" y="1447800"/>
          <a:ext cx="9398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1" name="Equation" r:id="rId5" imgW="342720" imgH="177480" progId="Equation.3">
                  <p:embed/>
                </p:oleObj>
              </mc:Choice>
              <mc:Fallback>
                <p:oleObj name="Equation" r:id="rId5" imgW="342720" imgH="1774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4600" y="1447800"/>
                        <a:ext cx="9398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/>
        </p:nvGraphicFramePr>
        <p:xfrm>
          <a:off x="8736013" y="27511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2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6013" y="27511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9"/>
          <p:cNvGraphicFramePr>
            <a:graphicFrameLocks noChangeAspect="1"/>
          </p:cNvGraphicFramePr>
          <p:nvPr/>
        </p:nvGraphicFramePr>
        <p:xfrm>
          <a:off x="3657600" y="2590800"/>
          <a:ext cx="939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3" name="Equation" r:id="rId9" imgW="342720" imgH="177480" progId="Equation.3">
                  <p:embed/>
                </p:oleObj>
              </mc:Choice>
              <mc:Fallback>
                <p:oleObj name="Equation" r:id="rId9" imgW="342720" imgH="17748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2590800"/>
                        <a:ext cx="939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/>
        </p:nvGraphicFramePr>
        <p:xfrm>
          <a:off x="2157413" y="3429000"/>
          <a:ext cx="49022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4" name="Equation" r:id="rId11" imgW="1790640" imgH="457200" progId="Equation.3">
                  <p:embed/>
                </p:oleObj>
              </mc:Choice>
              <mc:Fallback>
                <p:oleObj name="Equation" r:id="rId11" imgW="1790640" imgH="457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7413" y="3429000"/>
                        <a:ext cx="4902200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52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توجد قيمة عظمى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en-US" dirty="0" smtClean="0">
                <a:cs typeface="Arial" pitchFamily="34" charset="0"/>
              </a:rPr>
              <a:t>      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4"/>
          <p:cNvGraphicFramePr>
            <a:graphicFrameLocks noChangeAspect="1"/>
          </p:cNvGraphicFramePr>
          <p:nvPr/>
        </p:nvGraphicFramePr>
        <p:xfrm>
          <a:off x="7427913" y="1524000"/>
          <a:ext cx="1182687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4" name="Equation" r:id="rId3" imgW="431640" imgH="177480" progId="Equation.3">
                  <p:embed/>
                </p:oleObj>
              </mc:Choice>
              <mc:Fallback>
                <p:oleObj name="Equation" r:id="rId3" imgW="431640" imgH="177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7913" y="1524000"/>
                        <a:ext cx="1182687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/>
        </p:nvGraphicFramePr>
        <p:xfrm>
          <a:off x="2419350" y="2057400"/>
          <a:ext cx="6329363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5" name="Equation" r:id="rId5" imgW="2311200" imgH="203040" progId="Equation.3">
                  <p:embed/>
                </p:oleObj>
              </mc:Choice>
              <mc:Fallback>
                <p:oleObj name="Equation" r:id="rId5" imgW="2311200" imgH="203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9350" y="2057400"/>
                        <a:ext cx="6329363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7"/>
          <p:cNvGraphicFramePr>
            <a:graphicFrameLocks noChangeAspect="1"/>
          </p:cNvGraphicFramePr>
          <p:nvPr/>
        </p:nvGraphicFramePr>
        <p:xfrm>
          <a:off x="8736013" y="25987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6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6013" y="25987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5"/>
          <p:cNvGraphicFramePr>
            <a:graphicFrameLocks noChangeAspect="1"/>
          </p:cNvGraphicFramePr>
          <p:nvPr/>
        </p:nvGraphicFramePr>
        <p:xfrm>
          <a:off x="3387725" y="2590800"/>
          <a:ext cx="11842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7" name="Equation" r:id="rId9" imgW="431640" imgH="177480" progId="Equation.3">
                  <p:embed/>
                </p:oleObj>
              </mc:Choice>
              <mc:Fallback>
                <p:oleObj name="Equation" r:id="rId9" imgW="431640" imgH="1774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7725" y="2590800"/>
                        <a:ext cx="118427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8"/>
          <p:cNvGraphicFramePr>
            <a:graphicFrameLocks noChangeAspect="1"/>
          </p:cNvGraphicFramePr>
          <p:nvPr/>
        </p:nvGraphicFramePr>
        <p:xfrm>
          <a:off x="1601788" y="3200400"/>
          <a:ext cx="6015037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8" name="Equation" r:id="rId11" imgW="2197080" imgH="457200" progId="Equation.3">
                  <p:embed/>
                </p:oleObj>
              </mc:Choice>
              <mc:Fallback>
                <p:oleObj name="Equation" r:id="rId11" imgW="2197080" imgH="457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1788" y="3200400"/>
                        <a:ext cx="6015037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مثال(2):   </a:t>
            </a:r>
            <a:r>
              <a:rPr lang="ar-SA" dirty="0" smtClean="0">
                <a:cs typeface="Arial" pitchFamily="34" charset="0"/>
              </a:rPr>
              <a:t>إذا كان                                         فما هي نقط القيم العظمى والصغرى إن وجدت؟ لهذه الدالة. </a:t>
            </a: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2514600" y="1371600"/>
          <a:ext cx="43815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0" name="Equation" r:id="rId3" imgW="1600200" imgH="228600" progId="Equation.3">
                  <p:embed/>
                </p:oleObj>
              </mc:Choice>
              <mc:Fallback>
                <p:oleObj name="Equation" r:id="rId3" imgW="16002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371600"/>
                        <a:ext cx="43815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1066800" y="2895600"/>
          <a:ext cx="38258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1" name="Equation" r:id="rId5" imgW="1396800" imgH="228600" progId="Equation.3">
                  <p:embed/>
                </p:oleObj>
              </mc:Choice>
              <mc:Fallback>
                <p:oleObj name="Equation" r:id="rId5" imgW="1396800" imgH="2286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895600"/>
                        <a:ext cx="382587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/>
        </p:nvGraphicFramePr>
        <p:xfrm>
          <a:off x="927100" y="3581400"/>
          <a:ext cx="4414838" cy="225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2" name="Equation" r:id="rId7" imgW="1612800" imgH="965160" progId="Equation.3">
                  <p:embed/>
                </p:oleObj>
              </mc:Choice>
              <mc:Fallback>
                <p:oleObj name="Equation" r:id="rId7" imgW="1612800" imgH="9651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7100" y="3581400"/>
                        <a:ext cx="4414838" cy="225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20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cs typeface="Arial" pitchFamily="34" charset="0"/>
              </a:rPr>
              <a:t> إما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أو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6497638" y="2009775"/>
          <a:ext cx="1808162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2" name="Equation" r:id="rId3" imgW="660240" imgH="203040" progId="Equation.3">
                  <p:embed/>
                </p:oleObj>
              </mc:Choice>
              <mc:Fallback>
                <p:oleObj name="Equation" r:id="rId3" imgW="660240" imgH="2030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7638" y="2009775"/>
                        <a:ext cx="1808162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6388100" y="4419600"/>
          <a:ext cx="2747963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3" name="Equation" r:id="rId5" imgW="1002960" imgH="203040" progId="Equation.3">
                  <p:embed/>
                </p:oleObj>
              </mc:Choice>
              <mc:Fallback>
                <p:oleObj name="Equation" r:id="rId5" imgW="1002960" imgH="203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8100" y="4419600"/>
                        <a:ext cx="2747963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/>
        </p:nvGraphicFramePr>
        <p:xfrm>
          <a:off x="6986588" y="2543175"/>
          <a:ext cx="9398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4" name="Equation" r:id="rId7" imgW="342720" imgH="177480" progId="Equation.3">
                  <p:embed/>
                </p:oleObj>
              </mc:Choice>
              <mc:Fallback>
                <p:oleObj name="Equation" r:id="rId7" imgW="342720" imgH="177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6588" y="2543175"/>
                        <a:ext cx="9398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6705600" y="3124200"/>
          <a:ext cx="1808163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5" name="Equation" r:id="rId9" imgW="660240" imgH="203040" progId="Equation.3">
                  <p:embed/>
                </p:oleObj>
              </mc:Choice>
              <mc:Fallback>
                <p:oleObj name="Equation" r:id="rId9" imgW="660240" imgH="2030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3124200"/>
                        <a:ext cx="1808163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/>
        </p:nvGraphicFramePr>
        <p:xfrm>
          <a:off x="7164388" y="3657600"/>
          <a:ext cx="93821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6" name="Equation" r:id="rId11" imgW="342720" imgH="177480" progId="Equation.3">
                  <p:embed/>
                </p:oleObj>
              </mc:Choice>
              <mc:Fallback>
                <p:oleObj name="Equation" r:id="rId11" imgW="342720" imgH="17748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388" y="3657600"/>
                        <a:ext cx="938212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cs typeface="Arial" pitchFamily="34" charset="0"/>
              </a:rPr>
              <a:t> عند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    توجد قيمة عظمى محلية عند            وهي: 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2957513" y="2057400"/>
          <a:ext cx="60150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6" name="Equation" r:id="rId3" imgW="2197080" imgH="203040" progId="Equation.3">
                  <p:embed/>
                </p:oleObj>
              </mc:Choice>
              <mc:Fallback>
                <p:oleObj name="Equation" r:id="rId3" imgW="2197080" imgH="203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7513" y="2057400"/>
                        <a:ext cx="6015037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/>
        </p:nvGraphicFramePr>
        <p:xfrm>
          <a:off x="7366000" y="1447800"/>
          <a:ext cx="9398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7" name="Equation" r:id="rId5" imgW="342720" imgH="177480" progId="Equation.3">
                  <p:embed/>
                </p:oleObj>
              </mc:Choice>
              <mc:Fallback>
                <p:oleObj name="Equation" r:id="rId5" imgW="342720" imgH="1774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6000" y="1447800"/>
                        <a:ext cx="9398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/>
        </p:nvGraphicFramePr>
        <p:xfrm>
          <a:off x="8736013" y="27511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8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6013" y="27511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9"/>
          <p:cNvGraphicFramePr>
            <a:graphicFrameLocks noChangeAspect="1"/>
          </p:cNvGraphicFramePr>
          <p:nvPr/>
        </p:nvGraphicFramePr>
        <p:xfrm>
          <a:off x="3657600" y="2590800"/>
          <a:ext cx="939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9" name="Equation" r:id="rId9" imgW="342720" imgH="177480" progId="Equation.3">
                  <p:embed/>
                </p:oleObj>
              </mc:Choice>
              <mc:Fallback>
                <p:oleObj name="Equation" r:id="rId9" imgW="342720" imgH="17748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2590800"/>
                        <a:ext cx="939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/>
        </p:nvGraphicFramePr>
        <p:xfrm>
          <a:off x="1184275" y="3429000"/>
          <a:ext cx="684847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30" name="Equation" r:id="rId11" imgW="2501640" imgH="457200" progId="Equation.3">
                  <p:embed/>
                </p:oleObj>
              </mc:Choice>
              <mc:Fallback>
                <p:oleObj name="Equation" r:id="rId11" imgW="2501640" imgH="457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4275" y="3429000"/>
                        <a:ext cx="6848475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القيم العظمى والصغرى: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cs typeface="Arial" pitchFamily="34" charset="0"/>
              </a:rPr>
              <a:t> عند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      توجد قيمة صغرى محلية عند            وهي: 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4"/>
          <p:cNvGraphicFramePr>
            <a:graphicFrameLocks noChangeAspect="1"/>
          </p:cNvGraphicFramePr>
          <p:nvPr/>
        </p:nvGraphicFramePr>
        <p:xfrm>
          <a:off x="7550150" y="1524000"/>
          <a:ext cx="938213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0" name="Equation" r:id="rId3" imgW="342720" imgH="177480" progId="Equation.3">
                  <p:embed/>
                </p:oleObj>
              </mc:Choice>
              <mc:Fallback>
                <p:oleObj name="Equation" r:id="rId3" imgW="342720" imgH="177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0150" y="1524000"/>
                        <a:ext cx="938213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/>
        </p:nvGraphicFramePr>
        <p:xfrm>
          <a:off x="2660650" y="2057400"/>
          <a:ext cx="5843588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1" name="Equation" r:id="rId5" imgW="2133360" imgH="203040" progId="Equation.3">
                  <p:embed/>
                </p:oleObj>
              </mc:Choice>
              <mc:Fallback>
                <p:oleObj name="Equation" r:id="rId5" imgW="2133360" imgH="203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0650" y="2057400"/>
                        <a:ext cx="5843588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7"/>
          <p:cNvGraphicFramePr>
            <a:graphicFrameLocks noChangeAspect="1"/>
          </p:cNvGraphicFramePr>
          <p:nvPr/>
        </p:nvGraphicFramePr>
        <p:xfrm>
          <a:off x="8736013" y="25987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2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6013" y="25987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5"/>
          <p:cNvGraphicFramePr>
            <a:graphicFrameLocks noChangeAspect="1"/>
          </p:cNvGraphicFramePr>
          <p:nvPr/>
        </p:nvGraphicFramePr>
        <p:xfrm>
          <a:off x="3352800" y="2590800"/>
          <a:ext cx="939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3" name="Equation" r:id="rId9" imgW="342720" imgH="177480" progId="Equation.3">
                  <p:embed/>
                </p:oleObj>
              </mc:Choice>
              <mc:Fallback>
                <p:oleObj name="Equation" r:id="rId9" imgW="342720" imgH="1774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2590800"/>
                        <a:ext cx="939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8"/>
          <p:cNvGraphicFramePr>
            <a:graphicFrameLocks noChangeAspect="1"/>
          </p:cNvGraphicFramePr>
          <p:nvPr/>
        </p:nvGraphicFramePr>
        <p:xfrm>
          <a:off x="1063625" y="3200400"/>
          <a:ext cx="70929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4" name="Equation" r:id="rId11" imgW="2590560" imgH="457200" progId="Equation.3">
                  <p:embed/>
                </p:oleObj>
              </mc:Choice>
              <mc:Fallback>
                <p:oleObj name="Equation" r:id="rId11" imgW="2590560" imgH="457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3625" y="3200400"/>
                        <a:ext cx="7092950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نقطة الانقلاب ومجالات التقعر: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5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solidFill>
                  <a:srgbClr val="FF0000"/>
                </a:solidFill>
              </a:rPr>
              <a:t>تعريف:</a:t>
            </a:r>
          </a:p>
          <a:p>
            <a:pPr rtl="1">
              <a:defRPr/>
            </a:pPr>
            <a:r>
              <a:rPr lang="ar-SA" dirty="0" smtClean="0"/>
              <a:t>تسمى النقطة </a:t>
            </a:r>
            <a:r>
              <a:rPr lang="en-US" dirty="0" smtClean="0"/>
              <a:t>                       </a:t>
            </a:r>
            <a:r>
              <a:rPr lang="ar-SA" dirty="0" smtClean="0"/>
              <a:t>نقطة انقلاب لمنحنى الدالة</a:t>
            </a:r>
            <a:r>
              <a:rPr lang="en-US" dirty="0" smtClean="0"/>
              <a:t>        </a:t>
            </a:r>
            <a:r>
              <a:rPr lang="ar-SA" dirty="0" smtClean="0"/>
              <a:t>إذا كان منحنى الدالة مقعراً إلى أسفل مباشرة إلى يسار </a:t>
            </a:r>
            <a:r>
              <a:rPr lang="en-US" dirty="0" smtClean="0"/>
              <a:t>     </a:t>
            </a:r>
            <a:r>
              <a:rPr lang="ar-SA" dirty="0" smtClean="0"/>
              <a:t>ومقعرا إلى أعلى مباشرة إلى يمين </a:t>
            </a:r>
            <a:r>
              <a:rPr lang="en-US" dirty="0" smtClean="0"/>
              <a:t>      </a:t>
            </a:r>
            <a:r>
              <a:rPr lang="ar-SA" dirty="0" smtClean="0"/>
              <a:t>أو العكس.</a:t>
            </a:r>
          </a:p>
          <a:p>
            <a:pPr rtl="1">
              <a:defRPr/>
            </a:pPr>
            <a:r>
              <a:rPr lang="ar-SA" dirty="0" smtClean="0">
                <a:solidFill>
                  <a:srgbClr val="009900"/>
                </a:solidFill>
              </a:rPr>
              <a:t>تحديد مجالات التقعر ونقطة الانقلاب:</a:t>
            </a:r>
            <a:endParaRPr lang="en-US" dirty="0" smtClean="0">
              <a:solidFill>
                <a:srgbClr val="009900"/>
              </a:solidFill>
            </a:endParaRP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dirty="0" smtClean="0"/>
              <a:t> نوجد</a:t>
            </a:r>
            <a:endParaRPr lang="en-US" dirty="0" smtClean="0"/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dirty="0" smtClean="0"/>
              <a:t> نوجد النقاط الحرجة للمشتقة الثانية (              )</a:t>
            </a: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dirty="0" smtClean="0"/>
              <a:t> نضع القيم على خط الأعداد </a:t>
            </a:r>
            <a:endParaRPr lang="en-US" dirty="0" smtClean="0"/>
          </a:p>
          <a:p>
            <a:pPr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838200" y="1066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5486400" y="1981200"/>
          <a:ext cx="200025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8" name="Equation" r:id="rId4" imgW="888840" imgH="241200" progId="Equation.3">
                  <p:embed/>
                </p:oleObj>
              </mc:Choice>
              <mc:Fallback>
                <p:oleObj name="Equation" r:id="rId4" imgW="888840" imgH="241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1981200"/>
                        <a:ext cx="2000250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4"/>
          <p:cNvGraphicFramePr>
            <a:graphicFrameLocks noChangeAspect="1"/>
          </p:cNvGraphicFramePr>
          <p:nvPr/>
        </p:nvGraphicFramePr>
        <p:xfrm>
          <a:off x="7289800" y="4191000"/>
          <a:ext cx="731838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9" name="Equation" r:id="rId6" imgW="444240" imgH="241200" progId="Equation.3">
                  <p:embed/>
                </p:oleObj>
              </mc:Choice>
              <mc:Fallback>
                <p:oleObj name="Equation" r:id="rId6" imgW="44424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9800" y="4191000"/>
                        <a:ext cx="731838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6"/>
          <p:cNvGraphicFramePr>
            <a:graphicFrameLocks noChangeAspect="1"/>
          </p:cNvGraphicFramePr>
          <p:nvPr/>
        </p:nvGraphicFramePr>
        <p:xfrm>
          <a:off x="1447800" y="2057400"/>
          <a:ext cx="7143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80" name="Equation" r:id="rId8" imgW="317160" imgH="228600" progId="Equation.3">
                  <p:embed/>
                </p:oleObj>
              </mc:Choice>
              <mc:Fallback>
                <p:oleObj name="Equation" r:id="rId8" imgW="31716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057400"/>
                        <a:ext cx="71437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6"/>
          <p:cNvGraphicFramePr>
            <a:graphicFrameLocks noChangeAspect="1"/>
          </p:cNvGraphicFramePr>
          <p:nvPr/>
        </p:nvGraphicFramePr>
        <p:xfrm>
          <a:off x="2438400" y="2667000"/>
          <a:ext cx="6286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81" name="Equation" r:id="rId10" imgW="279360" imgH="190440" progId="Equation.3">
                  <p:embed/>
                </p:oleObj>
              </mc:Choice>
              <mc:Fallback>
                <p:oleObj name="Equation" r:id="rId10" imgW="279360" imgH="1904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667000"/>
                        <a:ext cx="62865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8"/>
          <p:cNvGraphicFramePr>
            <a:graphicFrameLocks noChangeAspect="1"/>
          </p:cNvGraphicFramePr>
          <p:nvPr/>
        </p:nvGraphicFramePr>
        <p:xfrm>
          <a:off x="5391150" y="3124200"/>
          <a:ext cx="6286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82" name="Equation" r:id="rId12" imgW="279360" imgH="190440" progId="Equation.3">
                  <p:embed/>
                </p:oleObj>
              </mc:Choice>
              <mc:Fallback>
                <p:oleObj name="Equation" r:id="rId12" imgW="279360" imgH="1904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1150" y="3124200"/>
                        <a:ext cx="62865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/>
        </p:nvGraphicFramePr>
        <p:xfrm>
          <a:off x="2676525" y="4800600"/>
          <a:ext cx="117157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83" name="Equation" r:id="rId13" imgW="711000" imgH="241200" progId="Equation.3">
                  <p:embed/>
                </p:oleObj>
              </mc:Choice>
              <mc:Fallback>
                <p:oleObj name="Equation" r:id="rId13" imgW="711000" imgH="2412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6525" y="4800600"/>
                        <a:ext cx="1171575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نقطة الانقلاب: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229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4"/>
            </a:pPr>
            <a:r>
              <a:rPr lang="ar-SA" dirty="0" smtClean="0">
                <a:cs typeface="Arial" pitchFamily="34" charset="0"/>
              </a:rPr>
              <a:t> نحدد إشارة         حول النقاط الحرجة ويكون المنحنى: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- مقعرا نحو الأعلى إذا كان  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- مقعرا نحو الأسفل إذا كان    </a:t>
            </a:r>
          </a:p>
          <a:p>
            <a:pPr marL="514350" indent="-514350" rtl="1">
              <a:buFont typeface="+mj-lt"/>
              <a:buAutoNum type="arabicPeriod" startAt="5"/>
            </a:pPr>
            <a:r>
              <a:rPr lang="ar-SA" dirty="0" smtClean="0">
                <a:cs typeface="Arial" pitchFamily="34" charset="0"/>
              </a:rPr>
              <a:t>إذا حصل التغير في التقعر قبل وبعد نقطة حرجة    مثلا اذاً توجد نقطة انقلاب وهي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1" name="Object 4"/>
          <p:cNvGraphicFramePr>
            <a:graphicFrameLocks noChangeAspect="1"/>
          </p:cNvGraphicFramePr>
          <p:nvPr/>
        </p:nvGraphicFramePr>
        <p:xfrm>
          <a:off x="3886200" y="2057400"/>
          <a:ext cx="117157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8" name="Equation" r:id="rId3" imgW="711000" imgH="241200" progId="Equation.3">
                  <p:embed/>
                </p:oleObj>
              </mc:Choice>
              <mc:Fallback>
                <p:oleObj name="Equation" r:id="rId3" imgW="71100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057400"/>
                        <a:ext cx="1171575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8"/>
          <p:cNvGraphicFramePr>
            <a:graphicFrameLocks noChangeAspect="1"/>
          </p:cNvGraphicFramePr>
          <p:nvPr/>
        </p:nvGraphicFramePr>
        <p:xfrm>
          <a:off x="3819525" y="2667000"/>
          <a:ext cx="1150938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9" name="Equation" r:id="rId5" imgW="698400" imgH="241200" progId="Equation.3">
                  <p:embed/>
                </p:oleObj>
              </mc:Choice>
              <mc:Fallback>
                <p:oleObj name="Equation" r:id="rId5" imgW="698400" imgH="241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9525" y="2667000"/>
                        <a:ext cx="1150938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8834191"/>
              </p:ext>
            </p:extLst>
          </p:nvPr>
        </p:nvGraphicFramePr>
        <p:xfrm>
          <a:off x="6400800" y="1476375"/>
          <a:ext cx="731837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00" name="Equation" r:id="rId7" imgW="444240" imgH="241200" progId="Equation.3">
                  <p:embed/>
                </p:oleObj>
              </mc:Choice>
              <mc:Fallback>
                <p:oleObj name="Equation" r:id="rId7" imgW="444240" imgH="241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1476375"/>
                        <a:ext cx="731837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7633418"/>
              </p:ext>
            </p:extLst>
          </p:nvPr>
        </p:nvGraphicFramePr>
        <p:xfrm>
          <a:off x="2286000" y="3200400"/>
          <a:ext cx="293688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01" name="Equation" r:id="rId9" imgW="177480" imgH="241200" progId="Equation.3">
                  <p:embed/>
                </p:oleObj>
              </mc:Choice>
              <mc:Fallback>
                <p:oleObj name="Equation" r:id="rId9" imgW="177480" imgH="241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3200400"/>
                        <a:ext cx="293688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6008266"/>
              </p:ext>
            </p:extLst>
          </p:nvPr>
        </p:nvGraphicFramePr>
        <p:xfrm>
          <a:off x="3733800" y="3733800"/>
          <a:ext cx="200025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02" name="Equation" r:id="rId11" imgW="888840" imgH="241200" progId="Equation.3">
                  <p:embed/>
                </p:oleObj>
              </mc:Choice>
              <mc:Fallback>
                <p:oleObj name="Equation" r:id="rId11" imgW="888840" imgH="241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3733800"/>
                        <a:ext cx="2000250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نقطة الانقلاب: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3319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مثال(1):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أوجد نقطة الانقلاب (ان وجدت) للدالة</a:t>
            </a:r>
          </a:p>
          <a:p>
            <a:pPr marL="514350" indent="-514350" rtl="1"/>
            <a:r>
              <a:rPr lang="ar-SA" b="1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609600" y="2005013"/>
          <a:ext cx="3657600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8" name="Equation" r:id="rId3" imgW="1752480" imgH="279360" progId="Equation.3">
                  <p:embed/>
                </p:oleObj>
              </mc:Choice>
              <mc:Fallback>
                <p:oleObj name="Equation" r:id="rId3" imgW="1752480" imgH="27936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005013"/>
                        <a:ext cx="3657600" cy="496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515938" y="2836863"/>
          <a:ext cx="4171950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9" name="Equation" r:id="rId5" imgW="1523880" imgH="279360" progId="Equation.3">
                  <p:embed/>
                </p:oleObj>
              </mc:Choice>
              <mc:Fallback>
                <p:oleObj name="Equation" r:id="rId5" imgW="1523880" imgH="27936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8" y="2836863"/>
                        <a:ext cx="4171950" cy="652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/>
        </p:nvGraphicFramePr>
        <p:xfrm>
          <a:off x="793750" y="4167188"/>
          <a:ext cx="1981200" cy="2005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0" name="Equation" r:id="rId7" imgW="812520" imgH="965160" progId="Equation.3">
                  <p:embed/>
                </p:oleObj>
              </mc:Choice>
              <mc:Fallback>
                <p:oleObj name="Equation" r:id="rId7" imgW="812520" imgH="9651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750" y="4167188"/>
                        <a:ext cx="1981200" cy="2005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/>
        </p:nvGraphicFramePr>
        <p:xfrm>
          <a:off x="533400" y="3551238"/>
          <a:ext cx="3059113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1" name="Equation" r:id="rId9" imgW="1117440" imgH="241200" progId="Equation.3">
                  <p:embed/>
                </p:oleObj>
              </mc:Choice>
              <mc:Fallback>
                <p:oleObj name="Equation" r:id="rId9" imgW="1117440" imgH="241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551238"/>
                        <a:ext cx="3059113" cy="563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algn="l">
              <a:defRPr/>
            </a:pPr>
            <a:r>
              <a:rPr lang="en-US" sz="3000" dirty="0" smtClean="0"/>
              <a:t>        </a:t>
            </a:r>
          </a:p>
          <a:p>
            <a:pPr algn="l">
              <a:defRPr/>
            </a:pPr>
            <a:r>
              <a:rPr lang="en-US" sz="3000" dirty="0" smtClean="0"/>
              <a:t>                                             -                         +  </a:t>
            </a: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400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بما أن حصل تغير في التقعر قبل وبعد  2 </a:t>
            </a:r>
            <a:r>
              <a:rPr lang="ar-SA" sz="2000" b="1" dirty="0" err="1" smtClean="0">
                <a:cs typeface="Arial" pitchFamily="34" charset="0"/>
              </a:rPr>
              <a:t>اذا</a:t>
            </a:r>
            <a:r>
              <a:rPr lang="ar-SA" sz="2000" b="1" dirty="0" smtClean="0">
                <a:cs typeface="Arial" pitchFamily="34" charset="0"/>
              </a:rPr>
              <a:t> توجد نقطة انقلاب عند </a:t>
            </a:r>
            <a:r>
              <a:rPr lang="en-US" sz="2000" b="1" dirty="0" smtClean="0">
                <a:cs typeface="Arial" pitchFamily="34" charset="0"/>
              </a:rPr>
              <a:t>x= 2</a:t>
            </a:r>
            <a:r>
              <a:rPr lang="ar-SA" sz="2000" b="1" dirty="0" smtClean="0">
                <a:cs typeface="Arial" pitchFamily="34" charset="0"/>
              </a:rPr>
              <a:t> وهي</a:t>
            </a: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000" b="1" dirty="0" smtClean="0">
                <a:cs typeface="Arial" pitchFamily="34" charset="0"/>
              </a:rPr>
              <a:t>                 نقطة الانقلاب هي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24" name="رابط كسهم مستقيم 23"/>
          <p:cNvCxnSpPr/>
          <p:nvPr/>
        </p:nvCxnSpPr>
        <p:spPr>
          <a:xfrm rot="10800000">
            <a:off x="762000" y="2667000"/>
            <a:ext cx="7467600" cy="158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338" name="Object 4"/>
          <p:cNvGraphicFramePr>
            <a:graphicFrameLocks noChangeAspect="1"/>
          </p:cNvGraphicFramePr>
          <p:nvPr/>
        </p:nvGraphicFramePr>
        <p:xfrm>
          <a:off x="4495800" y="2728913"/>
          <a:ext cx="182563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2" name="Equation" r:id="rId3" imgW="101520" imgH="177480" progId="Equation.3">
                  <p:embed/>
                </p:oleObj>
              </mc:Choice>
              <mc:Fallback>
                <p:oleObj name="Equation" r:id="rId3" imgW="101520" imgH="177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2728913"/>
                        <a:ext cx="182563" cy="31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7"/>
          <p:cNvGraphicFramePr>
            <a:graphicFrameLocks noChangeAspect="1"/>
          </p:cNvGraphicFramePr>
          <p:nvPr/>
        </p:nvGraphicFramePr>
        <p:xfrm>
          <a:off x="3352800" y="2732088"/>
          <a:ext cx="228600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3" name="Equation" r:id="rId5" imgW="126720" imgH="190440" progId="Equation.3">
                  <p:embed/>
                </p:oleObj>
              </mc:Choice>
              <mc:Fallback>
                <p:oleObj name="Equation" r:id="rId5" imgW="126720" imgH="1904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2732088"/>
                        <a:ext cx="228600" cy="341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0" name="Object 8"/>
          <p:cNvGraphicFramePr>
            <a:graphicFrameLocks noChangeAspect="1"/>
          </p:cNvGraphicFramePr>
          <p:nvPr/>
        </p:nvGraphicFramePr>
        <p:xfrm>
          <a:off x="5562600" y="2728913"/>
          <a:ext cx="250825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4" name="Equation" r:id="rId7" imgW="139680" imgH="177480" progId="Equation.3">
                  <p:embed/>
                </p:oleObj>
              </mc:Choice>
              <mc:Fallback>
                <p:oleObj name="Equation" r:id="rId7" imgW="139680" imgH="17748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2728913"/>
                        <a:ext cx="250825" cy="31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1" name="Object 9"/>
          <p:cNvGraphicFramePr>
            <a:graphicFrameLocks noChangeAspect="1"/>
          </p:cNvGraphicFramePr>
          <p:nvPr/>
        </p:nvGraphicFramePr>
        <p:xfrm>
          <a:off x="6716713" y="2732088"/>
          <a:ext cx="228600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5" name="Equation" r:id="rId9" imgW="126720" imgH="190440" progId="Equation.3">
                  <p:embed/>
                </p:oleObj>
              </mc:Choice>
              <mc:Fallback>
                <p:oleObj name="Equation" r:id="rId9" imgW="126720" imgH="1904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6713" y="2732088"/>
                        <a:ext cx="228600" cy="341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869950" y="3352800"/>
          <a:ext cx="4768850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6" name="Equation" r:id="rId11" imgW="2108160" imgH="241200" progId="Equation.3">
                  <p:embed/>
                </p:oleObj>
              </mc:Choice>
              <mc:Fallback>
                <p:oleObj name="Equation" r:id="rId11" imgW="2108160" imgH="2412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9950" y="3352800"/>
                        <a:ext cx="4768850" cy="465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11"/>
          <p:cNvGraphicFramePr>
            <a:graphicFrameLocks noChangeAspect="1"/>
          </p:cNvGraphicFramePr>
          <p:nvPr/>
        </p:nvGraphicFramePr>
        <p:xfrm>
          <a:off x="914400" y="3886200"/>
          <a:ext cx="49371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7" name="Equation" r:id="rId13" imgW="2222280" imgH="241200" progId="Equation.3">
                  <p:embed/>
                </p:oleObj>
              </mc:Choice>
              <mc:Fallback>
                <p:oleObj name="Equation" r:id="rId13" imgW="2222280" imgH="241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886200"/>
                        <a:ext cx="49371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شكل حر 25"/>
          <p:cNvSpPr/>
          <p:nvPr/>
        </p:nvSpPr>
        <p:spPr>
          <a:xfrm rot="21423662">
            <a:off x="6543675" y="1487488"/>
            <a:ext cx="530225" cy="481012"/>
          </a:xfrm>
          <a:custGeom>
            <a:avLst/>
            <a:gdLst>
              <a:gd name="connsiteX0" fmla="*/ 0 w 491319"/>
              <a:gd name="connsiteY0" fmla="*/ 25021 h 552735"/>
              <a:gd name="connsiteX1" fmla="*/ 191068 w 491319"/>
              <a:gd name="connsiteY1" fmla="*/ 543636 h 552735"/>
              <a:gd name="connsiteX2" fmla="*/ 450376 w 491319"/>
              <a:gd name="connsiteY2" fmla="*/ 79612 h 552735"/>
              <a:gd name="connsiteX3" fmla="*/ 436728 w 491319"/>
              <a:gd name="connsiteY3" fmla="*/ 65965 h 552735"/>
              <a:gd name="connsiteX4" fmla="*/ 436728 w 491319"/>
              <a:gd name="connsiteY4" fmla="*/ 65965 h 552735"/>
              <a:gd name="connsiteX5" fmla="*/ 450376 w 491319"/>
              <a:gd name="connsiteY5" fmla="*/ 52317 h 55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1319" h="552735">
                <a:moveTo>
                  <a:pt x="0" y="25021"/>
                </a:moveTo>
                <a:cubicBezTo>
                  <a:pt x="58002" y="279779"/>
                  <a:pt x="116005" y="534538"/>
                  <a:pt x="191068" y="543636"/>
                </a:cubicBezTo>
                <a:cubicBezTo>
                  <a:pt x="266131" y="552735"/>
                  <a:pt x="409433" y="159224"/>
                  <a:pt x="450376" y="79612"/>
                </a:cubicBezTo>
                <a:cubicBezTo>
                  <a:pt x="491319" y="0"/>
                  <a:pt x="436728" y="65965"/>
                  <a:pt x="436728" y="65965"/>
                </a:cubicBezTo>
                <a:lnTo>
                  <a:pt x="436728" y="65965"/>
                </a:lnTo>
                <a:cubicBezTo>
                  <a:pt x="439003" y="63690"/>
                  <a:pt x="452651" y="54592"/>
                  <a:pt x="450376" y="5231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27" name="شكل حر 26"/>
          <p:cNvSpPr/>
          <p:nvPr/>
        </p:nvSpPr>
        <p:spPr>
          <a:xfrm>
            <a:off x="4191000" y="1524000"/>
            <a:ext cx="450850" cy="400050"/>
          </a:xfrm>
          <a:custGeom>
            <a:avLst/>
            <a:gdLst>
              <a:gd name="connsiteX0" fmla="*/ 0 w 450376"/>
              <a:gd name="connsiteY0" fmla="*/ 400334 h 400334"/>
              <a:gd name="connsiteX1" fmla="*/ 204717 w 450376"/>
              <a:gd name="connsiteY1" fmla="*/ 4549 h 400334"/>
              <a:gd name="connsiteX2" fmla="*/ 450376 w 450376"/>
              <a:gd name="connsiteY2" fmla="*/ 373039 h 400334"/>
              <a:gd name="connsiteX3" fmla="*/ 450376 w 450376"/>
              <a:gd name="connsiteY3" fmla="*/ 373039 h 40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376" h="400334">
                <a:moveTo>
                  <a:pt x="0" y="400334"/>
                </a:moveTo>
                <a:cubicBezTo>
                  <a:pt x="64827" y="204716"/>
                  <a:pt x="129654" y="9098"/>
                  <a:pt x="204717" y="4549"/>
                </a:cubicBezTo>
                <a:cubicBezTo>
                  <a:pt x="279780" y="0"/>
                  <a:pt x="450376" y="373039"/>
                  <a:pt x="450376" y="373039"/>
                </a:cubicBezTo>
                <a:lnTo>
                  <a:pt x="450376" y="373039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28" name="Object 8"/>
          <p:cNvGraphicFramePr>
            <a:graphicFrameLocks noChangeAspect="1"/>
          </p:cNvGraphicFramePr>
          <p:nvPr/>
        </p:nvGraphicFramePr>
        <p:xfrm>
          <a:off x="1295400" y="4419600"/>
          <a:ext cx="12668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8" name="Equation" r:id="rId15" imgW="647640" imgH="228600" progId="Equation.3">
                  <p:embed/>
                </p:oleObj>
              </mc:Choice>
              <mc:Fallback>
                <p:oleObj name="Equation" r:id="rId15" imgW="647640" imgH="2286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4419600"/>
                        <a:ext cx="126682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1" name="Object 9"/>
          <p:cNvGraphicFramePr>
            <a:graphicFrameLocks noChangeAspect="1"/>
          </p:cNvGraphicFramePr>
          <p:nvPr/>
        </p:nvGraphicFramePr>
        <p:xfrm>
          <a:off x="892175" y="4819650"/>
          <a:ext cx="4213225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9" name="Equation" r:id="rId17" imgW="2019240" imgH="545760" progId="Equation.3">
                  <p:embed/>
                </p:oleObj>
              </mc:Choice>
              <mc:Fallback>
                <p:oleObj name="Equation" r:id="rId17" imgW="2019240" imgH="54576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2175" y="4819650"/>
                        <a:ext cx="4213225" cy="971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14"/>
          <p:cNvGraphicFramePr>
            <a:graphicFrameLocks noChangeAspect="1"/>
          </p:cNvGraphicFramePr>
          <p:nvPr/>
        </p:nvGraphicFramePr>
        <p:xfrm>
          <a:off x="5707063" y="5410200"/>
          <a:ext cx="76993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70" name="Equation" r:id="rId19" imgW="393480" imgH="228600" progId="Equation.3">
                  <p:embed/>
                </p:oleObj>
              </mc:Choice>
              <mc:Fallback>
                <p:oleObj name="Equation" r:id="rId19" imgW="393480" imgH="2286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7063" y="5410200"/>
                        <a:ext cx="769937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نقطة الانقلاب: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مثال(2):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أوجد نقطة الانقلاب (ان وجدت) للدالة</a:t>
            </a:r>
          </a:p>
          <a:p>
            <a:pPr marL="514350" indent="-514350" rtl="1"/>
            <a:r>
              <a:rPr lang="ar-SA" b="1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395288" y="2836863"/>
          <a:ext cx="4414837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6" name="Equation" r:id="rId3" imgW="1612800" imgH="279360" progId="Equation.3">
                  <p:embed/>
                </p:oleObj>
              </mc:Choice>
              <mc:Fallback>
                <p:oleObj name="Equation" r:id="rId3" imgW="1612800" imgH="27936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2836863"/>
                        <a:ext cx="4414837" cy="652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/>
        </p:nvGraphicFramePr>
        <p:xfrm>
          <a:off x="809625" y="4167188"/>
          <a:ext cx="1949450" cy="2005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7" name="Equation" r:id="rId5" imgW="799920" imgH="965160" progId="Equation.3">
                  <p:embed/>
                </p:oleObj>
              </mc:Choice>
              <mc:Fallback>
                <p:oleObj name="Equation" r:id="rId5" imgW="799920" imgH="9651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9625" y="4167188"/>
                        <a:ext cx="1949450" cy="2005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/>
        </p:nvGraphicFramePr>
        <p:xfrm>
          <a:off x="533400" y="3551238"/>
          <a:ext cx="3059113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8" name="Equation" r:id="rId7" imgW="1117440" imgH="241200" progId="Equation.3">
                  <p:embed/>
                </p:oleObj>
              </mc:Choice>
              <mc:Fallback>
                <p:oleObj name="Equation" r:id="rId7" imgW="1117440" imgH="241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551238"/>
                        <a:ext cx="3059113" cy="563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2"/>
          <p:cNvGraphicFramePr>
            <a:graphicFrameLocks noChangeAspect="1"/>
          </p:cNvGraphicFramePr>
          <p:nvPr/>
        </p:nvGraphicFramePr>
        <p:xfrm>
          <a:off x="685800" y="2079625"/>
          <a:ext cx="358140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9" name="Equation" r:id="rId9" imgW="1358640" imgH="228600" progId="Equation.3">
                  <p:embed/>
                </p:oleObj>
              </mc:Choice>
              <mc:Fallback>
                <p:oleObj name="Equation" r:id="rId9" imgW="135864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079625"/>
                        <a:ext cx="3581400" cy="511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algn="l">
              <a:defRPr/>
            </a:pPr>
            <a:r>
              <a:rPr lang="en-US" sz="3000" dirty="0" smtClean="0"/>
              <a:t>        </a:t>
            </a:r>
          </a:p>
          <a:p>
            <a:pPr algn="l">
              <a:defRPr/>
            </a:pPr>
            <a:r>
              <a:rPr lang="en-US" sz="3000" dirty="0" smtClean="0"/>
              <a:t>                                                       -                    +  </a:t>
            </a: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400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بما أن حصل تغير في التقعر قبل وبعد  </a:t>
            </a:r>
            <a:r>
              <a:rPr lang="en-US" sz="2000" b="1" dirty="0" smtClean="0">
                <a:cs typeface="Arial" pitchFamily="34" charset="0"/>
              </a:rPr>
              <a:t>2</a:t>
            </a:r>
            <a:r>
              <a:rPr lang="ar-SA" sz="2000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اذا توجد نقطة انقلاب عند </a:t>
            </a:r>
            <a:r>
              <a:rPr lang="en-US" sz="2000" b="1" dirty="0" smtClean="0">
                <a:cs typeface="Arial" pitchFamily="34" charset="0"/>
              </a:rPr>
              <a:t>x= 2</a:t>
            </a:r>
            <a:r>
              <a:rPr lang="ar-SA" sz="2000" b="1" dirty="0" smtClean="0">
                <a:cs typeface="Arial" pitchFamily="34" charset="0"/>
              </a:rPr>
              <a:t> وهي</a:t>
            </a: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000" b="1" dirty="0" smtClean="0">
                <a:cs typeface="Arial" pitchFamily="34" charset="0"/>
              </a:rPr>
              <a:t>                 نقطة الانقلاب هي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cxnSp>
        <p:nvCxnSpPr>
          <p:cNvPr id="24" name="رابط كسهم مستقيم 23"/>
          <p:cNvCxnSpPr/>
          <p:nvPr/>
        </p:nvCxnSpPr>
        <p:spPr>
          <a:xfrm rot="10800000">
            <a:off x="762000" y="2667000"/>
            <a:ext cx="7467600" cy="158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386" name="Object 4"/>
          <p:cNvGraphicFramePr>
            <a:graphicFrameLocks noChangeAspect="1"/>
          </p:cNvGraphicFramePr>
          <p:nvPr/>
        </p:nvGraphicFramePr>
        <p:xfrm>
          <a:off x="4465638" y="2728913"/>
          <a:ext cx="182562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14" name="Equation" r:id="rId3" imgW="101520" imgH="177480" progId="Equation.3">
                  <p:embed/>
                </p:oleObj>
              </mc:Choice>
              <mc:Fallback>
                <p:oleObj name="Equation" r:id="rId3" imgW="101520" imgH="177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5638" y="2728913"/>
                        <a:ext cx="182562" cy="31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3352800" y="2732088"/>
          <a:ext cx="228600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15" name="Equation" r:id="rId5" imgW="126720" imgH="190440" progId="Equation.3">
                  <p:embed/>
                </p:oleObj>
              </mc:Choice>
              <mc:Fallback>
                <p:oleObj name="Equation" r:id="rId5" imgW="126720" imgH="1904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2732088"/>
                        <a:ext cx="228600" cy="341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5235575" y="2728913"/>
          <a:ext cx="250825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16" name="Equation" r:id="rId7" imgW="139680" imgH="177480" progId="Equation.3">
                  <p:embed/>
                </p:oleObj>
              </mc:Choice>
              <mc:Fallback>
                <p:oleObj name="Equation" r:id="rId7" imgW="139680" imgH="177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5575" y="2728913"/>
                        <a:ext cx="250825" cy="31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6096000" y="2732088"/>
          <a:ext cx="228600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17" name="Equation" r:id="rId9" imgW="126720" imgH="190440" progId="Equation.3">
                  <p:embed/>
                </p:oleObj>
              </mc:Choice>
              <mc:Fallback>
                <p:oleObj name="Equation" r:id="rId9" imgW="126720" imgH="1904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2732088"/>
                        <a:ext cx="228600" cy="341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685800" y="3276600"/>
          <a:ext cx="5084762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18" name="Equation" r:id="rId11" imgW="2247840" imgH="241200" progId="Equation.3">
                  <p:embed/>
                </p:oleObj>
              </mc:Choice>
              <mc:Fallback>
                <p:oleObj name="Equation" r:id="rId11" imgW="2247840" imgH="2412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276600"/>
                        <a:ext cx="5084762" cy="465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7"/>
          <p:cNvGraphicFramePr>
            <a:graphicFrameLocks noChangeAspect="1"/>
          </p:cNvGraphicFramePr>
          <p:nvPr/>
        </p:nvGraphicFramePr>
        <p:xfrm>
          <a:off x="873125" y="3886200"/>
          <a:ext cx="50212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19" name="Equation" r:id="rId13" imgW="2260440" imgH="241200" progId="Equation.3">
                  <p:embed/>
                </p:oleObj>
              </mc:Choice>
              <mc:Fallback>
                <p:oleObj name="Equation" r:id="rId13" imgW="2260440" imgH="241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125" y="3886200"/>
                        <a:ext cx="502126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شكل حر 25"/>
          <p:cNvSpPr/>
          <p:nvPr/>
        </p:nvSpPr>
        <p:spPr>
          <a:xfrm rot="21423662">
            <a:off x="6543675" y="1487488"/>
            <a:ext cx="530225" cy="481012"/>
          </a:xfrm>
          <a:custGeom>
            <a:avLst/>
            <a:gdLst>
              <a:gd name="connsiteX0" fmla="*/ 0 w 491319"/>
              <a:gd name="connsiteY0" fmla="*/ 25021 h 552735"/>
              <a:gd name="connsiteX1" fmla="*/ 191068 w 491319"/>
              <a:gd name="connsiteY1" fmla="*/ 543636 h 552735"/>
              <a:gd name="connsiteX2" fmla="*/ 450376 w 491319"/>
              <a:gd name="connsiteY2" fmla="*/ 79612 h 552735"/>
              <a:gd name="connsiteX3" fmla="*/ 436728 w 491319"/>
              <a:gd name="connsiteY3" fmla="*/ 65965 h 552735"/>
              <a:gd name="connsiteX4" fmla="*/ 436728 w 491319"/>
              <a:gd name="connsiteY4" fmla="*/ 65965 h 552735"/>
              <a:gd name="connsiteX5" fmla="*/ 450376 w 491319"/>
              <a:gd name="connsiteY5" fmla="*/ 52317 h 55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1319" h="552735">
                <a:moveTo>
                  <a:pt x="0" y="25021"/>
                </a:moveTo>
                <a:cubicBezTo>
                  <a:pt x="58002" y="279779"/>
                  <a:pt x="116005" y="534538"/>
                  <a:pt x="191068" y="543636"/>
                </a:cubicBezTo>
                <a:cubicBezTo>
                  <a:pt x="266131" y="552735"/>
                  <a:pt x="409433" y="159224"/>
                  <a:pt x="450376" y="79612"/>
                </a:cubicBezTo>
                <a:cubicBezTo>
                  <a:pt x="491319" y="0"/>
                  <a:pt x="436728" y="65965"/>
                  <a:pt x="436728" y="65965"/>
                </a:cubicBezTo>
                <a:lnTo>
                  <a:pt x="436728" y="65965"/>
                </a:lnTo>
                <a:cubicBezTo>
                  <a:pt x="439003" y="63690"/>
                  <a:pt x="452651" y="54592"/>
                  <a:pt x="450376" y="5231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27" name="شكل حر 26"/>
          <p:cNvSpPr/>
          <p:nvPr/>
        </p:nvSpPr>
        <p:spPr>
          <a:xfrm>
            <a:off x="5035550" y="1524000"/>
            <a:ext cx="450850" cy="400050"/>
          </a:xfrm>
          <a:custGeom>
            <a:avLst/>
            <a:gdLst>
              <a:gd name="connsiteX0" fmla="*/ 0 w 450376"/>
              <a:gd name="connsiteY0" fmla="*/ 400334 h 400334"/>
              <a:gd name="connsiteX1" fmla="*/ 204717 w 450376"/>
              <a:gd name="connsiteY1" fmla="*/ 4549 h 400334"/>
              <a:gd name="connsiteX2" fmla="*/ 450376 w 450376"/>
              <a:gd name="connsiteY2" fmla="*/ 373039 h 400334"/>
              <a:gd name="connsiteX3" fmla="*/ 450376 w 450376"/>
              <a:gd name="connsiteY3" fmla="*/ 373039 h 40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376" h="400334">
                <a:moveTo>
                  <a:pt x="0" y="400334"/>
                </a:moveTo>
                <a:cubicBezTo>
                  <a:pt x="64827" y="204716"/>
                  <a:pt x="129654" y="9098"/>
                  <a:pt x="204717" y="4549"/>
                </a:cubicBezTo>
                <a:cubicBezTo>
                  <a:pt x="279780" y="0"/>
                  <a:pt x="450376" y="373039"/>
                  <a:pt x="450376" y="373039"/>
                </a:cubicBezTo>
                <a:lnTo>
                  <a:pt x="450376" y="373039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28" name="Object 11"/>
          <p:cNvGraphicFramePr>
            <a:graphicFrameLocks noChangeAspect="1"/>
          </p:cNvGraphicFramePr>
          <p:nvPr/>
        </p:nvGraphicFramePr>
        <p:xfrm>
          <a:off x="1308100" y="4419600"/>
          <a:ext cx="12414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20" name="Equation" r:id="rId15" imgW="634680" imgH="228600" progId="Equation.3">
                  <p:embed/>
                </p:oleObj>
              </mc:Choice>
              <mc:Fallback>
                <p:oleObj name="Equation" r:id="rId15" imgW="634680" imgH="228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8100" y="4419600"/>
                        <a:ext cx="124142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1" name="Object 9"/>
          <p:cNvGraphicFramePr>
            <a:graphicFrameLocks noChangeAspect="1"/>
          </p:cNvGraphicFramePr>
          <p:nvPr/>
        </p:nvGraphicFramePr>
        <p:xfrm>
          <a:off x="1076325" y="4819650"/>
          <a:ext cx="3841750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21" name="Equation" r:id="rId17" imgW="1841400" imgH="545760" progId="Equation.3">
                  <p:embed/>
                </p:oleObj>
              </mc:Choice>
              <mc:Fallback>
                <p:oleObj name="Equation" r:id="rId17" imgW="1841400" imgH="54576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6325" y="4819650"/>
                        <a:ext cx="3841750" cy="971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10"/>
          <p:cNvGraphicFramePr>
            <a:graphicFrameLocks noChangeAspect="1"/>
          </p:cNvGraphicFramePr>
          <p:nvPr/>
        </p:nvGraphicFramePr>
        <p:xfrm>
          <a:off x="5657850" y="5410200"/>
          <a:ext cx="868363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22" name="Equation" r:id="rId19" imgW="444240" imgH="228600" progId="Equation.3">
                  <p:embed/>
                </p:oleObj>
              </mc:Choice>
              <mc:Fallback>
                <p:oleObj name="Equation" r:id="rId19" imgW="444240" imgH="228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7850" y="5410200"/>
                        <a:ext cx="868363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5" name="Object 11"/>
          <p:cNvGraphicFramePr>
            <a:graphicFrameLocks noChangeAspect="1"/>
          </p:cNvGraphicFramePr>
          <p:nvPr/>
        </p:nvGraphicFramePr>
        <p:xfrm>
          <a:off x="7075488" y="2678113"/>
          <a:ext cx="252412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23" name="Equation" r:id="rId21" imgW="139680" imgH="177480" progId="Equation.3">
                  <p:embed/>
                </p:oleObj>
              </mc:Choice>
              <mc:Fallback>
                <p:oleObj name="Equation" r:id="rId21" imgW="139680" imgH="17748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5488" y="2678113"/>
                        <a:ext cx="252412" cy="31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تمارين: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1- ما هي نقط القيم العظمى والصغرى إن وجدت؟ للدوال التالية:</a:t>
            </a:r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3000" dirty="0" smtClean="0"/>
              <a:t> </a:t>
            </a:r>
          </a:p>
          <a:p>
            <a:pPr marL="571500" indent="-571500" algn="l">
              <a:defRPr/>
            </a:pPr>
            <a:r>
              <a:rPr lang="en-US" sz="3000" dirty="0" smtClean="0"/>
              <a:t>                             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r>
              <a:rPr lang="en-US" sz="3000" dirty="0" smtClean="0"/>
              <a:t>                             </a:t>
            </a:r>
          </a:p>
          <a:p>
            <a:pPr marL="571500" indent="-571500" algn="l">
              <a:defRPr/>
            </a:pPr>
            <a:r>
              <a:rPr lang="en-US" sz="3000" dirty="0" smtClean="0"/>
              <a:t>                       </a:t>
            </a:r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3000" dirty="0" smtClean="0"/>
              <a:t>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1066800" y="2133600"/>
          <a:ext cx="4267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0" name="Equation" r:id="rId3" imgW="1358640" imgH="228600" progId="Equation.3">
                  <p:embed/>
                </p:oleObj>
              </mc:Choice>
              <mc:Fallback>
                <p:oleObj name="Equation" r:id="rId3" imgW="135864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133600"/>
                        <a:ext cx="426720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4"/>
          <p:cNvGraphicFramePr>
            <a:graphicFrameLocks noChangeAspect="1"/>
          </p:cNvGraphicFramePr>
          <p:nvPr/>
        </p:nvGraphicFramePr>
        <p:xfrm>
          <a:off x="914400" y="3200400"/>
          <a:ext cx="3448050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1" name="Equation" r:id="rId5" imgW="1485720" imgH="228600" progId="Equation.3">
                  <p:embed/>
                </p:oleObj>
              </mc:Choice>
              <mc:Fallback>
                <p:oleObj name="Equation" r:id="rId5" imgW="148572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200400"/>
                        <a:ext cx="3448050" cy="544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6"/>
          <p:cNvGraphicFramePr>
            <a:graphicFrameLocks noChangeAspect="1"/>
          </p:cNvGraphicFramePr>
          <p:nvPr/>
        </p:nvGraphicFramePr>
        <p:xfrm>
          <a:off x="1143000" y="4343400"/>
          <a:ext cx="3043238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2" name="Equation" r:id="rId7" imgW="1206360" imgH="228600" progId="Equation.3">
                  <p:embed/>
                </p:oleObj>
              </mc:Choice>
              <mc:Fallback>
                <p:oleObj name="Equation" r:id="rId7" imgW="120636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343400"/>
                        <a:ext cx="3043238" cy="577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تمارين: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2- </a:t>
            </a:r>
            <a:r>
              <a:rPr lang="ar-SA" dirty="0" smtClean="0">
                <a:cs typeface="Arial" pitchFamily="34" charset="0"/>
              </a:rPr>
              <a:t>أوجد نقطة الانقلاب (ان وجدت) للدالة</a:t>
            </a:r>
            <a:r>
              <a:rPr lang="ar-SA" dirty="0" smtClean="0"/>
              <a:t>                          </a:t>
            </a:r>
            <a:r>
              <a:rPr lang="ar-SA" sz="3000" dirty="0" smtClean="0"/>
              <a:t>  </a:t>
            </a:r>
          </a:p>
          <a:p>
            <a:pPr marL="571500" indent="-571500">
              <a:defRPr/>
            </a:pPr>
            <a:endParaRPr lang="en-US" sz="3000" dirty="0" smtClean="0"/>
          </a:p>
          <a:p>
            <a:pPr marL="571500" indent="-571500" rtl="1">
              <a:defRPr/>
            </a:pPr>
            <a:r>
              <a:rPr lang="ar-SA" dirty="0" smtClean="0">
                <a:cs typeface="Arial" pitchFamily="34" charset="0"/>
              </a:rPr>
              <a:t>3- أوجد نقطة الانقلاب (ان وجدت) للدالة</a:t>
            </a:r>
            <a:endParaRPr lang="ar-SA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8434" name="Object 3"/>
          <p:cNvGraphicFramePr>
            <a:graphicFrameLocks noChangeAspect="1"/>
          </p:cNvGraphicFramePr>
          <p:nvPr/>
        </p:nvGraphicFramePr>
        <p:xfrm>
          <a:off x="685800" y="1663700"/>
          <a:ext cx="31242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0" name="Equation" r:id="rId3" imgW="1612800" imgH="228600" progId="Equation.3">
                  <p:embed/>
                </p:oleObj>
              </mc:Choice>
              <mc:Fallback>
                <p:oleObj name="Equation" r:id="rId3" imgW="16128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63700"/>
                        <a:ext cx="3124200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5" name="Object 7"/>
          <p:cNvGraphicFramePr>
            <a:graphicFrameLocks noChangeAspect="1"/>
          </p:cNvGraphicFramePr>
          <p:nvPr/>
        </p:nvGraphicFramePr>
        <p:xfrm>
          <a:off x="685800" y="2705100"/>
          <a:ext cx="32004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1" name="Equation" r:id="rId5" imgW="1638000" imgH="266400" progId="Equation.3">
                  <p:embed/>
                </p:oleObj>
              </mc:Choice>
              <mc:Fallback>
                <p:oleObj name="Equation" r:id="rId5" imgW="1638000" imgH="2664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705100"/>
                        <a:ext cx="32004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1380</TotalTime>
  <Words>472</Words>
  <Application>Microsoft Office PowerPoint</Application>
  <PresentationFormat>A4 Paper (210x297 mm)</PresentationFormat>
  <Paragraphs>174</Paragraphs>
  <Slides>21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Equation</vt:lpstr>
      <vt:lpstr>PowerPoint Presentation</vt:lpstr>
      <vt:lpstr>المحاضرة الحادية عشرة الجزء الثاني  </vt:lpstr>
      <vt:lpstr>إيجاد القيم العظمى والصغرى للدالة:</vt:lpstr>
      <vt:lpstr>تابع: القيم العظمى والصغرى :</vt:lpstr>
      <vt:lpstr>تابع: القيم العظمى والصغرى:</vt:lpstr>
      <vt:lpstr>تابع: القيم العظمى والصغرى:</vt:lpstr>
      <vt:lpstr>تابع: القيم العظمى والصغرى:</vt:lpstr>
      <vt:lpstr>تابع: القيم العظمى والصغرى:</vt:lpstr>
      <vt:lpstr>تابع: القيم العظمى والصغرى:</vt:lpstr>
      <vt:lpstr>تابع: القيم العظمى والصغرى:</vt:lpstr>
      <vt:lpstr>تابع: القيم العظمى والصغرى:</vt:lpstr>
      <vt:lpstr>تابع: القيم العظمى والصغرى:</vt:lpstr>
      <vt:lpstr>نقطة الانقلاب ومجالات التقعر:</vt:lpstr>
      <vt:lpstr>نقطة الانقلاب:</vt:lpstr>
      <vt:lpstr>تابع: نقطة الانقلاب:</vt:lpstr>
      <vt:lpstr>تابع: الحل:</vt:lpstr>
      <vt:lpstr>تابع: نقطة الانقلاب:</vt:lpstr>
      <vt:lpstr>تابع: الحل:</vt:lpstr>
      <vt:lpstr>تمارين:</vt:lpstr>
      <vt:lpstr>تمارين: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Altaher Ibrahim Salem</cp:lastModifiedBy>
  <cp:revision>107</cp:revision>
  <dcterms:created xsi:type="dcterms:W3CDTF">2009-10-14T19:14:34Z</dcterms:created>
  <dcterms:modified xsi:type="dcterms:W3CDTF">2012-02-13T15:02:31Z</dcterms:modified>
</cp:coreProperties>
</file>