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1" r:id="rId3"/>
    <p:sldId id="272" r:id="rId4"/>
    <p:sldId id="273" r:id="rId5"/>
    <p:sldId id="274" r:id="rId6"/>
    <p:sldId id="299" r:id="rId7"/>
    <p:sldId id="301" r:id="rId8"/>
    <p:sldId id="275" r:id="rId9"/>
    <p:sldId id="276" r:id="rId10"/>
    <p:sldId id="277" r:id="rId11"/>
    <p:sldId id="298" r:id="rId12"/>
    <p:sldId id="302" r:id="rId13"/>
    <p:sldId id="303" r:id="rId14"/>
    <p:sldId id="286" r:id="rId15"/>
    <p:sldId id="287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3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2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5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6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3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ctrTitle"/>
          </p:nvPr>
        </p:nvSpPr>
        <p:spPr>
          <a:xfrm>
            <a:off x="762000" y="2286000"/>
            <a:ext cx="8420100" cy="1470025"/>
          </a:xfrm>
        </p:spPr>
        <p:txBody>
          <a:bodyPr/>
          <a:lstStyle/>
          <a:p>
            <a:pPr lvl="0" rtl="1" eaLnBrk="1" hangingPunct="1">
              <a:lnSpc>
                <a:spcPct val="150000"/>
              </a:lnSpc>
              <a:spcBef>
                <a:spcPct val="20000"/>
              </a:spcBef>
            </a:pPr>
            <a:r>
              <a:rPr lang="ar-SA" sz="4000" b="1" dirty="0" smtClean="0">
                <a:solidFill>
                  <a:srgbClr val="C00000"/>
                </a:solidFill>
                <a:cs typeface="Arial" pitchFamily="34" charset="0"/>
              </a:rPr>
              <a:t>المحاضرة الثانية عشرة</a:t>
            </a:r>
            <a:r>
              <a:rPr lang="en-US" sz="4000" b="1" dirty="0" smtClean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cs typeface="Arial" pitchFamily="34" charset="0"/>
              </a:rPr>
            </a:br>
            <a:endParaRPr lang="en-US" sz="40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123" name="Subtitle 5"/>
          <p:cNvSpPr>
            <a:spLocks noGrp="1"/>
          </p:cNvSpPr>
          <p:nvPr>
            <p:ph type="subTitle" idx="1"/>
          </p:nvPr>
        </p:nvSpPr>
        <p:spPr>
          <a:xfrm>
            <a:off x="457200" y="36576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التكامل</a:t>
            </a:r>
            <a:endParaRPr lang="en-US" sz="4000" b="1" dirty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28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التكامل: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التكامل غير المحدد: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  <a:r>
              <a:rPr lang="en-US" sz="2800" dirty="0" smtClean="0"/>
              <a:t>	</a:t>
            </a:r>
            <a:r>
              <a:rPr lang="ar-SA" sz="2800" dirty="0" smtClean="0"/>
              <a:t>التكامل </a:t>
            </a:r>
            <a:r>
              <a:rPr lang="ar-SA" sz="2800" dirty="0" smtClean="0"/>
              <a:t>هو عملية عكسية للاشتقاق ، وتسمى عملية ايجاد </a:t>
            </a:r>
            <a:r>
              <a:rPr lang="en-US" sz="2800" dirty="0" smtClean="0"/>
              <a:t>y </a:t>
            </a:r>
            <a:r>
              <a:rPr lang="ar-SA" sz="2800" dirty="0" smtClean="0"/>
              <a:t> إذا علمت    بعملية التكامل . ويستعمل الرمز      للتعبير عن عملية عكس التفاضل ويطلق عليه رمز التكامل. فإذا كانت </a:t>
            </a:r>
            <a:r>
              <a:rPr lang="en-US" sz="2800" dirty="0" smtClean="0"/>
              <a:t>f</a:t>
            </a:r>
            <a:r>
              <a:rPr lang="ar-SA" sz="2800" dirty="0" smtClean="0"/>
              <a:t> دالة للمتغير </a:t>
            </a:r>
            <a:r>
              <a:rPr lang="en-US" sz="2800" dirty="0" smtClean="0"/>
              <a:t>x</a:t>
            </a:r>
            <a:r>
              <a:rPr lang="ar-SA" sz="2800" dirty="0" smtClean="0"/>
              <a:t>، فتكتب عملية التكامل غير المحدد بالشكل                  ، حيث الرمز     يدل على عملية التكامل غير المحدد وان </a:t>
            </a:r>
            <a:r>
              <a:rPr lang="en-US" sz="2800" dirty="0" err="1" smtClean="0"/>
              <a:t>dx</a:t>
            </a:r>
            <a:r>
              <a:rPr lang="ar-SA" sz="2800" dirty="0" smtClean="0"/>
              <a:t> تدل على أن هذه العملية تجرى بالنسبة للمتغير</a:t>
            </a:r>
            <a:r>
              <a:rPr lang="ar-SA" sz="2800" dirty="0"/>
              <a:t> </a:t>
            </a:r>
            <a:r>
              <a:rPr lang="ar-SA" sz="2800" dirty="0" smtClean="0"/>
              <a:t>المستقل  </a:t>
            </a:r>
            <a:r>
              <a:rPr lang="en-US" sz="2800" dirty="0" smtClean="0"/>
              <a:t>x</a:t>
            </a:r>
            <a:r>
              <a:rPr lang="ar-SA" sz="2800" dirty="0" smtClean="0"/>
              <a:t> .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5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533455"/>
              </p:ext>
            </p:extLst>
          </p:nvPr>
        </p:nvGraphicFramePr>
        <p:xfrm>
          <a:off x="685800" y="2057400"/>
          <a:ext cx="4381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10" name="Equation" r:id="rId3" imgW="164957" imgH="203024" progId="Equation.3">
                  <p:embed/>
                </p:oleObj>
              </mc:Choice>
              <mc:Fallback>
                <p:oleObj name="Equation" r:id="rId3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057400"/>
                        <a:ext cx="438150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104713"/>
              </p:ext>
            </p:extLst>
          </p:nvPr>
        </p:nvGraphicFramePr>
        <p:xfrm>
          <a:off x="4191000" y="3200400"/>
          <a:ext cx="1582738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11" name="معادلة" r:id="rId5" imgW="596880" imgH="279360" progId="Equation.3">
                  <p:embed/>
                </p:oleObj>
              </mc:Choice>
              <mc:Fallback>
                <p:oleObj name="معادلة" r:id="rId5" imgW="5968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200400"/>
                        <a:ext cx="1582738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4" name="Object 16"/>
          <p:cNvGraphicFramePr>
            <a:graphicFrameLocks noChangeAspect="1"/>
          </p:cNvGraphicFramePr>
          <p:nvPr/>
        </p:nvGraphicFramePr>
        <p:xfrm>
          <a:off x="4876800" y="2363788"/>
          <a:ext cx="53975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12" name="Equation" r:id="rId7" imgW="203112" imgH="279279" progId="Equation.3">
                  <p:embed/>
                </p:oleObj>
              </mc:Choice>
              <mc:Fallback>
                <p:oleObj name="Equation" r:id="rId7" imgW="203112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2363788"/>
                        <a:ext cx="539750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5716582"/>
              </p:ext>
            </p:extLst>
          </p:nvPr>
        </p:nvGraphicFramePr>
        <p:xfrm>
          <a:off x="2279650" y="3200400"/>
          <a:ext cx="53975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13" name="Equation" r:id="rId9" imgW="203112" imgH="279279" progId="Equation.3">
                  <p:embed/>
                </p:oleObj>
              </mc:Choice>
              <mc:Fallback>
                <p:oleObj name="Equation" r:id="rId9" imgW="203112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3200400"/>
                        <a:ext cx="539750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239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قواعد التكامل: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dirty="0" smtClean="0"/>
              <a:t>        حيث      ثابت التكامل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          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                      حيث    أي عدد حقيقي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     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086375"/>
              </p:ext>
            </p:extLst>
          </p:nvPr>
        </p:nvGraphicFramePr>
        <p:xfrm>
          <a:off x="966788" y="4554537"/>
          <a:ext cx="3148012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34" name="معادلة" r:id="rId3" imgW="965160" imgH="279360" progId="Equation.3">
                  <p:embed/>
                </p:oleObj>
              </mc:Choice>
              <mc:Fallback>
                <p:oleObj name="معادلة" r:id="rId3" imgW="9651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6788" y="4554537"/>
                        <a:ext cx="3148012" cy="85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4012868"/>
              </p:ext>
            </p:extLst>
          </p:nvPr>
        </p:nvGraphicFramePr>
        <p:xfrm>
          <a:off x="7620000" y="2133600"/>
          <a:ext cx="2286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35" name="Equation" r:id="rId5" imgW="114201" imgH="139579" progId="Equation.3">
                  <p:embed/>
                </p:oleObj>
              </mc:Choice>
              <mc:Fallback>
                <p:oleObj name="Equation" r:id="rId5" imgW="114201" imgH="1395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2133600"/>
                        <a:ext cx="2286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234276"/>
              </p:ext>
            </p:extLst>
          </p:nvPr>
        </p:nvGraphicFramePr>
        <p:xfrm>
          <a:off x="968375" y="3259137"/>
          <a:ext cx="2994025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36" name="معادلة" r:id="rId7" imgW="1130040" imgH="279360" progId="Equation.3">
                  <p:embed/>
                </p:oleObj>
              </mc:Choice>
              <mc:Fallback>
                <p:oleObj name="معادلة" r:id="rId7" imgW="11300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375" y="3259137"/>
                        <a:ext cx="2994025" cy="85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04701"/>
              </p:ext>
            </p:extLst>
          </p:nvPr>
        </p:nvGraphicFramePr>
        <p:xfrm>
          <a:off x="990600" y="1752600"/>
          <a:ext cx="46751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37" name="معادلة" r:id="rId9" imgW="1765080" imgH="419040" progId="Equation.3">
                  <p:embed/>
                </p:oleObj>
              </mc:Choice>
              <mc:Fallback>
                <p:oleObj name="معادلة" r:id="rId9" imgW="17650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52600"/>
                        <a:ext cx="46751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2348490"/>
              </p:ext>
            </p:extLst>
          </p:nvPr>
        </p:nvGraphicFramePr>
        <p:xfrm>
          <a:off x="6172200" y="3651250"/>
          <a:ext cx="53340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38" name="معادلة" r:id="rId11" imgW="126720" imgH="177480" progId="Equation.3">
                  <p:embed/>
                </p:oleObj>
              </mc:Choice>
              <mc:Fallback>
                <p:oleObj name="معادلة" r:id="rId11" imgW="1267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3651250"/>
                        <a:ext cx="533400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345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حيث    أي عدد حقيقي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          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204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9246244"/>
              </p:ext>
            </p:extLst>
          </p:nvPr>
        </p:nvGraphicFramePr>
        <p:xfrm>
          <a:off x="777875" y="3200400"/>
          <a:ext cx="7908925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91" name="معادلة" r:id="rId3" imgW="2641320" imgH="279360" progId="Equation.3">
                  <p:embed/>
                </p:oleObj>
              </mc:Choice>
              <mc:Fallback>
                <p:oleObj name="معادلة" r:id="rId3" imgW="26413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" y="3200400"/>
                        <a:ext cx="7908925" cy="779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335096"/>
              </p:ext>
            </p:extLst>
          </p:nvPr>
        </p:nvGraphicFramePr>
        <p:xfrm>
          <a:off x="777875" y="4478338"/>
          <a:ext cx="7832725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92" name="معادلة" r:id="rId5" imgW="2641320" imgH="279360" progId="Equation.3">
                  <p:embed/>
                </p:oleObj>
              </mc:Choice>
              <mc:Fallback>
                <p:oleObj name="معادلة" r:id="rId5" imgW="26413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" y="4478338"/>
                        <a:ext cx="7832725" cy="855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كائن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259611"/>
              </p:ext>
            </p:extLst>
          </p:nvPr>
        </p:nvGraphicFramePr>
        <p:xfrm>
          <a:off x="531813" y="1752600"/>
          <a:ext cx="52387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93" name="معادلة" r:id="rId7" imgW="1726920" imgH="279360" progId="Equation.3">
                  <p:embed/>
                </p:oleObj>
              </mc:Choice>
              <mc:Fallback>
                <p:oleObj name="معادلة" r:id="rId7" imgW="1726920" imgH="27936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813" y="1752600"/>
                        <a:ext cx="523875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9551266"/>
              </p:ext>
            </p:extLst>
          </p:nvPr>
        </p:nvGraphicFramePr>
        <p:xfrm>
          <a:off x="8428038" y="2009775"/>
          <a:ext cx="563562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94" name="معادلة" r:id="rId9" imgW="126720" imgH="177480" progId="Equation.3">
                  <p:embed/>
                </p:oleObj>
              </mc:Choice>
              <mc:Fallback>
                <p:oleObj name="معادلة" r:id="rId9" imgW="126720" imgH="17748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8038" y="2009775"/>
                        <a:ext cx="563562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20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          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20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685358"/>
              </p:ext>
            </p:extLst>
          </p:nvPr>
        </p:nvGraphicFramePr>
        <p:xfrm>
          <a:off x="762000" y="3124200"/>
          <a:ext cx="5257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5" name="معادلة" r:id="rId3" imgW="1650960" imgH="393480" progId="Equation.3">
                  <p:embed/>
                </p:oleObj>
              </mc:Choice>
              <mc:Fallback>
                <p:oleObj name="معادلة" r:id="rId3" imgW="1650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124200"/>
                        <a:ext cx="52578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8619316"/>
              </p:ext>
            </p:extLst>
          </p:nvPr>
        </p:nvGraphicFramePr>
        <p:xfrm>
          <a:off x="790575" y="1735138"/>
          <a:ext cx="4543425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6" name="معادلة" r:id="rId5" imgW="1155600" imgH="279360" progId="Equation.3">
                  <p:embed/>
                </p:oleObj>
              </mc:Choice>
              <mc:Fallback>
                <p:oleObj name="معادلة" r:id="rId5" imgW="1155600" imgH="27936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575" y="1735138"/>
                        <a:ext cx="4543425" cy="931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كائن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9894326"/>
              </p:ext>
            </p:extLst>
          </p:nvPr>
        </p:nvGraphicFramePr>
        <p:xfrm>
          <a:off x="685800" y="4648200"/>
          <a:ext cx="5045075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7" name="معادلة" r:id="rId7" imgW="1498320" imgH="279360" progId="Equation.3">
                  <p:embed/>
                </p:oleObj>
              </mc:Choice>
              <mc:Fallback>
                <p:oleObj name="معادلة" r:id="rId7" imgW="1498320" imgH="279360" progId="Equation.3">
                  <p:embed/>
                  <p:pic>
                    <p:nvPicPr>
                      <p:cNvPr id="0" name="كائن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648200"/>
                        <a:ext cx="5045075" cy="855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649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          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3850081"/>
              </p:ext>
            </p:extLst>
          </p:nvPr>
        </p:nvGraphicFramePr>
        <p:xfrm>
          <a:off x="762000" y="4343400"/>
          <a:ext cx="5334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3" name="معادلة" r:id="rId3" imgW="1739880" imgH="279360" progId="Equation.3">
                  <p:embed/>
                </p:oleObj>
              </mc:Choice>
              <mc:Fallback>
                <p:oleObj name="معادلة" r:id="rId3" imgW="17398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343400"/>
                        <a:ext cx="53340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518425"/>
              </p:ext>
            </p:extLst>
          </p:nvPr>
        </p:nvGraphicFramePr>
        <p:xfrm>
          <a:off x="762000" y="3030539"/>
          <a:ext cx="4724400" cy="832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4" name="معادلة" r:id="rId5" imgW="1638000" imgH="279360" progId="Equation.3">
                  <p:embed/>
                </p:oleObj>
              </mc:Choice>
              <mc:Fallback>
                <p:oleObj name="معادلة" r:id="rId5" imgW="16380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030539"/>
                        <a:ext cx="4724400" cy="8326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كائن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298960"/>
              </p:ext>
            </p:extLst>
          </p:nvPr>
        </p:nvGraphicFramePr>
        <p:xfrm>
          <a:off x="658813" y="1752600"/>
          <a:ext cx="53879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5" name="معادلة" r:id="rId7" imgW="1663560" imgH="279360" progId="Equation.3">
                  <p:embed/>
                </p:oleObj>
              </mc:Choice>
              <mc:Fallback>
                <p:oleObj name="معادلة" r:id="rId7" imgW="1663560" imgH="27936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1752600"/>
                        <a:ext cx="53879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293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          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2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2256645"/>
              </p:ext>
            </p:extLst>
          </p:nvPr>
        </p:nvGraphicFramePr>
        <p:xfrm>
          <a:off x="990600" y="1828800"/>
          <a:ext cx="5715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8" name="معادلة" r:id="rId3" imgW="1866600" imgH="279360" progId="Equation.3">
                  <p:embed/>
                </p:oleObj>
              </mc:Choice>
              <mc:Fallback>
                <p:oleObj name="معادلة" r:id="rId3" imgW="18666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828800"/>
                        <a:ext cx="57150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981304"/>
              </p:ext>
            </p:extLst>
          </p:nvPr>
        </p:nvGraphicFramePr>
        <p:xfrm>
          <a:off x="968375" y="3581400"/>
          <a:ext cx="61785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9" name="معادلة" r:id="rId5" imgW="1981080" imgH="279360" progId="Equation.3">
                  <p:embed/>
                </p:oleObj>
              </mc:Choice>
              <mc:Fallback>
                <p:oleObj name="معادلة" r:id="rId5" imgW="19810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375" y="3581400"/>
                        <a:ext cx="617855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059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أمثلة: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7742684"/>
              </p:ext>
            </p:extLst>
          </p:nvPr>
        </p:nvGraphicFramePr>
        <p:xfrm>
          <a:off x="874713" y="1676400"/>
          <a:ext cx="316388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3" name="Equation" r:id="rId3" imgW="1091726" imgH="279279" progId="Equation.3">
                  <p:embed/>
                </p:oleObj>
              </mc:Choice>
              <mc:Fallback>
                <p:oleObj name="Equation" r:id="rId3" imgW="1091726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713" y="1676400"/>
                        <a:ext cx="3163887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7788246"/>
              </p:ext>
            </p:extLst>
          </p:nvPr>
        </p:nvGraphicFramePr>
        <p:xfrm>
          <a:off x="822324" y="4953000"/>
          <a:ext cx="52736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4" name="معادلة" r:id="rId5" imgW="1892160" imgH="419040" progId="Equation.3">
                  <p:embed/>
                </p:oleObj>
              </mc:Choice>
              <mc:Fallback>
                <p:oleObj name="معادلة" r:id="rId5" imgW="18921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4" y="4953000"/>
                        <a:ext cx="527367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7841093"/>
              </p:ext>
            </p:extLst>
          </p:nvPr>
        </p:nvGraphicFramePr>
        <p:xfrm>
          <a:off x="762000" y="2514600"/>
          <a:ext cx="32829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5" name="معادلة" r:id="rId7" imgW="1193760" imgH="419040" progId="Equation.3">
                  <p:embed/>
                </p:oleObj>
              </mc:Choice>
              <mc:Fallback>
                <p:oleObj name="معادلة" r:id="rId7" imgW="1193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514600"/>
                        <a:ext cx="32829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4447311"/>
              </p:ext>
            </p:extLst>
          </p:nvPr>
        </p:nvGraphicFramePr>
        <p:xfrm>
          <a:off x="762000" y="3810000"/>
          <a:ext cx="50292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6" name="معادلة" r:id="rId9" imgW="1828800" imgH="419040" progId="Equation.3">
                  <p:embed/>
                </p:oleObj>
              </mc:Choice>
              <mc:Fallback>
                <p:oleObj name="معادلة" r:id="rId9" imgW="18288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810000"/>
                        <a:ext cx="50292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962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127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6305993"/>
              </p:ext>
            </p:extLst>
          </p:nvPr>
        </p:nvGraphicFramePr>
        <p:xfrm>
          <a:off x="954088" y="3505200"/>
          <a:ext cx="5599112" cy="253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8" name="معادلة" r:id="rId3" imgW="1879560" imgH="990360" progId="Equation.3">
                  <p:embed/>
                </p:oleObj>
              </mc:Choice>
              <mc:Fallback>
                <p:oleObj name="معادلة" r:id="rId3" imgW="1879560" imgH="990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88" y="3505200"/>
                        <a:ext cx="5599112" cy="253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كائن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6454197"/>
              </p:ext>
            </p:extLst>
          </p:nvPr>
        </p:nvGraphicFramePr>
        <p:xfrm>
          <a:off x="1062038" y="1271588"/>
          <a:ext cx="6100762" cy="180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9" name="معادلة" r:id="rId5" imgW="2514600" imgH="660240" progId="Equation.3">
                  <p:embed/>
                </p:oleObj>
              </mc:Choice>
              <mc:Fallback>
                <p:oleObj name="معادلة" r:id="rId5" imgW="2514600" imgH="6602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8" y="1271588"/>
                        <a:ext cx="6100762" cy="180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997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127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609287"/>
              </p:ext>
            </p:extLst>
          </p:nvPr>
        </p:nvGraphicFramePr>
        <p:xfrm>
          <a:off x="815975" y="3406775"/>
          <a:ext cx="6575425" cy="238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5" name="معادلة" r:id="rId3" imgW="1993680" imgH="927000" progId="Equation.3">
                  <p:embed/>
                </p:oleObj>
              </mc:Choice>
              <mc:Fallback>
                <p:oleObj name="معادلة" r:id="rId3" imgW="199368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975" y="3406775"/>
                        <a:ext cx="6575425" cy="238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كائن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4986726"/>
              </p:ext>
            </p:extLst>
          </p:nvPr>
        </p:nvGraphicFramePr>
        <p:xfrm>
          <a:off x="841375" y="1676400"/>
          <a:ext cx="79216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6" name="معادلة" r:id="rId5" imgW="3098520" imgH="431640" progId="Equation.3">
                  <p:embed/>
                </p:oleObj>
              </mc:Choice>
              <mc:Fallback>
                <p:oleObj name="معادلة" r:id="rId5" imgW="3098520" imgH="431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1676400"/>
                        <a:ext cx="792162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251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127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7946402"/>
              </p:ext>
            </p:extLst>
          </p:nvPr>
        </p:nvGraphicFramePr>
        <p:xfrm>
          <a:off x="808038" y="1447800"/>
          <a:ext cx="7421562" cy="284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4" name="معادلة" r:id="rId3" imgW="2006280" imgH="1079280" progId="Equation.3">
                  <p:embed/>
                </p:oleObj>
              </mc:Choice>
              <mc:Fallback>
                <p:oleObj name="معادلة" r:id="rId3" imgW="2006280" imgH="1079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038" y="1447800"/>
                        <a:ext cx="7421562" cy="284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708032"/>
              </p:ext>
            </p:extLst>
          </p:nvPr>
        </p:nvGraphicFramePr>
        <p:xfrm>
          <a:off x="747713" y="4648200"/>
          <a:ext cx="6430962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5" name="معادلة" r:id="rId5" imgW="2222280" imgH="419040" progId="Equation.3">
                  <p:embed/>
                </p:oleObj>
              </mc:Choice>
              <mc:Fallback>
                <p:oleObj name="معادلة" r:id="rId5" imgW="22222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13" y="4648200"/>
                        <a:ext cx="6430962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797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التكامل: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786611"/>
              </p:ext>
            </p:extLst>
          </p:nvPr>
        </p:nvGraphicFramePr>
        <p:xfrm>
          <a:off x="457200" y="1600200"/>
          <a:ext cx="7977188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6" name="معادلة" r:id="rId3" imgW="2755800" imgH="888840" progId="Equation.3">
                  <p:embed/>
                </p:oleObj>
              </mc:Choice>
              <mc:Fallback>
                <p:oleObj name="معادلة" r:id="rId3" imgW="275580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00200"/>
                        <a:ext cx="7977188" cy="266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33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800" dirty="0" smtClean="0"/>
              <a:t>أوجد ناتج </a:t>
            </a:r>
            <a:r>
              <a:rPr lang="ar-SA" sz="2800" dirty="0" err="1" smtClean="0"/>
              <a:t>التكاملات</a:t>
            </a:r>
            <a:r>
              <a:rPr lang="ar-SA" sz="2800" dirty="0" smtClean="0"/>
              <a:t> الآتية:</a:t>
            </a:r>
          </a:p>
          <a:p>
            <a:pPr marL="514350" indent="-514350" rtl="1">
              <a:buFont typeface="+mj-cs"/>
              <a:buAutoNum type="arabic2Minus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0487" name="Object 10"/>
          <p:cNvGraphicFramePr>
            <a:graphicFrameLocks noChangeAspect="1"/>
          </p:cNvGraphicFramePr>
          <p:nvPr/>
        </p:nvGraphicFramePr>
        <p:xfrm>
          <a:off x="1143000" y="2863850"/>
          <a:ext cx="394652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6" name="Equation" r:id="rId3" imgW="1485900" imgH="279400" progId="Equation.3">
                  <p:embed/>
                </p:oleObj>
              </mc:Choice>
              <mc:Fallback>
                <p:oleObj name="Equation" r:id="rId3" imgW="14859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863850"/>
                        <a:ext cx="3946525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8" name="Object 11"/>
          <p:cNvGraphicFramePr>
            <a:graphicFrameLocks noChangeAspect="1"/>
          </p:cNvGraphicFramePr>
          <p:nvPr/>
        </p:nvGraphicFramePr>
        <p:xfrm>
          <a:off x="1193800" y="4267200"/>
          <a:ext cx="384492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7" name="Equation" r:id="rId5" imgW="1447800" imgH="279400" progId="Equation.3">
                  <p:embed/>
                </p:oleObj>
              </mc:Choice>
              <mc:Fallback>
                <p:oleObj name="Equation" r:id="rId5" imgW="14478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3800" y="4267200"/>
                        <a:ext cx="3844925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227139"/>
              </p:ext>
            </p:extLst>
          </p:nvPr>
        </p:nvGraphicFramePr>
        <p:xfrm>
          <a:off x="1219200" y="5257800"/>
          <a:ext cx="114617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8" name="معادلة" r:id="rId7" imgW="431640" imgH="279360" progId="Equation.3">
                  <p:embed/>
                </p:oleObj>
              </mc:Choice>
              <mc:Fallback>
                <p:oleObj name="معادلة" r:id="rId7" imgW="4316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257800"/>
                        <a:ext cx="1146175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907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buFont typeface="+mj-lt"/>
              <a:buAutoNum type="romanLcPeriod" startAt="6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buFont typeface="+mj-lt"/>
              <a:buAutoNum type="romanLcPeriod" startAt="7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buFont typeface="+mj-lt"/>
              <a:buAutoNum type="romanLcPeriod" startAt="8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15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512705"/>
              </p:ext>
            </p:extLst>
          </p:nvPr>
        </p:nvGraphicFramePr>
        <p:xfrm>
          <a:off x="1166812" y="1822450"/>
          <a:ext cx="2871788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70" name="معادلة" r:id="rId3" imgW="1079280" imgH="279360" progId="Equation.3">
                  <p:embed/>
                </p:oleObj>
              </mc:Choice>
              <mc:Fallback>
                <p:oleObj name="معادلة" r:id="rId3" imgW="10792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812" y="1822450"/>
                        <a:ext cx="2871788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3503463"/>
              </p:ext>
            </p:extLst>
          </p:nvPr>
        </p:nvGraphicFramePr>
        <p:xfrm>
          <a:off x="1152525" y="3748088"/>
          <a:ext cx="1895475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71" name="معادلة" r:id="rId5" imgW="596880" imgH="279360" progId="Equation.3">
                  <p:embed/>
                </p:oleObj>
              </mc:Choice>
              <mc:Fallback>
                <p:oleObj name="معادلة" r:id="rId5" imgW="5968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3748088"/>
                        <a:ext cx="1895475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466511"/>
              </p:ext>
            </p:extLst>
          </p:nvPr>
        </p:nvGraphicFramePr>
        <p:xfrm>
          <a:off x="1371600" y="4765675"/>
          <a:ext cx="215900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72" name="معادلة" r:id="rId7" imgW="812520" imgH="419040" progId="Equation.3">
                  <p:embed/>
                </p:oleObj>
              </mc:Choice>
              <mc:Fallback>
                <p:oleObj name="معادلة" r:id="rId7" imgW="8125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765675"/>
                        <a:ext cx="2159000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614393"/>
              </p:ext>
            </p:extLst>
          </p:nvPr>
        </p:nvGraphicFramePr>
        <p:xfrm>
          <a:off x="1223963" y="2743200"/>
          <a:ext cx="2466975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73" name="معادلة" r:id="rId9" imgW="927000" imgH="279360" progId="Equation.3">
                  <p:embed/>
                </p:oleObj>
              </mc:Choice>
              <mc:Fallback>
                <p:oleObj name="معادلة" r:id="rId9" imgW="9270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3963" y="2743200"/>
                        <a:ext cx="2466975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207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1647</TotalTime>
  <Words>187</Words>
  <Application>Microsoft Office PowerPoint</Application>
  <PresentationFormat>A4 Paper (210x297 mm)</PresentationFormat>
  <Paragraphs>202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Office Theme</vt:lpstr>
      <vt:lpstr>Equation</vt:lpstr>
      <vt:lpstr>معادلة</vt:lpstr>
      <vt:lpstr>Microsoft Equation 3.0</vt:lpstr>
      <vt:lpstr>PowerPoint Presentation</vt:lpstr>
      <vt:lpstr>المحاضرة الثانية عشرة </vt:lpstr>
      <vt:lpstr>التكامل:</vt:lpstr>
      <vt:lpstr>تابع: التكامل:</vt:lpstr>
      <vt:lpstr>تابع: التكامل:</vt:lpstr>
      <vt:lpstr>تابع: التكامل:</vt:lpstr>
      <vt:lpstr>تابع: التكامل:</vt:lpstr>
      <vt:lpstr>تابع: التكامل:</vt:lpstr>
      <vt:lpstr>تابع: التكامل:</vt:lpstr>
      <vt:lpstr>تابع: التكامل:</vt:lpstr>
      <vt:lpstr>تابع: التكامل:</vt:lpstr>
      <vt:lpstr>تابع: التكامل:</vt:lpstr>
      <vt:lpstr>تابع: التكامل:</vt:lpstr>
      <vt:lpstr>تمارين</vt:lpstr>
      <vt:lpstr>تمارين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151</cp:revision>
  <cp:lastPrinted>2012-04-03T11:28:54Z</cp:lastPrinted>
  <dcterms:created xsi:type="dcterms:W3CDTF">2009-10-14T19:14:34Z</dcterms:created>
  <dcterms:modified xsi:type="dcterms:W3CDTF">2012-04-04T07:08:45Z</dcterms:modified>
</cp:coreProperties>
</file>