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1" r:id="rId3"/>
    <p:sldId id="297" r:id="rId4"/>
    <p:sldId id="289" r:id="rId5"/>
    <p:sldId id="290" r:id="rId6"/>
    <p:sldId id="279" r:id="rId7"/>
    <p:sldId id="292" r:id="rId8"/>
    <p:sldId id="280" r:id="rId9"/>
    <p:sldId id="294" r:id="rId10"/>
    <p:sldId id="281" r:id="rId11"/>
    <p:sldId id="296" r:id="rId12"/>
    <p:sldId id="295" r:id="rId13"/>
    <p:sldId id="282" r:id="rId14"/>
    <p:sldId id="283" r:id="rId15"/>
    <p:sldId id="284" r:id="rId16"/>
    <p:sldId id="285" r:id="rId17"/>
    <p:sldId id="287" r:id="rId18"/>
    <p:sldId id="288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272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9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3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الثالثة عشر</a:t>
            </a:r>
            <a:endParaRPr lang="en-US" sz="4000" b="1" dirty="0" smtClean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5123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التكامل</a:t>
            </a:r>
            <a:r>
              <a:rPr lang="en-US" sz="36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6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بالتعويض</a:t>
            </a:r>
          </a:p>
          <a:p>
            <a:pPr rtl="1" eaLnBrk="1" hangingPunct="1"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 وحل المعادلات التفاضلية</a:t>
            </a:r>
          </a:p>
        </p:txBody>
      </p:sp>
    </p:spTree>
    <p:extLst>
      <p:ext uri="{BB962C8B-B14F-4D97-AF65-F5344CB8AC3E}">
        <p14:creationId xmlns:p14="http://schemas.microsoft.com/office/powerpoint/2010/main" val="91128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التكامل بالتعويض:</a:t>
            </a:r>
            <a:endParaRPr lang="en-GB" sz="32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اذا كانت                                         بفرض                                        فان</a:t>
            </a:r>
          </a:p>
          <a:p>
            <a:pPr marL="514350" indent="-514350" rtl="1">
              <a:defRPr/>
            </a:pPr>
            <a:r>
              <a:rPr lang="ar-SA" sz="2800" dirty="0" smtClean="0"/>
              <a:t>     </a:t>
            </a:r>
          </a:p>
          <a:p>
            <a:pPr marL="514350" indent="-514350" rtl="1">
              <a:defRPr/>
            </a:pPr>
            <a:r>
              <a:rPr lang="ar-SA" sz="2800" dirty="0" smtClean="0"/>
              <a:t>   يمكن ايجاد التكامل  أعلاه  بأتباع الخطوات التالية</a:t>
            </a:r>
          </a:p>
          <a:p>
            <a:pPr marL="514350" indent="-514350" rtl="1">
              <a:defRPr/>
            </a:pPr>
            <a:r>
              <a:rPr lang="ar-SA" sz="2800" dirty="0" smtClean="0"/>
              <a:t>بفرض ان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  اذاّ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229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635539"/>
              </p:ext>
            </p:extLst>
          </p:nvPr>
        </p:nvGraphicFramePr>
        <p:xfrm>
          <a:off x="4455979" y="1219200"/>
          <a:ext cx="3849821" cy="859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6" name="معادلة" r:id="rId3" imgW="1777680" imgH="393480" progId="Equation.3">
                  <p:embed/>
                </p:oleObj>
              </mc:Choice>
              <mc:Fallback>
                <p:oleObj name="معادلة" r:id="rId3" imgW="1777680" imgH="393480" progId="Equation.3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5979" y="1219200"/>
                        <a:ext cx="3849821" cy="8598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653875"/>
              </p:ext>
            </p:extLst>
          </p:nvPr>
        </p:nvGraphicFramePr>
        <p:xfrm>
          <a:off x="3389313" y="3505200"/>
          <a:ext cx="4483100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7" name="معادلة" r:id="rId5" imgW="1688760" imgH="609480" progId="Equation.3">
                  <p:embed/>
                </p:oleObj>
              </mc:Choice>
              <mc:Fallback>
                <p:oleObj name="معادلة" r:id="rId5" imgW="1688760" imgH="609480" progId="Equation.3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313" y="3505200"/>
                        <a:ext cx="4483100" cy="16319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233036"/>
              </p:ext>
            </p:extLst>
          </p:nvPr>
        </p:nvGraphicFramePr>
        <p:xfrm>
          <a:off x="1676400" y="5348288"/>
          <a:ext cx="6607175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8" name="معادلة" r:id="rId7" imgW="2489040" imgH="279360" progId="Equation.3">
                  <p:embed/>
                </p:oleObj>
              </mc:Choice>
              <mc:Fallback>
                <p:oleObj name="معادلة" r:id="rId7" imgW="2489040" imgH="279360" progId="Equation.3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348288"/>
                        <a:ext cx="6607175" cy="747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743430"/>
              </p:ext>
            </p:extLst>
          </p:nvPr>
        </p:nvGraphicFramePr>
        <p:xfrm>
          <a:off x="2905125" y="2071688"/>
          <a:ext cx="5291138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9" name="معادلة" r:id="rId9" imgW="1993680" imgH="279360" progId="Equation.3">
                  <p:embed/>
                </p:oleObj>
              </mc:Choice>
              <mc:Fallback>
                <p:oleObj name="معادلة" r:id="rId9" imgW="1993680" imgH="279360" progId="Equation.3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25" y="2071688"/>
                        <a:ext cx="5291138" cy="747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422170"/>
              </p:ext>
            </p:extLst>
          </p:nvPr>
        </p:nvGraphicFramePr>
        <p:xfrm>
          <a:off x="685800" y="1371600"/>
          <a:ext cx="2962823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0" name="معادلة" r:id="rId11" imgW="1231560" imgH="203040" progId="Equation.3">
                  <p:embed/>
                </p:oleObj>
              </mc:Choice>
              <mc:Fallback>
                <p:oleObj name="معادلة" r:id="rId11" imgW="1231560" imgH="203040" progId="Equation.3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71600"/>
                        <a:ext cx="2962823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427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أمثلة: أوجد التكاملات التالية:</a:t>
            </a:r>
            <a:endParaRPr lang="en-GB" sz="24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571500" indent="-571500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229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778969"/>
              </p:ext>
            </p:extLst>
          </p:nvPr>
        </p:nvGraphicFramePr>
        <p:xfrm>
          <a:off x="1654175" y="1752600"/>
          <a:ext cx="33972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6" name="معادلة" r:id="rId3" imgW="1282680" imgH="279360" progId="Equation.3">
                  <p:embed/>
                </p:oleObj>
              </mc:Choice>
              <mc:Fallback>
                <p:oleObj name="معادلة" r:id="rId3" imgW="1282680" imgH="279360" progId="Equation.3">
                  <p:embed/>
                  <p:pic>
                    <p:nvPicPr>
                      <p:cNvPr id="0" name="Picture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1752600"/>
                        <a:ext cx="33972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271023"/>
              </p:ext>
            </p:extLst>
          </p:nvPr>
        </p:nvGraphicFramePr>
        <p:xfrm>
          <a:off x="2217738" y="2700338"/>
          <a:ext cx="17526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7" name="معادلة" r:id="rId5" imgW="660240" imgH="431640" progId="Equation.3">
                  <p:embed/>
                </p:oleObj>
              </mc:Choice>
              <mc:Fallback>
                <p:oleObj name="معادلة" r:id="rId5" imgW="660240" imgH="431640" progId="Equation.3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738" y="2700338"/>
                        <a:ext cx="1752600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23917"/>
              </p:ext>
            </p:extLst>
          </p:nvPr>
        </p:nvGraphicFramePr>
        <p:xfrm>
          <a:off x="1190625" y="4038600"/>
          <a:ext cx="6791325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8" name="معادلة" r:id="rId7" imgW="2565360" imgH="838080" progId="Equation.3">
                  <p:embed/>
                </p:oleObj>
              </mc:Choice>
              <mc:Fallback>
                <p:oleObj name="معادلة" r:id="rId7" imgW="2565360" imgH="838080" progId="Equation.3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25" y="4038600"/>
                        <a:ext cx="6791325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746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marL="514350" indent="-514350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الحل:</a:t>
            </a: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229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689883"/>
              </p:ext>
            </p:extLst>
          </p:nvPr>
        </p:nvGraphicFramePr>
        <p:xfrm>
          <a:off x="588963" y="3606800"/>
          <a:ext cx="7566025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74" name="معادلة" r:id="rId3" imgW="2958840" imgH="1231560" progId="Equation.3">
                  <p:embed/>
                </p:oleObj>
              </mc:Choice>
              <mc:Fallback>
                <p:oleObj name="معادلة" r:id="rId3" imgW="2958840" imgH="1231560" progId="Equation.3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3606800"/>
                        <a:ext cx="7566025" cy="2609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2709935"/>
              </p:ext>
            </p:extLst>
          </p:nvPr>
        </p:nvGraphicFramePr>
        <p:xfrm>
          <a:off x="609600" y="1371600"/>
          <a:ext cx="289083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75" name="معادلة" r:id="rId5" imgW="1130040" imgH="279360" progId="Equation.3">
                  <p:embed/>
                </p:oleObj>
              </mc:Choice>
              <mc:Fallback>
                <p:oleObj name="معادلة" r:id="rId5" imgW="1130040" imgH="279360" progId="Equation.3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371600"/>
                        <a:ext cx="2890837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918520"/>
              </p:ext>
            </p:extLst>
          </p:nvPr>
        </p:nvGraphicFramePr>
        <p:xfrm>
          <a:off x="871538" y="2209800"/>
          <a:ext cx="1820862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76" name="معادلة" r:id="rId7" imgW="685800" imgH="457200" progId="Equation.3">
                  <p:embed/>
                </p:oleObj>
              </mc:Choice>
              <mc:Fallback>
                <p:oleObj name="معادلة" r:id="rId7" imgW="685800" imgH="457200" progId="Equation.3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2209800"/>
                        <a:ext cx="1820862" cy="12239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80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2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5408896"/>
              </p:ext>
            </p:extLst>
          </p:nvPr>
        </p:nvGraphicFramePr>
        <p:xfrm>
          <a:off x="906463" y="1438275"/>
          <a:ext cx="318293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2" name="معادلة" r:id="rId3" imgW="1168200" imgH="279360" progId="Equation.3">
                  <p:embed/>
                </p:oleObj>
              </mc:Choice>
              <mc:Fallback>
                <p:oleObj name="معادلة" r:id="rId3" imgW="1168200" imgH="279360" progId="Equation.3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1438275"/>
                        <a:ext cx="3182937" cy="70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31163"/>
              </p:ext>
            </p:extLst>
          </p:nvPr>
        </p:nvGraphicFramePr>
        <p:xfrm>
          <a:off x="889000" y="2771775"/>
          <a:ext cx="2192338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3" name="معادلة" r:id="rId5" imgW="825480" imgH="431640" progId="Equation.3">
                  <p:embed/>
                </p:oleObj>
              </mc:Choice>
              <mc:Fallback>
                <p:oleObj name="معادلة" r:id="rId5" imgW="825480" imgH="431640" progId="Equation.3">
                  <p:embed/>
                  <p:pic>
                    <p:nvPicPr>
                      <p:cNvPr id="0" name="Picture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2771775"/>
                        <a:ext cx="2192338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41422"/>
              </p:ext>
            </p:extLst>
          </p:nvPr>
        </p:nvGraphicFramePr>
        <p:xfrm>
          <a:off x="838200" y="4051300"/>
          <a:ext cx="6122988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4" name="معادلة" r:id="rId7" imgW="2247840" imgH="812520" progId="Equation.3">
                  <p:embed/>
                </p:oleObj>
              </mc:Choice>
              <mc:Fallback>
                <p:oleObj name="معادلة" r:id="rId7" imgW="2247840" imgH="812520" progId="Equation.3">
                  <p:embed/>
                  <p:pic>
                    <p:nvPicPr>
                      <p:cNvPr id="0" name="Picture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051300"/>
                        <a:ext cx="6122988" cy="204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836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332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564578"/>
              </p:ext>
            </p:extLst>
          </p:nvPr>
        </p:nvGraphicFramePr>
        <p:xfrm>
          <a:off x="798513" y="1438275"/>
          <a:ext cx="307975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94" name="معادلة" r:id="rId3" imgW="1130040" imgH="279360" progId="Equation.3">
                  <p:embed/>
                </p:oleObj>
              </mc:Choice>
              <mc:Fallback>
                <p:oleObj name="معادلة" r:id="rId3" imgW="1130040" imgH="279360" progId="Equation.3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513" y="1438275"/>
                        <a:ext cx="3079750" cy="70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505839"/>
              </p:ext>
            </p:extLst>
          </p:nvPr>
        </p:nvGraphicFramePr>
        <p:xfrm>
          <a:off x="990600" y="2514600"/>
          <a:ext cx="1822450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95" name="معادلة" r:id="rId5" imgW="685800" imgH="457200" progId="Equation.3">
                  <p:embed/>
                </p:oleObj>
              </mc:Choice>
              <mc:Fallback>
                <p:oleObj name="معادلة" r:id="rId5" imgW="685800" imgH="457200" progId="Equation.3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514600"/>
                        <a:ext cx="1822450" cy="12239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0236"/>
              </p:ext>
            </p:extLst>
          </p:nvPr>
        </p:nvGraphicFramePr>
        <p:xfrm>
          <a:off x="443592" y="3962400"/>
          <a:ext cx="8776608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96" name="معادلة" r:id="rId7" imgW="3759120" imgH="812520" progId="Equation.3">
                  <p:embed/>
                </p:oleObj>
              </mc:Choice>
              <mc:Fallback>
                <p:oleObj name="معادلة" r:id="rId7" imgW="3759120" imgH="812520" progId="Equation.3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592" y="3962400"/>
                        <a:ext cx="8776608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067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430178"/>
              </p:ext>
            </p:extLst>
          </p:nvPr>
        </p:nvGraphicFramePr>
        <p:xfrm>
          <a:off x="935038" y="1200150"/>
          <a:ext cx="1922462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6" name="معادلة" r:id="rId3" imgW="901440" imgH="419040" progId="Equation.3">
                  <p:embed/>
                </p:oleObj>
              </mc:Choice>
              <mc:Fallback>
                <p:oleObj name="معادلة" r:id="rId3" imgW="901440" imgH="419040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1200150"/>
                        <a:ext cx="1922462" cy="1031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335666"/>
              </p:ext>
            </p:extLst>
          </p:nvPr>
        </p:nvGraphicFramePr>
        <p:xfrm>
          <a:off x="754063" y="2366962"/>
          <a:ext cx="1989137" cy="129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7" name="معادلة" r:id="rId5" imgW="749160" imgH="482400" progId="Equation.3">
                  <p:embed/>
                </p:oleObj>
              </mc:Choice>
              <mc:Fallback>
                <p:oleObj name="معادلة" r:id="rId5" imgW="749160" imgH="482400" progId="Equation.3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2366962"/>
                        <a:ext cx="1989137" cy="12906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835156"/>
              </p:ext>
            </p:extLst>
          </p:nvPr>
        </p:nvGraphicFramePr>
        <p:xfrm>
          <a:off x="695325" y="3943350"/>
          <a:ext cx="6691313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8" name="معادلة" r:id="rId7" imgW="3136680" imgH="812520" progId="Equation.3">
                  <p:embed/>
                </p:oleObj>
              </mc:Choice>
              <mc:Fallback>
                <p:oleObj name="معادلة" r:id="rId7" imgW="3136680" imgH="812520" progId="Equation.3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3943350"/>
                        <a:ext cx="6691313" cy="20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763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43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505853"/>
              </p:ext>
            </p:extLst>
          </p:nvPr>
        </p:nvGraphicFramePr>
        <p:xfrm>
          <a:off x="933450" y="1230313"/>
          <a:ext cx="1922463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0" name="معادلة" r:id="rId3" imgW="901440" imgH="393480" progId="Equation.3">
                  <p:embed/>
                </p:oleObj>
              </mc:Choice>
              <mc:Fallback>
                <p:oleObj name="معادلة" r:id="rId3" imgW="901440" imgH="393480" progId="Equation.3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1230313"/>
                        <a:ext cx="1922463" cy="969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960369"/>
              </p:ext>
            </p:extLst>
          </p:nvPr>
        </p:nvGraphicFramePr>
        <p:xfrm>
          <a:off x="820738" y="2400300"/>
          <a:ext cx="1854200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1" name="معادلة" r:id="rId5" imgW="698400" imgH="457200" progId="Equation.3">
                  <p:embed/>
                </p:oleObj>
              </mc:Choice>
              <mc:Fallback>
                <p:oleObj name="معادلة" r:id="rId5" imgW="698400" imgH="457200" progId="Equation.3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2400300"/>
                        <a:ext cx="1854200" cy="1222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404164"/>
              </p:ext>
            </p:extLst>
          </p:nvPr>
        </p:nvGraphicFramePr>
        <p:xfrm>
          <a:off x="762000" y="4098925"/>
          <a:ext cx="6229350" cy="168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2" name="معادلة" r:id="rId7" imgW="2920680" imgH="685800" progId="Equation.3">
                  <p:embed/>
                </p:oleObj>
              </mc:Choice>
              <mc:Fallback>
                <p:oleObj name="معادلة" r:id="rId7" imgW="2920680" imgH="685800" progId="Equation.3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098925"/>
                        <a:ext cx="6229350" cy="168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619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b="1" dirty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337847"/>
              </p:ext>
            </p:extLst>
          </p:nvPr>
        </p:nvGraphicFramePr>
        <p:xfrm>
          <a:off x="754063" y="1600200"/>
          <a:ext cx="24907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9" name="معادلة" r:id="rId3" imgW="1168200" imgH="279360" progId="Equation.3">
                  <p:embed/>
                </p:oleObj>
              </mc:Choice>
              <mc:Fallback>
                <p:oleObj name="معادلة" r:id="rId3" imgW="1168200" imgH="279360" progId="Equation.3">
                  <p:embed/>
                  <p:pic>
                    <p:nvPicPr>
                      <p:cNvPr id="0" name="Picture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1600200"/>
                        <a:ext cx="2490787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445257"/>
              </p:ext>
            </p:extLst>
          </p:nvPr>
        </p:nvGraphicFramePr>
        <p:xfrm>
          <a:off x="635000" y="2433638"/>
          <a:ext cx="2225675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0" name="معادلة" r:id="rId5" imgW="838080" imgH="431640" progId="Equation.3">
                  <p:embed/>
                </p:oleObj>
              </mc:Choice>
              <mc:Fallback>
                <p:oleObj name="معادلة" r:id="rId5" imgW="838080" imgH="431640" progId="Equation.3">
                  <p:embed/>
                  <p:pic>
                    <p:nvPicPr>
                      <p:cNvPr id="0" name="Picture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2433638"/>
                        <a:ext cx="2225675" cy="11541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192916"/>
              </p:ext>
            </p:extLst>
          </p:nvPr>
        </p:nvGraphicFramePr>
        <p:xfrm>
          <a:off x="465138" y="4402138"/>
          <a:ext cx="5535612" cy="134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1" name="معادلة" r:id="rId7" imgW="2031840" imgH="533160" progId="Equation.3">
                  <p:embed/>
                </p:oleObj>
              </mc:Choice>
              <mc:Fallback>
                <p:oleObj name="معادلة" r:id="rId7" imgW="2031840" imgH="533160" progId="Equation.3">
                  <p:embed/>
                  <p:pic>
                    <p:nvPicPr>
                      <p:cNvPr id="0" name="Picture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4402138"/>
                        <a:ext cx="5535612" cy="1341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365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71500" indent="-571500">
              <a:defRPr/>
            </a:pP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537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997640"/>
              </p:ext>
            </p:extLst>
          </p:nvPr>
        </p:nvGraphicFramePr>
        <p:xfrm>
          <a:off x="803275" y="1647825"/>
          <a:ext cx="16510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2" name="معادلة" r:id="rId3" imgW="774360" imgH="291960" progId="Equation.3">
                  <p:embed/>
                </p:oleObj>
              </mc:Choice>
              <mc:Fallback>
                <p:oleObj name="معادلة" r:id="rId3" imgW="774360" imgH="291960" progId="Equation.3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1647825"/>
                        <a:ext cx="1651000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2969782"/>
              </p:ext>
            </p:extLst>
          </p:nvPr>
        </p:nvGraphicFramePr>
        <p:xfrm>
          <a:off x="1084263" y="2400300"/>
          <a:ext cx="1854200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3" name="معادلة" r:id="rId5" imgW="698400" imgH="457200" progId="Equation.3">
                  <p:embed/>
                </p:oleObj>
              </mc:Choice>
              <mc:Fallback>
                <p:oleObj name="معادلة" r:id="rId5" imgW="698400" imgH="457200" progId="Equation.3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63" y="2400300"/>
                        <a:ext cx="1854200" cy="1222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269088"/>
              </p:ext>
            </p:extLst>
          </p:nvPr>
        </p:nvGraphicFramePr>
        <p:xfrm>
          <a:off x="838200" y="4038600"/>
          <a:ext cx="733425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4" name="معادلة" r:id="rId7" imgW="2679480" imgH="812520" progId="Equation.3">
                  <p:embed/>
                </p:oleObj>
              </mc:Choice>
              <mc:Fallback>
                <p:oleObj name="معادلة" r:id="rId7" imgW="2679480" imgH="812520" progId="Equation.3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038600"/>
                        <a:ext cx="7334250" cy="20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769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  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537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726960"/>
              </p:ext>
            </p:extLst>
          </p:nvPr>
        </p:nvGraphicFramePr>
        <p:xfrm>
          <a:off x="877888" y="1647825"/>
          <a:ext cx="18700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3" name="معادلة" r:id="rId3" imgW="876240" imgH="291960" progId="Equation.3">
                  <p:embed/>
                </p:oleObj>
              </mc:Choice>
              <mc:Fallback>
                <p:oleObj name="معادلة" r:id="rId3" imgW="876240" imgH="291960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1647825"/>
                        <a:ext cx="1870075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668006"/>
              </p:ext>
            </p:extLst>
          </p:nvPr>
        </p:nvGraphicFramePr>
        <p:xfrm>
          <a:off x="1000125" y="2576513"/>
          <a:ext cx="2022475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4" name="معادلة" r:id="rId5" imgW="761760" imgH="482400" progId="Equation.3">
                  <p:embed/>
                </p:oleObj>
              </mc:Choice>
              <mc:Fallback>
                <p:oleObj name="معادلة" r:id="rId5" imgW="761760" imgH="482400" progId="Equation.3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2576513"/>
                        <a:ext cx="2022475" cy="12906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701878"/>
              </p:ext>
            </p:extLst>
          </p:nvPr>
        </p:nvGraphicFramePr>
        <p:xfrm>
          <a:off x="825500" y="4248150"/>
          <a:ext cx="778510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5" name="معادلة" r:id="rId7" imgW="2844720" imgH="812520" progId="Equation.3">
                  <p:embed/>
                </p:oleObj>
              </mc:Choice>
              <mc:Fallback>
                <p:oleObj name="معادلة" r:id="rId7" imgW="2844720" imgH="812520" progId="Equation.3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4248150"/>
                        <a:ext cx="7785100" cy="20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769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حل المعادلات التفاضلية: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</a:p>
          <a:p>
            <a:pPr marL="514350" indent="-514350" rtl="1">
              <a:defRPr/>
            </a:pPr>
            <a:r>
              <a:rPr lang="ar-SA" sz="2800" dirty="0" smtClean="0"/>
              <a:t>حل المعادلة التفاضلية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66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نفصل المتغيرين </a:t>
            </a:r>
            <a:r>
              <a:rPr lang="en-US" sz="2800" dirty="0" smtClean="0"/>
              <a:t>x</a:t>
            </a:r>
            <a:r>
              <a:rPr lang="ar-SA" sz="2800" dirty="0" smtClean="0"/>
              <a:t>، </a:t>
            </a:r>
            <a:r>
              <a:rPr lang="en-US" sz="2800" dirty="0" smtClean="0"/>
              <a:t>y</a:t>
            </a:r>
            <a:r>
              <a:rPr lang="ar-SA" sz="2800" dirty="0" smtClean="0"/>
              <a:t> عن بعضهما بحيث يصبح تفاضل كل منهما مضروباً في دالة لذلك المتغير فقط، كما نبين أدناه.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92" name="Object 14"/>
          <p:cNvGraphicFramePr>
            <a:graphicFrameLocks noChangeAspect="1"/>
          </p:cNvGraphicFramePr>
          <p:nvPr/>
        </p:nvGraphicFramePr>
        <p:xfrm>
          <a:off x="4733925" y="2362200"/>
          <a:ext cx="19716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1" name="Equation" r:id="rId3" imgW="634725" imgH="393529" progId="Equation.3">
                  <p:embed/>
                </p:oleObj>
              </mc:Choice>
              <mc:Fallback>
                <p:oleObj name="Equation" r:id="rId3" imgW="634725" imgH="393529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3925" y="2362200"/>
                        <a:ext cx="19716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10"/>
          <p:cNvGraphicFramePr>
            <a:graphicFrameLocks noChangeAspect="1"/>
          </p:cNvGraphicFramePr>
          <p:nvPr/>
        </p:nvGraphicFramePr>
        <p:xfrm>
          <a:off x="838200" y="4419600"/>
          <a:ext cx="3036888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2" name="Equation" r:id="rId5" imgW="977900" imgH="419100" progId="Equation.3">
                  <p:embed/>
                </p:oleObj>
              </mc:Choice>
              <mc:Fallback>
                <p:oleObj name="Equation" r:id="rId5" imgW="977900" imgH="419100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419600"/>
                        <a:ext cx="3036888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1"/>
          <p:cNvGraphicFramePr>
            <a:graphicFrameLocks noChangeAspect="1"/>
          </p:cNvGraphicFramePr>
          <p:nvPr/>
        </p:nvGraphicFramePr>
        <p:xfrm>
          <a:off x="838200" y="5410200"/>
          <a:ext cx="22082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3" name="Equation" r:id="rId7" imgW="711200" imgH="228600" progId="Equation.3">
                  <p:embed/>
                </p:oleObj>
              </mc:Choice>
              <mc:Fallback>
                <p:oleObj name="Equation" r:id="rId7" imgW="711200" imgH="228600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410200"/>
                        <a:ext cx="220821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359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بإجراء التكامل للطرفين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6" name="Object 5"/>
          <p:cNvGraphicFramePr>
            <a:graphicFrameLocks noChangeAspect="1"/>
          </p:cNvGraphicFramePr>
          <p:nvPr/>
        </p:nvGraphicFramePr>
        <p:xfrm>
          <a:off x="1219200" y="2286000"/>
          <a:ext cx="37338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1" name="Equation" r:id="rId3" imgW="901309" imgH="710891" progId="Equation.3">
                  <p:embed/>
                </p:oleObj>
              </mc:Choice>
              <mc:Fallback>
                <p:oleObj name="Equation" r:id="rId3" imgW="901309" imgH="710891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86000"/>
                        <a:ext cx="3733800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32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6600"/>
                </a:solidFill>
              </a:rPr>
              <a:t> مثال:</a:t>
            </a:r>
          </a:p>
          <a:p>
            <a:pPr marL="514350" indent="-514350" rtl="1">
              <a:defRPr/>
            </a:pPr>
            <a:r>
              <a:rPr lang="ar-SA" sz="2800" dirty="0" smtClean="0"/>
              <a:t>حل المعادلة التفاضلية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66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4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311070"/>
              </p:ext>
            </p:extLst>
          </p:nvPr>
        </p:nvGraphicFramePr>
        <p:xfrm>
          <a:off x="3124200" y="1752600"/>
          <a:ext cx="32035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9" name="Equation" r:id="rId3" imgW="723586" imgH="393529" progId="Equation.3">
                  <p:embed/>
                </p:oleObj>
              </mc:Choice>
              <mc:Fallback>
                <p:oleObj name="Equation" r:id="rId3" imgW="723586" imgH="393529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752600"/>
                        <a:ext cx="320357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73497"/>
              </p:ext>
            </p:extLst>
          </p:nvPr>
        </p:nvGraphicFramePr>
        <p:xfrm>
          <a:off x="833438" y="3189288"/>
          <a:ext cx="3509962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0" name="Equation" r:id="rId5" imgW="1129810" imgH="444307" progId="Equation.3">
                  <p:embed/>
                </p:oleObj>
              </mc:Choice>
              <mc:Fallback>
                <p:oleObj name="Equation" r:id="rId5" imgW="1129810" imgH="444307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38" y="3189288"/>
                        <a:ext cx="3509962" cy="925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4"/>
          <p:cNvGraphicFramePr>
            <a:graphicFrameLocks noChangeAspect="1"/>
          </p:cNvGraphicFramePr>
          <p:nvPr/>
        </p:nvGraphicFramePr>
        <p:xfrm>
          <a:off x="781050" y="4572000"/>
          <a:ext cx="32575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1" name="Equation" r:id="rId7" imgW="901309" imgH="228501" progId="Equation.3">
                  <p:embed/>
                </p:oleObj>
              </mc:Choice>
              <mc:Fallback>
                <p:oleObj name="Equation" r:id="rId7" imgW="901309" imgH="228501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4572000"/>
                        <a:ext cx="325755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669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/>
        </p:nvGraphicFramePr>
        <p:xfrm>
          <a:off x="838200" y="1981200"/>
          <a:ext cx="34290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9" name="Equation" r:id="rId3" imgW="1079500" imgH="1828800" progId="Equation.3">
                  <p:embed/>
                </p:oleObj>
              </mc:Choice>
              <mc:Fallback>
                <p:oleObj name="Equation" r:id="rId3" imgW="1079500" imgH="182880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81200"/>
                        <a:ext cx="3429000" cy="388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984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2800" dirty="0" smtClean="0"/>
              <a:t> أوجد التكاملات التالية: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/>
        </p:nvGraphicFramePr>
        <p:xfrm>
          <a:off x="1092200" y="1822450"/>
          <a:ext cx="18240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8" name="Equation" r:id="rId3" imgW="685800" imgH="279400" progId="Equation.3">
                  <p:embed/>
                </p:oleObj>
              </mc:Choice>
              <mc:Fallback>
                <p:oleObj name="Equation" r:id="rId3" imgW="685800" imgH="279400" progId="Equation.3">
                  <p:embed/>
                  <p:pic>
                    <p:nvPicPr>
                      <p:cNvPr id="0" name="Picture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1822450"/>
                        <a:ext cx="1824038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Object 6"/>
          <p:cNvGraphicFramePr>
            <a:graphicFrameLocks noChangeAspect="1"/>
          </p:cNvGraphicFramePr>
          <p:nvPr/>
        </p:nvGraphicFramePr>
        <p:xfrm>
          <a:off x="1219200" y="3748088"/>
          <a:ext cx="14509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9" name="Equation" r:id="rId5" imgW="457200" imgH="279400" progId="Equation.3">
                  <p:embed/>
                </p:oleObj>
              </mc:Choice>
              <mc:Fallback>
                <p:oleObj name="Equation" r:id="rId5" imgW="457200" imgH="279400" progId="Equation.3">
                  <p:embed/>
                  <p:pic>
                    <p:nvPicPr>
                      <p:cNvPr id="0" name="Picture 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748088"/>
                        <a:ext cx="1450975" cy="67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4"/>
          <p:cNvGraphicFramePr>
            <a:graphicFrameLocks noChangeAspect="1"/>
          </p:cNvGraphicFramePr>
          <p:nvPr/>
        </p:nvGraphicFramePr>
        <p:xfrm>
          <a:off x="1204913" y="4765675"/>
          <a:ext cx="28336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0" name="Equation" r:id="rId7" imgW="1066800" imgH="419100" progId="Equation.3">
                  <p:embed/>
                </p:oleObj>
              </mc:Choice>
              <mc:Fallback>
                <p:oleObj name="Equation" r:id="rId7" imgW="1066800" imgH="419100" progId="Equation.3">
                  <p:embed/>
                  <p:pic>
                    <p:nvPicPr>
                      <p:cNvPr id="0" name="Picture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4765675"/>
                        <a:ext cx="2833687" cy="823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12"/>
          <p:cNvGraphicFramePr>
            <a:graphicFrameLocks noChangeAspect="1"/>
          </p:cNvGraphicFramePr>
          <p:nvPr/>
        </p:nvGraphicFramePr>
        <p:xfrm>
          <a:off x="1106488" y="2743200"/>
          <a:ext cx="2703512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1" name="Equation" r:id="rId9" imgW="1016000" imgH="279400" progId="Equation.3">
                  <p:embed/>
                </p:oleObj>
              </mc:Choice>
              <mc:Fallback>
                <p:oleObj name="Equation" r:id="rId9" imgW="1016000" imgH="279400" progId="Equation.3">
                  <p:embed/>
                  <p:pic>
                    <p:nvPicPr>
                      <p:cNvPr id="0" name="Picture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2743200"/>
                        <a:ext cx="2703512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07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2800" dirty="0" smtClean="0"/>
              <a:t>حل المعادلة التفاضلية المعطاة: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 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5" name="Object 10"/>
          <p:cNvGraphicFramePr>
            <a:graphicFrameLocks noChangeAspect="1"/>
          </p:cNvGraphicFramePr>
          <p:nvPr/>
        </p:nvGraphicFramePr>
        <p:xfrm>
          <a:off x="1371600" y="2286000"/>
          <a:ext cx="19573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5" name="Equation" r:id="rId3" imgW="736280" imgH="393529" progId="Equation.3">
                  <p:embed/>
                </p:oleObj>
              </mc:Choice>
              <mc:Fallback>
                <p:oleObj name="Equation" r:id="rId3" imgW="736280" imgH="393529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86000"/>
                        <a:ext cx="1957388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11"/>
          <p:cNvGraphicFramePr>
            <a:graphicFrameLocks noChangeAspect="1"/>
          </p:cNvGraphicFramePr>
          <p:nvPr/>
        </p:nvGraphicFramePr>
        <p:xfrm>
          <a:off x="1295400" y="3429000"/>
          <a:ext cx="1282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6" name="Equation" r:id="rId5" imgW="482391" imgH="418918" progId="Equation.3">
                  <p:embed/>
                </p:oleObj>
              </mc:Choice>
              <mc:Fallback>
                <p:oleObj name="Equation" r:id="rId5" imgW="482391" imgH="418918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429000"/>
                        <a:ext cx="12827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12"/>
          <p:cNvGraphicFramePr>
            <a:graphicFrameLocks noChangeAspect="1"/>
          </p:cNvGraphicFramePr>
          <p:nvPr/>
        </p:nvGraphicFramePr>
        <p:xfrm>
          <a:off x="1219200" y="4470400"/>
          <a:ext cx="16875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7" name="Equation" r:id="rId7" imgW="634725" imgH="393529" progId="Equation.3">
                  <p:embed/>
                </p:oleObj>
              </mc:Choice>
              <mc:Fallback>
                <p:oleObj name="Equation" r:id="rId7" imgW="634725" imgH="393529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470400"/>
                        <a:ext cx="1687513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645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</TotalTime>
  <Words>300</Words>
  <Application>Microsoft Office PowerPoint</Application>
  <PresentationFormat>A4 Paper (210x297 mm)</PresentationFormat>
  <Paragraphs>228</Paragraphs>
  <Slides>19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19</vt:i4>
      </vt:variant>
    </vt:vector>
  </HeadingPairs>
  <TitlesOfParts>
    <vt:vector size="22" baseType="lpstr">
      <vt:lpstr>Office Theme</vt:lpstr>
      <vt:lpstr>معادلة</vt:lpstr>
      <vt:lpstr>Equation</vt:lpstr>
      <vt:lpstr>عرض تقديمي في PowerPoint</vt:lpstr>
      <vt:lpstr>المحاضرة الثالثة عشر</vt:lpstr>
      <vt:lpstr>التكامل بالتعويض:</vt:lpstr>
      <vt:lpstr>أمثلة: أوجد التكاملات التالية: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تمارين</vt:lpstr>
      <vt:lpstr>تمارين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146</cp:revision>
  <dcterms:created xsi:type="dcterms:W3CDTF">2009-10-14T19:14:34Z</dcterms:created>
  <dcterms:modified xsi:type="dcterms:W3CDTF">2012-04-09T06:37:03Z</dcterms:modified>
</cp:coreProperties>
</file>