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271" r:id="rId3"/>
    <p:sldId id="272" r:id="rId4"/>
    <p:sldId id="273" r:id="rId5"/>
    <p:sldId id="274" r:id="rId6"/>
    <p:sldId id="290" r:id="rId7"/>
    <p:sldId id="277" r:id="rId8"/>
    <p:sldId id="278" r:id="rId9"/>
    <p:sldId id="279" r:id="rId10"/>
    <p:sldId id="280" r:id="rId11"/>
    <p:sldId id="291" r:id="rId12"/>
    <p:sldId id="281" r:id="rId13"/>
    <p:sldId id="282" r:id="rId14"/>
    <p:sldId id="283" r:id="rId15"/>
    <p:sldId id="292" r:id="rId16"/>
    <p:sldId id="293" r:id="rId17"/>
    <p:sldId id="294" r:id="rId18"/>
    <p:sldId id="284" r:id="rId19"/>
    <p:sldId id="285" r:id="rId20"/>
    <p:sldId id="286" r:id="rId21"/>
    <p:sldId id="287" r:id="rId22"/>
    <p:sldId id="288" r:id="rId23"/>
    <p:sldId id="289" r:id="rId24"/>
    <p:sldId id="266" r:id="rId25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D9968"/>
    <a:srgbClr val="3B84AF"/>
    <a:srgbClr val="FF3300"/>
    <a:srgbClr val="009900"/>
    <a:srgbClr val="0000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208" autoAdjust="0"/>
    <p:restoredTop sz="94664" autoAdjust="0"/>
  </p:normalViewPr>
  <p:slideViewPr>
    <p:cSldViewPr>
      <p:cViewPr>
        <p:scale>
          <a:sx n="60" d="100"/>
          <a:sy n="60" d="100"/>
        </p:scale>
        <p:origin x="-2880" y="-118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wmf"/><Relationship Id="rId1" Type="http://schemas.openxmlformats.org/officeDocument/2006/relationships/image" Target="../media/image4.wmf"/><Relationship Id="rId6" Type="http://schemas.openxmlformats.org/officeDocument/2006/relationships/image" Target="../media/image9.wmf"/><Relationship Id="rId5" Type="http://schemas.openxmlformats.org/officeDocument/2006/relationships/image" Target="../media/image8.wmf"/><Relationship Id="rId4" Type="http://schemas.openxmlformats.org/officeDocument/2006/relationships/image" Target="../media/image7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image" Target="../media/image10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13.wmf"/><Relationship Id="rId1" Type="http://schemas.openxmlformats.org/officeDocument/2006/relationships/image" Target="../media/image12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image" Target="../media/image16.wmf"/><Relationship Id="rId1" Type="http://schemas.openxmlformats.org/officeDocument/2006/relationships/image" Target="../media/image15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9.wmf"/><Relationship Id="rId1" Type="http://schemas.openxmlformats.org/officeDocument/2006/relationships/image" Target="../media/image18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21.wmf"/><Relationship Id="rId1" Type="http://schemas.openxmlformats.org/officeDocument/2006/relationships/image" Target="../media/image20.w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23.wmf"/><Relationship Id="rId1" Type="http://schemas.openxmlformats.org/officeDocument/2006/relationships/image" Target="../media/image22.w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25.wmf"/><Relationship Id="rId1" Type="http://schemas.openxmlformats.org/officeDocument/2006/relationships/image" Target="../media/image24.w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27.wmf"/><Relationship Id="rId1" Type="http://schemas.openxmlformats.org/officeDocument/2006/relationships/image" Target="../media/image26.w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29.wmf"/><Relationship Id="rId1" Type="http://schemas.openxmlformats.org/officeDocument/2006/relationships/image" Target="../media/image28.w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1.wmf"/><Relationship Id="rId1" Type="http://schemas.openxmlformats.org/officeDocument/2006/relationships/image" Target="../media/image30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34.wmf"/><Relationship Id="rId2" Type="http://schemas.openxmlformats.org/officeDocument/2006/relationships/image" Target="../media/image33.wmf"/><Relationship Id="rId1" Type="http://schemas.openxmlformats.org/officeDocument/2006/relationships/image" Target="../media/image32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wmf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38.wmf"/><Relationship Id="rId2" Type="http://schemas.openxmlformats.org/officeDocument/2006/relationships/image" Target="../media/image37.wmf"/><Relationship Id="rId1" Type="http://schemas.openxmlformats.org/officeDocument/2006/relationships/image" Target="../media/image36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wmf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42.wmf"/><Relationship Id="rId2" Type="http://schemas.openxmlformats.org/officeDocument/2006/relationships/image" Target="../media/image41.wmf"/><Relationship Id="rId1" Type="http://schemas.openxmlformats.org/officeDocument/2006/relationships/image" Target="../media/image40.wmf"/><Relationship Id="rId6" Type="http://schemas.openxmlformats.org/officeDocument/2006/relationships/image" Target="../media/image45.wmf"/><Relationship Id="rId5" Type="http://schemas.openxmlformats.org/officeDocument/2006/relationships/image" Target="../media/image44.wmf"/><Relationship Id="rId4" Type="http://schemas.openxmlformats.org/officeDocument/2006/relationships/image" Target="../media/image43.wmf"/></Relationships>
</file>

<file path=ppt/drawings/_rels/vmlDrawing17.vml.rels><?xml version="1.0" encoding="UTF-8" standalone="yes"?>
<Relationships xmlns="http://schemas.openxmlformats.org/package/2006/relationships"><Relationship Id="rId2" Type="http://schemas.openxmlformats.org/officeDocument/2006/relationships/image" Target="../media/image47.wmf"/><Relationship Id="rId1" Type="http://schemas.openxmlformats.org/officeDocument/2006/relationships/image" Target="../media/image46.wmf"/></Relationships>
</file>

<file path=ppt/drawings/_rels/vmlDrawing18.vml.rels><?xml version="1.0" encoding="UTF-8" standalone="yes"?>
<Relationships xmlns="http://schemas.openxmlformats.org/package/2006/relationships"><Relationship Id="rId2" Type="http://schemas.openxmlformats.org/officeDocument/2006/relationships/image" Target="../media/image49.wmf"/><Relationship Id="rId1" Type="http://schemas.openxmlformats.org/officeDocument/2006/relationships/image" Target="../media/image48.wmf"/></Relationships>
</file>

<file path=ppt/drawings/_rels/vmlDrawing19.vml.rels><?xml version="1.0" encoding="UTF-8" standalone="yes"?>
<Relationships xmlns="http://schemas.openxmlformats.org/package/2006/relationships"><Relationship Id="rId3" Type="http://schemas.openxmlformats.org/officeDocument/2006/relationships/image" Target="../media/image52.wmf"/><Relationship Id="rId2" Type="http://schemas.openxmlformats.org/officeDocument/2006/relationships/image" Target="../media/image51.wmf"/><Relationship Id="rId1" Type="http://schemas.openxmlformats.org/officeDocument/2006/relationships/image" Target="../media/image50.wmf"/></Relationships>
</file>

<file path=ppt/drawings/_rels/vmlDrawing20.vml.rels><?xml version="1.0" encoding="UTF-8" standalone="yes"?>
<Relationships xmlns="http://schemas.openxmlformats.org/package/2006/relationships"><Relationship Id="rId3" Type="http://schemas.openxmlformats.org/officeDocument/2006/relationships/image" Target="../media/image55.wmf"/><Relationship Id="rId2" Type="http://schemas.openxmlformats.org/officeDocument/2006/relationships/image" Target="../media/image54.wmf"/><Relationship Id="rId1" Type="http://schemas.openxmlformats.org/officeDocument/2006/relationships/image" Target="../media/image53.wmf"/></Relationships>
</file>

<file path=ppt/drawings/_rels/vmlDrawing21.vml.rels><?xml version="1.0" encoding="UTF-8" standalone="yes"?>
<Relationships xmlns="http://schemas.openxmlformats.org/package/2006/relationships"><Relationship Id="rId3" Type="http://schemas.openxmlformats.org/officeDocument/2006/relationships/image" Target="../media/image58.wmf"/><Relationship Id="rId2" Type="http://schemas.openxmlformats.org/officeDocument/2006/relationships/image" Target="../media/image57.wmf"/><Relationship Id="rId1" Type="http://schemas.openxmlformats.org/officeDocument/2006/relationships/image" Target="../media/image56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4/9/2012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3454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5410200" y="6492875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5"/>
          <p:cNvSpPr txBox="1">
            <a:spLocks/>
          </p:cNvSpPr>
          <p:nvPr userDrawn="1"/>
        </p:nvSpPr>
        <p:spPr>
          <a:xfrm>
            <a:off x="4889936" y="6369268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B8EA862-7DD5-4A06-BDE1-DB7EC5FAA60C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wmf"/><Relationship Id="rId13" Type="http://schemas.openxmlformats.org/officeDocument/2006/relationships/oleObject" Target="../embeddings/oleObject6.bin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12" Type="http://schemas.openxmlformats.org/officeDocument/2006/relationships/image" Target="../media/image8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5.wmf"/><Relationship Id="rId11" Type="http://schemas.openxmlformats.org/officeDocument/2006/relationships/oleObject" Target="../embeddings/oleObject5.bin"/><Relationship Id="rId5" Type="http://schemas.openxmlformats.org/officeDocument/2006/relationships/oleObject" Target="../embeddings/oleObject2.bin"/><Relationship Id="rId10" Type="http://schemas.openxmlformats.org/officeDocument/2006/relationships/image" Target="../media/image7.wmf"/><Relationship Id="rId4" Type="http://schemas.openxmlformats.org/officeDocument/2006/relationships/image" Target="../media/image4.wmf"/><Relationship Id="rId9" Type="http://schemas.openxmlformats.org/officeDocument/2006/relationships/oleObject" Target="../embeddings/oleObject4.bin"/><Relationship Id="rId14" Type="http://schemas.openxmlformats.org/officeDocument/2006/relationships/image" Target="../media/image9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1.wmf"/><Relationship Id="rId5" Type="http://schemas.openxmlformats.org/officeDocument/2006/relationships/oleObject" Target="../embeddings/oleObject8.bin"/><Relationship Id="rId4" Type="http://schemas.openxmlformats.org/officeDocument/2006/relationships/image" Target="../media/image10.w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wmf"/><Relationship Id="rId3" Type="http://schemas.openxmlformats.org/officeDocument/2006/relationships/oleObject" Target="../embeddings/oleObject9.bin"/><Relationship Id="rId7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3.wmf"/><Relationship Id="rId5" Type="http://schemas.openxmlformats.org/officeDocument/2006/relationships/oleObject" Target="../embeddings/oleObject10.bin"/><Relationship Id="rId4" Type="http://schemas.openxmlformats.org/officeDocument/2006/relationships/image" Target="../media/image12.w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wmf"/><Relationship Id="rId3" Type="http://schemas.openxmlformats.org/officeDocument/2006/relationships/oleObject" Target="../embeddings/oleObject12.bin"/><Relationship Id="rId7" Type="http://schemas.openxmlformats.org/officeDocument/2006/relationships/oleObject" Target="../embeddings/oleObject1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6.wmf"/><Relationship Id="rId5" Type="http://schemas.openxmlformats.org/officeDocument/2006/relationships/oleObject" Target="../embeddings/oleObject13.bin"/><Relationship Id="rId4" Type="http://schemas.openxmlformats.org/officeDocument/2006/relationships/image" Target="../media/image15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9.wmf"/><Relationship Id="rId5" Type="http://schemas.openxmlformats.org/officeDocument/2006/relationships/oleObject" Target="../embeddings/oleObject16.bin"/><Relationship Id="rId4" Type="http://schemas.openxmlformats.org/officeDocument/2006/relationships/image" Target="../media/image18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21.wmf"/><Relationship Id="rId5" Type="http://schemas.openxmlformats.org/officeDocument/2006/relationships/oleObject" Target="../embeddings/oleObject18.bin"/><Relationship Id="rId4" Type="http://schemas.openxmlformats.org/officeDocument/2006/relationships/image" Target="../media/image20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23.wmf"/><Relationship Id="rId5" Type="http://schemas.openxmlformats.org/officeDocument/2006/relationships/oleObject" Target="../embeddings/oleObject20.bin"/><Relationship Id="rId4" Type="http://schemas.openxmlformats.org/officeDocument/2006/relationships/image" Target="../media/image22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25.wmf"/><Relationship Id="rId5" Type="http://schemas.openxmlformats.org/officeDocument/2006/relationships/oleObject" Target="../embeddings/oleObject22.bin"/><Relationship Id="rId4" Type="http://schemas.openxmlformats.org/officeDocument/2006/relationships/image" Target="../media/image24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27.wmf"/><Relationship Id="rId5" Type="http://schemas.openxmlformats.org/officeDocument/2006/relationships/oleObject" Target="../embeddings/oleObject24.bin"/><Relationship Id="rId4" Type="http://schemas.openxmlformats.org/officeDocument/2006/relationships/image" Target="../media/image26.w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29.wmf"/><Relationship Id="rId5" Type="http://schemas.openxmlformats.org/officeDocument/2006/relationships/oleObject" Target="../embeddings/oleObject26.bin"/><Relationship Id="rId4" Type="http://schemas.openxmlformats.org/officeDocument/2006/relationships/image" Target="../media/image28.w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31.wmf"/><Relationship Id="rId5" Type="http://schemas.openxmlformats.org/officeDocument/2006/relationships/oleObject" Target="../embeddings/oleObject28.bin"/><Relationship Id="rId4" Type="http://schemas.openxmlformats.org/officeDocument/2006/relationships/image" Target="../media/image30.w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wmf"/><Relationship Id="rId3" Type="http://schemas.openxmlformats.org/officeDocument/2006/relationships/oleObject" Target="../embeddings/oleObject29.bin"/><Relationship Id="rId7" Type="http://schemas.openxmlformats.org/officeDocument/2006/relationships/oleObject" Target="../embeddings/oleObject3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33.wmf"/><Relationship Id="rId5" Type="http://schemas.openxmlformats.org/officeDocument/2006/relationships/oleObject" Target="../embeddings/oleObject30.bin"/><Relationship Id="rId4" Type="http://schemas.openxmlformats.org/officeDocument/2006/relationships/image" Target="../media/image32.w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4" Type="http://schemas.openxmlformats.org/officeDocument/2006/relationships/image" Target="../media/image35.wm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wmf"/><Relationship Id="rId3" Type="http://schemas.openxmlformats.org/officeDocument/2006/relationships/oleObject" Target="../embeddings/oleObject33.bin"/><Relationship Id="rId7" Type="http://schemas.openxmlformats.org/officeDocument/2006/relationships/oleObject" Target="../embeddings/oleObject3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37.wmf"/><Relationship Id="rId5" Type="http://schemas.openxmlformats.org/officeDocument/2006/relationships/oleObject" Target="../embeddings/oleObject34.bin"/><Relationship Id="rId4" Type="http://schemas.openxmlformats.org/officeDocument/2006/relationships/image" Target="../media/image36.w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4" Type="http://schemas.openxmlformats.org/officeDocument/2006/relationships/image" Target="../media/image39.wm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wmf"/><Relationship Id="rId13" Type="http://schemas.openxmlformats.org/officeDocument/2006/relationships/oleObject" Target="../embeddings/oleObject42.bin"/><Relationship Id="rId3" Type="http://schemas.openxmlformats.org/officeDocument/2006/relationships/oleObject" Target="../embeddings/oleObject37.bin"/><Relationship Id="rId7" Type="http://schemas.openxmlformats.org/officeDocument/2006/relationships/oleObject" Target="../embeddings/oleObject39.bin"/><Relationship Id="rId12" Type="http://schemas.openxmlformats.org/officeDocument/2006/relationships/image" Target="../media/image44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41.wmf"/><Relationship Id="rId11" Type="http://schemas.openxmlformats.org/officeDocument/2006/relationships/oleObject" Target="../embeddings/oleObject41.bin"/><Relationship Id="rId5" Type="http://schemas.openxmlformats.org/officeDocument/2006/relationships/oleObject" Target="../embeddings/oleObject38.bin"/><Relationship Id="rId10" Type="http://schemas.openxmlformats.org/officeDocument/2006/relationships/image" Target="../media/image43.wmf"/><Relationship Id="rId4" Type="http://schemas.openxmlformats.org/officeDocument/2006/relationships/image" Target="../media/image40.wmf"/><Relationship Id="rId9" Type="http://schemas.openxmlformats.org/officeDocument/2006/relationships/oleObject" Target="../embeddings/oleObject40.bin"/><Relationship Id="rId14" Type="http://schemas.openxmlformats.org/officeDocument/2006/relationships/image" Target="../media/image45.w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6" Type="http://schemas.openxmlformats.org/officeDocument/2006/relationships/image" Target="../media/image47.wmf"/><Relationship Id="rId5" Type="http://schemas.openxmlformats.org/officeDocument/2006/relationships/oleObject" Target="../embeddings/oleObject44.bin"/><Relationship Id="rId4" Type="http://schemas.openxmlformats.org/officeDocument/2006/relationships/image" Target="../media/image46.w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6" Type="http://schemas.openxmlformats.org/officeDocument/2006/relationships/image" Target="../media/image49.wmf"/><Relationship Id="rId5" Type="http://schemas.openxmlformats.org/officeDocument/2006/relationships/oleObject" Target="../embeddings/oleObject46.bin"/><Relationship Id="rId4" Type="http://schemas.openxmlformats.org/officeDocument/2006/relationships/image" Target="../media/image48.wmf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wmf"/><Relationship Id="rId3" Type="http://schemas.openxmlformats.org/officeDocument/2006/relationships/oleObject" Target="../embeddings/oleObject47.bin"/><Relationship Id="rId7" Type="http://schemas.openxmlformats.org/officeDocument/2006/relationships/oleObject" Target="../embeddings/oleObject4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Relationship Id="rId6" Type="http://schemas.openxmlformats.org/officeDocument/2006/relationships/image" Target="../media/image51.wmf"/><Relationship Id="rId5" Type="http://schemas.openxmlformats.org/officeDocument/2006/relationships/oleObject" Target="../embeddings/oleObject48.bin"/><Relationship Id="rId4" Type="http://schemas.openxmlformats.org/officeDocument/2006/relationships/image" Target="../media/image50.wmf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wmf"/><Relationship Id="rId3" Type="http://schemas.openxmlformats.org/officeDocument/2006/relationships/oleObject" Target="../embeddings/oleObject50.bin"/><Relationship Id="rId7" Type="http://schemas.openxmlformats.org/officeDocument/2006/relationships/oleObject" Target="../embeddings/oleObject5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Relationship Id="rId6" Type="http://schemas.openxmlformats.org/officeDocument/2006/relationships/image" Target="../media/image54.wmf"/><Relationship Id="rId5" Type="http://schemas.openxmlformats.org/officeDocument/2006/relationships/oleObject" Target="../embeddings/oleObject51.bin"/><Relationship Id="rId4" Type="http://schemas.openxmlformats.org/officeDocument/2006/relationships/image" Target="../media/image53.wmf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wmf"/><Relationship Id="rId3" Type="http://schemas.openxmlformats.org/officeDocument/2006/relationships/oleObject" Target="../embeddings/oleObject53.bin"/><Relationship Id="rId7" Type="http://schemas.openxmlformats.org/officeDocument/2006/relationships/oleObject" Target="../embeddings/oleObject5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Relationship Id="rId6" Type="http://schemas.openxmlformats.org/officeDocument/2006/relationships/image" Target="../media/image57.wmf"/><Relationship Id="rId5" Type="http://schemas.openxmlformats.org/officeDocument/2006/relationships/oleObject" Target="../embeddings/oleObject54.bin"/><Relationship Id="rId4" Type="http://schemas.openxmlformats.org/officeDocument/2006/relationships/image" Target="../media/image56.w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AD99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971800"/>
            <a:ext cx="509905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700" b="1" dirty="0" smtClean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المقرر</a:t>
            </a:r>
          </a:p>
          <a:p>
            <a:pPr algn="ctr"/>
            <a:r>
              <a:rPr lang="ar-SA" sz="3200" b="1" dirty="0" smtClean="0">
                <a:solidFill>
                  <a:srgbClr val="FF0000"/>
                </a:solidFill>
                <a:latin typeface="AYM Wadiy S_U normal."/>
                <a:cs typeface="Times New Roman" pitchFamily="18" charset="0"/>
              </a:rPr>
              <a:t>مبادئ الرياضيات (2) </a:t>
            </a:r>
            <a:r>
              <a:rPr lang="ar-EG" sz="32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sz="32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endParaRPr lang="en-US" sz="2800" b="1" dirty="0" smtClean="0">
              <a:solidFill>
                <a:srgbClr val="7F7F7F"/>
              </a:solidFill>
              <a:latin typeface="Calibri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ar-SA" sz="2400" b="1" dirty="0" smtClean="0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أ. الطاهر إبراهيم</a:t>
            </a:r>
            <a:endParaRPr lang="en-US" sz="2400" b="1" dirty="0" smtClean="0">
              <a:solidFill>
                <a:srgbClr val="FF0000"/>
              </a:solidFill>
              <a:latin typeface="Calibri" pitchFamily="34" charset="0"/>
            </a:endParaRPr>
          </a:p>
          <a:p>
            <a:pPr algn="ctr"/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SA" b="1" dirty="0" smtClean="0">
                <a:solidFill>
                  <a:srgbClr val="C00000"/>
                </a:solidFill>
                <a:cs typeface="Arial" pitchFamily="34" charset="0"/>
              </a:rPr>
              <a:t>المحاضرة الرابعة عشر</a:t>
            </a:r>
            <a:endParaRPr lang="en-US" b="1" dirty="0" smtClean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23555" name="Subtitle 5"/>
          <p:cNvSpPr>
            <a:spLocks noGrp="1"/>
          </p:cNvSpPr>
          <p:nvPr>
            <p:ph type="subTitle" idx="1"/>
          </p:nvPr>
        </p:nvSpPr>
        <p:spPr>
          <a:xfrm>
            <a:off x="457200" y="3886200"/>
            <a:ext cx="9067800" cy="1676400"/>
          </a:xfrm>
        </p:spPr>
        <p:txBody>
          <a:bodyPr/>
          <a:lstStyle/>
          <a:p>
            <a:pPr rtl="1" eaLnBrk="1" hangingPunct="1">
              <a:lnSpc>
                <a:spcPct val="150000"/>
              </a:lnSpc>
            </a:pPr>
            <a:r>
              <a:rPr lang="ar-SA" sz="4000" b="1" smtClean="0">
                <a:solidFill>
                  <a:srgbClr val="FF0000"/>
                </a:solidFill>
                <a:cs typeface="Arial" pitchFamily="34" charset="0"/>
              </a:rPr>
              <a:t>التكامل المحدد</a:t>
            </a:r>
          </a:p>
          <a:p>
            <a:pPr rtl="1" eaLnBrk="1" hangingPunct="1">
              <a:lnSpc>
                <a:spcPct val="150000"/>
              </a:lnSpc>
            </a:pPr>
            <a:endParaRPr lang="en-US" sz="4000" b="1" smtClean="0">
              <a:solidFill>
                <a:srgbClr val="FF0000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7255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915400" cy="868363"/>
          </a:xfrm>
        </p:spPr>
        <p:txBody>
          <a:bodyPr/>
          <a:lstStyle/>
          <a:p>
            <a:pPr rtl="1"/>
            <a:r>
              <a:rPr lang="ar-SA" sz="4000" b="1" smtClean="0">
                <a:solidFill>
                  <a:srgbClr val="FF0000"/>
                </a:solidFill>
                <a:cs typeface="Arial" pitchFamily="34" charset="0"/>
              </a:rPr>
              <a:t>التكامل المحدد:</a:t>
            </a:r>
            <a:endParaRPr lang="en-GB" sz="3200" b="1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71500" indent="-571500" rtl="1">
              <a:defRPr/>
            </a:pPr>
            <a:endParaRPr lang="ar-SA" sz="2800" dirty="0" smtClean="0"/>
          </a:p>
          <a:p>
            <a:pPr marL="571500" indent="-571500" rtl="1">
              <a:defRPr/>
            </a:pPr>
            <a:r>
              <a:rPr lang="ar-SA" sz="3000" dirty="0" smtClean="0"/>
              <a:t>إذا كانت </a:t>
            </a:r>
            <a:r>
              <a:rPr lang="en-US" sz="3000" dirty="0" smtClean="0"/>
              <a:t>g(x) </a:t>
            </a:r>
            <a:r>
              <a:rPr lang="ar-SA" sz="3000" dirty="0" smtClean="0"/>
              <a:t> دالة بحيث                        فان: </a:t>
            </a:r>
          </a:p>
          <a:p>
            <a:pPr marL="514350" indent="-514350" rtl="1">
              <a:defRPr/>
            </a:pPr>
            <a:r>
              <a:rPr lang="ar-SA" sz="3000" dirty="0" smtClean="0"/>
              <a:t> </a:t>
            </a:r>
          </a:p>
          <a:p>
            <a:pPr marL="514350" indent="-514350" rtl="1">
              <a:defRPr/>
            </a:pPr>
            <a:endParaRPr lang="ar-SA" sz="3000" dirty="0" smtClean="0"/>
          </a:p>
          <a:p>
            <a:pPr marL="514350" indent="-514350" rtl="1">
              <a:defRPr/>
            </a:pPr>
            <a:endParaRPr lang="ar-SA" sz="3000" dirty="0" smtClean="0"/>
          </a:p>
          <a:p>
            <a:pPr marL="514350" indent="-514350" rtl="1">
              <a:defRPr/>
            </a:pPr>
            <a:r>
              <a:rPr lang="ar-SA" sz="3000" dirty="0" smtClean="0"/>
              <a:t>ويسمى هذا المقدار بالتكامل المحدد للدالة            على الفترة           </a:t>
            </a:r>
            <a:r>
              <a:rPr lang="ar-SA" sz="3000" dirty="0" err="1" smtClean="0"/>
              <a:t>و</a:t>
            </a:r>
            <a:r>
              <a:rPr lang="ar-SA" sz="3000" dirty="0" smtClean="0"/>
              <a:t> يسمى     بالحد الأدنى و      بالحد الأعلى أو يسميان معاً بحدي التكامل.</a:t>
            </a:r>
          </a:p>
          <a:p>
            <a:pPr marL="514350" indent="-514350" rtl="1">
              <a:defRPr/>
            </a:pPr>
            <a:endParaRPr lang="ar-SA" sz="2800" dirty="0" smtClean="0"/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026" name="Object 5"/>
          <p:cNvGraphicFramePr>
            <a:graphicFrameLocks noChangeAspect="1"/>
          </p:cNvGraphicFramePr>
          <p:nvPr/>
        </p:nvGraphicFramePr>
        <p:xfrm>
          <a:off x="3903663" y="2819400"/>
          <a:ext cx="5324475" cy="1000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2" name="Equation" r:id="rId3" imgW="2006280" imgH="507960" progId="Equation.3">
                  <p:embed/>
                </p:oleObj>
              </mc:Choice>
              <mc:Fallback>
                <p:oleObj name="Equation" r:id="rId3" imgW="2006280" imgH="5079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03663" y="2819400"/>
                        <a:ext cx="5324475" cy="1000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7" name="Object 16"/>
          <p:cNvGraphicFramePr>
            <a:graphicFrameLocks noChangeAspect="1"/>
          </p:cNvGraphicFramePr>
          <p:nvPr/>
        </p:nvGraphicFramePr>
        <p:xfrm>
          <a:off x="3962400" y="1905000"/>
          <a:ext cx="2159000" cy="476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3" name="Equation" r:id="rId5" imgW="812520" imgH="203040" progId="Equation.3">
                  <p:embed/>
                </p:oleObj>
              </mc:Choice>
              <mc:Fallback>
                <p:oleObj name="Equation" r:id="rId5" imgW="81252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62400" y="1905000"/>
                        <a:ext cx="2159000" cy="476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8" name="Object 12"/>
          <p:cNvGraphicFramePr>
            <a:graphicFrameLocks noChangeAspect="1"/>
          </p:cNvGraphicFramePr>
          <p:nvPr/>
        </p:nvGraphicFramePr>
        <p:xfrm>
          <a:off x="3433763" y="4095750"/>
          <a:ext cx="909637" cy="476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4" name="Equation" r:id="rId7" imgW="342720" imgH="203040" progId="Equation.3">
                  <p:embed/>
                </p:oleObj>
              </mc:Choice>
              <mc:Fallback>
                <p:oleObj name="Equation" r:id="rId7" imgW="34272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33763" y="4095750"/>
                        <a:ext cx="909637" cy="476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9" name="Object 13"/>
          <p:cNvGraphicFramePr>
            <a:graphicFrameLocks noChangeAspect="1"/>
          </p:cNvGraphicFramePr>
          <p:nvPr/>
        </p:nvGraphicFramePr>
        <p:xfrm>
          <a:off x="990600" y="4141788"/>
          <a:ext cx="876300" cy="506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5" name="Equation" r:id="rId9" imgW="330120" imgH="215640" progId="Equation.3">
                  <p:embed/>
                </p:oleObj>
              </mc:Choice>
              <mc:Fallback>
                <p:oleObj name="Equation" r:id="rId9" imgW="33012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4141788"/>
                        <a:ext cx="876300" cy="5064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0" name="Object 6"/>
          <p:cNvGraphicFramePr>
            <a:graphicFrameLocks noChangeAspect="1"/>
          </p:cNvGraphicFramePr>
          <p:nvPr/>
        </p:nvGraphicFramePr>
        <p:xfrm>
          <a:off x="5562600" y="4611688"/>
          <a:ext cx="338138" cy="417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6" name="Equation" r:id="rId11" imgW="126720" imgH="177480" progId="Equation.3">
                  <p:embed/>
                </p:oleObj>
              </mc:Choice>
              <mc:Fallback>
                <p:oleObj name="Equation" r:id="rId11" imgW="12672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62600" y="4611688"/>
                        <a:ext cx="338138" cy="4175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1" name="Object 7"/>
          <p:cNvGraphicFramePr>
            <a:graphicFrameLocks noChangeAspect="1"/>
          </p:cNvGraphicFramePr>
          <p:nvPr/>
        </p:nvGraphicFramePr>
        <p:xfrm>
          <a:off x="7815263" y="4700588"/>
          <a:ext cx="338137" cy="328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7" name="Equation" r:id="rId13" imgW="126720" imgH="139680" progId="Equation.3">
                  <p:embed/>
                </p:oleObj>
              </mc:Choice>
              <mc:Fallback>
                <p:oleObj name="Equation" r:id="rId13" imgW="126720" imgH="1396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15263" y="4700588"/>
                        <a:ext cx="338137" cy="3286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22910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  <a:cs typeface="Arial" pitchFamily="34" charset="0"/>
              </a:rPr>
              <a:t>تابع: التكامل</a:t>
            </a:r>
            <a:r>
              <a:rPr lang="en-US" sz="4000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ar-SA" sz="4000" dirty="0" smtClean="0">
                <a:solidFill>
                  <a:srgbClr val="FF0000"/>
                </a:solidFill>
                <a:cs typeface="Arial" pitchFamily="34" charset="0"/>
              </a:rPr>
              <a:t> المحدد: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rtl="1">
              <a:defRPr/>
            </a:pPr>
            <a:r>
              <a:rPr lang="ar-SA" b="1" dirty="0" smtClean="0">
                <a:solidFill>
                  <a:srgbClr val="FF0000"/>
                </a:solidFill>
              </a:rPr>
              <a:t>مثال</a:t>
            </a:r>
            <a:r>
              <a:rPr lang="ar-SA" dirty="0" smtClean="0">
                <a:solidFill>
                  <a:srgbClr val="FF0000"/>
                </a:solidFill>
              </a:rPr>
              <a:t>:</a:t>
            </a:r>
          </a:p>
          <a:p>
            <a:pPr rtl="1">
              <a:defRPr/>
            </a:pPr>
            <a:r>
              <a:rPr lang="ar-SA" sz="3000" dirty="0" smtClean="0"/>
              <a:t>أوجد</a:t>
            </a:r>
          </a:p>
          <a:p>
            <a:pPr rtl="1">
              <a:defRPr/>
            </a:pPr>
            <a:endParaRPr lang="ar-SA" sz="3000" dirty="0" smtClean="0"/>
          </a:p>
          <a:p>
            <a:pPr rtl="1">
              <a:defRPr/>
            </a:pPr>
            <a:r>
              <a:rPr lang="ar-SA" sz="3000" b="1" dirty="0" smtClean="0">
                <a:solidFill>
                  <a:srgbClr val="FF0000"/>
                </a:solidFill>
              </a:rPr>
              <a:t>الحل:</a:t>
            </a:r>
          </a:p>
          <a:p>
            <a:pPr rtl="1">
              <a:defRPr/>
            </a:pPr>
            <a:endParaRPr lang="ar-SA" sz="3000" dirty="0" smtClean="0"/>
          </a:p>
          <a:p>
            <a:pPr marL="514350" indent="-514350" rtl="1">
              <a:defRPr/>
            </a:pPr>
            <a:r>
              <a:rPr lang="ar-SA" sz="2800" dirty="0" smtClean="0"/>
              <a:t> </a:t>
            </a:r>
          </a:p>
          <a:p>
            <a:pPr marL="571500" indent="-571500" algn="l">
              <a:defRPr/>
            </a:pPr>
            <a:endParaRPr lang="en-US" sz="2800" dirty="0" smtClean="0"/>
          </a:p>
          <a:p>
            <a:pPr marL="571500" indent="-571500" algn="l">
              <a:defRPr/>
            </a:pPr>
            <a:endParaRPr lang="en-US" sz="2800" dirty="0" smtClean="0"/>
          </a:p>
          <a:p>
            <a:pPr marL="571500" indent="-571500" algn="l">
              <a:defRPr/>
            </a:pP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2050" name="Object 8"/>
          <p:cNvGraphicFramePr>
            <a:graphicFrameLocks noChangeAspect="1"/>
          </p:cNvGraphicFramePr>
          <p:nvPr/>
        </p:nvGraphicFramePr>
        <p:xfrm>
          <a:off x="7083425" y="1676400"/>
          <a:ext cx="1109663" cy="1152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2" name="Equation" r:id="rId3" imgW="419040" imgH="469800" progId="Equation.3">
                  <p:embed/>
                </p:oleObj>
              </mc:Choice>
              <mc:Fallback>
                <p:oleObj name="Equation" r:id="rId3" imgW="419040" imgH="469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83425" y="1676400"/>
                        <a:ext cx="1109663" cy="1152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1" name="Object 3"/>
          <p:cNvGraphicFramePr>
            <a:graphicFrameLocks noChangeAspect="1"/>
          </p:cNvGraphicFramePr>
          <p:nvPr/>
        </p:nvGraphicFramePr>
        <p:xfrm>
          <a:off x="914400" y="3886200"/>
          <a:ext cx="8437563" cy="1246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3" name="Equation" r:id="rId5" imgW="3187440" imgH="507960" progId="Equation.3">
                  <p:embed/>
                </p:oleObj>
              </mc:Choice>
              <mc:Fallback>
                <p:oleObj name="Equation" r:id="rId5" imgW="3187440" imgH="5079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3886200"/>
                        <a:ext cx="8437563" cy="12461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18486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>
                <a:solidFill>
                  <a:srgbClr val="FF0000"/>
                </a:solidFill>
                <a:cs typeface="Arial" pitchFamily="34" charset="0"/>
              </a:rPr>
              <a:t>تابع: التكامل</a:t>
            </a:r>
            <a:r>
              <a:rPr lang="en-US" sz="4000" dirty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ar-SA" sz="4000" dirty="0">
                <a:solidFill>
                  <a:srgbClr val="FF0000"/>
                </a:solidFill>
                <a:cs typeface="Arial" pitchFamily="34" charset="0"/>
              </a:rPr>
              <a:t> المحدد: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rtl="1">
              <a:defRPr/>
            </a:pPr>
            <a:r>
              <a:rPr lang="ar-SA" b="1" dirty="0" smtClean="0">
                <a:solidFill>
                  <a:srgbClr val="FF0000"/>
                </a:solidFill>
              </a:rPr>
              <a:t>بعض خواص التكامل المحدد:</a:t>
            </a:r>
            <a:endParaRPr lang="en-US" b="1" dirty="0" smtClean="0">
              <a:solidFill>
                <a:srgbClr val="FF0000"/>
              </a:solidFill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3074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00552349"/>
              </p:ext>
            </p:extLst>
          </p:nvPr>
        </p:nvGraphicFramePr>
        <p:xfrm>
          <a:off x="822325" y="2020888"/>
          <a:ext cx="4473575" cy="1027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2" name="معادلة" r:id="rId3" imgW="1688760" imgH="482400" progId="Equation.3">
                  <p:embed/>
                </p:oleObj>
              </mc:Choice>
              <mc:Fallback>
                <p:oleObj name="معادلة" r:id="rId3" imgW="1688760" imgH="482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2325" y="2020888"/>
                        <a:ext cx="4473575" cy="1027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89210635"/>
              </p:ext>
            </p:extLst>
          </p:nvPr>
        </p:nvGraphicFramePr>
        <p:xfrm>
          <a:off x="814387" y="3352800"/>
          <a:ext cx="7034213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3" name="معادلة" r:id="rId5" imgW="2654280" imgH="482400" progId="Equation.3">
                  <p:embed/>
                </p:oleObj>
              </mc:Choice>
              <mc:Fallback>
                <p:oleObj name="معادلة" r:id="rId5" imgW="2654280" imgH="4824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4387" y="3352800"/>
                        <a:ext cx="7034213" cy="1066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67188942"/>
              </p:ext>
            </p:extLst>
          </p:nvPr>
        </p:nvGraphicFramePr>
        <p:xfrm>
          <a:off x="838200" y="4648200"/>
          <a:ext cx="7034213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4" name="معادلة" r:id="rId7" imgW="2654280" imgH="482400" progId="Equation.3">
                  <p:embed/>
                </p:oleObj>
              </mc:Choice>
              <mc:Fallback>
                <p:oleObj name="معادلة" r:id="rId7" imgW="2654280" imgH="482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4648200"/>
                        <a:ext cx="7034213" cy="1066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85604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>
                <a:solidFill>
                  <a:srgbClr val="FF0000"/>
                </a:solidFill>
                <a:cs typeface="Arial" pitchFamily="34" charset="0"/>
              </a:rPr>
              <a:t>تابع: التكامل</a:t>
            </a:r>
            <a:r>
              <a:rPr lang="en-US" sz="4000" dirty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ar-SA" sz="4000" dirty="0">
                <a:solidFill>
                  <a:srgbClr val="FF0000"/>
                </a:solidFill>
                <a:cs typeface="Arial" pitchFamily="34" charset="0"/>
              </a:rPr>
              <a:t> المحدد: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solidFill>
                <a:prstClr val="black"/>
              </a:solidFill>
              <a:latin typeface="Calibri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74606035"/>
              </p:ext>
            </p:extLst>
          </p:nvPr>
        </p:nvGraphicFramePr>
        <p:xfrm>
          <a:off x="728553" y="3011487"/>
          <a:ext cx="4240213" cy="1103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13" name="معادلة" r:id="rId3" imgW="1600200" imgH="482400" progId="Equation.3">
                  <p:embed/>
                </p:oleObj>
              </mc:Choice>
              <mc:Fallback>
                <p:oleObj name="معادلة" r:id="rId3" imgW="1600200" imgH="482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8553" y="3011487"/>
                        <a:ext cx="4240213" cy="11033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76924652"/>
              </p:ext>
            </p:extLst>
          </p:nvPr>
        </p:nvGraphicFramePr>
        <p:xfrm>
          <a:off x="762000" y="4419600"/>
          <a:ext cx="5788025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14" name="معادلة" r:id="rId5" imgW="2184120" imgH="482400" progId="Equation.3">
                  <p:embed/>
                </p:oleObj>
              </mc:Choice>
              <mc:Fallback>
                <p:oleObj name="معادلة" r:id="rId5" imgW="2184120" imgH="482400" progId="Equation.3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4419600"/>
                        <a:ext cx="5788025" cy="1066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46291873"/>
              </p:ext>
            </p:extLst>
          </p:nvPr>
        </p:nvGraphicFramePr>
        <p:xfrm>
          <a:off x="762000" y="1676400"/>
          <a:ext cx="2792413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15" name="معادلة" r:id="rId7" imgW="1054080" imgH="482400" progId="Equation.3">
                  <p:embed/>
                </p:oleObj>
              </mc:Choice>
              <mc:Fallback>
                <p:oleObj name="معادلة" r:id="rId7" imgW="1054080" imgH="4824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1676400"/>
                        <a:ext cx="2792413" cy="1066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86366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>
                <a:solidFill>
                  <a:srgbClr val="FF0000"/>
                </a:solidFill>
                <a:cs typeface="Arial" pitchFamily="34" charset="0"/>
              </a:rPr>
              <a:t>تابع: التكامل</a:t>
            </a:r>
            <a:r>
              <a:rPr lang="en-US" sz="4000" dirty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ar-SA" sz="4000" dirty="0">
                <a:solidFill>
                  <a:srgbClr val="FF0000"/>
                </a:solidFill>
                <a:cs typeface="Arial" pitchFamily="34" charset="0"/>
              </a:rPr>
              <a:t> المحدد: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rtl="1">
              <a:defRPr/>
            </a:pPr>
            <a:r>
              <a:rPr lang="ar-SA" b="1" dirty="0" smtClean="0">
                <a:solidFill>
                  <a:srgbClr val="FF0000"/>
                </a:solidFill>
              </a:rPr>
              <a:t>أمثلة:</a:t>
            </a:r>
          </a:p>
          <a:p>
            <a:pPr rtl="1">
              <a:defRPr/>
            </a:pPr>
            <a:r>
              <a:rPr lang="ar-SA" sz="3000" dirty="0" smtClean="0"/>
              <a:t>أوجد </a:t>
            </a:r>
            <a:r>
              <a:rPr lang="ar-SA" sz="3000" dirty="0" err="1" smtClean="0"/>
              <a:t>التكاملات</a:t>
            </a:r>
            <a:r>
              <a:rPr lang="ar-SA" sz="3000" dirty="0" smtClean="0"/>
              <a:t> التالية:</a:t>
            </a:r>
          </a:p>
          <a:p>
            <a:pPr rtl="1">
              <a:defRPr/>
            </a:pPr>
            <a:endParaRPr lang="ar-SA" sz="3000" dirty="0" smtClean="0"/>
          </a:p>
          <a:p>
            <a:pPr rtl="1">
              <a:defRPr/>
            </a:pPr>
            <a:r>
              <a:rPr lang="ar-SA" sz="3000" b="1" dirty="0" smtClean="0">
                <a:solidFill>
                  <a:srgbClr val="FF0000"/>
                </a:solidFill>
              </a:rPr>
              <a:t>الحل:</a:t>
            </a:r>
          </a:p>
          <a:p>
            <a:pPr rtl="1">
              <a:defRPr/>
            </a:pPr>
            <a:endParaRPr lang="ar-SA" sz="3000" dirty="0" smtClean="0"/>
          </a:p>
          <a:p>
            <a:pPr marL="514350" indent="-514350" rtl="1">
              <a:defRPr/>
            </a:pPr>
            <a:r>
              <a:rPr lang="ar-SA" sz="2800" dirty="0" smtClean="0"/>
              <a:t> </a:t>
            </a:r>
          </a:p>
          <a:p>
            <a:pPr marL="571500" indent="-571500" algn="l">
              <a:defRPr/>
            </a:pPr>
            <a:endParaRPr lang="en-US" sz="2800" dirty="0" smtClean="0"/>
          </a:p>
          <a:p>
            <a:pPr marL="571500" indent="-571500" algn="l">
              <a:defRPr/>
            </a:pPr>
            <a:endParaRPr lang="en-US" sz="2800" dirty="0" smtClean="0"/>
          </a:p>
          <a:p>
            <a:pPr marL="571500" indent="-571500" algn="l">
              <a:defRPr/>
            </a:pP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6146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08183310"/>
              </p:ext>
            </p:extLst>
          </p:nvPr>
        </p:nvGraphicFramePr>
        <p:xfrm>
          <a:off x="719138" y="2246313"/>
          <a:ext cx="1647825" cy="1182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94" name="Equation" r:id="rId3" imgW="622080" imgH="482400" progId="Equation.3">
                  <p:embed/>
                </p:oleObj>
              </mc:Choice>
              <mc:Fallback>
                <p:oleObj name="Equation" r:id="rId3" imgW="622080" imgH="482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9138" y="2246313"/>
                        <a:ext cx="1647825" cy="11826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47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8419356"/>
              </p:ext>
            </p:extLst>
          </p:nvPr>
        </p:nvGraphicFramePr>
        <p:xfrm>
          <a:off x="609600" y="3962400"/>
          <a:ext cx="4471988" cy="1182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95" name="Equation" r:id="rId5" imgW="1688760" imgH="482400" progId="Equation.3">
                  <p:embed/>
                </p:oleObj>
              </mc:Choice>
              <mc:Fallback>
                <p:oleObj name="Equation" r:id="rId5" imgW="1688760" imgH="482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3962400"/>
                        <a:ext cx="4471988" cy="11826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94192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>
                <a:solidFill>
                  <a:srgbClr val="FF0000"/>
                </a:solidFill>
                <a:cs typeface="Arial" pitchFamily="34" charset="0"/>
              </a:rPr>
              <a:t>تابع: التكامل</a:t>
            </a:r>
            <a:r>
              <a:rPr lang="en-US" sz="4000" dirty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ar-SA" sz="4000" dirty="0">
                <a:solidFill>
                  <a:srgbClr val="FF0000"/>
                </a:solidFill>
                <a:cs typeface="Arial" pitchFamily="34" charset="0"/>
              </a:rPr>
              <a:t> المحدد: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609600" y="1371600"/>
            <a:ext cx="8915400" cy="4830763"/>
          </a:xfrm>
        </p:spPr>
        <p:txBody>
          <a:bodyPr/>
          <a:lstStyle/>
          <a:p>
            <a:pPr rtl="1">
              <a:defRPr/>
            </a:pPr>
            <a:endParaRPr lang="ar-SA" sz="3000" dirty="0" smtClean="0"/>
          </a:p>
          <a:p>
            <a:pPr rtl="1">
              <a:defRPr/>
            </a:pPr>
            <a:endParaRPr lang="ar-SA" sz="3000" dirty="0" smtClean="0"/>
          </a:p>
          <a:p>
            <a:pPr rtl="1">
              <a:defRPr/>
            </a:pPr>
            <a:r>
              <a:rPr lang="ar-SA" sz="3000" b="1" dirty="0" smtClean="0">
                <a:solidFill>
                  <a:srgbClr val="FF0000"/>
                </a:solidFill>
              </a:rPr>
              <a:t>الحل:</a:t>
            </a:r>
          </a:p>
          <a:p>
            <a:pPr rtl="1">
              <a:defRPr/>
            </a:pPr>
            <a:endParaRPr lang="ar-SA" sz="3000" dirty="0" smtClean="0"/>
          </a:p>
          <a:p>
            <a:pPr marL="514350" indent="-514350" rtl="1">
              <a:defRPr/>
            </a:pPr>
            <a:r>
              <a:rPr lang="ar-SA" sz="2800" dirty="0" smtClean="0"/>
              <a:t> </a:t>
            </a:r>
          </a:p>
          <a:p>
            <a:pPr marL="571500" indent="-571500" algn="l">
              <a:defRPr/>
            </a:pPr>
            <a:endParaRPr lang="en-US" sz="2800" dirty="0" smtClean="0"/>
          </a:p>
          <a:p>
            <a:pPr marL="571500" indent="-571500" algn="l">
              <a:defRPr/>
            </a:pPr>
            <a:endParaRPr lang="en-US" sz="2800" dirty="0" smtClean="0"/>
          </a:p>
          <a:p>
            <a:pPr marL="571500" indent="-571500" algn="l">
              <a:defRPr/>
            </a:pP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7170" name="Object 8"/>
          <p:cNvGraphicFramePr>
            <a:graphicFrameLocks noChangeAspect="1"/>
          </p:cNvGraphicFramePr>
          <p:nvPr/>
        </p:nvGraphicFramePr>
        <p:xfrm>
          <a:off x="1274763" y="1508125"/>
          <a:ext cx="2455862" cy="1184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12" name="Equation" r:id="rId3" imgW="927000" imgH="482400" progId="Equation.3">
                  <p:embed/>
                </p:oleObj>
              </mc:Choice>
              <mc:Fallback>
                <p:oleObj name="Equation" r:id="rId3" imgW="927000" imgH="482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74763" y="1508125"/>
                        <a:ext cx="2455862" cy="1184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1" name="Object 3"/>
          <p:cNvGraphicFramePr>
            <a:graphicFrameLocks noChangeAspect="1"/>
          </p:cNvGraphicFramePr>
          <p:nvPr/>
        </p:nvGraphicFramePr>
        <p:xfrm>
          <a:off x="1814513" y="3092450"/>
          <a:ext cx="5576887" cy="2798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13" name="Equation" r:id="rId5" imgW="2133360" imgH="1231560" progId="Equation.3">
                  <p:embed/>
                </p:oleObj>
              </mc:Choice>
              <mc:Fallback>
                <p:oleObj name="Equation" r:id="rId5" imgW="2133360" imgH="12315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14513" y="3092450"/>
                        <a:ext cx="5576887" cy="2798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31247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>
                <a:solidFill>
                  <a:srgbClr val="FF0000"/>
                </a:solidFill>
                <a:cs typeface="Arial" pitchFamily="34" charset="0"/>
              </a:rPr>
              <a:t>تابع: التكامل</a:t>
            </a:r>
            <a:r>
              <a:rPr lang="en-US" sz="4000" dirty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ar-SA" sz="4000" dirty="0">
                <a:solidFill>
                  <a:srgbClr val="FF0000"/>
                </a:solidFill>
                <a:cs typeface="Arial" pitchFamily="34" charset="0"/>
              </a:rPr>
              <a:t> المحدد: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609600" y="1371600"/>
            <a:ext cx="8915400" cy="4830763"/>
          </a:xfrm>
        </p:spPr>
        <p:txBody>
          <a:bodyPr/>
          <a:lstStyle/>
          <a:p>
            <a:pPr rtl="1">
              <a:defRPr/>
            </a:pPr>
            <a:endParaRPr lang="ar-SA" sz="3000" dirty="0" smtClean="0"/>
          </a:p>
          <a:p>
            <a:pPr rtl="1">
              <a:defRPr/>
            </a:pPr>
            <a:endParaRPr lang="ar-SA" sz="3000" dirty="0" smtClean="0"/>
          </a:p>
          <a:p>
            <a:pPr rtl="1">
              <a:defRPr/>
            </a:pPr>
            <a:r>
              <a:rPr lang="ar-SA" sz="3000" b="1" dirty="0" smtClean="0">
                <a:solidFill>
                  <a:srgbClr val="FF0000"/>
                </a:solidFill>
              </a:rPr>
              <a:t>الحل:</a:t>
            </a:r>
          </a:p>
          <a:p>
            <a:pPr rtl="1">
              <a:defRPr/>
            </a:pPr>
            <a:endParaRPr lang="ar-SA" sz="3000" dirty="0" smtClean="0"/>
          </a:p>
          <a:p>
            <a:pPr marL="514350" indent="-514350" rtl="1">
              <a:defRPr/>
            </a:pPr>
            <a:r>
              <a:rPr lang="ar-SA" sz="2800" dirty="0" smtClean="0"/>
              <a:t> </a:t>
            </a:r>
          </a:p>
          <a:p>
            <a:pPr marL="571500" indent="-571500" algn="l">
              <a:defRPr/>
            </a:pPr>
            <a:endParaRPr lang="en-US" sz="2800" dirty="0" smtClean="0"/>
          </a:p>
          <a:p>
            <a:pPr marL="571500" indent="-571500" algn="l">
              <a:defRPr/>
            </a:pPr>
            <a:endParaRPr lang="en-US" sz="2800" dirty="0" smtClean="0"/>
          </a:p>
          <a:p>
            <a:pPr marL="571500" indent="-571500" algn="l">
              <a:defRPr/>
            </a:pP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8194" name="Object 8"/>
          <p:cNvGraphicFramePr>
            <a:graphicFrameLocks noChangeAspect="1"/>
          </p:cNvGraphicFramePr>
          <p:nvPr/>
        </p:nvGraphicFramePr>
        <p:xfrm>
          <a:off x="719138" y="1524000"/>
          <a:ext cx="3565525" cy="1152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36" name="Equation" r:id="rId3" imgW="1346040" imgH="469800" progId="Equation.3">
                  <p:embed/>
                </p:oleObj>
              </mc:Choice>
              <mc:Fallback>
                <p:oleObj name="Equation" r:id="rId3" imgW="1346040" imgH="469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9138" y="1524000"/>
                        <a:ext cx="3565525" cy="1152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95" name="Object 6"/>
          <p:cNvGraphicFramePr>
            <a:graphicFrameLocks noChangeAspect="1"/>
          </p:cNvGraphicFramePr>
          <p:nvPr/>
        </p:nvGraphicFramePr>
        <p:xfrm>
          <a:off x="609600" y="2895600"/>
          <a:ext cx="7924800" cy="289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37" name="Equation" r:id="rId5" imgW="3352680" imgH="1168200" progId="Equation.3">
                  <p:embed/>
                </p:oleObj>
              </mc:Choice>
              <mc:Fallback>
                <p:oleObj name="Equation" r:id="rId5" imgW="3352680" imgH="1168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2895600"/>
                        <a:ext cx="7924800" cy="2895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34760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>
                <a:solidFill>
                  <a:srgbClr val="FF0000"/>
                </a:solidFill>
                <a:cs typeface="Arial" pitchFamily="34" charset="0"/>
              </a:rPr>
              <a:t>تابع: التكامل</a:t>
            </a:r>
            <a:r>
              <a:rPr lang="en-US" sz="4000" dirty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ar-SA" sz="4000" dirty="0">
                <a:solidFill>
                  <a:srgbClr val="FF0000"/>
                </a:solidFill>
                <a:cs typeface="Arial" pitchFamily="34" charset="0"/>
              </a:rPr>
              <a:t> المحدد: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609600" y="1371600"/>
            <a:ext cx="8915400" cy="4830763"/>
          </a:xfrm>
        </p:spPr>
        <p:txBody>
          <a:bodyPr/>
          <a:lstStyle/>
          <a:p>
            <a:pPr rtl="1">
              <a:defRPr/>
            </a:pPr>
            <a:endParaRPr lang="ar-SA" sz="3000" dirty="0" smtClean="0"/>
          </a:p>
          <a:p>
            <a:pPr rtl="1">
              <a:defRPr/>
            </a:pPr>
            <a:endParaRPr lang="ar-SA" sz="3000" dirty="0" smtClean="0"/>
          </a:p>
          <a:p>
            <a:pPr rtl="1">
              <a:defRPr/>
            </a:pPr>
            <a:r>
              <a:rPr lang="ar-SA" sz="3000" b="1" dirty="0" smtClean="0">
                <a:solidFill>
                  <a:srgbClr val="FF0000"/>
                </a:solidFill>
              </a:rPr>
              <a:t>الحل:</a:t>
            </a:r>
          </a:p>
          <a:p>
            <a:pPr rtl="1">
              <a:defRPr/>
            </a:pPr>
            <a:endParaRPr lang="ar-SA" sz="3000" dirty="0" smtClean="0"/>
          </a:p>
          <a:p>
            <a:pPr marL="514350" indent="-514350" rtl="1">
              <a:defRPr/>
            </a:pPr>
            <a:r>
              <a:rPr lang="ar-SA" sz="2800" dirty="0" smtClean="0"/>
              <a:t> </a:t>
            </a:r>
          </a:p>
          <a:p>
            <a:pPr marL="571500" indent="-571500" algn="l">
              <a:defRPr/>
            </a:pPr>
            <a:endParaRPr lang="en-US" sz="2800" dirty="0" smtClean="0"/>
          </a:p>
          <a:p>
            <a:pPr marL="571500" indent="-571500" algn="l">
              <a:defRPr/>
            </a:pPr>
            <a:endParaRPr lang="en-US" sz="2800" dirty="0" smtClean="0"/>
          </a:p>
          <a:p>
            <a:pPr marL="571500" indent="-571500" algn="l">
              <a:defRPr/>
            </a:pP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9218" name="Object 8"/>
          <p:cNvGraphicFramePr>
            <a:graphicFrameLocks noChangeAspect="1"/>
          </p:cNvGraphicFramePr>
          <p:nvPr/>
        </p:nvGraphicFramePr>
        <p:xfrm>
          <a:off x="1157288" y="1524000"/>
          <a:ext cx="2690812" cy="1152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63" name="Equation" r:id="rId3" imgW="1015920" imgH="469800" progId="Equation.3">
                  <p:embed/>
                </p:oleObj>
              </mc:Choice>
              <mc:Fallback>
                <p:oleObj name="Equation" r:id="rId3" imgW="1015920" imgH="469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57288" y="1524000"/>
                        <a:ext cx="2690812" cy="1152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19" name="Object 3"/>
          <p:cNvGraphicFramePr>
            <a:graphicFrameLocks noChangeAspect="1"/>
          </p:cNvGraphicFramePr>
          <p:nvPr/>
        </p:nvGraphicFramePr>
        <p:xfrm>
          <a:off x="708025" y="2819400"/>
          <a:ext cx="8564563" cy="3346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64" name="Equation" r:id="rId5" imgW="3276360" imgH="1473120" progId="Equation.3">
                  <p:embed/>
                </p:oleObj>
              </mc:Choice>
              <mc:Fallback>
                <p:oleObj name="Equation" r:id="rId5" imgW="3276360" imgH="14731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8025" y="2819400"/>
                        <a:ext cx="8564563" cy="3346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56151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>
                <a:solidFill>
                  <a:srgbClr val="FF0000"/>
                </a:solidFill>
                <a:cs typeface="Arial" pitchFamily="34" charset="0"/>
              </a:rPr>
              <a:t>تابع: التكامل</a:t>
            </a:r>
            <a:r>
              <a:rPr lang="en-US" sz="4000" dirty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ar-SA" sz="4000" dirty="0">
                <a:solidFill>
                  <a:srgbClr val="FF0000"/>
                </a:solidFill>
                <a:cs typeface="Arial" pitchFamily="34" charset="0"/>
              </a:rPr>
              <a:t> المحدد: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609600" y="1371600"/>
            <a:ext cx="8915400" cy="4830763"/>
          </a:xfrm>
        </p:spPr>
        <p:txBody>
          <a:bodyPr/>
          <a:lstStyle/>
          <a:p>
            <a:pPr rtl="1">
              <a:defRPr/>
            </a:pPr>
            <a:endParaRPr lang="ar-SA" sz="3000" dirty="0" smtClean="0"/>
          </a:p>
          <a:p>
            <a:pPr rtl="1">
              <a:defRPr/>
            </a:pPr>
            <a:endParaRPr lang="ar-SA" sz="3000" dirty="0" smtClean="0"/>
          </a:p>
          <a:p>
            <a:pPr rtl="1">
              <a:defRPr/>
            </a:pPr>
            <a:r>
              <a:rPr lang="ar-SA" sz="3000" b="1" dirty="0" smtClean="0">
                <a:solidFill>
                  <a:srgbClr val="FF0000"/>
                </a:solidFill>
              </a:rPr>
              <a:t>الحل:</a:t>
            </a:r>
          </a:p>
          <a:p>
            <a:pPr rtl="1">
              <a:defRPr/>
            </a:pPr>
            <a:endParaRPr lang="ar-SA" sz="3000" dirty="0" smtClean="0"/>
          </a:p>
          <a:p>
            <a:pPr marL="514350" indent="-514350" rtl="1">
              <a:defRPr/>
            </a:pPr>
            <a:r>
              <a:rPr lang="ar-SA" sz="2800" dirty="0" smtClean="0"/>
              <a:t> </a:t>
            </a:r>
          </a:p>
          <a:p>
            <a:pPr marL="571500" indent="-571500" algn="l">
              <a:defRPr/>
            </a:pPr>
            <a:endParaRPr lang="en-US" sz="2800" dirty="0" smtClean="0"/>
          </a:p>
          <a:p>
            <a:pPr marL="571500" indent="-571500" algn="l">
              <a:defRPr/>
            </a:pPr>
            <a:endParaRPr lang="en-US" sz="2800" dirty="0" smtClean="0"/>
          </a:p>
          <a:p>
            <a:pPr marL="571500" indent="-571500" algn="l">
              <a:defRPr/>
            </a:pP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solidFill>
                <a:prstClr val="black"/>
              </a:solidFill>
              <a:latin typeface="Calibri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graphicFrame>
        <p:nvGraphicFramePr>
          <p:cNvPr id="9219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53284998"/>
              </p:ext>
            </p:extLst>
          </p:nvPr>
        </p:nvGraphicFramePr>
        <p:xfrm>
          <a:off x="914400" y="3124200"/>
          <a:ext cx="6040437" cy="276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18" name="معادلة" r:id="rId3" imgW="2311200" imgH="1218960" progId="Equation.3">
                  <p:embed/>
                </p:oleObj>
              </mc:Choice>
              <mc:Fallback>
                <p:oleObj name="معادلة" r:id="rId3" imgW="2311200" imgH="12189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3124200"/>
                        <a:ext cx="6040437" cy="2768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4596008"/>
              </p:ext>
            </p:extLst>
          </p:nvPr>
        </p:nvGraphicFramePr>
        <p:xfrm>
          <a:off x="758825" y="1447800"/>
          <a:ext cx="2974975" cy="114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19" name="معادلة" r:id="rId5" imgW="1054080" imgH="482400" progId="Equation.3">
                  <p:embed/>
                </p:oleObj>
              </mc:Choice>
              <mc:Fallback>
                <p:oleObj name="معادلة" r:id="rId5" imgW="1054080" imgH="482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8825" y="1447800"/>
                        <a:ext cx="2974975" cy="1143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16410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>
                <a:solidFill>
                  <a:srgbClr val="FF0000"/>
                </a:solidFill>
                <a:cs typeface="Arial" pitchFamily="34" charset="0"/>
              </a:rPr>
              <a:t>تابع: التكامل</a:t>
            </a:r>
            <a:r>
              <a:rPr lang="en-US" sz="4000" dirty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ar-SA" sz="4000" dirty="0">
                <a:solidFill>
                  <a:srgbClr val="FF0000"/>
                </a:solidFill>
                <a:cs typeface="Arial" pitchFamily="34" charset="0"/>
              </a:rPr>
              <a:t> المحدد: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609600" y="1371600"/>
            <a:ext cx="8915400" cy="4830763"/>
          </a:xfrm>
        </p:spPr>
        <p:txBody>
          <a:bodyPr/>
          <a:lstStyle/>
          <a:p>
            <a:pPr rtl="1">
              <a:defRPr/>
            </a:pPr>
            <a:endParaRPr lang="ar-SA" sz="3000" dirty="0" smtClean="0"/>
          </a:p>
          <a:p>
            <a:pPr rtl="1">
              <a:defRPr/>
            </a:pPr>
            <a:endParaRPr lang="ar-SA" sz="3000" dirty="0" smtClean="0"/>
          </a:p>
          <a:p>
            <a:pPr rtl="1">
              <a:defRPr/>
            </a:pPr>
            <a:r>
              <a:rPr lang="ar-SA" sz="3000" b="1" dirty="0" smtClean="0">
                <a:solidFill>
                  <a:srgbClr val="FF0000"/>
                </a:solidFill>
              </a:rPr>
              <a:t>الحل:</a:t>
            </a:r>
          </a:p>
          <a:p>
            <a:pPr rtl="1">
              <a:defRPr/>
            </a:pPr>
            <a:endParaRPr lang="ar-SA" sz="3000" dirty="0" smtClean="0"/>
          </a:p>
          <a:p>
            <a:pPr marL="514350" indent="-514350" rtl="1">
              <a:defRPr/>
            </a:pPr>
            <a:r>
              <a:rPr lang="ar-SA" sz="2800" dirty="0" smtClean="0"/>
              <a:t> </a:t>
            </a:r>
          </a:p>
          <a:p>
            <a:pPr marL="571500" indent="-571500" algn="l">
              <a:defRPr/>
            </a:pPr>
            <a:endParaRPr lang="en-US" sz="2800" dirty="0" smtClean="0"/>
          </a:p>
          <a:p>
            <a:pPr marL="571500" indent="-571500" algn="l">
              <a:defRPr/>
            </a:pPr>
            <a:endParaRPr lang="en-US" sz="2800" dirty="0" smtClean="0"/>
          </a:p>
          <a:p>
            <a:pPr marL="571500" indent="-571500" algn="l">
              <a:defRPr/>
            </a:pP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0242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05571804"/>
              </p:ext>
            </p:extLst>
          </p:nvPr>
        </p:nvGraphicFramePr>
        <p:xfrm>
          <a:off x="1628775" y="1524000"/>
          <a:ext cx="1747838" cy="1152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6" name="معادلة" r:id="rId3" imgW="660240" imgH="469800" progId="Equation.3">
                  <p:embed/>
                </p:oleObj>
              </mc:Choice>
              <mc:Fallback>
                <p:oleObj name="معادلة" r:id="rId3" imgW="660240" imgH="469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28775" y="1524000"/>
                        <a:ext cx="1747838" cy="1152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3" name="Object 3"/>
          <p:cNvGraphicFramePr>
            <a:graphicFrameLocks noChangeAspect="1"/>
          </p:cNvGraphicFramePr>
          <p:nvPr/>
        </p:nvGraphicFramePr>
        <p:xfrm>
          <a:off x="1447800" y="3276600"/>
          <a:ext cx="4572000" cy="205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7" name="Equation" r:id="rId5" imgW="1269720" imgH="927000" progId="Equation.3">
                  <p:embed/>
                </p:oleObj>
              </mc:Choice>
              <mc:Fallback>
                <p:oleObj name="Equation" r:id="rId5" imgW="1269720" imgH="9270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7800" y="3276600"/>
                        <a:ext cx="4572000" cy="2057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39046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>
                <a:solidFill>
                  <a:srgbClr val="FF0000"/>
                </a:solidFill>
                <a:cs typeface="Arial" pitchFamily="34" charset="0"/>
              </a:rPr>
              <a:t>تابع: التكامل</a:t>
            </a:r>
            <a:r>
              <a:rPr lang="en-US" sz="4000" dirty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ar-SA" sz="4000" dirty="0">
                <a:solidFill>
                  <a:srgbClr val="FF0000"/>
                </a:solidFill>
                <a:cs typeface="Arial" pitchFamily="34" charset="0"/>
              </a:rPr>
              <a:t> المحدد: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609600" y="1371600"/>
            <a:ext cx="8915400" cy="4830763"/>
          </a:xfrm>
        </p:spPr>
        <p:txBody>
          <a:bodyPr/>
          <a:lstStyle/>
          <a:p>
            <a:pPr rtl="1">
              <a:defRPr/>
            </a:pPr>
            <a:endParaRPr lang="ar-SA" sz="3000" dirty="0" smtClean="0"/>
          </a:p>
          <a:p>
            <a:pPr rtl="1">
              <a:defRPr/>
            </a:pPr>
            <a:endParaRPr lang="ar-SA" sz="3000" dirty="0" smtClean="0"/>
          </a:p>
          <a:p>
            <a:pPr rtl="1">
              <a:defRPr/>
            </a:pPr>
            <a:r>
              <a:rPr lang="ar-SA" sz="3000" b="1" dirty="0" smtClean="0">
                <a:solidFill>
                  <a:srgbClr val="FF0000"/>
                </a:solidFill>
              </a:rPr>
              <a:t>الحل:</a:t>
            </a:r>
          </a:p>
          <a:p>
            <a:pPr rtl="1">
              <a:defRPr/>
            </a:pPr>
            <a:endParaRPr lang="ar-SA" sz="3000" dirty="0" smtClean="0"/>
          </a:p>
          <a:p>
            <a:pPr marL="514350" indent="-514350" rtl="1">
              <a:defRPr/>
            </a:pPr>
            <a:r>
              <a:rPr lang="ar-SA" sz="2800" dirty="0" smtClean="0"/>
              <a:t> </a:t>
            </a:r>
          </a:p>
          <a:p>
            <a:pPr marL="571500" indent="-571500" algn="l">
              <a:defRPr/>
            </a:pPr>
            <a:endParaRPr lang="en-US" sz="2800" dirty="0" smtClean="0"/>
          </a:p>
          <a:p>
            <a:pPr marL="571500" indent="-571500" algn="l">
              <a:defRPr/>
            </a:pPr>
            <a:endParaRPr lang="en-US" sz="2800" dirty="0" smtClean="0"/>
          </a:p>
          <a:p>
            <a:pPr marL="571500" indent="-571500" algn="l">
              <a:defRPr/>
            </a:pP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1266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09647906"/>
              </p:ext>
            </p:extLst>
          </p:nvPr>
        </p:nvGraphicFramePr>
        <p:xfrm>
          <a:off x="1392238" y="1508125"/>
          <a:ext cx="2220912" cy="1184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10" name="معادلة" r:id="rId3" imgW="838080" imgH="482400" progId="Equation.3">
                  <p:embed/>
                </p:oleObj>
              </mc:Choice>
              <mc:Fallback>
                <p:oleObj name="معادلة" r:id="rId3" imgW="838080" imgH="482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92238" y="1508125"/>
                        <a:ext cx="2220912" cy="1184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67" name="Object 3"/>
          <p:cNvGraphicFramePr>
            <a:graphicFrameLocks noChangeAspect="1"/>
          </p:cNvGraphicFramePr>
          <p:nvPr/>
        </p:nvGraphicFramePr>
        <p:xfrm>
          <a:off x="1295400" y="3440113"/>
          <a:ext cx="4414838" cy="2105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11" name="Equation" r:id="rId5" imgW="1688760" imgH="927000" progId="Equation.3">
                  <p:embed/>
                </p:oleObj>
              </mc:Choice>
              <mc:Fallback>
                <p:oleObj name="Equation" r:id="rId5" imgW="1688760" imgH="9270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3440113"/>
                        <a:ext cx="4414838" cy="2105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33465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>
                <a:solidFill>
                  <a:srgbClr val="FF0000"/>
                </a:solidFill>
                <a:cs typeface="Arial" pitchFamily="34" charset="0"/>
              </a:rPr>
              <a:t>تابع: التكامل</a:t>
            </a:r>
            <a:r>
              <a:rPr lang="en-US" sz="4000" dirty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ar-SA" sz="4000" dirty="0">
                <a:solidFill>
                  <a:srgbClr val="FF0000"/>
                </a:solidFill>
                <a:cs typeface="Arial" pitchFamily="34" charset="0"/>
              </a:rPr>
              <a:t> المحدد: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609600" y="1371600"/>
            <a:ext cx="8915400" cy="4830763"/>
          </a:xfrm>
        </p:spPr>
        <p:txBody>
          <a:bodyPr/>
          <a:lstStyle/>
          <a:p>
            <a:pPr rtl="1">
              <a:defRPr/>
            </a:pPr>
            <a:endParaRPr lang="ar-SA" sz="3000" dirty="0" smtClean="0"/>
          </a:p>
          <a:p>
            <a:pPr rtl="1">
              <a:defRPr/>
            </a:pPr>
            <a:endParaRPr lang="ar-SA" sz="3000" dirty="0" smtClean="0"/>
          </a:p>
          <a:p>
            <a:pPr rtl="1">
              <a:defRPr/>
            </a:pPr>
            <a:r>
              <a:rPr lang="ar-SA" sz="3000" b="1" dirty="0" smtClean="0">
                <a:solidFill>
                  <a:srgbClr val="FF0000"/>
                </a:solidFill>
              </a:rPr>
              <a:t>الحل:</a:t>
            </a:r>
          </a:p>
          <a:p>
            <a:pPr rtl="1">
              <a:defRPr/>
            </a:pPr>
            <a:endParaRPr lang="ar-SA" sz="3000" dirty="0" smtClean="0"/>
          </a:p>
          <a:p>
            <a:pPr marL="514350" indent="-514350" rtl="1">
              <a:defRPr/>
            </a:pPr>
            <a:r>
              <a:rPr lang="ar-SA" sz="2800" dirty="0" smtClean="0"/>
              <a:t> </a:t>
            </a:r>
          </a:p>
          <a:p>
            <a:pPr marL="571500" indent="-571500" algn="l">
              <a:defRPr/>
            </a:pPr>
            <a:endParaRPr lang="en-US" sz="2800" dirty="0" smtClean="0"/>
          </a:p>
          <a:p>
            <a:pPr marL="571500" indent="-571500" algn="l">
              <a:defRPr/>
            </a:pPr>
            <a:endParaRPr lang="en-US" sz="2800" dirty="0" smtClean="0"/>
          </a:p>
          <a:p>
            <a:pPr marL="571500" indent="-571500" algn="l">
              <a:defRPr/>
            </a:pP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2290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07634833"/>
              </p:ext>
            </p:extLst>
          </p:nvPr>
        </p:nvGraphicFramePr>
        <p:xfrm>
          <a:off x="1123950" y="1406525"/>
          <a:ext cx="2759075" cy="1184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50" name="معادلة" r:id="rId3" imgW="1041120" imgH="482400" progId="Equation.3">
                  <p:embed/>
                </p:oleObj>
              </mc:Choice>
              <mc:Fallback>
                <p:oleObj name="معادلة" r:id="rId3" imgW="1041120" imgH="482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23950" y="1406525"/>
                        <a:ext cx="2759075" cy="1184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57070040"/>
              </p:ext>
            </p:extLst>
          </p:nvPr>
        </p:nvGraphicFramePr>
        <p:xfrm>
          <a:off x="1090612" y="2959100"/>
          <a:ext cx="1652588" cy="1155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51" name="معادلة" r:id="rId5" imgW="622080" imgH="431640" progId="Equation.3">
                  <p:embed/>
                </p:oleObj>
              </mc:Choice>
              <mc:Fallback>
                <p:oleObj name="معادلة" r:id="rId5" imgW="622080" imgH="43164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90612" y="2959100"/>
                        <a:ext cx="1652588" cy="1155700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09720651"/>
              </p:ext>
            </p:extLst>
          </p:nvPr>
        </p:nvGraphicFramePr>
        <p:xfrm>
          <a:off x="1093788" y="4473575"/>
          <a:ext cx="2292350" cy="1089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52" name="معادلة" r:id="rId7" imgW="863280" imgH="406080" progId="Equation.3">
                  <p:embed/>
                </p:oleObj>
              </mc:Choice>
              <mc:Fallback>
                <p:oleObj name="معادلة" r:id="rId7" imgW="863280" imgH="4060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93788" y="4473575"/>
                        <a:ext cx="2292350" cy="1089025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89380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>
                <a:solidFill>
                  <a:srgbClr val="FF0000"/>
                </a:solidFill>
                <a:cs typeface="Arial" pitchFamily="34" charset="0"/>
              </a:rPr>
              <a:t>تابع: التكامل</a:t>
            </a:r>
            <a:r>
              <a:rPr lang="en-US" sz="4000" dirty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ar-SA" sz="4000" dirty="0">
                <a:solidFill>
                  <a:srgbClr val="FF0000"/>
                </a:solidFill>
                <a:cs typeface="Arial" pitchFamily="34" charset="0"/>
              </a:rPr>
              <a:t> المحدد: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609600" y="1371600"/>
            <a:ext cx="8915400" cy="4830763"/>
          </a:xfrm>
        </p:spPr>
        <p:txBody>
          <a:bodyPr/>
          <a:lstStyle/>
          <a:p>
            <a:pPr rtl="1">
              <a:defRPr/>
            </a:pPr>
            <a:endParaRPr lang="ar-SA" sz="3000" dirty="0" smtClean="0"/>
          </a:p>
          <a:p>
            <a:pPr marL="514350" indent="-514350" rtl="1">
              <a:defRPr/>
            </a:pPr>
            <a:r>
              <a:rPr lang="ar-SA" sz="2800" dirty="0" smtClean="0"/>
              <a:t> </a:t>
            </a:r>
          </a:p>
          <a:p>
            <a:pPr marL="571500" indent="-571500" algn="l">
              <a:defRPr/>
            </a:pPr>
            <a:endParaRPr lang="en-US" sz="2800" dirty="0" smtClean="0"/>
          </a:p>
          <a:p>
            <a:pPr marL="571500" indent="-571500" algn="l">
              <a:defRPr/>
            </a:pPr>
            <a:endParaRPr lang="en-US" sz="2800" dirty="0" smtClean="0"/>
          </a:p>
          <a:p>
            <a:pPr marL="571500" indent="-571500" algn="l">
              <a:defRPr/>
            </a:pP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solidFill>
                <a:prstClr val="black"/>
              </a:solidFill>
              <a:latin typeface="Calibri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graphicFrame>
        <p:nvGraphicFramePr>
          <p:cNvPr id="12291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42361366"/>
              </p:ext>
            </p:extLst>
          </p:nvPr>
        </p:nvGraphicFramePr>
        <p:xfrm>
          <a:off x="527050" y="1597025"/>
          <a:ext cx="8464550" cy="3203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21" name="معادلة" r:id="rId3" imgW="3238200" imgH="1409400" progId="Equation.3">
                  <p:embed/>
                </p:oleObj>
              </mc:Choice>
              <mc:Fallback>
                <p:oleObj name="معادلة" r:id="rId3" imgW="3238200" imgH="1409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7050" y="1597025"/>
                        <a:ext cx="8464550" cy="3203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99842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>
                <a:solidFill>
                  <a:srgbClr val="FF0000"/>
                </a:solidFill>
                <a:cs typeface="Arial" pitchFamily="34" charset="0"/>
              </a:rPr>
              <a:t>تابع: التكامل</a:t>
            </a:r>
            <a:r>
              <a:rPr lang="en-US" sz="4000" dirty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ar-SA" sz="4000" dirty="0">
                <a:solidFill>
                  <a:srgbClr val="FF0000"/>
                </a:solidFill>
                <a:cs typeface="Arial" pitchFamily="34" charset="0"/>
              </a:rPr>
              <a:t> المحدد: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609600" y="1371600"/>
            <a:ext cx="8915400" cy="4830763"/>
          </a:xfrm>
        </p:spPr>
        <p:txBody>
          <a:bodyPr/>
          <a:lstStyle/>
          <a:p>
            <a:pPr rtl="1">
              <a:defRPr/>
            </a:pPr>
            <a:endParaRPr lang="ar-SA" sz="3000" dirty="0" smtClean="0"/>
          </a:p>
          <a:p>
            <a:pPr rtl="1">
              <a:defRPr/>
            </a:pPr>
            <a:endParaRPr lang="ar-SA" sz="3000" dirty="0" smtClean="0"/>
          </a:p>
          <a:p>
            <a:pPr rtl="1">
              <a:defRPr/>
            </a:pPr>
            <a:r>
              <a:rPr lang="ar-SA" sz="3000" b="1" dirty="0" smtClean="0">
                <a:solidFill>
                  <a:srgbClr val="FF0000"/>
                </a:solidFill>
              </a:rPr>
              <a:t>الحل:</a:t>
            </a:r>
          </a:p>
          <a:p>
            <a:pPr rtl="1">
              <a:defRPr/>
            </a:pPr>
            <a:endParaRPr lang="ar-SA" sz="3000" dirty="0" smtClean="0"/>
          </a:p>
          <a:p>
            <a:pPr marL="514350" indent="-514350" rtl="1">
              <a:defRPr/>
            </a:pPr>
            <a:r>
              <a:rPr lang="ar-SA" sz="2800" dirty="0" smtClean="0"/>
              <a:t> </a:t>
            </a:r>
          </a:p>
          <a:p>
            <a:pPr marL="571500" indent="-571500" algn="l">
              <a:defRPr/>
            </a:pPr>
            <a:endParaRPr lang="en-US" sz="2800" dirty="0" smtClean="0"/>
          </a:p>
          <a:p>
            <a:pPr marL="571500" indent="-571500" algn="l">
              <a:defRPr/>
            </a:pPr>
            <a:endParaRPr lang="en-US" sz="2800" dirty="0" smtClean="0"/>
          </a:p>
          <a:p>
            <a:pPr marL="571500" indent="-571500" algn="l">
              <a:defRPr/>
            </a:pP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solidFill>
                <a:prstClr val="black"/>
              </a:solidFill>
              <a:latin typeface="Calibri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graphicFrame>
        <p:nvGraphicFramePr>
          <p:cNvPr id="12290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37188309"/>
              </p:ext>
            </p:extLst>
          </p:nvPr>
        </p:nvGraphicFramePr>
        <p:xfrm>
          <a:off x="889000" y="1422400"/>
          <a:ext cx="3230563" cy="1152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66" name="معادلة" r:id="rId3" imgW="1218960" imgH="469800" progId="Equation.3">
                  <p:embed/>
                </p:oleObj>
              </mc:Choice>
              <mc:Fallback>
                <p:oleObj name="معادلة" r:id="rId3" imgW="1218960" imgH="469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89000" y="1422400"/>
                        <a:ext cx="3230563" cy="1152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3792188"/>
              </p:ext>
            </p:extLst>
          </p:nvPr>
        </p:nvGraphicFramePr>
        <p:xfrm>
          <a:off x="1006475" y="2925763"/>
          <a:ext cx="1820863" cy="1222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67" name="معادلة" r:id="rId5" imgW="685800" imgH="457200" progId="Equation.3">
                  <p:embed/>
                </p:oleObj>
              </mc:Choice>
              <mc:Fallback>
                <p:oleObj name="معادلة" r:id="rId5" imgW="6858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06475" y="2925763"/>
                        <a:ext cx="1820863" cy="1222375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26260564"/>
              </p:ext>
            </p:extLst>
          </p:nvPr>
        </p:nvGraphicFramePr>
        <p:xfrm>
          <a:off x="992188" y="4473575"/>
          <a:ext cx="2495550" cy="1089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68" name="معادلة" r:id="rId7" imgW="939600" imgH="406080" progId="Equation.3">
                  <p:embed/>
                </p:oleObj>
              </mc:Choice>
              <mc:Fallback>
                <p:oleObj name="معادلة" r:id="rId7" imgW="939600" imgH="4060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2188" y="4473575"/>
                        <a:ext cx="2495550" cy="1089025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10005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>
                <a:solidFill>
                  <a:srgbClr val="FF0000"/>
                </a:solidFill>
                <a:cs typeface="Arial" pitchFamily="34" charset="0"/>
              </a:rPr>
              <a:t>تابع: التكامل</a:t>
            </a:r>
            <a:r>
              <a:rPr lang="en-US" sz="4000" dirty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ar-SA" sz="4000" dirty="0">
                <a:solidFill>
                  <a:srgbClr val="FF0000"/>
                </a:solidFill>
                <a:cs typeface="Arial" pitchFamily="34" charset="0"/>
              </a:rPr>
              <a:t> المحدد: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609600" y="1371600"/>
            <a:ext cx="8915400" cy="4830763"/>
          </a:xfrm>
        </p:spPr>
        <p:txBody>
          <a:bodyPr/>
          <a:lstStyle/>
          <a:p>
            <a:pPr rtl="1">
              <a:defRPr/>
            </a:pPr>
            <a:endParaRPr lang="ar-SA" sz="3000" dirty="0" smtClean="0"/>
          </a:p>
          <a:p>
            <a:pPr marL="514350" indent="-514350" rtl="1">
              <a:defRPr/>
            </a:pPr>
            <a:r>
              <a:rPr lang="ar-SA" sz="2800" dirty="0" smtClean="0"/>
              <a:t> </a:t>
            </a:r>
          </a:p>
          <a:p>
            <a:pPr marL="571500" indent="-571500" algn="l">
              <a:defRPr/>
            </a:pPr>
            <a:endParaRPr lang="en-US" sz="2800" dirty="0" smtClean="0"/>
          </a:p>
          <a:p>
            <a:pPr marL="571500" indent="-571500" algn="l">
              <a:defRPr/>
            </a:pPr>
            <a:endParaRPr lang="en-US" sz="2800" dirty="0" smtClean="0"/>
          </a:p>
          <a:p>
            <a:pPr marL="571500" indent="-571500" algn="l">
              <a:defRPr/>
            </a:pP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solidFill>
                <a:prstClr val="black"/>
              </a:solidFill>
              <a:latin typeface="Calibri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graphicFrame>
        <p:nvGraphicFramePr>
          <p:cNvPr id="12291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07670076"/>
              </p:ext>
            </p:extLst>
          </p:nvPr>
        </p:nvGraphicFramePr>
        <p:xfrm>
          <a:off x="990600" y="1597025"/>
          <a:ext cx="5476875" cy="3203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66" name="معادلة" r:id="rId3" imgW="2095200" imgH="1409400" progId="Equation.3">
                  <p:embed/>
                </p:oleObj>
              </mc:Choice>
              <mc:Fallback>
                <p:oleObj name="معادلة" r:id="rId3" imgW="2095200" imgH="1409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1597025"/>
                        <a:ext cx="5476875" cy="3203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93016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20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  <a:cs typeface="Arial" pitchFamily="34" charset="0"/>
              </a:rPr>
              <a:t>تابع: التكامل المحدد :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13321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915400" cy="4830763"/>
          </a:xfrm>
        </p:spPr>
        <p:txBody>
          <a:bodyPr/>
          <a:lstStyle/>
          <a:p>
            <a:pPr marL="514350" indent="-514350"/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0" indent="0" algn="r" rtl="1"/>
            <a:r>
              <a:rPr lang="ar-SA" sz="3000" dirty="0" smtClean="0">
                <a:cs typeface="Arial" pitchFamily="34" charset="0"/>
              </a:rPr>
              <a:t>10. إذا كان                         </a:t>
            </a:r>
            <a:r>
              <a:rPr lang="ar-SA" sz="2800" dirty="0" smtClean="0">
                <a:cs typeface="Arial" pitchFamily="34" charset="0"/>
              </a:rPr>
              <a:t>،                               </a:t>
            </a:r>
            <a:r>
              <a:rPr lang="ar-SA" sz="3000" dirty="0" smtClean="0">
                <a:cs typeface="Arial" pitchFamily="34" charset="0"/>
              </a:rPr>
              <a:t>فأوجد</a:t>
            </a:r>
            <a:endParaRPr lang="en-US" sz="3000" dirty="0" smtClean="0">
              <a:cs typeface="Arial" pitchFamily="34" charset="0"/>
            </a:endParaRPr>
          </a:p>
          <a:p>
            <a:pPr marL="514350" indent="-514350" algn="l"/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/>
            <a:endParaRPr lang="en-US" sz="2400" dirty="0" smtClean="0">
              <a:cs typeface="Arial" pitchFamily="34" charset="0"/>
            </a:endParaRPr>
          </a:p>
          <a:p>
            <a:pPr marL="514350" indent="-514350" algn="l"/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/>
            <a:r>
              <a:rPr lang="ar-SA" sz="2400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endParaRPr lang="en-US" sz="2400" dirty="0" smtClean="0">
              <a:solidFill>
                <a:srgbClr val="FF0000"/>
              </a:solidFill>
              <a:cs typeface="Arial" pitchFamily="34" charset="0"/>
            </a:endParaRPr>
          </a:p>
          <a:p>
            <a:pPr marL="514350" indent="-514350"/>
            <a:endParaRPr lang="en-US" sz="2400" dirty="0" smtClean="0">
              <a:cs typeface="Arial" pitchFamily="34" charset="0"/>
            </a:endParaRPr>
          </a:p>
          <a:p>
            <a:pPr marL="514350" indent="-514350" algn="l"/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/>
            <a:endParaRPr lang="ar-SA" sz="3000" dirty="0" smtClean="0">
              <a:cs typeface="Arial" pitchFamily="34" charset="0"/>
            </a:endParaRPr>
          </a:p>
          <a:p>
            <a:pPr marL="514350" indent="-514350" rtl="1"/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>
              <a:lnSpc>
                <a:spcPct val="150000"/>
              </a:lnSpc>
              <a:spcBef>
                <a:spcPct val="20000"/>
              </a:spcBef>
              <a:defRPr/>
            </a:pPr>
            <a:endParaRPr lang="en-GB" sz="2400" dirty="0" smtClean="0">
              <a:latin typeface="+mn-lt"/>
            </a:endParaRPr>
          </a:p>
          <a:p>
            <a:pPr algn="just" eaLnBrk="0" hangingPunct="0">
              <a:spcBef>
                <a:spcPct val="20000"/>
              </a:spcBef>
              <a:defRPr/>
            </a:pPr>
            <a:endParaRPr lang="en-GB" sz="3200" dirty="0">
              <a:latin typeface="+mn-lt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3314" name="Object 17"/>
          <p:cNvGraphicFramePr>
            <a:graphicFrameLocks noChangeAspect="1"/>
          </p:cNvGraphicFramePr>
          <p:nvPr/>
        </p:nvGraphicFramePr>
        <p:xfrm>
          <a:off x="584200" y="3025775"/>
          <a:ext cx="2387600" cy="1417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46" name="Equation" r:id="rId3" imgW="901440" imgH="545760" progId="Equation.3">
                  <p:embed/>
                </p:oleObj>
              </mc:Choice>
              <mc:Fallback>
                <p:oleObj name="Equation" r:id="rId3" imgW="901440" imgH="5457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4200" y="3025775"/>
                        <a:ext cx="2387600" cy="14176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03704421"/>
              </p:ext>
            </p:extLst>
          </p:nvPr>
        </p:nvGraphicFramePr>
        <p:xfrm>
          <a:off x="5410200" y="1500188"/>
          <a:ext cx="2390775" cy="1254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47" name="Equation" r:id="rId5" imgW="901440" imgH="545760" progId="Equation.3">
                  <p:embed/>
                </p:oleObj>
              </mc:Choice>
              <mc:Fallback>
                <p:oleObj name="Equation" r:id="rId5" imgW="901440" imgH="5457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10200" y="1500188"/>
                        <a:ext cx="2390775" cy="1254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52586770"/>
              </p:ext>
            </p:extLst>
          </p:nvPr>
        </p:nvGraphicFramePr>
        <p:xfrm>
          <a:off x="2438400" y="1519238"/>
          <a:ext cx="2590800" cy="1152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48" name="Equation" r:id="rId7" imgW="977760" imgH="545760" progId="Equation.3">
                  <p:embed/>
                </p:oleObj>
              </mc:Choice>
              <mc:Fallback>
                <p:oleObj name="Equation" r:id="rId7" imgW="977760" imgH="5457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8400" y="1519238"/>
                        <a:ext cx="2590800" cy="1152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7" name="Object 7"/>
          <p:cNvGraphicFramePr>
            <a:graphicFrameLocks noChangeAspect="1"/>
          </p:cNvGraphicFramePr>
          <p:nvPr/>
        </p:nvGraphicFramePr>
        <p:xfrm>
          <a:off x="4106863" y="3025775"/>
          <a:ext cx="2520950" cy="1417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49" name="Equation" r:id="rId9" imgW="952200" imgH="545760" progId="Equation.3">
                  <p:embed/>
                </p:oleObj>
              </mc:Choice>
              <mc:Fallback>
                <p:oleObj name="Equation" r:id="rId9" imgW="952200" imgH="5457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06863" y="3025775"/>
                        <a:ext cx="2520950" cy="14176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8" name="Object 8"/>
          <p:cNvGraphicFramePr>
            <a:graphicFrameLocks noChangeAspect="1"/>
          </p:cNvGraphicFramePr>
          <p:nvPr/>
        </p:nvGraphicFramePr>
        <p:xfrm>
          <a:off x="698500" y="4492625"/>
          <a:ext cx="2654300" cy="1379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50" name="Equation" r:id="rId11" imgW="1002960" imgH="545760" progId="Equation.3">
                  <p:embed/>
                </p:oleObj>
              </mc:Choice>
              <mc:Fallback>
                <p:oleObj name="Equation" r:id="rId11" imgW="1002960" imgH="5457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8500" y="4492625"/>
                        <a:ext cx="2654300" cy="13795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9" name="Object 9"/>
          <p:cNvGraphicFramePr>
            <a:graphicFrameLocks noChangeAspect="1"/>
          </p:cNvGraphicFramePr>
          <p:nvPr/>
        </p:nvGraphicFramePr>
        <p:xfrm>
          <a:off x="4159250" y="4478338"/>
          <a:ext cx="2825750" cy="1341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51" name="Equation" r:id="rId13" imgW="1066680" imgH="545760" progId="Equation.3">
                  <p:embed/>
                </p:oleObj>
              </mc:Choice>
              <mc:Fallback>
                <p:oleObj name="Equation" r:id="rId13" imgW="1066680" imgH="5457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59250" y="4478338"/>
                        <a:ext cx="2825750" cy="13414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63364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تابع: التكامل المحدد :</a:t>
            </a:r>
            <a:endParaRPr lang="en-GB" sz="40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14341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915400" cy="4830763"/>
          </a:xfrm>
        </p:spPr>
        <p:txBody>
          <a:bodyPr/>
          <a:lstStyle/>
          <a:p>
            <a:pPr marL="514350" indent="-514350" rtl="1"/>
            <a:r>
              <a:rPr lang="ar-SA" sz="3000" b="1" smtClean="0">
                <a:solidFill>
                  <a:srgbClr val="FF0000"/>
                </a:solidFill>
                <a:cs typeface="Arial" pitchFamily="34" charset="0"/>
              </a:rPr>
              <a:t>الحل:</a:t>
            </a:r>
            <a:endParaRPr lang="en-US" sz="3000" b="1" smtClean="0">
              <a:solidFill>
                <a:srgbClr val="FF0000"/>
              </a:solidFill>
              <a:cs typeface="Arial" pitchFamily="34" charset="0"/>
            </a:endParaRPr>
          </a:p>
          <a:p>
            <a:pPr marL="514350" indent="-514350" algn="l"/>
            <a:r>
              <a:rPr lang="en-US" sz="2400" smtClean="0">
                <a:cs typeface="Arial" pitchFamily="34" charset="0"/>
              </a:rPr>
              <a:t> </a:t>
            </a:r>
          </a:p>
          <a:p>
            <a:pPr marL="514350" indent="-514350" algn="l"/>
            <a:endParaRPr lang="en-US" sz="2400" smtClean="0">
              <a:cs typeface="Arial" pitchFamily="34" charset="0"/>
            </a:endParaRPr>
          </a:p>
          <a:p>
            <a:pPr marL="514350" indent="-514350" algn="l"/>
            <a:r>
              <a:rPr lang="en-US" sz="2400" smtClean="0">
                <a:cs typeface="Arial" pitchFamily="34" charset="0"/>
              </a:rPr>
              <a:t> </a:t>
            </a:r>
          </a:p>
          <a:p>
            <a:pPr marL="514350" indent="-514350"/>
            <a:r>
              <a:rPr lang="ar-SA" sz="2400" smtClean="0">
                <a:solidFill>
                  <a:srgbClr val="FF0000"/>
                </a:solidFill>
                <a:cs typeface="Arial" pitchFamily="34" charset="0"/>
              </a:rPr>
              <a:t> </a:t>
            </a:r>
            <a:endParaRPr lang="en-US" sz="2400" smtClean="0">
              <a:solidFill>
                <a:srgbClr val="FF0000"/>
              </a:solidFill>
              <a:cs typeface="Arial" pitchFamily="34" charset="0"/>
            </a:endParaRPr>
          </a:p>
          <a:p>
            <a:pPr marL="514350" indent="-514350"/>
            <a:endParaRPr lang="en-US" sz="2400" smtClean="0">
              <a:cs typeface="Arial" pitchFamily="34" charset="0"/>
            </a:endParaRPr>
          </a:p>
          <a:p>
            <a:pPr marL="514350" indent="-514350" algn="l"/>
            <a:r>
              <a:rPr lang="en-US" sz="2400" smtClean="0">
                <a:cs typeface="Arial" pitchFamily="34" charset="0"/>
              </a:rPr>
              <a:t> </a:t>
            </a:r>
          </a:p>
          <a:p>
            <a:pPr marL="514350" indent="-514350" rtl="1"/>
            <a:endParaRPr lang="ar-SA" sz="3000" smtClean="0">
              <a:cs typeface="Arial" pitchFamily="34" charset="0"/>
            </a:endParaRPr>
          </a:p>
          <a:p>
            <a:pPr marL="514350" indent="-514350" rtl="1"/>
            <a:endParaRPr lang="ar-SA" sz="2400" b="1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4338" name="Object 17"/>
          <p:cNvGraphicFramePr>
            <a:graphicFrameLocks noChangeAspect="1"/>
          </p:cNvGraphicFramePr>
          <p:nvPr/>
        </p:nvGraphicFramePr>
        <p:xfrm>
          <a:off x="542925" y="1612900"/>
          <a:ext cx="5992813" cy="2009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80" name="Equation" r:id="rId3" imgW="2450880" imgH="825480" progId="Equation.3">
                  <p:embed/>
                </p:oleObj>
              </mc:Choice>
              <mc:Fallback>
                <p:oleObj name="Equation" r:id="rId3" imgW="2450880" imgH="825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2925" y="1612900"/>
                        <a:ext cx="5992813" cy="2009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39" name="Object 7"/>
          <p:cNvGraphicFramePr>
            <a:graphicFrameLocks noChangeAspect="1"/>
          </p:cNvGraphicFramePr>
          <p:nvPr/>
        </p:nvGraphicFramePr>
        <p:xfrm>
          <a:off x="762000" y="4325938"/>
          <a:ext cx="3444875" cy="1341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81" name="Equation" r:id="rId5" imgW="1206360" imgH="545760" progId="Equation.3">
                  <p:embed/>
                </p:oleObj>
              </mc:Choice>
              <mc:Fallback>
                <p:oleObj name="Equation" r:id="rId5" imgW="1206360" imgH="5457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4325938"/>
                        <a:ext cx="3444875" cy="13414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96750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تابع: التكامل المحدد :</a:t>
            </a:r>
            <a:endParaRPr lang="en-GB" sz="40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15365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915400" cy="4830763"/>
          </a:xfrm>
        </p:spPr>
        <p:txBody>
          <a:bodyPr/>
          <a:lstStyle/>
          <a:p>
            <a:pPr marL="514350" indent="-514350" rtl="1"/>
            <a:r>
              <a:rPr lang="en-US" sz="2400" smtClean="0">
                <a:cs typeface="Arial" pitchFamily="34" charset="0"/>
              </a:rPr>
              <a:t> </a:t>
            </a:r>
            <a:endParaRPr lang="ar-SA" sz="2400" smtClean="0">
              <a:cs typeface="Arial" pitchFamily="34" charset="0"/>
            </a:endParaRPr>
          </a:p>
          <a:p>
            <a:pPr marL="514350" indent="-514350" algn="l"/>
            <a:r>
              <a:rPr lang="en-US" sz="2400" smtClean="0">
                <a:cs typeface="Arial" pitchFamily="34" charset="0"/>
              </a:rPr>
              <a:t> </a:t>
            </a:r>
          </a:p>
          <a:p>
            <a:pPr marL="514350" indent="-514350" algn="l"/>
            <a:endParaRPr lang="en-US" sz="2400" smtClean="0">
              <a:cs typeface="Arial" pitchFamily="34" charset="0"/>
            </a:endParaRPr>
          </a:p>
          <a:p>
            <a:pPr marL="514350" indent="-514350" algn="l"/>
            <a:r>
              <a:rPr lang="en-US" sz="2400" smtClean="0">
                <a:cs typeface="Arial" pitchFamily="34" charset="0"/>
              </a:rPr>
              <a:t> </a:t>
            </a:r>
          </a:p>
          <a:p>
            <a:pPr marL="514350" indent="-514350"/>
            <a:r>
              <a:rPr lang="ar-SA" sz="2400" smtClean="0">
                <a:solidFill>
                  <a:srgbClr val="FF0000"/>
                </a:solidFill>
                <a:cs typeface="Arial" pitchFamily="34" charset="0"/>
              </a:rPr>
              <a:t> </a:t>
            </a:r>
            <a:endParaRPr lang="en-US" sz="2400" smtClean="0">
              <a:solidFill>
                <a:srgbClr val="FF0000"/>
              </a:solidFill>
              <a:cs typeface="Arial" pitchFamily="34" charset="0"/>
            </a:endParaRPr>
          </a:p>
          <a:p>
            <a:pPr marL="514350" indent="-514350"/>
            <a:endParaRPr lang="en-US" sz="2400" smtClean="0">
              <a:cs typeface="Arial" pitchFamily="34" charset="0"/>
            </a:endParaRPr>
          </a:p>
          <a:p>
            <a:pPr marL="514350" indent="-514350" algn="l"/>
            <a:r>
              <a:rPr lang="en-US" sz="2400" smtClean="0">
                <a:cs typeface="Arial" pitchFamily="34" charset="0"/>
              </a:rPr>
              <a:t> </a:t>
            </a:r>
          </a:p>
          <a:p>
            <a:pPr marL="514350" indent="-514350" rtl="1"/>
            <a:endParaRPr lang="ar-SA" sz="3000" smtClean="0">
              <a:cs typeface="Arial" pitchFamily="34" charset="0"/>
            </a:endParaRPr>
          </a:p>
          <a:p>
            <a:pPr marL="514350" indent="-514350" rtl="1"/>
            <a:endParaRPr lang="ar-SA" sz="2400" b="1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5362" name="Object 8"/>
          <p:cNvGraphicFramePr>
            <a:graphicFrameLocks noChangeAspect="1"/>
          </p:cNvGraphicFramePr>
          <p:nvPr/>
        </p:nvGraphicFramePr>
        <p:xfrm>
          <a:off x="622300" y="1830388"/>
          <a:ext cx="7073900" cy="1293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04" name="Equation" r:id="rId3" imgW="2323800" imgH="545760" progId="Equation.3">
                  <p:embed/>
                </p:oleObj>
              </mc:Choice>
              <mc:Fallback>
                <p:oleObj name="Equation" r:id="rId3" imgW="2323800" imgH="5457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2300" y="1830388"/>
                        <a:ext cx="7073900" cy="12938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63" name="Object 9"/>
          <p:cNvGraphicFramePr>
            <a:graphicFrameLocks noChangeAspect="1"/>
          </p:cNvGraphicFramePr>
          <p:nvPr/>
        </p:nvGraphicFramePr>
        <p:xfrm>
          <a:off x="668338" y="4029075"/>
          <a:ext cx="7332662" cy="1239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05" name="Equation" r:id="rId5" imgW="2768400" imgH="545760" progId="Equation.3">
                  <p:embed/>
                </p:oleObj>
              </mc:Choice>
              <mc:Fallback>
                <p:oleObj name="Equation" r:id="rId5" imgW="2768400" imgH="5457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8338" y="4029075"/>
                        <a:ext cx="7332662" cy="12398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97858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9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تمارين: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r>
              <a:rPr lang="ar-SA" sz="2800" dirty="0" smtClean="0"/>
              <a:t> </a:t>
            </a:r>
            <a:endParaRPr lang="ar-SA" dirty="0" smtClean="0">
              <a:solidFill>
                <a:srgbClr val="FF0000"/>
              </a:solidFill>
            </a:endParaRPr>
          </a:p>
          <a:p>
            <a:pPr marL="514350" indent="-514350" rtl="1">
              <a:buFont typeface="+mj-lt"/>
              <a:buAutoNum type="arabicPeriod"/>
              <a:defRPr/>
            </a:pPr>
            <a:r>
              <a:rPr lang="ar-SA" sz="3000" dirty="0" smtClean="0"/>
              <a:t>أوجد </a:t>
            </a:r>
            <a:r>
              <a:rPr lang="ar-SA" sz="3000" dirty="0" err="1" smtClean="0"/>
              <a:t>التكاملات</a:t>
            </a:r>
            <a:r>
              <a:rPr lang="ar-SA" sz="3000" dirty="0" smtClean="0"/>
              <a:t> التالية:</a:t>
            </a:r>
          </a:p>
          <a:p>
            <a:pPr marL="514350" indent="-514350" rtl="1">
              <a:buFont typeface="+mj-cs"/>
              <a:buAutoNum type="arabic2Minus"/>
              <a:defRPr/>
            </a:pPr>
            <a:endParaRPr lang="en-US" sz="2800" dirty="0" smtClean="0"/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 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rtl="1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 </a:t>
            </a:r>
            <a:endParaRPr lang="ar-SA" sz="2800" dirty="0" smtClean="0"/>
          </a:p>
          <a:p>
            <a:pPr marL="514350" indent="-514350" algn="l">
              <a:defRPr/>
            </a:pPr>
            <a:r>
              <a:rPr lang="ar-SA" sz="2800" dirty="0" smtClean="0"/>
              <a:t>   </a:t>
            </a: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16386" name="Object 8"/>
          <p:cNvGraphicFramePr>
            <a:graphicFrameLocks noChangeAspect="1"/>
          </p:cNvGraphicFramePr>
          <p:nvPr/>
        </p:nvGraphicFramePr>
        <p:xfrm>
          <a:off x="693738" y="2017713"/>
          <a:ext cx="3463925" cy="1182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52" name="Equation" r:id="rId3" imgW="1307880" imgH="482400" progId="Equation.3">
                  <p:embed/>
                </p:oleObj>
              </mc:Choice>
              <mc:Fallback>
                <p:oleObj name="Equation" r:id="rId3" imgW="1307880" imgH="482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3738" y="2017713"/>
                        <a:ext cx="3463925" cy="11826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387" name="Object 12"/>
          <p:cNvGraphicFramePr>
            <a:graphicFrameLocks noChangeAspect="1"/>
          </p:cNvGraphicFramePr>
          <p:nvPr/>
        </p:nvGraphicFramePr>
        <p:xfrm>
          <a:off x="685800" y="3443288"/>
          <a:ext cx="1647825" cy="1152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53" name="Equation" r:id="rId5" imgW="622080" imgH="469800" progId="Equation.3">
                  <p:embed/>
                </p:oleObj>
              </mc:Choice>
              <mc:Fallback>
                <p:oleObj name="Equation" r:id="rId5" imgW="622080" imgH="469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3443288"/>
                        <a:ext cx="1647825" cy="1152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388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84844491"/>
              </p:ext>
            </p:extLst>
          </p:nvPr>
        </p:nvGraphicFramePr>
        <p:xfrm>
          <a:off x="620713" y="4800600"/>
          <a:ext cx="2825750" cy="1152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54" name="معادلة" r:id="rId7" imgW="1066680" imgH="469800" progId="Equation.3">
                  <p:embed/>
                </p:oleObj>
              </mc:Choice>
              <mc:Fallback>
                <p:oleObj name="معادلة" r:id="rId7" imgW="1066680" imgH="469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0713" y="4800600"/>
                        <a:ext cx="2825750" cy="1152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22919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3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تابع: تمارين: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r>
              <a:rPr lang="ar-SA" sz="2800" dirty="0" smtClean="0"/>
              <a:t> </a:t>
            </a:r>
            <a:endParaRPr lang="ar-SA" dirty="0" smtClean="0">
              <a:solidFill>
                <a:srgbClr val="FF0000"/>
              </a:solidFill>
            </a:endParaRPr>
          </a:p>
          <a:p>
            <a:pPr marL="514350" indent="-514350" rtl="1">
              <a:defRPr/>
            </a:pPr>
            <a:endParaRPr lang="en-US" sz="2800" dirty="0" smtClean="0"/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 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rtl="1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 </a:t>
            </a:r>
            <a:endParaRPr lang="ar-SA" sz="2800" dirty="0" smtClean="0"/>
          </a:p>
          <a:p>
            <a:pPr marL="514350" indent="-514350" algn="l">
              <a:defRPr/>
            </a:pPr>
            <a:r>
              <a:rPr lang="ar-SA" sz="2800" dirty="0" smtClean="0"/>
              <a:t>   </a:t>
            </a: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17410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6410285"/>
              </p:ext>
            </p:extLst>
          </p:nvPr>
        </p:nvGraphicFramePr>
        <p:xfrm>
          <a:off x="661988" y="2019300"/>
          <a:ext cx="3530600" cy="1181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73" name="معادلة" r:id="rId3" imgW="1333440" imgH="482400" progId="Equation.3">
                  <p:embed/>
                </p:oleObj>
              </mc:Choice>
              <mc:Fallback>
                <p:oleObj name="معادلة" r:id="rId3" imgW="1333440" imgH="482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1988" y="2019300"/>
                        <a:ext cx="3530600" cy="1181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11" name="Object 3"/>
          <p:cNvGraphicFramePr>
            <a:graphicFrameLocks noChangeAspect="1"/>
          </p:cNvGraphicFramePr>
          <p:nvPr/>
        </p:nvGraphicFramePr>
        <p:xfrm>
          <a:off x="949325" y="3443288"/>
          <a:ext cx="2690813" cy="1152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74" name="Equation" r:id="rId5" imgW="1015920" imgH="469800" progId="Equation.3">
                  <p:embed/>
                </p:oleObj>
              </mc:Choice>
              <mc:Fallback>
                <p:oleObj name="Equation" r:id="rId5" imgW="1015920" imgH="469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49325" y="3443288"/>
                        <a:ext cx="2690813" cy="1152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12" name="Object 5"/>
          <p:cNvGraphicFramePr>
            <a:graphicFrameLocks noChangeAspect="1"/>
          </p:cNvGraphicFramePr>
          <p:nvPr/>
        </p:nvGraphicFramePr>
        <p:xfrm>
          <a:off x="908050" y="4800600"/>
          <a:ext cx="2387600" cy="1184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75" name="Equation" r:id="rId7" imgW="901440" imgH="482400" progId="Equation.3">
                  <p:embed/>
                </p:oleObj>
              </mc:Choice>
              <mc:Fallback>
                <p:oleObj name="Equation" r:id="rId7" imgW="901440" imgH="482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8050" y="4800600"/>
                        <a:ext cx="2387600" cy="1184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30011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7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تابع: تمارين: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r>
              <a:rPr lang="ar-SA" sz="2800" dirty="0" smtClean="0"/>
              <a:t> </a:t>
            </a:r>
            <a:endParaRPr lang="ar-SA" dirty="0" smtClean="0">
              <a:solidFill>
                <a:srgbClr val="FF0000"/>
              </a:solidFill>
            </a:endParaRPr>
          </a:p>
          <a:p>
            <a:pPr marL="514350" indent="-514350" rtl="1">
              <a:defRPr/>
            </a:pPr>
            <a:endParaRPr lang="en-US" sz="2800" dirty="0" smtClean="0"/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 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rtl="1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 </a:t>
            </a:r>
            <a:endParaRPr lang="ar-SA" sz="2800" dirty="0" smtClean="0"/>
          </a:p>
          <a:p>
            <a:pPr marL="514350" indent="-514350" algn="l">
              <a:defRPr/>
            </a:pPr>
            <a:r>
              <a:rPr lang="ar-SA" sz="2800" dirty="0" smtClean="0"/>
              <a:t>   </a:t>
            </a: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18434" name="Object 8"/>
          <p:cNvGraphicFramePr>
            <a:graphicFrameLocks noChangeAspect="1"/>
          </p:cNvGraphicFramePr>
          <p:nvPr/>
        </p:nvGraphicFramePr>
        <p:xfrm>
          <a:off x="814388" y="2033588"/>
          <a:ext cx="2957512" cy="1150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97" name="Equation" r:id="rId3" imgW="1117440" imgH="469800" progId="Equation.3">
                  <p:embed/>
                </p:oleObj>
              </mc:Choice>
              <mc:Fallback>
                <p:oleObj name="Equation" r:id="rId3" imgW="1117440" imgH="469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4388" y="2033588"/>
                        <a:ext cx="2957512" cy="11509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35" name="Object 3"/>
          <p:cNvGraphicFramePr>
            <a:graphicFrameLocks noChangeAspect="1"/>
          </p:cNvGraphicFramePr>
          <p:nvPr/>
        </p:nvGraphicFramePr>
        <p:xfrm>
          <a:off x="814388" y="3443288"/>
          <a:ext cx="2960687" cy="1152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98" name="Equation" r:id="rId5" imgW="1117440" imgH="469800" progId="Equation.3">
                  <p:embed/>
                </p:oleObj>
              </mc:Choice>
              <mc:Fallback>
                <p:oleObj name="Equation" r:id="rId5" imgW="1117440" imgH="469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4388" y="3443288"/>
                        <a:ext cx="2960687" cy="1152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36" name="Object 4"/>
          <p:cNvGraphicFramePr>
            <a:graphicFrameLocks noChangeAspect="1"/>
          </p:cNvGraphicFramePr>
          <p:nvPr/>
        </p:nvGraphicFramePr>
        <p:xfrm>
          <a:off x="838200" y="4800600"/>
          <a:ext cx="2524125" cy="1184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99" name="Equation" r:id="rId7" imgW="952200" imgH="482400" progId="Equation.3">
                  <p:embed/>
                </p:oleObj>
              </mc:Choice>
              <mc:Fallback>
                <p:oleObj name="Equation" r:id="rId7" imgW="952200" imgH="482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4800600"/>
                        <a:ext cx="2524125" cy="1184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10344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1604</TotalTime>
  <Words>310</Words>
  <Application>Microsoft Office PowerPoint</Application>
  <PresentationFormat>A4 Paper (210x297 mm)</PresentationFormat>
  <Paragraphs>296</Paragraphs>
  <Slides>24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24</vt:i4>
      </vt:variant>
    </vt:vector>
  </HeadingPairs>
  <TitlesOfParts>
    <vt:vector size="28" baseType="lpstr">
      <vt:lpstr>Office Theme</vt:lpstr>
      <vt:lpstr>Equation</vt:lpstr>
      <vt:lpstr>معادلة</vt:lpstr>
      <vt:lpstr>Microsoft Equation 3.0</vt:lpstr>
      <vt:lpstr>PowerPoint Presentation</vt:lpstr>
      <vt:lpstr>المحاضرة الرابعة عشر</vt:lpstr>
      <vt:lpstr>التكامل المحدد:</vt:lpstr>
      <vt:lpstr>تابع: التكامل  المحدد:</vt:lpstr>
      <vt:lpstr>تابع: التكامل  المحدد:</vt:lpstr>
      <vt:lpstr>تابع: التكامل  المحدد:</vt:lpstr>
      <vt:lpstr>تابع: التكامل  المحدد:</vt:lpstr>
      <vt:lpstr>تابع: التكامل  المحدد:</vt:lpstr>
      <vt:lpstr>تابع: التكامل  المحدد:</vt:lpstr>
      <vt:lpstr>تابع: التكامل  المحدد:</vt:lpstr>
      <vt:lpstr>تابع: التكامل  المحدد:</vt:lpstr>
      <vt:lpstr>تابع: التكامل  المحدد:</vt:lpstr>
      <vt:lpstr>تابع: التكامل  المحدد:</vt:lpstr>
      <vt:lpstr>تابع: التكامل  المحدد:</vt:lpstr>
      <vt:lpstr>تابع: التكامل  المحدد:</vt:lpstr>
      <vt:lpstr>تابع: التكامل  المحدد:</vt:lpstr>
      <vt:lpstr>تابع: التكامل  المحدد:</vt:lpstr>
      <vt:lpstr>تابع: التكامل المحدد :</vt:lpstr>
      <vt:lpstr>تابع: التكامل المحدد :</vt:lpstr>
      <vt:lpstr>تابع: التكامل المحدد :</vt:lpstr>
      <vt:lpstr>تمارين:</vt:lpstr>
      <vt:lpstr>تابع: تمارين:</vt:lpstr>
      <vt:lpstr>تابع: تمارين: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Altaher Ibrahim Salem</cp:lastModifiedBy>
  <cp:revision>134</cp:revision>
  <cp:lastPrinted>2012-04-09T07:29:43Z</cp:lastPrinted>
  <dcterms:created xsi:type="dcterms:W3CDTF">2009-10-14T19:14:34Z</dcterms:created>
  <dcterms:modified xsi:type="dcterms:W3CDTF">2012-04-09T07:30:13Z</dcterms:modified>
</cp:coreProperties>
</file>