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63" r:id="rId6"/>
    <p:sldId id="264" r:id="rId7"/>
    <p:sldId id="266" r:id="rId8"/>
    <p:sldId id="265" r:id="rId9"/>
    <p:sldId id="267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النمط المتوسط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1F36B-3EA3-41D5-ADE4-37BB6079D15E}" type="datetimeFigureOut">
              <a:rPr lang="ar-SA" smtClean="0"/>
              <a:pPr/>
              <a:t>16/03/34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7C233-6D55-4F8A-956E-78AF89E2CEE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6" name="مربع نص 5"/>
          <p:cNvSpPr txBox="1"/>
          <p:nvPr/>
        </p:nvSpPr>
        <p:spPr>
          <a:xfrm>
            <a:off x="2643174" y="357166"/>
            <a:ext cx="4580100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8000" dirty="0" smtClean="0">
                <a:solidFill>
                  <a:srgbClr val="C00000"/>
                </a:solidFill>
                <a:cs typeface="DecoType Naskh Variants" pitchFamily="2" charset="-78"/>
              </a:rPr>
              <a:t>تركيب الجملة</a:t>
            </a:r>
            <a:endParaRPr lang="ar-SA" sz="8000" dirty="0">
              <a:solidFill>
                <a:srgbClr val="C00000"/>
              </a:solidFill>
              <a:cs typeface="DecoType Naskh Variants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57158" y="2000240"/>
            <a:ext cx="8269636" cy="35394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الجملة في اللغة الإنجليزية تتكون من ثلاث أشياء رئيسية:</a:t>
            </a:r>
          </a:p>
          <a:p>
            <a:pPr algn="ctr"/>
            <a:endParaRPr lang="ar-SA" sz="3200" dirty="0" smtClean="0"/>
          </a:p>
          <a:p>
            <a:pPr algn="ctr"/>
            <a:r>
              <a:rPr lang="ar-SA" sz="3200" dirty="0" smtClean="0"/>
              <a:t>1- </a:t>
            </a:r>
            <a:r>
              <a:rPr lang="ar-SA" sz="3200" dirty="0" smtClean="0">
                <a:solidFill>
                  <a:srgbClr val="FF0000"/>
                </a:solidFill>
              </a:rPr>
              <a:t>الفاعل</a:t>
            </a:r>
            <a:r>
              <a:rPr lang="ar-SA" sz="3200" dirty="0" smtClean="0"/>
              <a:t>.....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Subject</a:t>
            </a:r>
          </a:p>
          <a:p>
            <a:pPr algn="ctr"/>
            <a:endParaRPr lang="ar-SA" sz="3200" dirty="0" smtClean="0"/>
          </a:p>
          <a:p>
            <a:pPr algn="ctr"/>
            <a:r>
              <a:rPr lang="ar-SA" sz="3200" dirty="0" smtClean="0"/>
              <a:t>2-</a:t>
            </a:r>
            <a:r>
              <a:rPr lang="ar-SA" sz="3200" dirty="0" smtClean="0">
                <a:solidFill>
                  <a:srgbClr val="FF0000"/>
                </a:solidFill>
              </a:rPr>
              <a:t> الفعل </a:t>
            </a:r>
            <a:r>
              <a:rPr lang="ar-SA" sz="3200" dirty="0" smtClean="0"/>
              <a:t>......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Verb</a:t>
            </a:r>
            <a:endParaRPr lang="ar-SA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3200" dirty="0" smtClean="0"/>
          </a:p>
          <a:p>
            <a:pPr algn="ctr"/>
            <a:r>
              <a:rPr lang="ar-SA" sz="3200" dirty="0" smtClean="0"/>
              <a:t>3- </a:t>
            </a:r>
            <a:r>
              <a:rPr lang="ar-SA" sz="3200" dirty="0" smtClean="0">
                <a:solidFill>
                  <a:srgbClr val="FF0000"/>
                </a:solidFill>
              </a:rPr>
              <a:t>المفعول به </a:t>
            </a:r>
            <a:r>
              <a:rPr lang="ar-SA" sz="3200" dirty="0" smtClean="0"/>
              <a:t>( </a:t>
            </a:r>
            <a:r>
              <a:rPr lang="ar-SA" sz="3200" dirty="0" smtClean="0">
                <a:solidFill>
                  <a:srgbClr val="FF0000"/>
                </a:solidFill>
              </a:rPr>
              <a:t>تكملة الجملة</a:t>
            </a:r>
            <a:r>
              <a:rPr lang="ar-SA" sz="3200" dirty="0" smtClean="0"/>
              <a:t>).....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Object</a:t>
            </a:r>
            <a:r>
              <a:rPr lang="en-US" sz="3200" dirty="0" smtClean="0"/>
              <a:t>(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Complement</a:t>
            </a:r>
            <a:r>
              <a:rPr lang="en-US" sz="3200" dirty="0" smtClean="0"/>
              <a:t>)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500034" y="642918"/>
          <a:ext cx="8358246" cy="31302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86082"/>
                <a:gridCol w="2786082"/>
                <a:gridCol w="2786082"/>
              </a:tblGrid>
              <a:tr h="722314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Object(Complement)</a:t>
                      </a:r>
                    </a:p>
                    <a:p>
                      <a:pPr algn="ctr" rtl="1"/>
                      <a:r>
                        <a:rPr lang="ar-SA" dirty="0" smtClean="0"/>
                        <a:t>المفعول</a:t>
                      </a:r>
                      <a:r>
                        <a:rPr lang="ar-SA" baseline="0" dirty="0" smtClean="0"/>
                        <a:t> به ( تكملة الجملة)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Verb</a:t>
                      </a:r>
                    </a:p>
                    <a:p>
                      <a:pPr algn="ctr" rtl="1"/>
                      <a:r>
                        <a:rPr lang="ar-SA" dirty="0" smtClean="0"/>
                        <a:t>الفعل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Subject</a:t>
                      </a:r>
                    </a:p>
                    <a:p>
                      <a:pPr algn="ctr" rtl="1"/>
                      <a:r>
                        <a:rPr lang="ar-SA" dirty="0" smtClean="0"/>
                        <a:t>الفاعل ( اسم</a:t>
                      </a:r>
                      <a:r>
                        <a:rPr lang="ar-SA" baseline="0" dirty="0" smtClean="0"/>
                        <a:t> / ضمير)</a:t>
                      </a:r>
                      <a:endParaRPr lang="ar-SA" dirty="0"/>
                    </a:p>
                  </a:txBody>
                  <a:tcPr/>
                </a:tc>
              </a:tr>
              <a:tr h="722314">
                <a:tc>
                  <a:txBody>
                    <a:bodyPr/>
                    <a:lstStyle/>
                    <a:p>
                      <a:pPr algn="ctr" rtl="1"/>
                      <a:r>
                        <a:rPr lang="en-US" sz="4000" dirty="0" smtClean="0"/>
                        <a:t>student.</a:t>
                      </a:r>
                      <a:endParaRPr lang="ar-S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Is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ar-SA" sz="2000" baseline="0" dirty="0" smtClean="0"/>
                        <a:t>           فعل كينونة فقط</a:t>
                      </a:r>
                    </a:p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1-</a:t>
                      </a:r>
                      <a:r>
                        <a:rPr lang="en-US" sz="2800" baseline="0" dirty="0" smtClean="0"/>
                        <a:t> Abdullah</a:t>
                      </a:r>
                    </a:p>
                  </a:txBody>
                  <a:tcPr/>
                </a:tc>
              </a:tr>
              <a:tr h="722314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at</a:t>
                      </a:r>
                      <a:r>
                        <a:rPr lang="en-US" sz="2400" baseline="0" dirty="0" smtClean="0"/>
                        <a:t> mosque </a:t>
                      </a:r>
                      <a:r>
                        <a:rPr lang="en-US" sz="2400" baseline="0" dirty="0" err="1" smtClean="0"/>
                        <a:t>evrey</a:t>
                      </a:r>
                      <a:r>
                        <a:rPr lang="en-US" sz="2400" baseline="0" dirty="0" smtClean="0"/>
                        <a:t>  day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>
                          <a:solidFill>
                            <a:srgbClr val="C00000"/>
                          </a:solidFill>
                        </a:rPr>
                        <a:t>Pray</a:t>
                      </a:r>
                      <a:r>
                        <a:rPr lang="ar-SA" sz="2000" dirty="0" smtClean="0"/>
                        <a:t>          فعل فقط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dirty="0" smtClean="0"/>
                        <a:t>2- They</a:t>
                      </a:r>
                      <a:endParaRPr lang="ar-SA" sz="3200" dirty="0"/>
                    </a:p>
                  </a:txBody>
                  <a:tcPr/>
                </a:tc>
              </a:tr>
              <a:tr h="722314">
                <a:tc>
                  <a:txBody>
                    <a:bodyPr/>
                    <a:lstStyle/>
                    <a:p>
                      <a:pPr algn="ctr" rtl="1"/>
                      <a:r>
                        <a:rPr lang="en-US" sz="3200" dirty="0" smtClean="0"/>
                        <a:t>English fluently.</a:t>
                      </a:r>
                      <a:endParaRPr lang="ar-S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Can speak</a:t>
                      </a:r>
                      <a:r>
                        <a:rPr lang="ar-SA" sz="2400" dirty="0" smtClean="0">
                          <a:solidFill>
                            <a:srgbClr val="C00000"/>
                          </a:solidFill>
                        </a:rPr>
                        <a:t>    </a:t>
                      </a:r>
                    </a:p>
                    <a:p>
                      <a:pPr algn="ctr" rtl="1"/>
                      <a:r>
                        <a:rPr lang="ar-SA" sz="1800" dirty="0" smtClean="0"/>
                        <a:t>فعل مساعد+فعل</a:t>
                      </a:r>
                      <a:endParaRPr lang="ar-S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3200" dirty="0" smtClean="0"/>
                        <a:t>3- </a:t>
                      </a:r>
                      <a:r>
                        <a:rPr lang="en-US" sz="3200" dirty="0" err="1" smtClean="0"/>
                        <a:t>Khaled</a:t>
                      </a:r>
                      <a:endParaRPr lang="ar-SA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1500166" y="4357694"/>
            <a:ext cx="6513323" cy="175432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600" dirty="0" smtClean="0">
                <a:solidFill>
                  <a:srgbClr val="002060"/>
                </a:solidFill>
              </a:rPr>
              <a:t>1- عبد الله طالب.</a:t>
            </a:r>
          </a:p>
          <a:p>
            <a:pPr algn="ctr"/>
            <a:r>
              <a:rPr lang="ar-SA" sz="3600" dirty="0" smtClean="0">
                <a:solidFill>
                  <a:srgbClr val="002060"/>
                </a:solidFill>
              </a:rPr>
              <a:t>2- هم يصلون في المسجد كل يوم.</a:t>
            </a:r>
          </a:p>
          <a:p>
            <a:pPr algn="ctr"/>
            <a:r>
              <a:rPr lang="ar-SA" sz="3600" dirty="0" smtClean="0">
                <a:solidFill>
                  <a:srgbClr val="002060"/>
                </a:solidFill>
              </a:rPr>
              <a:t>3- خالد يستطيع أن يتكلم الإنجليزية بطلاقة.</a:t>
            </a:r>
            <a:endParaRPr lang="ar-SA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1902240" y="500042"/>
            <a:ext cx="5724645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8000" dirty="0" smtClean="0">
                <a:solidFill>
                  <a:srgbClr val="C00000"/>
                </a:solidFill>
                <a:cs typeface="DecoType Naskh Variants" pitchFamily="2" charset="-78"/>
              </a:rPr>
              <a:t>أقسام اللغة الإنجليزية</a:t>
            </a:r>
            <a:endParaRPr lang="ar-SA" sz="8000" dirty="0">
              <a:solidFill>
                <a:srgbClr val="C00000"/>
              </a:solidFill>
              <a:cs typeface="DecoType Naskh Variants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714612" y="1928802"/>
            <a:ext cx="601318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b="1" dirty="0" smtClean="0">
                <a:cs typeface="Akhbar MT" pitchFamily="2" charset="-78"/>
              </a:rPr>
              <a:t>تقسم اللغة الإنجليزية إلى أربعة أقسام رئيسية:</a:t>
            </a:r>
            <a:endParaRPr lang="ar-SA" sz="3600" b="1" dirty="0">
              <a:cs typeface="Akhbar MT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764084" y="3286124"/>
            <a:ext cx="4136069" cy="181588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cs typeface="DecoType Naskh Variants" pitchFamily="2" charset="-78"/>
              </a:rPr>
              <a:t>1- القسم الأول : المفردات(الكلمات).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cs typeface="DecoType Naskh Variants" pitchFamily="2" charset="-78"/>
              </a:rPr>
              <a:t>2- القسم الثاني : القواعد.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cs typeface="DecoType Naskh Variants" pitchFamily="2" charset="-78"/>
              </a:rPr>
              <a:t>3- القسم الثالث : المصطلحات.</a:t>
            </a:r>
          </a:p>
          <a:p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cs typeface="DecoType Naskh Variants" pitchFamily="2" charset="-78"/>
              </a:rPr>
              <a:t>4- القسم الرابع : الأسلوب.</a:t>
            </a:r>
            <a:endParaRPr lang="ar-SA" sz="2800" b="1" dirty="0">
              <a:solidFill>
                <a:schemeClr val="accent1">
                  <a:lumMod val="75000"/>
                </a:schemeClr>
              </a:solidFill>
              <a:cs typeface="DecoType Naskh Variants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0" y="3286124"/>
            <a:ext cx="4091185" cy="206210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1- Vocabulary(Words).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2- Grammar.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3- Idioms.</a:t>
            </a:r>
          </a:p>
          <a:p>
            <a:pPr algn="l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4- Style.</a:t>
            </a:r>
            <a:endParaRPr lang="ar-SA" sz="3200" dirty="0">
              <a:solidFill>
                <a:schemeClr val="accent3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214282" y="428604"/>
            <a:ext cx="8694175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أدوات ربط الجمل </a:t>
            </a:r>
            <a:r>
              <a:rPr lang="en-US" sz="4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(</a:t>
            </a:r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Sentence Connectors</a:t>
            </a:r>
            <a:r>
              <a:rPr lang="en-US" sz="4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)</a:t>
            </a:r>
            <a:endParaRPr lang="ar-SA" sz="4400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643174" y="1500174"/>
            <a:ext cx="420820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  <a:cs typeface="DecoType Naskh Variants" pitchFamily="2" charset="-78"/>
              </a:rPr>
              <a:t>وهي مهمة جداً لربط الجمل وتحسين الأسلوب </a:t>
            </a:r>
            <a:endParaRPr lang="ar-SA" sz="2800" b="1" dirty="0">
              <a:solidFill>
                <a:schemeClr val="accent1">
                  <a:lumMod val="50000"/>
                </a:schemeClr>
              </a:solidFill>
              <a:cs typeface="DecoType Naskh Variants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876356" y="2428868"/>
            <a:ext cx="2238113" cy="41549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1- قبل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2- بعد 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3- مع أن / بالرغم من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4- </a:t>
            </a:r>
            <a:r>
              <a:rPr 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و</a:t>
            </a:r>
            <a:endParaRPr lang="ar-SA" sz="2400" b="1" dirty="0" smtClean="0">
              <a:solidFill>
                <a:schemeClr val="tx1">
                  <a:lumMod val="95000"/>
                  <a:lumOff val="5000"/>
                </a:schemeClr>
              </a:solidFill>
              <a:cs typeface="DecoType Naskh Variants" pitchFamily="2" charset="-78"/>
            </a:endParaRP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5- بمجرد أن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6- بسبب 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7- لذلك / وبناء عليه 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8- لكن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9- لحين / إلى أن / حتى 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10- حتى ( بمعنى حتى لو )</a:t>
            </a:r>
          </a:p>
          <a:p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DecoType Naskh Variants" pitchFamily="2" charset="-78"/>
              </a:rPr>
              <a:t>11-فيما إذا / إن كان </a:t>
            </a:r>
            <a:endParaRPr lang="ar-SA" sz="2400" b="1" dirty="0">
              <a:solidFill>
                <a:schemeClr val="tx1">
                  <a:lumMod val="95000"/>
                  <a:lumOff val="5000"/>
                </a:schemeClr>
              </a:solidFill>
              <a:cs typeface="DecoType Naskh Variants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14282" y="2428868"/>
            <a:ext cx="2047355" cy="41549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1- </a:t>
            </a:r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Befor</a:t>
            </a:r>
            <a:endParaRPr lang="en-US" sz="2400" dirty="0" smtClean="0">
              <a:latin typeface="Aharoni" pitchFamily="2" charset="-79"/>
              <a:cs typeface="Aharoni" pitchFamily="2" charset="-79"/>
            </a:endParaRP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2- After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3- Although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4- And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5- As soon as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6- Because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7- Therefore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8- But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9- Until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10-Even</a:t>
            </a:r>
          </a:p>
          <a:p>
            <a:pPr algn="l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11-Wether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5715008" y="1714488"/>
            <a:ext cx="3233578" cy="378565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latin typeface="Aharoni" pitchFamily="2" charset="-79"/>
              </a:rPr>
              <a:t>12- أو / وإلا</a:t>
            </a:r>
          </a:p>
          <a:p>
            <a:r>
              <a:rPr lang="ar-SA" sz="2400" b="1" dirty="0" smtClean="0">
                <a:latin typeface="Aharoni" pitchFamily="2" charset="-79"/>
              </a:rPr>
              <a:t>13- طالما أن / بما أن </a:t>
            </a:r>
          </a:p>
          <a:p>
            <a:r>
              <a:rPr lang="ar-SA" sz="2400" b="1" dirty="0" smtClean="0">
                <a:latin typeface="Aharoni" pitchFamily="2" charset="-79"/>
              </a:rPr>
              <a:t>14- ومع ذلك </a:t>
            </a:r>
          </a:p>
          <a:p>
            <a:r>
              <a:rPr lang="ar-SA" sz="2400" b="1" dirty="0" smtClean="0">
                <a:latin typeface="Aharoni" pitchFamily="2" charset="-79"/>
              </a:rPr>
              <a:t>15- لذلك</a:t>
            </a:r>
          </a:p>
          <a:p>
            <a:r>
              <a:rPr lang="ar-SA" sz="2400" b="1" dirty="0" smtClean="0">
                <a:latin typeface="Aharoni" pitchFamily="2" charset="-79"/>
              </a:rPr>
              <a:t>16- في حين أن / بينما</a:t>
            </a:r>
          </a:p>
          <a:p>
            <a:r>
              <a:rPr lang="ar-SA" sz="2400" b="1" dirty="0" smtClean="0">
                <a:latin typeface="Aharoni" pitchFamily="2" charset="-79"/>
              </a:rPr>
              <a:t>17- إذا / لو </a:t>
            </a:r>
          </a:p>
          <a:p>
            <a:r>
              <a:rPr lang="ar-SA" sz="2400" b="1" dirty="0" smtClean="0">
                <a:latin typeface="Aharoni" pitchFamily="2" charset="-79"/>
              </a:rPr>
              <a:t>18- </a:t>
            </a:r>
            <a:r>
              <a:rPr lang="ar-SA" sz="2400" b="1" dirty="0" err="1" smtClean="0">
                <a:latin typeface="Aharoni" pitchFamily="2" charset="-79"/>
              </a:rPr>
              <a:t>مالم</a:t>
            </a:r>
            <a:r>
              <a:rPr lang="ar-SA" sz="2400" b="1" dirty="0" smtClean="0">
                <a:latin typeface="Aharoni" pitchFamily="2" charset="-79"/>
              </a:rPr>
              <a:t> / إلا إذا</a:t>
            </a:r>
          </a:p>
          <a:p>
            <a:r>
              <a:rPr lang="ar-SA" sz="2400" b="1" dirty="0" smtClean="0">
                <a:latin typeface="Aharoni" pitchFamily="2" charset="-79"/>
              </a:rPr>
              <a:t>19- عندما </a:t>
            </a:r>
          </a:p>
          <a:p>
            <a:r>
              <a:rPr lang="ar-SA" sz="2400" b="1" dirty="0" smtClean="0">
                <a:latin typeface="Aharoni" pitchFamily="2" charset="-79"/>
              </a:rPr>
              <a:t>20- الذي / التي ( للعاقل)</a:t>
            </a:r>
          </a:p>
          <a:p>
            <a:r>
              <a:rPr lang="ar-SA" sz="2400" b="1" dirty="0" smtClean="0">
                <a:latin typeface="Aharoni" pitchFamily="2" charset="-79"/>
              </a:rPr>
              <a:t>21- الذي / التي ( لغير العاقل)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14282" y="1715050"/>
            <a:ext cx="3635932" cy="378565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12- Or – Otherwise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13- Since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14- However – still – yet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15- So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16- While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17- If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18- Unless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19- When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20- Who</a:t>
            </a:r>
          </a:p>
          <a:p>
            <a:pPr algn="l"/>
            <a:r>
              <a:rPr lang="en-US" sz="2400" b="1" dirty="0" smtClean="0">
                <a:latin typeface="Aharoni" pitchFamily="2" charset="-79"/>
                <a:cs typeface="Aharoni" pitchFamily="2" charset="-79"/>
              </a:rPr>
              <a:t>21- Which</a:t>
            </a:r>
            <a:endParaRPr lang="ar-SA" sz="2400" b="1" dirty="0">
              <a:latin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2856600" y="428604"/>
            <a:ext cx="4001416" cy="1107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6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الأفعال </a:t>
            </a:r>
            <a:r>
              <a:rPr lang="en-US" sz="6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Verbs</a:t>
            </a:r>
            <a:endParaRPr lang="ar-SA" sz="6600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357422" y="1643050"/>
            <a:ext cx="491339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Nokia Standard Multiscript" pitchFamily="34" charset="0"/>
                <a:ea typeface="Nokia Standard Multiscript" pitchFamily="34" charset="0"/>
                <a:cs typeface="Nokia Standard Multiscript" pitchFamily="34" charset="0"/>
              </a:rPr>
              <a:t>ويرمز إليها بالحرف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okia Standard Multiscript" pitchFamily="34" charset="0"/>
                <a:ea typeface="Nokia Standard Multiscript" pitchFamily="34" charset="0"/>
                <a:cs typeface="Nokia Standard Multiscript" pitchFamily="34" charset="0"/>
              </a:rPr>
              <a:t>(V.)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Nokia Standard Multiscript" pitchFamily="34" charset="0"/>
                <a:ea typeface="Nokia Standard Multiscript" pitchFamily="34" charset="0"/>
                <a:cs typeface="Nokia Standard Multiscript" pitchFamily="34" charset="0"/>
              </a:rPr>
              <a:t> </a:t>
            </a:r>
            <a:r>
              <a:rPr lang="ar-SA" b="1" dirty="0" smtClean="0">
                <a:solidFill>
                  <a:schemeClr val="tx2">
                    <a:lumMod val="75000"/>
                  </a:schemeClr>
                </a:solidFill>
                <a:latin typeface="Nokia Standard Multiscript" pitchFamily="34" charset="0"/>
                <a:ea typeface="Nokia Standard Multiscript" pitchFamily="34" charset="0"/>
                <a:cs typeface="Nokia Standard Multiscript" pitchFamily="34" charset="0"/>
              </a:rPr>
              <a:t>وتقسم إلى أربعة أنواع:</a:t>
            </a:r>
            <a:endParaRPr lang="ar-SA" b="1" dirty="0">
              <a:solidFill>
                <a:schemeClr val="tx2">
                  <a:lumMod val="75000"/>
                </a:schemeClr>
              </a:solidFill>
              <a:latin typeface="Nokia Standard Multiscript" pitchFamily="34" charset="0"/>
              <a:ea typeface="Nokia Standard Multiscript" pitchFamily="34" charset="0"/>
              <a:cs typeface="Nokia Standard Multiscript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071802" y="2143116"/>
            <a:ext cx="5945410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أفعال عادية (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Regular Verbs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</a:p>
          <a:p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ونرمز للفعل العادي بالأحرف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reg.v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وهي معظم الأفعال في اللغة الإنجليزية:</a:t>
            </a:r>
            <a:endParaRPr lang="ar-SA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643817" y="2857496"/>
            <a:ext cx="449995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  <a:cs typeface="DecoType Naskh Variants" pitchFamily="2" charset="-78"/>
              </a:rPr>
              <a:t>للفعل في اللغة الإنجليزية ثلاث حالات أو </a:t>
            </a:r>
            <a:r>
              <a:rPr lang="ar-SA" sz="2400" b="1" dirty="0" err="1" smtClean="0">
                <a:solidFill>
                  <a:srgbClr val="FF0000"/>
                </a:solidFill>
                <a:cs typeface="DecoType Naskh Variants" pitchFamily="2" charset="-78"/>
              </a:rPr>
              <a:t>تصاريف</a:t>
            </a:r>
            <a:r>
              <a:rPr lang="ar-SA" sz="2400" b="1" dirty="0" smtClean="0">
                <a:solidFill>
                  <a:srgbClr val="FF0000"/>
                </a:solidFill>
                <a:cs typeface="DecoType Naskh Variants" pitchFamily="2" charset="-78"/>
              </a:rPr>
              <a:t> هي :</a:t>
            </a:r>
            <a:endParaRPr lang="ar-SA" sz="2400" b="1" dirty="0">
              <a:solidFill>
                <a:srgbClr val="FF0000"/>
              </a:solidFill>
              <a:cs typeface="DecoType Naskh Variants" pitchFamily="2" charset="-78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4855526" y="3567074"/>
            <a:ext cx="4200252" cy="286232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1- حاضر (مضارع)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Present 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مثل: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1- نطلب عادة من ذلك المطعم. ( حاضر)</a:t>
            </a:r>
          </a:p>
          <a:p>
            <a:endParaRPr lang="ar-SA" b="1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</a:endParaRP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2- ماضي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Past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 مثل: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2- طلبنا طعام من ذلك المطعم أمس. ( ماضي)</a:t>
            </a:r>
          </a:p>
          <a:p>
            <a:endParaRPr lang="ar-SA" b="1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</a:endParaRP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3- تصريف ثالث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Past participle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: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3- لقد طلبنا طعام من ذلك المطعم.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( نحن </a:t>
            </a:r>
            <a:r>
              <a:rPr lang="ar-SA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بإنتظار</a:t>
            </a:r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 النادل لكي يحضر لنا الطعام لطاولتنا أو </a:t>
            </a:r>
          </a:p>
          <a:p>
            <a:r>
              <a:rPr lang="ar-SA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</a:rPr>
              <a:t>يوصلون الطعام للبيت) ( مضارع تام)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0" y="3826567"/>
            <a:ext cx="5487400" cy="203132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Britannic Bold" pitchFamily="34" charset="0"/>
                <a:cs typeface="Andalus" pitchFamily="18" charset="-78"/>
              </a:rPr>
              <a:t>1- We usually order food from that restaurant.</a:t>
            </a:r>
          </a:p>
          <a:p>
            <a:pPr algn="l"/>
            <a:endParaRPr lang="en-US" dirty="0" smtClean="0">
              <a:solidFill>
                <a:schemeClr val="accent3">
                  <a:lumMod val="50000"/>
                </a:schemeClr>
              </a:solidFill>
              <a:latin typeface="Britannic Bold" pitchFamily="34" charset="0"/>
              <a:cs typeface="Andalus" pitchFamily="18" charset="-78"/>
            </a:endParaRPr>
          </a:p>
          <a:p>
            <a:pPr algn="l"/>
            <a:endParaRPr lang="en-US" dirty="0" smtClean="0">
              <a:solidFill>
                <a:schemeClr val="accent3">
                  <a:lumMod val="50000"/>
                </a:schemeClr>
              </a:solidFill>
              <a:latin typeface="Britannic Bold" pitchFamily="34" charset="0"/>
              <a:cs typeface="Andalus" pitchFamily="18" charset="-78"/>
            </a:endParaRPr>
          </a:p>
          <a:p>
            <a:pPr algn="l"/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Britannic Bold" pitchFamily="34" charset="0"/>
                <a:cs typeface="Andalus" pitchFamily="18" charset="-78"/>
              </a:rPr>
              <a:t>2- We ordered food form that restaurant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  <a:latin typeface="Britannic Bold" pitchFamily="34" charset="0"/>
                <a:cs typeface="Andalus" pitchFamily="18" charset="-78"/>
              </a:rPr>
              <a:t>yaster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Britannic Bold" pitchFamily="34" charset="0"/>
                <a:cs typeface="Andalus" pitchFamily="18" charset="-78"/>
              </a:rPr>
              <a:t> day.</a:t>
            </a:r>
          </a:p>
          <a:p>
            <a:pPr algn="l"/>
            <a:endParaRPr lang="en-US" dirty="0">
              <a:solidFill>
                <a:schemeClr val="accent3">
                  <a:lumMod val="50000"/>
                </a:schemeClr>
              </a:solidFill>
              <a:latin typeface="Britannic Bold" pitchFamily="34" charset="0"/>
              <a:cs typeface="Andalus" pitchFamily="18" charset="-78"/>
            </a:endParaRPr>
          </a:p>
          <a:p>
            <a:pPr algn="l"/>
            <a:endParaRPr lang="en-US" dirty="0">
              <a:solidFill>
                <a:schemeClr val="accent3">
                  <a:lumMod val="50000"/>
                </a:schemeClr>
              </a:solidFill>
              <a:latin typeface="Britannic Bold" pitchFamily="34" charset="0"/>
              <a:cs typeface="Andalus" pitchFamily="18" charset="-78"/>
            </a:endParaRPr>
          </a:p>
          <a:p>
            <a:pPr algn="l"/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Britannic Bold" pitchFamily="34" charset="0"/>
                <a:cs typeface="Andalus" pitchFamily="18" charset="-78"/>
              </a:rPr>
              <a:t>3- We have ordered food from that restaurant.</a:t>
            </a:r>
            <a:endParaRPr lang="ar-SA" dirty="0">
              <a:solidFill>
                <a:schemeClr val="accent3">
                  <a:lumMod val="50000"/>
                </a:schemeClr>
              </a:solidFill>
              <a:latin typeface="Britannic Bold" pitchFamily="34" charset="0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377672" y="809227"/>
            <a:ext cx="8337732" cy="526297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1- إذا انتهى الفعل بحرف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y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غير مسبوق بحرف علة ,</a:t>
            </a: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يقلب 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y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إلى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cs typeface="Akhbar MT" pitchFamily="2" charset="-78"/>
              </a:rPr>
              <a:t>i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 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ونضيف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cs typeface="Akhbar MT" pitchFamily="2" charset="-78"/>
              </a:rPr>
              <a:t>ed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.</a:t>
            </a:r>
          </a:p>
          <a:p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2- إذا انتهى الفعل بحرف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y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 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مسبوق بحرف علة ,</a:t>
            </a: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يضاف إليه الأحرف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cs typeface="Akhbar MT" pitchFamily="2" charset="-78"/>
              </a:rPr>
              <a:t>ed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فقط .</a:t>
            </a:r>
          </a:p>
          <a:p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3- إذا انتهى الفعل بحرف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e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نضيف إلى نهايته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d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فقط .</a:t>
            </a:r>
          </a:p>
          <a:p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4- نضاعف الحرف الأخير من الفعل إذا كان من بين الأحرف</a:t>
            </a: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g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 , 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L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 , 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m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 , 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n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 , 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r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 , </a:t>
            </a:r>
            <a:r>
              <a:rPr lang="en-US" sz="2800" b="1" dirty="0" smtClean="0">
                <a:solidFill>
                  <a:srgbClr val="FF0000"/>
                </a:solidFill>
                <a:cs typeface="Akhbar MT" pitchFamily="2" charset="-78"/>
              </a:rPr>
              <a:t>t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 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ومسبوقاً بحرف علة واحد ونضيف إليه الأحرف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cs typeface="Akhbar MT" pitchFamily="2" charset="-78"/>
              </a:rPr>
              <a:t>ed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.</a:t>
            </a:r>
          </a:p>
          <a:p>
            <a:endParaRPr lang="ar-SA" sz="2800" b="1" dirty="0" smtClean="0">
              <a:solidFill>
                <a:srgbClr val="002060"/>
              </a:solidFill>
              <a:cs typeface="Akhbar MT" pitchFamily="2" charset="-78"/>
            </a:endParaRPr>
          </a:p>
          <a:p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5- </a:t>
            </a:r>
            <a:r>
              <a:rPr lang="ar-SA" sz="2800" b="1" dirty="0" err="1" smtClean="0">
                <a:solidFill>
                  <a:srgbClr val="002060"/>
                </a:solidFill>
                <a:cs typeface="Akhbar MT" pitchFamily="2" charset="-78"/>
              </a:rPr>
              <a:t>ماعادا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ذلك نضيف إلى نهاية الفعل الأحرف 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cs typeface="Akhbar MT" pitchFamily="2" charset="-78"/>
              </a:rPr>
              <a:t>ed</a:t>
            </a:r>
            <a:r>
              <a:rPr lang="en-US" sz="2800" b="1" dirty="0" smtClean="0">
                <a:solidFill>
                  <a:srgbClr val="002060"/>
                </a:solidFill>
                <a:cs typeface="Akhbar MT" pitchFamily="2" charset="-78"/>
              </a:rPr>
              <a:t>)</a:t>
            </a:r>
            <a:r>
              <a:rPr lang="ar-SA" sz="2800" b="1" dirty="0" smtClean="0">
                <a:solidFill>
                  <a:srgbClr val="002060"/>
                </a:solidFill>
                <a:cs typeface="Akhbar MT" pitchFamily="2" charset="-78"/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604586" y="285728"/>
            <a:ext cx="8039380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خطوات تحويل الفعل العادي إلى الماضي والتصريف</a:t>
            </a:r>
            <a:endParaRPr lang="ar-SA" sz="40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928662" y="3054605"/>
          <a:ext cx="7500990" cy="2660411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071570"/>
                <a:gridCol w="1071570"/>
                <a:gridCol w="1071570"/>
                <a:gridCol w="976594"/>
                <a:gridCol w="1448910"/>
                <a:gridCol w="789206"/>
                <a:gridCol w="1071570"/>
              </a:tblGrid>
              <a:tr h="71438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P.P</a:t>
                      </a:r>
                    </a:p>
                    <a:p>
                      <a:pPr algn="ctr" rtl="1"/>
                      <a:r>
                        <a:rPr lang="ar-SA" dirty="0" smtClean="0"/>
                        <a:t>تصريف</a:t>
                      </a:r>
                      <a:r>
                        <a:rPr lang="ar-SA" baseline="0" dirty="0" smtClean="0"/>
                        <a:t> ثالث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Past</a:t>
                      </a:r>
                      <a:endParaRPr lang="ar-SA" dirty="0" smtClean="0"/>
                    </a:p>
                    <a:p>
                      <a:pPr algn="ctr" rtl="1"/>
                      <a:r>
                        <a:rPr lang="ar-SA" dirty="0" smtClean="0"/>
                        <a:t>ماضي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المضاف إلى</a:t>
                      </a:r>
                      <a:r>
                        <a:rPr lang="ar-SA" baseline="0" dirty="0" smtClean="0"/>
                        <a:t> نهاية الفعل</a:t>
                      </a:r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Present</a:t>
                      </a:r>
                    </a:p>
                    <a:p>
                      <a:pPr algn="ctr" rtl="1"/>
                      <a:r>
                        <a:rPr lang="ar-SA" b="1" dirty="0" smtClean="0"/>
                        <a:t>حاضر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11187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درس</a:t>
                      </a:r>
                      <a:r>
                        <a:rPr lang="ar-SA" b="1" baseline="0" dirty="0" smtClean="0"/>
                        <a:t>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Studied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درس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Studied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ied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يدرس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1-</a:t>
                      </a:r>
                      <a:r>
                        <a:rPr lang="en-US" b="1" baseline="0" dirty="0" smtClean="0"/>
                        <a:t> Study</a:t>
                      </a:r>
                      <a:endParaRPr lang="ar-SA" b="1" dirty="0"/>
                    </a:p>
                  </a:txBody>
                  <a:tcPr/>
                </a:tc>
              </a:tr>
              <a:tr h="38371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لعب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Played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لعب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Played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يلعب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2-Play</a:t>
                      </a:r>
                      <a:endParaRPr lang="ar-SA" b="1" dirty="0"/>
                    </a:p>
                  </a:txBody>
                  <a:tcPr/>
                </a:tc>
              </a:tr>
              <a:tr h="38371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عاش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Lived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عاش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Lived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يعيش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3- Live</a:t>
                      </a:r>
                      <a:endParaRPr lang="ar-SA" b="1" dirty="0"/>
                    </a:p>
                  </a:txBody>
                  <a:tcPr/>
                </a:tc>
              </a:tr>
              <a:tr h="38371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توقف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Stopped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توقف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Stopped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err="1" smtClean="0"/>
                        <a:t>PP+ed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يتوقف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4-  Stop</a:t>
                      </a:r>
                      <a:endParaRPr lang="ar-SA" b="1" dirty="0"/>
                    </a:p>
                  </a:txBody>
                  <a:tcPr/>
                </a:tc>
              </a:tr>
              <a:tr h="38371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نظر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Looked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نظر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Looked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ينظر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5- Look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1142976" y="1785926"/>
            <a:ext cx="72152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Microsoft Sans Serif" pitchFamily="34" charset="0"/>
                <a:cs typeface="Microsoft Sans Serif" pitchFamily="34" charset="0"/>
              </a:rPr>
              <a:t>لاحظ أن التصريف الثالث للفعل هو نفسه الفعل الماضي ولكن </a:t>
            </a:r>
            <a:r>
              <a:rPr lang="ar-SA" sz="2000" b="1" dirty="0" err="1" smtClean="0">
                <a:solidFill>
                  <a:srgbClr val="FF0000"/>
                </a:solidFill>
                <a:latin typeface="Microsoft Sans Serif" pitchFamily="34" charset="0"/>
                <a:cs typeface="Microsoft Sans Serif" pitchFamily="34" charset="0"/>
              </a:rPr>
              <a:t>الإختلاف</a:t>
            </a:r>
            <a:r>
              <a:rPr lang="ar-SA" sz="2000" b="1" dirty="0" smtClean="0">
                <a:solidFill>
                  <a:srgbClr val="FF0000"/>
                </a:solidFill>
                <a:latin typeface="Microsoft Sans Serif" pitchFamily="34" charset="0"/>
                <a:cs typeface="Microsoft Sans Serif" pitchFamily="34" charset="0"/>
              </a:rPr>
              <a:t> في </a:t>
            </a:r>
            <a:r>
              <a:rPr lang="ar-SA" sz="2000" b="1" dirty="0" err="1" smtClean="0">
                <a:solidFill>
                  <a:srgbClr val="FF0000"/>
                </a:solidFill>
                <a:latin typeface="Microsoft Sans Serif" pitchFamily="34" charset="0"/>
                <a:cs typeface="Microsoft Sans Serif" pitchFamily="34" charset="0"/>
              </a:rPr>
              <a:t>الإستخدام</a:t>
            </a:r>
            <a:endParaRPr lang="ar-SA" sz="2000" b="1" dirty="0">
              <a:solidFill>
                <a:srgbClr val="FF000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كلمة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81000" sy="81000" algn="ctr" rotWithShape="0">
              <a:srgbClr val="000000">
                <a:alpha val="50000"/>
              </a:srgbClr>
            </a:outerShdw>
          </a:effectLst>
        </p:spPr>
      </p:pic>
      <p:sp>
        <p:nvSpPr>
          <p:cNvPr id="3" name="مربع نص 2"/>
          <p:cNvSpPr txBox="1"/>
          <p:nvPr/>
        </p:nvSpPr>
        <p:spPr>
          <a:xfrm>
            <a:off x="1000100" y="285728"/>
            <a:ext cx="7274556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C00000"/>
                </a:solidFill>
              </a:rPr>
              <a:t>أفعال شاذة </a:t>
            </a:r>
            <a:r>
              <a:rPr lang="en-US" sz="5400" b="1" dirty="0" smtClean="0">
                <a:solidFill>
                  <a:srgbClr val="C00000"/>
                </a:solidFill>
              </a:rPr>
              <a:t>Irregular Verbs  </a:t>
            </a:r>
            <a:endParaRPr lang="ar-SA" sz="5400" b="1" dirty="0">
              <a:solidFill>
                <a:srgbClr val="C0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-146708" y="1500174"/>
            <a:ext cx="9362178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rgbClr val="002060"/>
                </a:solidFill>
              </a:rPr>
              <a:t>ويرمز لها بالأحرف </a:t>
            </a:r>
            <a:r>
              <a:rPr lang="en-US" sz="2000" b="1" dirty="0" smtClean="0">
                <a:solidFill>
                  <a:srgbClr val="002060"/>
                </a:solidFill>
              </a:rPr>
              <a:t>(</a:t>
            </a:r>
            <a:r>
              <a:rPr lang="en-US" sz="2000" b="1" dirty="0" err="1" smtClean="0">
                <a:solidFill>
                  <a:srgbClr val="002060"/>
                </a:solidFill>
              </a:rPr>
              <a:t>irreg</a:t>
            </a:r>
            <a:r>
              <a:rPr lang="en-US" sz="2000" b="1" dirty="0" smtClean="0">
                <a:solidFill>
                  <a:srgbClr val="002060"/>
                </a:solidFill>
              </a:rPr>
              <a:t> . V )</a:t>
            </a:r>
            <a:r>
              <a:rPr lang="ar-SA" sz="2000" b="1" dirty="0" smtClean="0">
                <a:solidFill>
                  <a:srgbClr val="002060"/>
                </a:solidFill>
              </a:rPr>
              <a:t> سميت بالشاذة لأنها </a:t>
            </a:r>
            <a:r>
              <a:rPr lang="ar-SA" sz="2000" b="1" dirty="0" err="1" smtClean="0">
                <a:solidFill>
                  <a:srgbClr val="002060"/>
                </a:solidFill>
              </a:rPr>
              <a:t>لاتتبع</a:t>
            </a:r>
            <a:r>
              <a:rPr lang="ar-SA" sz="2000" b="1" dirty="0" smtClean="0">
                <a:solidFill>
                  <a:srgbClr val="002060"/>
                </a:solidFill>
              </a:rPr>
              <a:t> قاعدة تحويل الفعل العادي إلى صيغة أخرى بإضافة 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( </a:t>
            </a:r>
            <a:r>
              <a:rPr lang="en-US" sz="2000" b="1" dirty="0" err="1" smtClean="0">
                <a:solidFill>
                  <a:srgbClr val="002060"/>
                </a:solidFill>
              </a:rPr>
              <a:t>ed</a:t>
            </a:r>
            <a:r>
              <a:rPr lang="en-US" sz="2000" b="1" dirty="0" smtClean="0">
                <a:solidFill>
                  <a:srgbClr val="002060"/>
                </a:solidFill>
              </a:rPr>
              <a:t> - d – </a:t>
            </a:r>
            <a:r>
              <a:rPr lang="en-US" sz="2000" b="1" dirty="0" err="1" smtClean="0">
                <a:solidFill>
                  <a:srgbClr val="002060"/>
                </a:solidFill>
              </a:rPr>
              <a:t>ied</a:t>
            </a:r>
            <a:r>
              <a:rPr lang="en-US" sz="2000" b="1" dirty="0" smtClean="0">
                <a:solidFill>
                  <a:srgbClr val="002060"/>
                </a:solidFill>
              </a:rPr>
              <a:t> ) </a:t>
            </a:r>
            <a:r>
              <a:rPr lang="ar-SA" sz="2000" b="1" dirty="0" smtClean="0">
                <a:solidFill>
                  <a:srgbClr val="002060"/>
                </a:solidFill>
              </a:rPr>
              <a:t>إلى نهايتها , بل تختلف في التحويل من فعل إلى آخر .</a:t>
            </a:r>
            <a:endParaRPr lang="ar-SA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642910" y="3143248"/>
          <a:ext cx="8001054" cy="2357456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333509"/>
                <a:gridCol w="1333509"/>
                <a:gridCol w="1333509"/>
                <a:gridCol w="1333509"/>
                <a:gridCol w="1333509"/>
                <a:gridCol w="1333509"/>
              </a:tblGrid>
              <a:tr h="589364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تصريف</a:t>
                      </a:r>
                      <a:r>
                        <a:rPr lang="ar-SA" baseline="0" dirty="0" smtClean="0"/>
                        <a:t> ثالث        </a:t>
                      </a:r>
                      <a:r>
                        <a:rPr lang="en-US" baseline="0" dirty="0" smtClean="0"/>
                        <a:t>PP  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ماضي      </a:t>
                      </a:r>
                      <a:r>
                        <a:rPr lang="en-US" dirty="0" smtClean="0"/>
                        <a:t>      </a:t>
                      </a:r>
                      <a:r>
                        <a:rPr lang="ar-SA" dirty="0" smtClean="0"/>
                        <a:t>   </a:t>
                      </a:r>
                      <a:r>
                        <a:rPr lang="en-US" dirty="0" smtClean="0"/>
                        <a:t>Past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حاضر</a:t>
                      </a:r>
                      <a:r>
                        <a:rPr lang="ar-SA" baseline="0" dirty="0" smtClean="0"/>
                        <a:t>          </a:t>
                      </a:r>
                      <a:r>
                        <a:rPr lang="en-US" baseline="0" dirty="0" smtClean="0"/>
                        <a:t>Present</a:t>
                      </a:r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58936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قاد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Driven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قاد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Drove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يقود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Drive</a:t>
                      </a:r>
                      <a:endParaRPr lang="ar-SA" b="1" dirty="0"/>
                    </a:p>
                  </a:txBody>
                  <a:tcPr/>
                </a:tc>
              </a:tr>
              <a:tr h="58936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صنع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Made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صنع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Made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يصنع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Make</a:t>
                      </a:r>
                      <a:endParaRPr lang="ar-SA" b="1" dirty="0"/>
                    </a:p>
                  </a:txBody>
                  <a:tcPr/>
                </a:tc>
              </a:tr>
              <a:tr h="589364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قطع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cut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قطع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cut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 smtClean="0"/>
                        <a:t>يقطع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b="1" dirty="0" smtClean="0"/>
                        <a:t>Cut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681</Words>
  <Application>Microsoft Office PowerPoint</Application>
  <PresentationFormat>عرض على الشاشة (3:4)‏</PresentationFormat>
  <Paragraphs>183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>ZzTeaM2009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DR.Ahmed Saker</dc:creator>
  <cp:lastModifiedBy>DR.Ahmed Saker</cp:lastModifiedBy>
  <cp:revision>19</cp:revision>
  <dcterms:created xsi:type="dcterms:W3CDTF">2011-12-16T18:29:02Z</dcterms:created>
  <dcterms:modified xsi:type="dcterms:W3CDTF">2013-01-27T07:30:56Z</dcterms:modified>
</cp:coreProperties>
</file>