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3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BE22-D596-401A-A570-B510FFA3A4A2}" type="datetimeFigureOut">
              <a:rPr lang="ar-SA" smtClean="0"/>
              <a:pPr/>
              <a:t>23/01/33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0FC61-4D27-4797-8148-6B5B5B1B01D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BE22-D596-401A-A570-B510FFA3A4A2}" type="datetimeFigureOut">
              <a:rPr lang="ar-SA" smtClean="0"/>
              <a:pPr/>
              <a:t>23/01/33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0FC61-4D27-4797-8148-6B5B5B1B01D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BE22-D596-401A-A570-B510FFA3A4A2}" type="datetimeFigureOut">
              <a:rPr lang="ar-SA" smtClean="0"/>
              <a:pPr/>
              <a:t>23/01/33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0FC61-4D27-4797-8148-6B5B5B1B01D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BE22-D596-401A-A570-B510FFA3A4A2}" type="datetimeFigureOut">
              <a:rPr lang="ar-SA" smtClean="0"/>
              <a:pPr/>
              <a:t>23/01/33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0FC61-4D27-4797-8148-6B5B5B1B01D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BE22-D596-401A-A570-B510FFA3A4A2}" type="datetimeFigureOut">
              <a:rPr lang="ar-SA" smtClean="0"/>
              <a:pPr/>
              <a:t>23/01/33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0FC61-4D27-4797-8148-6B5B5B1B01D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BE22-D596-401A-A570-B510FFA3A4A2}" type="datetimeFigureOut">
              <a:rPr lang="ar-SA" smtClean="0"/>
              <a:pPr/>
              <a:t>23/01/33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0FC61-4D27-4797-8148-6B5B5B1B01D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BE22-D596-401A-A570-B510FFA3A4A2}" type="datetimeFigureOut">
              <a:rPr lang="ar-SA" smtClean="0"/>
              <a:pPr/>
              <a:t>23/01/33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0FC61-4D27-4797-8148-6B5B5B1B01D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BE22-D596-401A-A570-B510FFA3A4A2}" type="datetimeFigureOut">
              <a:rPr lang="ar-SA" smtClean="0"/>
              <a:pPr/>
              <a:t>23/01/33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0FC61-4D27-4797-8148-6B5B5B1B01D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BE22-D596-401A-A570-B510FFA3A4A2}" type="datetimeFigureOut">
              <a:rPr lang="ar-SA" smtClean="0"/>
              <a:pPr/>
              <a:t>23/01/33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0FC61-4D27-4797-8148-6B5B5B1B01D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BE22-D596-401A-A570-B510FFA3A4A2}" type="datetimeFigureOut">
              <a:rPr lang="ar-SA" smtClean="0"/>
              <a:pPr/>
              <a:t>23/01/33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0FC61-4D27-4797-8148-6B5B5B1B01D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BE22-D596-401A-A570-B510FFA3A4A2}" type="datetimeFigureOut">
              <a:rPr lang="ar-SA" smtClean="0"/>
              <a:pPr/>
              <a:t>23/01/33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0FC61-4D27-4797-8148-6B5B5B1B01D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EBE22-D596-401A-A570-B510FFA3A4A2}" type="datetimeFigureOut">
              <a:rPr lang="ar-SA" smtClean="0"/>
              <a:pPr/>
              <a:t>23/01/33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0FC61-4D27-4797-8148-6B5B5B1B01D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خلفية-بناتيه.jpg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200396" y="2955193"/>
            <a:ext cx="8657884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6000" dirty="0" smtClean="0">
                <a:solidFill>
                  <a:srgbClr val="C00000"/>
                </a:solidFill>
              </a:rPr>
              <a:t>المبني للمجهول   </a:t>
            </a:r>
            <a:r>
              <a:rPr lang="en-US" sz="6000" dirty="0" smtClean="0">
                <a:solidFill>
                  <a:srgbClr val="C00000"/>
                </a:solidFill>
              </a:rPr>
              <a:t>Passive Voice</a:t>
            </a:r>
            <a:endParaRPr lang="ar-SA" sz="6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خلفية-بناتيه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1417237" y="357166"/>
            <a:ext cx="772679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dirty="0" smtClean="0">
                <a:solidFill>
                  <a:srgbClr val="FF0000"/>
                </a:solidFill>
              </a:rPr>
              <a:t>جرت العادة أن يتم إتباع نظام قاعدة تركيب الجملة عن تكوين الجملة كما يلي :</a:t>
            </a:r>
            <a:endParaRPr lang="ar-SA" sz="2400" dirty="0">
              <a:solidFill>
                <a:srgbClr val="FF0000"/>
              </a:solidFill>
            </a:endParaRPr>
          </a:p>
        </p:txBody>
      </p:sp>
      <p:graphicFrame>
        <p:nvGraphicFramePr>
          <p:cNvPr id="7" name="جدول 6"/>
          <p:cNvGraphicFramePr>
            <a:graphicFrameLocks noGrp="1"/>
          </p:cNvGraphicFramePr>
          <p:nvPr/>
        </p:nvGraphicFramePr>
        <p:xfrm>
          <a:off x="928660" y="2071678"/>
          <a:ext cx="7643868" cy="1643073"/>
        </p:xfrm>
        <a:graphic>
          <a:graphicData uri="http://schemas.openxmlformats.org/drawingml/2006/table">
            <a:tbl>
              <a:tblPr rtl="1" firstRow="1" bandRow="1">
                <a:tableStyleId>{073A0DAA-6AF3-43AB-8588-CEC1D06C72B9}</a:tableStyleId>
              </a:tblPr>
              <a:tblGrid>
                <a:gridCol w="1910967"/>
                <a:gridCol w="1910967"/>
                <a:gridCol w="1910967"/>
                <a:gridCol w="1910967"/>
              </a:tblGrid>
              <a:tr h="547691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تكملة الجملة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المفعول</a:t>
                      </a:r>
                      <a:r>
                        <a:rPr lang="ar-SA" sz="2400" baseline="0" dirty="0" smtClean="0"/>
                        <a:t> به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الفعل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الفاعل</a:t>
                      </a:r>
                      <a:endParaRPr lang="ar-SA" sz="2400" dirty="0"/>
                    </a:p>
                  </a:txBody>
                  <a:tcPr/>
                </a:tc>
              </a:tr>
              <a:tr h="547691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at workshops.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cars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repair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Mechanice</a:t>
                      </a:r>
                      <a:endParaRPr lang="ar-SA" sz="2000" b="1" dirty="0"/>
                    </a:p>
                  </a:txBody>
                  <a:tcPr/>
                </a:tc>
              </a:tr>
              <a:tr h="547691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a</a:t>
                      </a:r>
                      <a:r>
                        <a:rPr lang="en-US" sz="2000" b="1" baseline="0" dirty="0" smtClean="0"/>
                        <a:t> lamp post.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broken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has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/>
                        <a:t>A carlelees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مربع نص 7"/>
          <p:cNvSpPr txBox="1"/>
          <p:nvPr/>
        </p:nvSpPr>
        <p:spPr>
          <a:xfrm>
            <a:off x="1857655" y="4071942"/>
            <a:ext cx="4857485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</a:rPr>
              <a:t># الميكانيكيون يصلحون السيارات في الورش .</a:t>
            </a:r>
          </a:p>
          <a:p>
            <a:endParaRPr lang="ar-SA" sz="2400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</a:rPr>
              <a:t># سائق كسر عامود كهرباء.</a:t>
            </a:r>
            <a:endParaRPr lang="ar-SA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خلفية-بناتيه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168498" y="500042"/>
            <a:ext cx="8975534" cy="138499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إلا أننا في المبني للمجهول نبدأ بالمفعول به ( الذي يكون عادة ضمن خانة </a:t>
            </a:r>
          </a:p>
          <a:p>
            <a:r>
              <a:rPr lang="ar-SA" sz="2800" b="1" dirty="0" smtClean="0">
                <a:solidFill>
                  <a:srgbClr val="FF0000"/>
                </a:solidFill>
              </a:rPr>
              <a:t>تكملة الجملة بعد الفعل مباشرة)بدلاً من الفاعل بمعنى ( يتم / تم / سوف يتم /</a:t>
            </a:r>
          </a:p>
          <a:p>
            <a:r>
              <a:rPr lang="ar-SA" sz="2800" b="1" dirty="0" smtClean="0">
                <a:solidFill>
                  <a:srgbClr val="FF0000"/>
                </a:solidFill>
              </a:rPr>
              <a:t> يتم الآن ) أو (عُرف / نُقل ...إلخ ) كما يلي :</a:t>
            </a: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357159" y="2357430"/>
          <a:ext cx="8572559" cy="2183226"/>
        </p:xfrm>
        <a:graphic>
          <a:graphicData uri="http://schemas.openxmlformats.org/drawingml/2006/table">
            <a:tbl>
              <a:tblPr rtl="1" firstRow="1" bandRow="1">
                <a:tableStyleId>{073A0DAA-6AF3-43AB-8588-CEC1D06C72B9}</a:tableStyleId>
              </a:tblPr>
              <a:tblGrid>
                <a:gridCol w="1620056"/>
                <a:gridCol w="1808967"/>
                <a:gridCol w="1898035"/>
                <a:gridCol w="1838965"/>
                <a:gridCol w="1406536"/>
              </a:tblGrid>
              <a:tr h="660954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تكملة الجملة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By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ar-SA" sz="2000" baseline="0" dirty="0" smtClean="0"/>
                        <a:t>+ الفاعل إذا ذكر الاسم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/>
                        <a:t>التصريف الثالث للفعل</a:t>
                      </a:r>
                      <a:endParaRPr lang="ar-S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الفعل المساعد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المفعول به</a:t>
                      </a:r>
                      <a:endParaRPr lang="ar-SA" sz="2400" dirty="0"/>
                    </a:p>
                  </a:txBody>
                  <a:tcPr/>
                </a:tc>
              </a:tr>
              <a:tr h="871874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/>
                        <a:t>at</a:t>
                      </a:r>
                      <a:r>
                        <a:rPr lang="en-US" sz="1800" b="1" baseline="0" dirty="0" smtClean="0"/>
                        <a:t> workshops.</a:t>
                      </a:r>
                      <a:endParaRPr lang="ar-SA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by</a:t>
                      </a:r>
                      <a:r>
                        <a:rPr lang="en-US" b="1" baseline="0" dirty="0" smtClean="0"/>
                        <a:t> mechanics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repaired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Are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Cars</a:t>
                      </a:r>
                      <a:endParaRPr lang="ar-SA" b="1" dirty="0"/>
                    </a:p>
                  </a:txBody>
                  <a:tcPr/>
                </a:tc>
              </a:tr>
              <a:tr h="610312"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By careless driver.</a:t>
                      </a:r>
                      <a:endParaRPr lang="ar-SA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broken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has been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A lamp post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428596" y="5214950"/>
            <a:ext cx="8475462" cy="13234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# </a:t>
            </a:r>
            <a:r>
              <a:rPr lang="ar-SA" sz="2000" b="1" dirty="0" smtClean="0">
                <a:solidFill>
                  <a:srgbClr val="002060"/>
                </a:solidFill>
              </a:rPr>
              <a:t>السيارات يتم تصليحها بواسطة الميكانيكيين في الورش. ( يتم إصلاح السيارات من قبل الميكانيكيين</a:t>
            </a:r>
          </a:p>
          <a:p>
            <a:r>
              <a:rPr lang="ar-SA" sz="2000" b="1" dirty="0" smtClean="0">
                <a:solidFill>
                  <a:srgbClr val="002060"/>
                </a:solidFill>
              </a:rPr>
              <a:t> في الورش).</a:t>
            </a:r>
          </a:p>
          <a:p>
            <a:endParaRPr lang="ar-SA" sz="2000" b="1" dirty="0">
              <a:solidFill>
                <a:srgbClr val="002060"/>
              </a:solidFill>
            </a:endParaRPr>
          </a:p>
          <a:p>
            <a:r>
              <a:rPr lang="ar-SA" sz="2000" b="1" dirty="0" smtClean="0">
                <a:solidFill>
                  <a:srgbClr val="002060"/>
                </a:solidFill>
              </a:rPr>
              <a:t># تم كسر عامود الكهرباء من قبل سائق متهور . (كُسر عامود كهرباء من قبل سائق متهور).</a:t>
            </a:r>
            <a:endParaRPr lang="ar-SA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خلفية-بناتيه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636707" y="571480"/>
            <a:ext cx="789350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b="1" dirty="0" smtClean="0">
                <a:solidFill>
                  <a:srgbClr val="C00000"/>
                </a:solidFill>
              </a:rPr>
              <a:t>الخطوات المتبعة لتحويل الجملة إلى صيغة المبني للمجهول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1741117" y="1428736"/>
            <a:ext cx="6902852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>
                <a:solidFill>
                  <a:srgbClr val="002060"/>
                </a:solidFill>
              </a:rPr>
              <a:t>أولاً : نضع المفعول به ( يأتي بعد الفعل مباشرة ) في بداية الجملة بدلاً من الفاعل </a:t>
            </a:r>
            <a:endParaRPr lang="ar-SA" sz="2000" b="1" dirty="0">
              <a:solidFill>
                <a:srgbClr val="00206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143240" y="2285992"/>
            <a:ext cx="4567020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b="1" dirty="0" smtClean="0">
                <a:solidFill>
                  <a:srgbClr val="002060"/>
                </a:solidFill>
              </a:rPr>
              <a:t>ثانيا : نختار واحدة مما يلي :</a:t>
            </a:r>
          </a:p>
          <a:p>
            <a:r>
              <a:rPr lang="ar-SA" sz="2400" b="1" dirty="0" smtClean="0">
                <a:solidFill>
                  <a:srgbClr val="FF0000"/>
                </a:solidFill>
              </a:rPr>
              <a:t>1- صيغة المضارع البسيط نضع (</a:t>
            </a:r>
            <a:r>
              <a:rPr lang="en-US" sz="2400" b="1" dirty="0" smtClean="0"/>
              <a:t>are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ar-SA" sz="2400" b="1" dirty="0" smtClean="0">
                <a:solidFill>
                  <a:srgbClr val="FF0000"/>
                </a:solidFill>
              </a:rPr>
              <a:t>/</a:t>
            </a:r>
            <a:r>
              <a:rPr lang="en-US" sz="2400" b="1" dirty="0" smtClean="0"/>
              <a:t>is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ar-SA" sz="2400" b="1" dirty="0" smtClean="0">
                <a:solidFill>
                  <a:srgbClr val="FF0000"/>
                </a:solidFill>
              </a:rPr>
              <a:t>) </a:t>
            </a:r>
            <a:endParaRPr lang="ar-SA" sz="2400" b="1" dirty="0">
              <a:solidFill>
                <a:srgbClr val="FF0000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742926" y="3528956"/>
            <a:ext cx="704391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>
                <a:solidFill>
                  <a:srgbClr val="002060"/>
                </a:solidFill>
              </a:rPr>
              <a:t>مثال على تحويل جملة في المضارع البسيط إلى مبني للمجهول : (</a:t>
            </a:r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</a:rPr>
              <a:t>يتم في </a:t>
            </a:r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</a:rPr>
              <a:t>الحاضر</a:t>
            </a:r>
            <a:r>
              <a:rPr lang="ar-SA" sz="2000" b="1" dirty="0" smtClean="0">
                <a:solidFill>
                  <a:srgbClr val="002060"/>
                </a:solidFill>
              </a:rPr>
              <a:t>)</a:t>
            </a:r>
            <a:endParaRPr lang="ar-SA" sz="2000" b="1" dirty="0">
              <a:solidFill>
                <a:srgbClr val="00206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4696010" y="4429132"/>
            <a:ext cx="4376584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>
                <a:solidFill>
                  <a:schemeClr val="accent2">
                    <a:lumMod val="50000"/>
                  </a:schemeClr>
                </a:solidFill>
              </a:rPr>
              <a:t>1- يبيع سامي الفواكه الطازجة كل يوم .</a:t>
            </a:r>
          </a:p>
          <a:p>
            <a:endParaRPr lang="ar-SA" sz="20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ar-SA" sz="2000" b="1" dirty="0" smtClean="0">
                <a:solidFill>
                  <a:schemeClr val="accent2">
                    <a:lumMod val="50000"/>
                  </a:schemeClr>
                </a:solidFill>
              </a:rPr>
              <a:t>2- يتم بيع الفواكه الطازجة من قبل سامي كل يوم .</a:t>
            </a:r>
            <a:endParaRPr lang="ar-SA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71406" y="4429132"/>
            <a:ext cx="4554645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1- Sami </a:t>
            </a:r>
            <a:r>
              <a:rPr lang="en-US" sz="2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sells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fresh fruits </a:t>
            </a:r>
            <a:r>
              <a:rPr lang="en-US" sz="2000" b="1" dirty="0" smtClean="0">
                <a:solidFill>
                  <a:srgbClr val="0070C0"/>
                </a:solidFill>
              </a:rPr>
              <a:t>every day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l"/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2- </a:t>
            </a:r>
            <a:r>
              <a:rPr lang="en-US" sz="2000" b="1" u="sng" dirty="0" smtClean="0">
                <a:solidFill>
                  <a:schemeClr val="accent6">
                    <a:lumMod val="50000"/>
                  </a:schemeClr>
                </a:solidFill>
              </a:rPr>
              <a:t>fresh</a:t>
            </a:r>
            <a:r>
              <a:rPr lang="en-US" sz="2000" b="1" u="sng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000" b="1" u="sng" dirty="0" smtClean="0">
                <a:solidFill>
                  <a:schemeClr val="accent6">
                    <a:lumMod val="50000"/>
                  </a:schemeClr>
                </a:solidFill>
              </a:rPr>
              <a:t>fruits</a:t>
            </a:r>
            <a:r>
              <a:rPr lang="en-US" sz="2000" b="1" u="sng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are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sold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000" b="1" u="sng" dirty="0" smtClean="0">
                <a:solidFill>
                  <a:schemeClr val="accent1">
                    <a:lumMod val="50000"/>
                  </a:schemeClr>
                </a:solidFill>
              </a:rPr>
              <a:t>by Sami </a:t>
            </a:r>
            <a:r>
              <a:rPr lang="en-US" sz="2000" b="1" dirty="0" smtClean="0">
                <a:solidFill>
                  <a:srgbClr val="0070C0"/>
                </a:solidFill>
              </a:rPr>
              <a:t>every day</a:t>
            </a:r>
            <a:endParaRPr lang="ar-SA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خلفية-بناتيه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1778611" y="1743006"/>
            <a:ext cx="729398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>
                <a:solidFill>
                  <a:srgbClr val="002060"/>
                </a:solidFill>
              </a:rPr>
              <a:t> </a:t>
            </a:r>
            <a:r>
              <a:rPr lang="ar-SA" sz="2000" b="1" dirty="0" smtClean="0">
                <a:solidFill>
                  <a:srgbClr val="002060"/>
                </a:solidFill>
              </a:rPr>
              <a:t>مثال على تحويل جملة في الماضي البسيط إلى المبني للمجهول : ( </a:t>
            </a:r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</a:rPr>
              <a:t>تم في الماضي </a:t>
            </a:r>
            <a:r>
              <a:rPr lang="ar-SA" sz="2000" b="1" dirty="0" smtClean="0">
                <a:solidFill>
                  <a:srgbClr val="002060"/>
                </a:solidFill>
              </a:rPr>
              <a:t>)</a:t>
            </a:r>
            <a:endParaRPr lang="ar-SA" sz="2000" b="1" dirty="0">
              <a:solidFill>
                <a:srgbClr val="00206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999884" y="2413337"/>
            <a:ext cx="4144148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1- باع سامي الفواكه الطازجة أمس .</a:t>
            </a:r>
          </a:p>
          <a:p>
            <a:endParaRPr lang="ar-SA" sz="20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2- تم بيع الفواكه الطازجة من قبل سامي أمس .</a:t>
            </a:r>
            <a:endParaRPr lang="ar-SA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71406" y="2413337"/>
            <a:ext cx="4817216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1- Sami </a:t>
            </a:r>
            <a:r>
              <a:rPr lang="en-US" sz="2000" b="1" u="sng" dirty="0" smtClean="0"/>
              <a:t>sold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fresh fruits </a:t>
            </a:r>
            <a:r>
              <a:rPr lang="en-US" sz="2000" b="1" dirty="0" smtClean="0">
                <a:solidFill>
                  <a:srgbClr val="00B0F0"/>
                </a:solidFill>
              </a:rPr>
              <a:t>yesterday</a:t>
            </a:r>
            <a:r>
              <a:rPr lang="en-US" sz="2000" b="1" dirty="0" smtClean="0">
                <a:solidFill>
                  <a:srgbClr val="0070C0"/>
                </a:solidFill>
              </a:rPr>
              <a:t> .</a:t>
            </a:r>
          </a:p>
          <a:p>
            <a:pPr algn="l"/>
            <a:endParaRPr lang="en-US" sz="2000" b="1" dirty="0">
              <a:solidFill>
                <a:srgbClr val="0070C0"/>
              </a:solidFill>
            </a:endParaRP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2-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fresh fruits </a:t>
            </a:r>
            <a:r>
              <a:rPr lang="en-US" sz="2000" b="1" dirty="0" smtClean="0">
                <a:solidFill>
                  <a:srgbClr val="FF0000"/>
                </a:solidFill>
              </a:rPr>
              <a:t>were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u="sng" dirty="0" smtClean="0"/>
              <a:t>sold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u="sng" dirty="0" smtClean="0">
                <a:solidFill>
                  <a:srgbClr val="0070C0"/>
                </a:solidFill>
              </a:rPr>
              <a:t>by Sami </a:t>
            </a:r>
            <a:r>
              <a:rPr lang="en-US" sz="2000" b="1" dirty="0" smtClean="0">
                <a:solidFill>
                  <a:srgbClr val="00B0F0"/>
                </a:solidFill>
              </a:rPr>
              <a:t>yesterday </a:t>
            </a:r>
            <a:r>
              <a:rPr lang="en-US" sz="2000" b="1" dirty="0" smtClean="0">
                <a:solidFill>
                  <a:srgbClr val="0070C0"/>
                </a:solidFill>
              </a:rPr>
              <a:t>.</a:t>
            </a:r>
            <a:endParaRPr lang="ar-SA" sz="2000" b="1" dirty="0">
              <a:solidFill>
                <a:srgbClr val="0070C0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511169" y="500042"/>
            <a:ext cx="648985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</a:rPr>
              <a:t>2- صيغة الماضي البسيط نضع (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was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</a:rPr>
              <a:t>/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were</a:t>
            </a:r>
            <a:r>
              <a:rPr lang="ar-SA" sz="3200" b="1" dirty="0" smtClean="0">
                <a:solidFill>
                  <a:srgbClr val="FF0000"/>
                </a:solidFill>
              </a:rPr>
              <a:t> )</a:t>
            </a:r>
            <a:endParaRPr lang="ar-SA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خلفية-بناتيه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229940" y="285728"/>
            <a:ext cx="848546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في حالة وجود(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</a:t>
            </a:r>
            <a:r>
              <a:rPr lang="ar-SA" sz="2800" b="1" dirty="0" smtClean="0">
                <a:solidFill>
                  <a:srgbClr val="FF0000"/>
                </a:solidFill>
              </a:rPr>
              <a:t>) أو </a:t>
            </a:r>
            <a:r>
              <a:rPr lang="ar-SA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مودل</a:t>
            </a:r>
            <a:r>
              <a:rPr lang="ar-SA" sz="2800" b="1" dirty="0" smtClean="0">
                <a:solidFill>
                  <a:srgbClr val="FF0000"/>
                </a:solidFill>
              </a:rPr>
              <a:t> نضع (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المودل</a:t>
            </a:r>
            <a:r>
              <a:rPr lang="ar-SA" sz="2800" b="1" dirty="0" smtClean="0">
                <a:solidFill>
                  <a:srgbClr val="FF0000"/>
                </a:solidFill>
              </a:rPr>
              <a:t> أو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) ثم نضيف له (</a:t>
            </a:r>
            <a:r>
              <a:rPr lang="en-US" sz="2800" b="1" dirty="0" smtClean="0">
                <a:solidFill>
                  <a:srgbClr val="0070C0"/>
                </a:solidFill>
              </a:rPr>
              <a:t>Be</a:t>
            </a:r>
            <a:r>
              <a:rPr lang="ar-SA" sz="2800" b="1" dirty="0" smtClean="0">
                <a:solidFill>
                  <a:srgbClr val="FF0000"/>
                </a:solidFill>
              </a:rPr>
              <a:t>) 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109763" y="1500174"/>
            <a:ext cx="7319889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>
                <a:solidFill>
                  <a:srgbClr val="002060"/>
                </a:solidFill>
              </a:rPr>
              <a:t>مثال على تحويل جملة تحتوي على </a:t>
            </a:r>
            <a:r>
              <a:rPr lang="ar-SA" sz="2000" b="1" dirty="0" err="1" smtClean="0">
                <a:solidFill>
                  <a:srgbClr val="FF0000"/>
                </a:solidFill>
              </a:rPr>
              <a:t>مودل</a:t>
            </a:r>
            <a:r>
              <a:rPr lang="ar-SA" sz="2000" b="1" dirty="0" smtClean="0">
                <a:solidFill>
                  <a:srgbClr val="002060"/>
                </a:solidFill>
              </a:rPr>
              <a:t> أو ( </a:t>
            </a:r>
            <a:r>
              <a:rPr lang="en-US" sz="2000" b="1" dirty="0" smtClean="0">
                <a:solidFill>
                  <a:srgbClr val="FF0000"/>
                </a:solidFill>
              </a:rPr>
              <a:t>To</a:t>
            </a:r>
            <a:r>
              <a:rPr lang="ar-SA" sz="2000" b="1" dirty="0" smtClean="0">
                <a:solidFill>
                  <a:srgbClr val="002060"/>
                </a:solidFill>
              </a:rPr>
              <a:t>) إلى المبني للمجهول : ( </a:t>
            </a:r>
            <a:r>
              <a:rPr lang="ar-SA" sz="2000" b="1" dirty="0" smtClean="0">
                <a:solidFill>
                  <a:schemeClr val="accent6">
                    <a:lumMod val="75000"/>
                  </a:schemeClr>
                </a:solidFill>
              </a:rPr>
              <a:t>سوف يتم </a:t>
            </a:r>
            <a:r>
              <a:rPr lang="ar-SA" sz="2000" b="1" dirty="0" smtClean="0">
                <a:solidFill>
                  <a:srgbClr val="002060"/>
                </a:solidFill>
              </a:rPr>
              <a:t>)</a:t>
            </a:r>
            <a:endParaRPr lang="ar-SA" sz="2000" b="1" dirty="0">
              <a:solidFill>
                <a:srgbClr val="00206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4504556" y="2714620"/>
            <a:ext cx="4639476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1- سوف يبيع سامي الفواكه الطازجة غداً .</a:t>
            </a:r>
          </a:p>
          <a:p>
            <a:endParaRPr lang="ar-SA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2- سوف يتم بيع الفواكه الطازجة من قبل سامي غداً .</a:t>
            </a:r>
            <a:endParaRPr lang="ar-SA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42844" y="3984973"/>
            <a:ext cx="5121146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1-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Sami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will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u="sng" dirty="0" smtClean="0"/>
              <a:t>sell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fresh fruits </a:t>
            </a:r>
            <a:r>
              <a:rPr lang="en-US" sz="2000" b="1" dirty="0" smtClean="0">
                <a:solidFill>
                  <a:srgbClr val="0070C0"/>
                </a:solidFill>
              </a:rPr>
              <a:t>tomorrow .</a:t>
            </a:r>
          </a:p>
          <a:p>
            <a:pPr algn="l"/>
            <a:endParaRPr lang="en-US" sz="2000" b="1" dirty="0" smtClean="0">
              <a:solidFill>
                <a:srgbClr val="0070C0"/>
              </a:solidFill>
            </a:endParaRP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2-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Fresh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fruits </a:t>
            </a:r>
            <a:r>
              <a:rPr lang="en-US" sz="2000" b="1" dirty="0" smtClean="0">
                <a:solidFill>
                  <a:srgbClr val="FF0000"/>
                </a:solidFill>
              </a:rPr>
              <a:t>will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be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u="sng" dirty="0" smtClean="0"/>
              <a:t>sold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by Sami </a:t>
            </a:r>
            <a:r>
              <a:rPr lang="en-US" sz="2000" b="1" dirty="0" smtClean="0">
                <a:solidFill>
                  <a:srgbClr val="0070C0"/>
                </a:solidFill>
              </a:rPr>
              <a:t>tomorrow . </a:t>
            </a:r>
            <a:endParaRPr lang="ar-SA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خلفية-بناتيه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3297285" y="785794"/>
            <a:ext cx="456086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b="1" dirty="0" smtClean="0">
                <a:solidFill>
                  <a:srgbClr val="002060"/>
                </a:solidFill>
              </a:rPr>
              <a:t>ثالثاً : نصرف الفعل للتصريف الثالث .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620643" y="2214554"/>
            <a:ext cx="535082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b="1" dirty="0" smtClean="0">
                <a:solidFill>
                  <a:srgbClr val="002060"/>
                </a:solidFill>
              </a:rPr>
              <a:t>رابعاً : نضع (</a:t>
            </a:r>
            <a:r>
              <a:rPr lang="en-US" sz="2800" b="1" dirty="0" smtClean="0">
                <a:solidFill>
                  <a:srgbClr val="002060"/>
                </a:solidFill>
              </a:rPr>
              <a:t>By</a:t>
            </a:r>
            <a:r>
              <a:rPr lang="ar-SA" sz="2800" b="1" dirty="0" smtClean="0">
                <a:solidFill>
                  <a:srgbClr val="002060"/>
                </a:solidFill>
              </a:rPr>
              <a:t>) ثم الفاعل مذكوراً بالاسم .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6474269" y="4071942"/>
            <a:ext cx="63991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mtClean="0"/>
              <a:t>خامسا</a:t>
            </a:r>
            <a:endParaRPr lang="ar-SA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خلفية-بناتيه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خلفية-بناتيه.jpg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8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417</Words>
  <Application>Microsoft Office PowerPoint</Application>
  <PresentationFormat>عرض على الشاشة (3:4)‏</PresentationFormat>
  <Paragraphs>68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Company>ZzTeaM2009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DR.Ahmed Saker</dc:creator>
  <cp:lastModifiedBy>DR.Ahmed Saker</cp:lastModifiedBy>
  <cp:revision>37</cp:revision>
  <dcterms:created xsi:type="dcterms:W3CDTF">2011-12-17T16:26:22Z</dcterms:created>
  <dcterms:modified xsi:type="dcterms:W3CDTF">2011-12-18T04:15:21Z</dcterms:modified>
</cp:coreProperties>
</file>