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77" r:id="rId3"/>
    <p:sldId id="278" r:id="rId4"/>
    <p:sldId id="279" r:id="rId5"/>
    <p:sldId id="282" r:id="rId6"/>
    <p:sldId id="284" r:id="rId7"/>
    <p:sldId id="285" r:id="rId8"/>
    <p:sldId id="287" r:id="rId9"/>
    <p:sldId id="289" r:id="rId10"/>
    <p:sldId id="290" r:id="rId11"/>
    <p:sldId id="308" r:id="rId12"/>
    <p:sldId id="266" r:id="rId13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الثالثة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922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1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حل المتباينة</a:t>
            </a:r>
            <a:r>
              <a:rPr lang="ar-SA" dirty="0" smtClean="0">
                <a:cs typeface="Arial" pitchFamily="34" charset="0"/>
              </a:rPr>
              <a:t>                    </a:t>
            </a:r>
            <a:r>
              <a:rPr lang="ar-SA" b="1" dirty="0" smtClean="0">
                <a:cs typeface="Arial" pitchFamily="34" charset="0"/>
              </a:rPr>
              <a:t>هو</a:t>
            </a:r>
            <a:r>
              <a:rPr lang="ar-SA" dirty="0" smtClean="0">
                <a:cs typeface="Arial" pitchFamily="34" charset="0"/>
              </a:rPr>
              <a:t>: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(-2,-1)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[-1, 1]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[-2,  -1]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[-4,  -2]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/>
        </p:nvGraphicFramePr>
        <p:xfrm>
          <a:off x="5334000" y="2133600"/>
          <a:ext cx="1266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3" imgW="660113" imgH="253890" progId="Equation.3">
                  <p:embed/>
                </p:oleObj>
              </mc:Choice>
              <mc:Fallback>
                <p:oleObj name="Equation" r:id="rId3" imgW="660113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133600"/>
                        <a:ext cx="12668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2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sz="3000" b="1" dirty="0" smtClean="0">
                <a:cs typeface="Arial" pitchFamily="34" charset="0"/>
              </a:rPr>
              <a:t>يمكن الحصول </a:t>
            </a:r>
            <a:r>
              <a:rPr lang="ar-SA" b="1" dirty="0" smtClean="0">
                <a:cs typeface="Arial" pitchFamily="34" charset="0"/>
              </a:rPr>
              <a:t>على منحنى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  بإزاحة منحنى</a:t>
            </a:r>
            <a:r>
              <a:rPr lang="en-US" dirty="0" smtClean="0">
                <a:cs typeface="Arial" pitchFamily="34" charset="0"/>
              </a:rPr>
              <a:t>      </a:t>
            </a:r>
            <a:r>
              <a:rPr lang="ar-SA" b="1" dirty="0" smtClean="0">
                <a:cs typeface="Arial" pitchFamily="34" charset="0"/>
              </a:rPr>
              <a:t>بمقدار .....</a:t>
            </a:r>
            <a:endParaRPr lang="ar-SA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4 وحدات إلى اليمين </a:t>
            </a:r>
            <a:r>
              <a:rPr lang="en-US" sz="2800" dirty="0" smtClean="0">
                <a:cs typeface="Arial" pitchFamily="34" charset="0"/>
              </a:rPr>
              <a:t>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4 وحدات إلى اليسار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2800" dirty="0" smtClean="0">
                <a:cs typeface="Arial" pitchFamily="34" charset="0"/>
              </a:rPr>
              <a:t>4 وحدات إلى أسفل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2800" dirty="0" smtClean="0">
                <a:cs typeface="Arial" pitchFamily="34" charset="0"/>
              </a:rPr>
              <a:t>4 وحدات إلى أعلى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977815"/>
              </p:ext>
            </p:extLst>
          </p:nvPr>
        </p:nvGraphicFramePr>
        <p:xfrm>
          <a:off x="3657600" y="2133600"/>
          <a:ext cx="16732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معادلة" r:id="rId3" imgW="825480" imgH="253800" progId="Equation.3">
                  <p:embed/>
                </p:oleObj>
              </mc:Choice>
              <mc:Fallback>
                <p:oleObj name="معادلة" r:id="rId3" imgW="82548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133600"/>
                        <a:ext cx="1673225" cy="511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536447"/>
              </p:ext>
            </p:extLst>
          </p:nvPr>
        </p:nvGraphicFramePr>
        <p:xfrm>
          <a:off x="457201" y="2133600"/>
          <a:ext cx="12954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معادلة" r:id="rId5" imgW="609480" imgH="253800" progId="Equation.3">
                  <p:embed/>
                </p:oleObj>
              </mc:Choice>
              <mc:Fallback>
                <p:oleObj name="معادلة" r:id="rId5" imgW="60948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1" y="2133600"/>
                        <a:ext cx="1295400" cy="511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3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∞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038600" y="1752600"/>
          <a:ext cx="382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3" imgW="1409400" imgH="520560" progId="Equation.3">
                  <p:embed/>
                </p:oleObj>
              </mc:Choice>
              <mc:Fallback>
                <p:oleObj name="Equation" r:id="rId3" imgW="1409400" imgH="5205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752600"/>
                        <a:ext cx="38227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4340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4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مجال الدالة       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sz="2800" baseline="30000" dirty="0" smtClean="0">
                <a:cs typeface="Arial" pitchFamily="34" charset="0"/>
              </a:rPr>
              <a:t>+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R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[2,∞)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72000" y="2057400"/>
          <a:ext cx="24193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Equation" r:id="rId3" imgW="1041120" imgH="279360" progId="Equation.3">
                  <p:embed/>
                </p:oleObj>
              </mc:Choice>
              <mc:Fallback>
                <p:oleObj name="Equation" r:id="rId3" imgW="1041120" imgH="279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057400"/>
                        <a:ext cx="24193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5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202563"/>
              </p:ext>
            </p:extLst>
          </p:nvPr>
        </p:nvGraphicFramePr>
        <p:xfrm>
          <a:off x="6400800" y="2209800"/>
          <a:ext cx="1371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Equation" r:id="rId3" imgW="736600" imgH="228600" progId="Equation.3">
                  <p:embed/>
                </p:oleObj>
              </mc:Choice>
              <mc:Fallback>
                <p:oleObj name="Equation" r:id="rId3" imgW="7366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209800"/>
                        <a:ext cx="1371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Equation" r:id="rId5" imgW="228501" imgH="431613" progId="Equation.3">
                  <p:embed/>
                </p:oleObj>
              </mc:Choice>
              <mc:Fallback>
                <p:oleObj name="Equation" r:id="rId5" imgW="228501" imgH="43161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981200"/>
                        <a:ext cx="76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/>
        </p:nvGraphicFramePr>
        <p:xfrm>
          <a:off x="7539038" y="2781300"/>
          <a:ext cx="10398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Equation" r:id="rId7" imgW="558720" imgH="228600" progId="Equation.3">
                  <p:embed/>
                </p:oleObj>
              </mc:Choice>
              <mc:Fallback>
                <p:oleObj name="Equation" r:id="rId7" imgW="55872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038" y="2781300"/>
                        <a:ext cx="10398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7489825" y="3390900"/>
          <a:ext cx="11826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Equation" r:id="rId9" imgW="634680" imgH="228600" progId="Equation.3">
                  <p:embed/>
                </p:oleObj>
              </mc:Choice>
              <mc:Fallback>
                <p:oleObj name="Equation" r:id="rId9" imgW="6346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9825" y="3390900"/>
                        <a:ext cx="118268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7600950" y="3924300"/>
          <a:ext cx="10652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Equation" r:id="rId11" imgW="571320" imgH="228600" progId="Equation.3">
                  <p:embed/>
                </p:oleObj>
              </mc:Choice>
              <mc:Fallback>
                <p:oleObj name="Equation" r:id="rId11" imgW="57132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0950" y="3924300"/>
                        <a:ext cx="10652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7613650" y="46101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" name="Equation" r:id="rId13" imgW="558720" imgH="228600" progId="Equation.3">
                  <p:embed/>
                </p:oleObj>
              </mc:Choice>
              <mc:Fallback>
                <p:oleObj name="Equation" r:id="rId13" imgW="55872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3650" y="4610100"/>
                        <a:ext cx="10398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6388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6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-x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+y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-x = 0</a:t>
            </a:r>
            <a:r>
              <a:rPr lang="ar-SA" b="1" dirty="0" smtClean="0">
                <a:cs typeface="Arial" pitchFamily="34" charset="0"/>
              </a:rPr>
              <a:t>  فان  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(2x+1)/2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2x+1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404468"/>
              </p:ext>
            </p:extLst>
          </p:nvPr>
        </p:nvGraphicFramePr>
        <p:xfrm>
          <a:off x="4343400" y="2057400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Equation" r:id="rId3" imgW="228501" imgH="431613" progId="Equation.3">
                  <p:embed/>
                </p:oleObj>
              </mc:Choice>
              <mc:Fallback>
                <p:oleObj name="Equation" r:id="rId3" imgW="228501" imgH="43161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057400"/>
                        <a:ext cx="76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7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b="1" dirty="0" smtClean="0">
                <a:cs typeface="Arial" pitchFamily="34" charset="0"/>
              </a:rPr>
              <a:t>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Equation" r:id="rId3" imgW="342720" imgH="482400" progId="Equation.3">
                  <p:embed/>
                </p:oleObj>
              </mc:Choice>
              <mc:Fallback>
                <p:oleObj name="Equation" r:id="rId3" imgW="342720" imgH="48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2057400"/>
                        <a:ext cx="647700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48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8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-3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402388" y="1828800"/>
          <a:ext cx="18256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3" imgW="901440" imgH="545760" progId="Equation.3">
                  <p:embed/>
                </p:oleObj>
              </mc:Choice>
              <mc:Fallback>
                <p:oleObj name="Equation" r:id="rId3" imgW="901440" imgH="545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2388" y="1828800"/>
                        <a:ext cx="18256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1512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9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405438" y="2057400"/>
          <a:ext cx="31337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Equation" r:id="rId3" imgW="1473120" imgH="304560" progId="Equation.3">
                  <p:embed/>
                </p:oleObj>
              </mc:Choice>
              <mc:Fallback>
                <p:oleObj name="Equation" r:id="rId3" imgW="1473120" imgH="3045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2057400"/>
                        <a:ext cx="313372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7375525" y="2743200"/>
          <a:ext cx="133826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2" name="Equation" r:id="rId5" imgW="1028520" imgH="241200" progId="Equation.3">
                  <p:embed/>
                </p:oleObj>
              </mc:Choice>
              <mc:Fallback>
                <p:oleObj name="Equation" r:id="rId5" imgW="102852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525" y="2743200"/>
                        <a:ext cx="133826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8" name="Object 9"/>
          <p:cNvGraphicFramePr>
            <a:graphicFrameLocks noChangeAspect="1"/>
          </p:cNvGraphicFramePr>
          <p:nvPr/>
        </p:nvGraphicFramePr>
        <p:xfrm>
          <a:off x="7315200" y="3352800"/>
          <a:ext cx="14732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name="Equation" r:id="rId7" imgW="1066680" imgH="241200" progId="Equation.3">
                  <p:embed/>
                </p:oleObj>
              </mc:Choice>
              <mc:Fallback>
                <p:oleObj name="Equation" r:id="rId7" imgW="106668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352800"/>
                        <a:ext cx="14732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9" name="Object 12"/>
          <p:cNvGraphicFramePr>
            <a:graphicFrameLocks noChangeAspect="1"/>
          </p:cNvGraphicFramePr>
          <p:nvPr/>
        </p:nvGraphicFramePr>
        <p:xfrm>
          <a:off x="7543800" y="3962400"/>
          <a:ext cx="10223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9" imgW="812520" imgH="241200" progId="Equation.3">
                  <p:embed/>
                </p:oleObj>
              </mc:Choice>
              <mc:Fallback>
                <p:oleObj name="Equation" r:id="rId9" imgW="81252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962400"/>
                        <a:ext cx="102235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0" name="Object 15"/>
          <p:cNvGraphicFramePr>
            <a:graphicFrameLocks noChangeAspect="1"/>
          </p:cNvGraphicFramePr>
          <p:nvPr/>
        </p:nvGraphicFramePr>
        <p:xfrm>
          <a:off x="7680325" y="4495800"/>
          <a:ext cx="9366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11" imgW="774360" imgH="241200" progId="Equation.3">
                  <p:embed/>
                </p:oleObj>
              </mc:Choice>
              <mc:Fallback>
                <p:oleObj name="Equation" r:id="rId11" imgW="77436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5" y="4495800"/>
                        <a:ext cx="93662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10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إذا كان         </a:t>
            </a:r>
            <a:r>
              <a:rPr lang="en-US" b="1" dirty="0" smtClean="0">
                <a:cs typeface="Arial" pitchFamily="34" charset="0"/>
              </a:rPr>
              <a:t>      </a:t>
            </a:r>
            <a:r>
              <a:rPr lang="ar-SA" b="1" dirty="0" smtClean="0">
                <a:cs typeface="Arial" pitchFamily="34" charset="0"/>
              </a:rPr>
              <a:t>                       فان للدالة قيمة صغرى عند       تساوي :</a:t>
            </a:r>
          </a:p>
          <a:p>
            <a:r>
              <a:rPr lang="en-US" dirty="0" smtClean="0">
                <a:cs typeface="Arial" pitchFamily="34" charset="0"/>
              </a:rPr>
              <a:t>6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-6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5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915022"/>
              </p:ext>
            </p:extLst>
          </p:nvPr>
        </p:nvGraphicFramePr>
        <p:xfrm>
          <a:off x="3657600" y="2057400"/>
          <a:ext cx="4038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2" name="معادلة" r:id="rId3" imgW="1600200" imgH="228600" progId="Equation.3">
                  <p:embed/>
                </p:oleObj>
              </mc:Choice>
              <mc:Fallback>
                <p:oleObj name="معادلة" r:id="rId3" imgW="16002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057400"/>
                        <a:ext cx="4038600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635328"/>
              </p:ext>
            </p:extLst>
          </p:nvPr>
        </p:nvGraphicFramePr>
        <p:xfrm>
          <a:off x="7848600" y="26670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3" name="معادلة" r:id="rId5" imgW="126720" imgH="139680" progId="Equation.3">
                  <p:embed/>
                </p:oleObj>
              </mc:Choice>
              <mc:Fallback>
                <p:oleObj name="معادلة" r:id="rId5" imgW="126720" imgH="1396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667000"/>
                        <a:ext cx="457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266</Words>
  <Application>Microsoft Office PowerPoint</Application>
  <PresentationFormat>A4 Paper (210x297 mm)</PresentationFormat>
  <Paragraphs>73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Equation</vt:lpstr>
      <vt:lpstr>معادلة</vt:lpstr>
      <vt:lpstr>المحاضرة المباشرة الثالثة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125</cp:revision>
  <dcterms:created xsi:type="dcterms:W3CDTF">2009-10-14T19:14:34Z</dcterms:created>
  <dcterms:modified xsi:type="dcterms:W3CDTF">2012-11-25T08:57:45Z</dcterms:modified>
</cp:coreProperties>
</file>