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98" r:id="rId3"/>
    <p:sldId id="299" r:id="rId4"/>
    <p:sldId id="300" r:id="rId5"/>
    <p:sldId id="309" r:id="rId6"/>
    <p:sldId id="301" r:id="rId7"/>
    <p:sldId id="302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11" Type="http://schemas.openxmlformats.org/officeDocument/2006/relationships/image" Target="../media/image7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9.w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9.bin"/><Relationship Id="rId21" Type="http://schemas.openxmlformats.org/officeDocument/2006/relationships/oleObject" Target="../embeddings/oleObject18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20" Type="http://schemas.openxmlformats.org/officeDocument/2006/relationships/image" Target="../media/image2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3.bin"/><Relationship Id="rId24" Type="http://schemas.openxmlformats.org/officeDocument/2006/relationships/image" Target="../media/image7.wmf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23" Type="http://schemas.openxmlformats.org/officeDocument/2006/relationships/oleObject" Target="../embeddings/oleObject19.bin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17.bin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8.wmf"/><Relationship Id="rId22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المحاضرة المباشرة الثانية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التوازن في السوق بين دالتي العرض والطلب الخطيتين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  <a:endParaRPr lang="en-GB" sz="32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يحدث التوازن في السوق إذا كانت الكمية المعروضة من سلعة ما مساوياً للكمية المطلوبة منها. وهذه الحقيقة تعين سعر التوازن والكمية التي يحدث عندها التوازن.</a:t>
            </a:r>
            <a:endParaRPr lang="en-US" sz="3000" dirty="0" smtClean="0"/>
          </a:p>
          <a:p>
            <a:pPr marL="514350" indent="-514350" rtl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rtl="1">
              <a:defRPr/>
            </a:pPr>
            <a:r>
              <a:rPr lang="ar-SA" sz="3000" dirty="0" smtClean="0"/>
              <a:t>إذا علمت أن دالة الطلب على سلعة معينة هي</a:t>
            </a:r>
            <a:r>
              <a:rPr lang="en-US" sz="3000" dirty="0" smtClean="0"/>
              <a:t> </a:t>
            </a:r>
            <a:r>
              <a:rPr lang="ar-SA" sz="3000" dirty="0" smtClean="0"/>
              <a:t>                  .</a:t>
            </a:r>
            <a:endParaRPr lang="en-US" sz="3000" dirty="0" smtClean="0"/>
          </a:p>
          <a:p>
            <a:pPr rtl="1">
              <a:defRPr/>
            </a:pPr>
            <a:r>
              <a:rPr lang="ar-SA" sz="3000" dirty="0" smtClean="0"/>
              <a:t>وان دالة العرض لنفس السلعة هي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arenR" startAt="5"/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759850"/>
              </p:ext>
            </p:extLst>
          </p:nvPr>
        </p:nvGraphicFramePr>
        <p:xfrm>
          <a:off x="1828800" y="35052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6" name="معادلة" r:id="rId3" imgW="774360" imgH="215640" progId="Equation.3">
                  <p:embed/>
                </p:oleObj>
              </mc:Choice>
              <mc:Fallback>
                <p:oleObj name="معادلة" r:id="rId3" imgW="774360" imgH="2156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505200"/>
                        <a:ext cx="1874837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642234"/>
              </p:ext>
            </p:extLst>
          </p:nvPr>
        </p:nvGraphicFramePr>
        <p:xfrm>
          <a:off x="3322638" y="4038600"/>
          <a:ext cx="181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7" name="معادلة" r:id="rId5" imgW="749160" imgH="228600" progId="Equation.3">
                  <p:embed/>
                </p:oleObj>
              </mc:Choice>
              <mc:Fallback>
                <p:oleObj name="معادلة" r:id="rId5" imgW="749160" imgH="2286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4038600"/>
                        <a:ext cx="18129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566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70987"/>
              </p:ext>
            </p:extLst>
          </p:nvPr>
        </p:nvGraphicFramePr>
        <p:xfrm>
          <a:off x="1841500" y="2586038"/>
          <a:ext cx="2338388" cy="305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معادلة" r:id="rId3" imgW="965160" imgH="1307880" progId="Equation.3">
                  <p:embed/>
                </p:oleObj>
              </mc:Choice>
              <mc:Fallback>
                <p:oleObj name="معادلة" r:id="rId3" imgW="965160" imgH="13078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2586038"/>
                        <a:ext cx="2338388" cy="305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81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467231"/>
              </p:ext>
            </p:extLst>
          </p:nvPr>
        </p:nvGraphicFramePr>
        <p:xfrm>
          <a:off x="2343150" y="2097088"/>
          <a:ext cx="2703513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معادلة" r:id="rId3" imgW="1117440" imgH="228600" progId="Equation.3">
                  <p:embed/>
                </p:oleObj>
              </mc:Choice>
              <mc:Fallback>
                <p:oleObj name="معادلة" r:id="rId3" imgW="1117440" imgH="2286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2097088"/>
                        <a:ext cx="2703513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8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945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6000" dirty="0" smtClean="0">
                <a:cs typeface="Arial" pitchFamily="34" charset="0"/>
              </a:rPr>
              <a:t>  </a:t>
            </a:r>
            <a:r>
              <a:rPr lang="ar-SA" sz="7200" b="1" dirty="0">
                <a:solidFill>
                  <a:srgbClr val="376092"/>
                </a:solidFill>
                <a:ea typeface="+mj-ea"/>
                <a:cs typeface="Arial" pitchFamily="34" charset="0"/>
              </a:rPr>
              <a:t/>
            </a:r>
            <a:br>
              <a:rPr lang="ar-SA" sz="7200" b="1" dirty="0">
                <a:solidFill>
                  <a:srgbClr val="376092"/>
                </a:solidFill>
                <a:ea typeface="+mj-ea"/>
                <a:cs typeface="Arial" pitchFamily="34" charset="0"/>
              </a:rPr>
            </a:br>
            <a:r>
              <a:rPr lang="ar-SA" sz="7200" b="1" dirty="0" smtClean="0">
                <a:solidFill>
                  <a:srgbClr val="376092"/>
                </a:solidFill>
                <a:ea typeface="+mj-ea"/>
                <a:cs typeface="Arial" pitchFamily="34" charset="0"/>
              </a:rPr>
              <a:t>        </a:t>
            </a:r>
            <a:r>
              <a:rPr lang="ar-SA" sz="8800" dirty="0" smtClean="0">
                <a:solidFill>
                  <a:srgbClr val="FF0000"/>
                </a:solidFill>
                <a:ea typeface="+mj-ea"/>
                <a:cs typeface="Arial" pitchFamily="34" charset="0"/>
              </a:rPr>
              <a:t>حل فقرة مختارة </a:t>
            </a:r>
          </a:p>
          <a:p>
            <a:pPr rtl="1"/>
            <a:r>
              <a:rPr lang="ar-SA" sz="8800" dirty="0" smtClean="0">
                <a:solidFill>
                  <a:srgbClr val="FF0000"/>
                </a:solidFill>
                <a:ea typeface="+mj-ea"/>
                <a:cs typeface="Arial" pitchFamily="34" charset="0"/>
              </a:rPr>
              <a:t>         من التمارين:</a:t>
            </a:r>
            <a:endParaRPr lang="ar-SA" sz="60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8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اذا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كان  </a:t>
            </a:r>
            <a:endParaRPr lang="en-US" sz="36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   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47800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273" y="1447800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103470"/>
              </p:ext>
            </p:extLst>
          </p:nvPr>
        </p:nvGraphicFramePr>
        <p:xfrm>
          <a:off x="5746750" y="3048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9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0" y="304800"/>
                        <a:ext cx="233045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745783"/>
              </p:ext>
            </p:extLst>
          </p:nvPr>
        </p:nvGraphicFramePr>
        <p:xfrm>
          <a:off x="5222470" y="1447800"/>
          <a:ext cx="100080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0" name="معادلة" r:id="rId7" imgW="495000" imgH="203040" progId="Equation.3">
                  <p:embed/>
                </p:oleObj>
              </mc:Choice>
              <mc:Fallback>
                <p:oleObj name="معادلة" r:id="rId7" imgW="495000" imgH="20304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470" y="1447800"/>
                        <a:ext cx="1000803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775880"/>
              </p:ext>
            </p:extLst>
          </p:nvPr>
        </p:nvGraphicFramePr>
        <p:xfrm>
          <a:off x="4114800" y="1458475"/>
          <a:ext cx="1066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1" name="معادلة" r:id="rId9" imgW="495000" imgH="203040" progId="Equation.3">
                  <p:embed/>
                </p:oleObj>
              </mc:Choice>
              <mc:Fallback>
                <p:oleObj name="معادلة" r:id="rId9" imgW="495000" imgH="203040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458475"/>
                        <a:ext cx="1066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460235"/>
              </p:ext>
            </p:extLst>
          </p:nvPr>
        </p:nvGraphicFramePr>
        <p:xfrm>
          <a:off x="2773362" y="1474240"/>
          <a:ext cx="1189038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2" name="معادلة" r:id="rId11" imgW="495000" imgH="203040" progId="Equation.3">
                  <p:embed/>
                </p:oleObj>
              </mc:Choice>
              <mc:Fallback>
                <p:oleObj name="معادلة" r:id="rId11" imgW="495000" imgH="20304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2" y="1474240"/>
                        <a:ext cx="1189038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Bent Arrow 5"/>
          <p:cNvSpPr/>
          <p:nvPr/>
        </p:nvSpPr>
        <p:spPr>
          <a:xfrm rot="10076920">
            <a:off x="4624981" y="3557724"/>
            <a:ext cx="571500" cy="6477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36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1" name="Equation" r:id="rId3" imgW="152268" imgH="164957" progId="Equation.3">
                  <p:embed/>
                </p:oleObj>
              </mc:Choice>
              <mc:Fallback>
                <p:oleObj name="Equation" r:id="rId3" imgW="152268" imgH="164957" progId="Equation.3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2" name="Equation" r:id="rId5" imgW="152268" imgH="164957" progId="Equation.3">
                  <p:embed/>
                </p:oleObj>
              </mc:Choice>
              <mc:Fallback>
                <p:oleObj name="Equation" r:id="rId5" imgW="152268" imgH="164957" progId="Equation.3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3" name="Equation" r:id="rId7" imgW="152202" imgH="177569" progId="Equation.3">
                  <p:embed/>
                </p:oleObj>
              </mc:Choice>
              <mc:Fallback>
                <p:oleObj name="Equation" r:id="rId7" imgW="152202" imgH="177569" progId="Equation.3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382195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4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655592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5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/>
        </p:nvGraphicFramePr>
        <p:xfrm>
          <a:off x="5334000" y="3581400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" name="Equation" r:id="rId13" imgW="126725" imgH="177415" progId="Equation.3">
                  <p:embed/>
                </p:oleObj>
              </mc:Choice>
              <mc:Fallback>
                <p:oleObj name="Equation" r:id="rId13" imgW="126725" imgH="177415" progId="Equation.3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581400"/>
                        <a:ext cx="2540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211518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7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555814"/>
              </p:ext>
            </p:extLst>
          </p:nvPr>
        </p:nvGraphicFramePr>
        <p:xfrm>
          <a:off x="508000" y="5257800"/>
          <a:ext cx="83312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8" name="معادلة" r:id="rId17" imgW="3593880" imgH="393480" progId="Equation.3">
                  <p:embed/>
                </p:oleObj>
              </mc:Choice>
              <mc:Fallback>
                <p:oleObj name="معادلة" r:id="rId17" imgW="3593880" imgH="393480" progId="Equation.3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5257800"/>
                        <a:ext cx="8331200" cy="681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152635"/>
              </p:ext>
            </p:extLst>
          </p:nvPr>
        </p:nvGraphicFramePr>
        <p:xfrm>
          <a:off x="1922463" y="4419600"/>
          <a:ext cx="57245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9" name="معادلة" r:id="rId19" imgW="2311200" imgH="393480" progId="Equation.3">
                  <p:embed/>
                </p:oleObj>
              </mc:Choice>
              <mc:Fallback>
                <p:oleObj name="معادلة" r:id="rId19" imgW="2311200" imgH="393480" progId="Equation.3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4419600"/>
                        <a:ext cx="57245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372875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0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00786"/>
              </p:ext>
            </p:extLst>
          </p:nvPr>
        </p:nvGraphicFramePr>
        <p:xfrm>
          <a:off x="565150" y="404812"/>
          <a:ext cx="225425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1" name="معادلة" r:id="rId23" imgW="812447" imgH="393529" progId="Equation.3">
                  <p:embed/>
                </p:oleObj>
              </mc:Choice>
              <mc:Fallback>
                <p:oleObj name="معادلة" r:id="rId23" imgW="812447" imgH="393529" progId="Equation.3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404812"/>
                        <a:ext cx="2254250" cy="9667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979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109</Words>
  <Application>Microsoft Office PowerPoint</Application>
  <PresentationFormat>A4 Paper (210x297 mm)</PresentationFormat>
  <Paragraphs>41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معادلة</vt:lpstr>
      <vt:lpstr>Equation</vt:lpstr>
      <vt:lpstr>     </vt:lpstr>
      <vt:lpstr>  التوازن في السوق بين دالتي العرض والطلب الخطيتين:</vt:lpstr>
      <vt:lpstr>الحل:</vt:lpstr>
      <vt:lpstr>تابع: الحل:</vt:lpstr>
      <vt:lpstr> </vt:lpstr>
      <vt:lpstr>اذا كان  </vt:lpstr>
      <vt:lpstr> الحل: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141</cp:revision>
  <dcterms:created xsi:type="dcterms:W3CDTF">2009-10-14T19:14:34Z</dcterms:created>
  <dcterms:modified xsi:type="dcterms:W3CDTF">2012-11-11T12:25:27Z</dcterms:modified>
</cp:coreProperties>
</file>