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95" r:id="rId4"/>
    <p:sldId id="292" r:id="rId5"/>
    <p:sldId id="293" r:id="rId6"/>
    <p:sldId id="294" r:id="rId7"/>
    <p:sldId id="296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624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الثانية</a:t>
            </a: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المتباينات: توضيح الرموز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>
            <a:normAutofit fontScale="70000" lnSpcReduction="20000"/>
          </a:bodyPr>
          <a:lstStyle/>
          <a:p>
            <a:pPr rtl="1">
              <a:buNone/>
              <a:defRPr/>
            </a:pPr>
            <a:r>
              <a:rPr lang="ar-SA" sz="4100" dirty="0" smtClean="0"/>
              <a:t>1-  هذا</a:t>
            </a:r>
            <a:r>
              <a:rPr lang="en-US" sz="4100" dirty="0" smtClean="0"/>
              <a:t>  </a:t>
            </a:r>
            <a:r>
              <a:rPr lang="ar-SA" sz="4100" dirty="0" smtClean="0"/>
              <a:t>الرمز   </a:t>
            </a:r>
            <a:r>
              <a:rPr lang="en-US" sz="5100" dirty="0" smtClean="0"/>
              <a:t>&lt;</a:t>
            </a:r>
            <a:r>
              <a:rPr lang="ar-SA" sz="4100" dirty="0" smtClean="0"/>
              <a:t>  يعني   أصغر من</a:t>
            </a:r>
          </a:p>
          <a:p>
            <a:pPr rtl="1">
              <a:buNone/>
              <a:defRPr/>
            </a:pPr>
            <a:r>
              <a:rPr lang="ar-SA" sz="4100" dirty="0" smtClean="0"/>
              <a:t>مثال :                الحل: </a:t>
            </a:r>
            <a:endParaRPr lang="ar-SA" sz="4100" dirty="0"/>
          </a:p>
          <a:p>
            <a:pPr rtl="1">
              <a:buNone/>
              <a:defRPr/>
            </a:pPr>
            <a:r>
              <a:rPr lang="ar-SA" sz="4100" dirty="0" smtClean="0"/>
              <a:t>2- هذا الرمز           يعني أصغر من أو يساوي</a:t>
            </a:r>
          </a:p>
          <a:p>
            <a:pPr rtl="1">
              <a:buNone/>
              <a:defRPr/>
            </a:pPr>
            <a:r>
              <a:rPr lang="ar-SA" sz="4100" dirty="0" smtClean="0"/>
              <a:t> </a:t>
            </a:r>
            <a:r>
              <a:rPr lang="ar-SA" sz="4800" dirty="0" smtClean="0"/>
              <a:t>مثال:           </a:t>
            </a:r>
            <a:r>
              <a:rPr lang="ar-SA" sz="4300" dirty="0" smtClean="0"/>
              <a:t>الحل</a:t>
            </a:r>
            <a:r>
              <a:rPr lang="ar-SA" sz="4800" dirty="0" smtClean="0"/>
              <a:t>:</a:t>
            </a:r>
          </a:p>
          <a:p>
            <a:pPr rtl="1">
              <a:buNone/>
              <a:defRPr/>
            </a:pPr>
            <a:endParaRPr lang="ar-SA" sz="4800" dirty="0"/>
          </a:p>
          <a:p>
            <a:pPr rtl="1">
              <a:buNone/>
              <a:defRPr/>
            </a:pPr>
            <a:r>
              <a:rPr lang="ar-SA" sz="4800" dirty="0" smtClean="0"/>
              <a:t>3- هذا الرمز </a:t>
            </a:r>
            <a:r>
              <a:rPr lang="en-US" sz="5100" dirty="0" smtClean="0"/>
              <a:t>&gt;</a:t>
            </a:r>
            <a:r>
              <a:rPr lang="ar-SA" sz="4800" dirty="0" smtClean="0"/>
              <a:t>   يعني اكبر من </a:t>
            </a:r>
          </a:p>
          <a:p>
            <a:pPr rtl="1">
              <a:buNone/>
              <a:defRPr/>
            </a:pPr>
            <a:r>
              <a:rPr lang="ar-SA" sz="4800" dirty="0" smtClean="0"/>
              <a:t>مثال :            الحل: </a:t>
            </a:r>
          </a:p>
          <a:p>
            <a:pPr rtl="1">
              <a:defRPr/>
            </a:pPr>
            <a:r>
              <a:rPr lang="ar-SA" sz="4800" dirty="0" smtClean="0"/>
              <a:t>4- هذا الرمز         يعني اكبر أو يساوي</a:t>
            </a:r>
          </a:p>
          <a:p>
            <a:pPr rtl="1">
              <a:buNone/>
              <a:defRPr/>
            </a:pPr>
            <a:r>
              <a:rPr lang="ar-SA" sz="4800" dirty="0" smtClean="0"/>
              <a:t>مثال:          الحل: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7378171" y="2867025"/>
          <a:ext cx="1080029" cy="485775"/>
        </p:xfrm>
        <a:graphic>
          <a:graphicData uri="http://schemas.openxmlformats.org/presentationml/2006/ole">
            <p:oleObj spid="_x0000_s58370" name="Equation" r:id="rId3" imgW="419040" imgH="215640" progId="Equation.3">
              <p:embed/>
            </p:oleObj>
          </a:graphicData>
        </a:graphic>
      </p:graphicFrame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7594600" y="5491163"/>
          <a:ext cx="839258" cy="376237"/>
        </p:xfrm>
        <a:graphic>
          <a:graphicData uri="http://schemas.openxmlformats.org/presentationml/2006/ole">
            <p:oleObj spid="_x0000_s58371" name="Equation" r:id="rId4" imgW="368280" imgH="177480" progId="Equation.3">
              <p:embed/>
            </p:oleObj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7191375" y="1876425"/>
          <a:ext cx="1114425" cy="485775"/>
        </p:xfrm>
        <a:graphic>
          <a:graphicData uri="http://schemas.openxmlformats.org/presentationml/2006/ole">
            <p:oleObj spid="_x0000_s58372" name="Equation" r:id="rId5" imgW="431640" imgH="215640" progId="Equation.3">
              <p:embed/>
            </p:oleObj>
          </a:graphicData>
        </a:graphic>
      </p:graphicFrame>
      <p:graphicFrame>
        <p:nvGraphicFramePr>
          <p:cNvPr id="15" name="Object 15"/>
          <p:cNvGraphicFramePr>
            <a:graphicFrameLocks noChangeAspect="1"/>
          </p:cNvGraphicFramePr>
          <p:nvPr/>
        </p:nvGraphicFramePr>
        <p:xfrm>
          <a:off x="7391400" y="4422775"/>
          <a:ext cx="839258" cy="377825"/>
        </p:xfrm>
        <a:graphic>
          <a:graphicData uri="http://schemas.openxmlformats.org/presentationml/2006/ole">
            <p:oleObj spid="_x0000_s58373" name="Equation" r:id="rId6" imgW="368280" imgH="177480" progId="Equation.3">
              <p:embed/>
            </p:oleObj>
          </a:graphicData>
        </a:graphic>
      </p:graphicFrame>
      <p:graphicFrame>
        <p:nvGraphicFramePr>
          <p:cNvPr id="16" name="Object 11"/>
          <p:cNvGraphicFramePr>
            <a:graphicFrameLocks noChangeAspect="1"/>
          </p:cNvGraphicFramePr>
          <p:nvPr/>
        </p:nvGraphicFramePr>
        <p:xfrm>
          <a:off x="4787900" y="1876425"/>
          <a:ext cx="1279525" cy="485775"/>
        </p:xfrm>
        <a:graphic>
          <a:graphicData uri="http://schemas.openxmlformats.org/presentationml/2006/ole">
            <p:oleObj spid="_x0000_s58374" name="Equation" r:id="rId7" imgW="495000" imgH="215640" progId="Equation.3">
              <p:embed/>
            </p:oleObj>
          </a:graphicData>
        </a:graphic>
      </p:graphicFrame>
      <p:graphicFrame>
        <p:nvGraphicFramePr>
          <p:cNvPr id="17" name="Object 11"/>
          <p:cNvGraphicFramePr>
            <a:graphicFrameLocks noChangeAspect="1"/>
          </p:cNvGraphicFramePr>
          <p:nvPr/>
        </p:nvGraphicFramePr>
        <p:xfrm>
          <a:off x="4885929" y="2743201"/>
          <a:ext cx="1246848" cy="485775"/>
        </p:xfrm>
        <a:graphic>
          <a:graphicData uri="http://schemas.openxmlformats.org/presentationml/2006/ole">
            <p:oleObj spid="_x0000_s58375" name="Equation" r:id="rId8" imgW="482400" imgH="215640" progId="Equation.3">
              <p:embed/>
            </p:oleObj>
          </a:graphicData>
        </a:graphic>
      </p:graphicFrame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4985677" y="4391025"/>
          <a:ext cx="1049073" cy="485775"/>
        </p:xfrm>
        <a:graphic>
          <a:graphicData uri="http://schemas.openxmlformats.org/presentationml/2006/ole">
            <p:oleObj spid="_x0000_s58376" name="Equation" r:id="rId9" imgW="406080" imgH="215640" progId="Equation.3">
              <p:embed/>
            </p:oleObj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/>
        </p:nvGraphicFramePr>
        <p:xfrm>
          <a:off x="5350008" y="5381625"/>
          <a:ext cx="1050792" cy="485775"/>
        </p:xfrm>
        <a:graphic>
          <a:graphicData uri="http://schemas.openxmlformats.org/presentationml/2006/ole">
            <p:oleObj spid="_x0000_s58377" name="Equation" r:id="rId10" imgW="406080" imgH="215640" progId="Equation.3">
              <p:embed/>
            </p:oleObj>
          </a:graphicData>
        </a:graphic>
      </p:graphicFrame>
      <p:graphicFrame>
        <p:nvGraphicFramePr>
          <p:cNvPr id="20" name="Object 15"/>
          <p:cNvGraphicFramePr>
            <a:graphicFrameLocks noChangeAspect="1"/>
          </p:cNvGraphicFramePr>
          <p:nvPr/>
        </p:nvGraphicFramePr>
        <p:xfrm>
          <a:off x="6781800" y="4832350"/>
          <a:ext cx="623888" cy="425450"/>
        </p:xfrm>
        <a:graphic>
          <a:graphicData uri="http://schemas.openxmlformats.org/presentationml/2006/ole">
            <p:oleObj spid="_x0000_s58378" name="Equation" r:id="rId11" imgW="139680" imgH="164880" progId="Equation.3">
              <p:embed/>
            </p:oleObj>
          </a:graphicData>
        </a:graphic>
      </p:graphicFrame>
      <p:graphicFrame>
        <p:nvGraphicFramePr>
          <p:cNvPr id="21" name="Object 15"/>
          <p:cNvGraphicFramePr>
            <a:graphicFrameLocks noChangeAspect="1"/>
          </p:cNvGraphicFramePr>
          <p:nvPr/>
        </p:nvGraphicFramePr>
        <p:xfrm>
          <a:off x="7010400" y="2241550"/>
          <a:ext cx="623888" cy="425450"/>
        </p:xfrm>
        <a:graphic>
          <a:graphicData uri="http://schemas.openxmlformats.org/presentationml/2006/ole">
            <p:oleObj spid="_x0000_s58379" name="Equation" r:id="rId12" imgW="139680" imgH="1648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مسائل متنوعة من التمارين: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1-</a:t>
            </a:r>
            <a:r>
              <a:rPr lang="ar-SA" sz="3000" dirty="0" smtClean="0">
                <a:cs typeface="Arial" pitchFamily="34" charset="0"/>
              </a:rPr>
              <a:t>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/>
        </p:nvGraphicFramePr>
        <p:xfrm>
          <a:off x="4191000" y="3581400"/>
          <a:ext cx="3522663" cy="685800"/>
        </p:xfrm>
        <a:graphic>
          <a:graphicData uri="http://schemas.openxmlformats.org/presentationml/2006/ole">
            <p:oleObj spid="_x0000_s23554" name="Equation" r:id="rId3" imgW="1257120" imgH="393480" progId="Equation.3">
              <p:embed/>
            </p:oleObj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/>
        </p:nvGraphicFramePr>
        <p:xfrm>
          <a:off x="4800600" y="4430713"/>
          <a:ext cx="1992313" cy="903287"/>
        </p:xfrm>
        <a:graphic>
          <a:graphicData uri="http://schemas.openxmlformats.org/presentationml/2006/ole">
            <p:oleObj spid="_x0000_s23555" name="Equation" r:id="rId4" imgW="711000" imgH="393480" progId="Equation.3">
              <p:embed/>
            </p:oleObj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/>
        </p:nvGraphicFramePr>
        <p:xfrm>
          <a:off x="5257800" y="1447800"/>
          <a:ext cx="2027238" cy="381000"/>
        </p:xfrm>
        <a:graphic>
          <a:graphicData uri="http://schemas.openxmlformats.org/presentationml/2006/ole">
            <p:oleObj spid="_x0000_s23556" name="Equation" r:id="rId5" imgW="939600" imgH="177480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p:oleObj spid="_x0000_s23557" name="Equation" r:id="rId6" imgW="1485720" imgH="22860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p:oleObj spid="_x0000_s23558" name="Equation" r:id="rId7" imgW="812520" imgH="177480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4078288" y="5513388"/>
          <a:ext cx="1069975" cy="557212"/>
        </p:xfrm>
        <a:graphic>
          <a:graphicData uri="http://schemas.openxmlformats.org/presentationml/2006/ole">
            <p:oleObj spid="_x0000_s23559" name="Equation" r:id="rId8" imgW="50796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2-</a:t>
            </a:r>
            <a:r>
              <a:rPr lang="ar-SA" sz="3000" smtClean="0">
                <a:cs typeface="Arial" pitchFamily="34" charset="0"/>
              </a:rPr>
              <a:t> حل المتباينة </a:t>
            </a: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مجموعة الحل هي الفترة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/>
        </p:nvGraphicFramePr>
        <p:xfrm>
          <a:off x="3962400" y="5562600"/>
          <a:ext cx="1185863" cy="457200"/>
        </p:xfrm>
        <a:graphic>
          <a:graphicData uri="http://schemas.openxmlformats.org/presentationml/2006/ole">
            <p:oleObj spid="_x0000_s24578" name="Equation" r:id="rId3" imgW="507960" imgH="203040" progId="Equation.3">
              <p:embed/>
            </p:oleObj>
          </a:graphicData>
        </a:graphic>
      </p:graphicFrame>
      <p:graphicFrame>
        <p:nvGraphicFramePr>
          <p:cNvPr id="24579" name="Object 8"/>
          <p:cNvGraphicFramePr>
            <a:graphicFrameLocks noChangeAspect="1"/>
          </p:cNvGraphicFramePr>
          <p:nvPr/>
        </p:nvGraphicFramePr>
        <p:xfrm>
          <a:off x="5519738" y="1447800"/>
          <a:ext cx="1719262" cy="457200"/>
        </p:xfrm>
        <a:graphic>
          <a:graphicData uri="http://schemas.openxmlformats.org/presentationml/2006/ole">
            <p:oleObj spid="_x0000_s24579" name="Equation" r:id="rId4" imgW="685800" imgH="177480" progId="Equation.3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5181600" y="2362200"/>
          <a:ext cx="1719263" cy="457200"/>
        </p:xfrm>
        <a:graphic>
          <a:graphicData uri="http://schemas.openxmlformats.org/presentationml/2006/ole">
            <p:oleObj spid="_x0000_s24580" name="Equation" r:id="rId5" imgW="685800" imgH="177480" progId="Equation.3">
              <p:embed/>
            </p:oleObj>
          </a:graphicData>
        </a:graphic>
      </p:graphicFrame>
      <p:graphicFrame>
        <p:nvGraphicFramePr>
          <p:cNvPr id="24581" name="Object 10"/>
          <p:cNvGraphicFramePr>
            <a:graphicFrameLocks noChangeAspect="1"/>
          </p:cNvGraphicFramePr>
          <p:nvPr/>
        </p:nvGraphicFramePr>
        <p:xfrm>
          <a:off x="5257800" y="2971800"/>
          <a:ext cx="1211263" cy="457200"/>
        </p:xfrm>
        <a:graphic>
          <a:graphicData uri="http://schemas.openxmlformats.org/presentationml/2006/ole">
            <p:oleObj spid="_x0000_s24581" name="Equation" r:id="rId6" imgW="482400" imgH="177480" progId="Equation.3">
              <p:embed/>
            </p:oleObj>
          </a:graphicData>
        </a:graphic>
      </p:graphicFrame>
      <p:graphicFrame>
        <p:nvGraphicFramePr>
          <p:cNvPr id="24582" name="Object 11"/>
          <p:cNvGraphicFramePr>
            <a:graphicFrameLocks noChangeAspect="1"/>
          </p:cNvGraphicFramePr>
          <p:nvPr/>
        </p:nvGraphicFramePr>
        <p:xfrm>
          <a:off x="5067300" y="3532188"/>
          <a:ext cx="1593850" cy="1012825"/>
        </p:xfrm>
        <a:graphic>
          <a:graphicData uri="http://schemas.openxmlformats.org/presentationml/2006/ole">
            <p:oleObj spid="_x0000_s24582" name="Equation" r:id="rId7" imgW="634680" imgH="393480" progId="Equation.3">
              <p:embed/>
            </p:oleObj>
          </a:graphicData>
        </a:graphic>
      </p:graphicFrame>
      <p:graphicFrame>
        <p:nvGraphicFramePr>
          <p:cNvPr id="24583" name="Object 12"/>
          <p:cNvGraphicFramePr>
            <a:graphicFrameLocks noChangeAspect="1"/>
          </p:cNvGraphicFramePr>
          <p:nvPr/>
        </p:nvGraphicFramePr>
        <p:xfrm>
          <a:off x="5373688" y="4572000"/>
          <a:ext cx="1179512" cy="457200"/>
        </p:xfrm>
        <a:graphic>
          <a:graphicData uri="http://schemas.openxmlformats.org/presentationml/2006/ole">
            <p:oleObj spid="_x0000_s24583" name="Equation" r:id="rId8" imgW="46980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3-</a:t>
            </a:r>
            <a:r>
              <a:rPr lang="ar-SA" sz="3000" smtClean="0">
                <a:cs typeface="Arial" pitchFamily="34" charset="0"/>
              </a:rPr>
              <a:t> حل المتباينة </a:t>
            </a: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مجموعة الحل هي الفترة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4203700" y="5562600"/>
          <a:ext cx="977900" cy="457200"/>
        </p:xfrm>
        <a:graphic>
          <a:graphicData uri="http://schemas.openxmlformats.org/presentationml/2006/ole">
            <p:oleObj spid="_x0000_s25602" name="Equation" r:id="rId3" imgW="419040" imgH="203040" progId="Equation.3">
              <p:embed/>
            </p:oleObj>
          </a:graphicData>
        </a:graphic>
      </p:graphicFrame>
      <p:graphicFrame>
        <p:nvGraphicFramePr>
          <p:cNvPr id="25603" name="Object 9"/>
          <p:cNvGraphicFramePr>
            <a:graphicFrameLocks noChangeAspect="1"/>
          </p:cNvGraphicFramePr>
          <p:nvPr/>
        </p:nvGraphicFramePr>
        <p:xfrm>
          <a:off x="5257800" y="1447800"/>
          <a:ext cx="2074863" cy="457200"/>
        </p:xfrm>
        <a:graphic>
          <a:graphicData uri="http://schemas.openxmlformats.org/presentationml/2006/ole">
            <p:oleObj spid="_x0000_s25603" name="Equation" r:id="rId4" imgW="672840" imgH="253800" progId="Equation.3">
              <p:embed/>
            </p:oleObj>
          </a:graphicData>
        </a:graphic>
      </p:graphicFrame>
      <p:graphicFrame>
        <p:nvGraphicFramePr>
          <p:cNvPr id="25604" name="Object 7"/>
          <p:cNvGraphicFramePr>
            <a:graphicFrameLocks noChangeAspect="1"/>
          </p:cNvGraphicFramePr>
          <p:nvPr/>
        </p:nvGraphicFramePr>
        <p:xfrm>
          <a:off x="5070475" y="2286000"/>
          <a:ext cx="2657475" cy="457200"/>
        </p:xfrm>
        <a:graphic>
          <a:graphicData uri="http://schemas.openxmlformats.org/presentationml/2006/ole">
            <p:oleObj spid="_x0000_s25604" name="Equation" r:id="rId5" imgW="965160" imgH="17748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4597400" y="2895600"/>
          <a:ext cx="3216275" cy="457200"/>
        </p:xfrm>
        <a:graphic>
          <a:graphicData uri="http://schemas.openxmlformats.org/presentationml/2006/ole">
            <p:oleObj spid="_x0000_s25605" name="Equation" r:id="rId6" imgW="1168200" imgH="17748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043488" y="3505200"/>
          <a:ext cx="2271712" cy="457200"/>
        </p:xfrm>
        <a:graphic>
          <a:graphicData uri="http://schemas.openxmlformats.org/presentationml/2006/ole">
            <p:oleObj spid="_x0000_s25606" name="Equation" r:id="rId7" imgW="825480" imgH="17748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481513" y="3886200"/>
          <a:ext cx="3214687" cy="1012825"/>
        </p:xfrm>
        <a:graphic>
          <a:graphicData uri="http://schemas.openxmlformats.org/presentationml/2006/ole">
            <p:oleObj spid="_x0000_s25607" name="Equation" r:id="rId8" imgW="1168200" imgH="39348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4800600" y="4876800"/>
          <a:ext cx="1887538" cy="412750"/>
        </p:xfrm>
        <a:graphic>
          <a:graphicData uri="http://schemas.openxmlformats.org/presentationml/2006/ole">
            <p:oleObj spid="_x0000_s25608" name="Equation" r:id="rId9" imgW="68580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ملاحظة هامة جداً:</a:t>
            </a:r>
          </a:p>
          <a:p>
            <a:pPr marL="514350" indent="-514350" rtl="1"/>
            <a:r>
              <a:rPr lang="ar-SA" sz="3600" dirty="0" smtClean="0">
                <a:cs typeface="Arial" pitchFamily="34" charset="0"/>
              </a:rPr>
              <a:t>  تم حذف الشرائح من رقم 11 إلى رقم 14 (أي شرائح مثال(4) ومثال(5) ) من محتوى المحاضرة الخامسة بالإضافة إلى حذف الفقرات 5، 7، 8، 9، 10، 11، 12، 13، 16 من تمارين المحاضرة الخامسة.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162</Words>
  <Application>Microsoft Office PowerPoint</Application>
  <PresentationFormat>A4 Paper (210x297 mm)‎</PresentationFormat>
  <Paragraphs>70</Paragraphs>
  <Slides>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Office Theme</vt:lpstr>
      <vt:lpstr>Equation</vt:lpstr>
      <vt:lpstr>Microsoft Equation 3.0</vt:lpstr>
      <vt:lpstr>الشريحة 1</vt:lpstr>
      <vt:lpstr>المحاضرة المباشرة الثانية</vt:lpstr>
      <vt:lpstr>المتباينات: توضيح الرموز</vt:lpstr>
      <vt:lpstr>مسائل متنوعة من التمارين:</vt:lpstr>
      <vt:lpstr>  </vt:lpstr>
      <vt:lpstr> </vt:lpstr>
      <vt:lpstr> 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esalim</cp:lastModifiedBy>
  <cp:revision>104</cp:revision>
  <dcterms:created xsi:type="dcterms:W3CDTF">2009-10-14T19:14:34Z</dcterms:created>
  <dcterms:modified xsi:type="dcterms:W3CDTF">2011-04-25T12:56:47Z</dcterms:modified>
</cp:coreProperties>
</file>