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308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266" r:id="rId39"/>
  </p:sldIdLst>
  <p:sldSz cx="9906000" cy="6858000" type="A4"/>
  <p:notesSz cx="6669088" cy="9928225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00"/>
    <a:srgbClr val="009900"/>
    <a:srgbClr val="AD9968"/>
    <a:srgbClr val="3B84AF"/>
    <a:srgbClr val="FF33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1512" y="-21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4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5.wmf"/><Relationship Id="rId1" Type="http://schemas.openxmlformats.org/officeDocument/2006/relationships/image" Target="../media/image15.wmf"/><Relationship Id="rId5" Type="http://schemas.openxmlformats.org/officeDocument/2006/relationships/image" Target="../media/image8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4" Type="http://schemas.openxmlformats.org/officeDocument/2006/relationships/image" Target="../media/image60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72.wmf"/><Relationship Id="rId1" Type="http://schemas.openxmlformats.org/officeDocument/2006/relationships/image" Target="../media/image61.wmf"/><Relationship Id="rId6" Type="http://schemas.openxmlformats.org/officeDocument/2006/relationships/image" Target="../media/image74.wmf"/><Relationship Id="rId5" Type="http://schemas.openxmlformats.org/officeDocument/2006/relationships/image" Target="../media/image65.wmf"/><Relationship Id="rId4" Type="http://schemas.openxmlformats.org/officeDocument/2006/relationships/image" Target="../media/image73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68.wmf"/><Relationship Id="rId5" Type="http://schemas.openxmlformats.org/officeDocument/2006/relationships/image" Target="../media/image78.wmf"/><Relationship Id="rId4" Type="http://schemas.openxmlformats.org/officeDocument/2006/relationships/image" Target="../media/image77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5/15/2011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52.bin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59.bin"/><Relationship Id="rId5" Type="http://schemas.openxmlformats.org/officeDocument/2006/relationships/oleObject" Target="../embeddings/oleObject58.bin"/><Relationship Id="rId4" Type="http://schemas.openxmlformats.org/officeDocument/2006/relationships/oleObject" Target="../embeddings/oleObject57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oleObject" Target="../embeddings/oleObject63.bin"/><Relationship Id="rId4" Type="http://schemas.openxmlformats.org/officeDocument/2006/relationships/oleObject" Target="../embeddings/oleObject62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67.bin"/><Relationship Id="rId5" Type="http://schemas.openxmlformats.org/officeDocument/2006/relationships/oleObject" Target="../embeddings/oleObject66.bin"/><Relationship Id="rId4" Type="http://schemas.openxmlformats.org/officeDocument/2006/relationships/oleObject" Target="../embeddings/oleObject65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71.bin"/><Relationship Id="rId5" Type="http://schemas.openxmlformats.org/officeDocument/2006/relationships/oleObject" Target="../embeddings/oleObject70.bin"/><Relationship Id="rId4" Type="http://schemas.openxmlformats.org/officeDocument/2006/relationships/oleObject" Target="../embeddings/oleObject69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77.bin"/><Relationship Id="rId5" Type="http://schemas.openxmlformats.org/officeDocument/2006/relationships/oleObject" Target="../embeddings/oleObject76.bin"/><Relationship Id="rId4" Type="http://schemas.openxmlformats.org/officeDocument/2006/relationships/oleObject" Target="../embeddings/oleObject75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82.bin"/><Relationship Id="rId5" Type="http://schemas.openxmlformats.org/officeDocument/2006/relationships/oleObject" Target="../embeddings/oleObject81.bin"/><Relationship Id="rId4" Type="http://schemas.openxmlformats.org/officeDocument/2006/relationships/oleObject" Target="../embeddings/oleObject80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7" Type="http://schemas.openxmlformats.org/officeDocument/2006/relationships/oleObject" Target="../embeddings/oleObject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88.bin"/><Relationship Id="rId5" Type="http://schemas.openxmlformats.org/officeDocument/2006/relationships/oleObject" Target="../embeddings/oleObject87.bin"/><Relationship Id="rId4" Type="http://schemas.openxmlformats.org/officeDocument/2006/relationships/oleObject" Target="../embeddings/oleObject86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91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rgbClr val="C00000"/>
                </a:solidFill>
                <a:cs typeface="Arial" pitchFamily="34" charset="0"/>
              </a:rPr>
              <a:t>المحاضرة الرابعة عشر</a:t>
            </a:r>
            <a:endParaRPr lang="en-US" b="1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3011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مراجعة</a:t>
            </a:r>
          </a:p>
          <a:p>
            <a:pPr rtl="1" eaLnBrk="1" hangingPunct="1">
              <a:lnSpc>
                <a:spcPct val="150000"/>
              </a:lnSpc>
            </a:pPr>
            <a:endParaRPr lang="en-US" sz="4000" b="1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0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إذا كانت  </a:t>
            </a:r>
            <a:r>
              <a:rPr lang="en-US" sz="2400" b="1" dirty="0" smtClean="0">
                <a:cs typeface="Arial" pitchFamily="34" charset="0"/>
              </a:rPr>
              <a:t>A={1,3,5} </a:t>
            </a:r>
            <a:r>
              <a:rPr lang="ar-SA" sz="2400" b="1" dirty="0" smtClean="0">
                <a:cs typeface="Arial" pitchFamily="34" charset="0"/>
              </a:rPr>
              <a:t>   ، </a:t>
            </a:r>
            <a:r>
              <a:rPr lang="en-US" sz="2400" b="1" dirty="0" smtClean="0">
                <a:cs typeface="Arial" pitchFamily="34" charset="0"/>
              </a:rPr>
              <a:t>B={2,4,6} </a:t>
            </a:r>
            <a:r>
              <a:rPr lang="ar-SA" sz="2400" b="1" dirty="0" smtClean="0">
                <a:cs typeface="Arial" pitchFamily="34" charset="0"/>
              </a:rPr>
              <a:t>  ، </a:t>
            </a:r>
            <a:r>
              <a:rPr lang="en-US" sz="2400" b="1" dirty="0" smtClean="0">
                <a:cs typeface="Arial" pitchFamily="34" charset="0"/>
              </a:rPr>
              <a:t>U={1,2,3,4,5,6,7,8,9} </a:t>
            </a:r>
            <a:r>
              <a:rPr lang="ar-SA" sz="2400" b="1" dirty="0" smtClean="0">
                <a:cs typeface="Arial" pitchFamily="34" charset="0"/>
              </a:rPr>
              <a:t> ، (حيث </a:t>
            </a:r>
            <a:r>
              <a:rPr lang="en-US" sz="2400" b="1" dirty="0" smtClean="0">
                <a:cs typeface="Arial" pitchFamily="34" charset="0"/>
              </a:rPr>
              <a:t>U</a:t>
            </a:r>
            <a:r>
              <a:rPr lang="ar-SA" sz="2400" b="1" dirty="0" smtClean="0">
                <a:cs typeface="Arial" pitchFamily="34" charset="0"/>
              </a:rPr>
              <a:t> المجموعة الكلية). أجب عن الفقرات </a:t>
            </a:r>
            <a:r>
              <a:rPr lang="en-US" sz="2400" b="1" dirty="0" smtClean="0">
                <a:cs typeface="Arial" pitchFamily="34" charset="0"/>
              </a:rPr>
              <a:t>1</a:t>
            </a:r>
            <a:r>
              <a:rPr lang="ar-SA" sz="2400" b="1" dirty="0" smtClean="0">
                <a:cs typeface="Arial" pitchFamily="34" charset="0"/>
              </a:rPr>
              <a:t>، 2، </a:t>
            </a:r>
            <a:r>
              <a:rPr lang="en-US" sz="2400" b="1" dirty="0" smtClean="0">
                <a:cs typeface="Arial" pitchFamily="34" charset="0"/>
              </a:rPr>
              <a:t>3</a:t>
            </a:r>
            <a:r>
              <a:rPr lang="ar-SA" sz="2400" b="1" dirty="0" smtClean="0">
                <a:cs typeface="Arial" pitchFamily="34" charset="0"/>
              </a:rPr>
              <a:t> ،4</a:t>
            </a:r>
            <a:endParaRPr lang="en-US" sz="2400" dirty="0" smtClean="0">
              <a:cs typeface="Arial" pitchFamily="34" charset="0"/>
            </a:endParaRPr>
          </a:p>
          <a:p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1-</a:t>
            </a:r>
            <a:r>
              <a:rPr lang="ar-SA" dirty="0" smtClean="0">
                <a:cs typeface="Arial" pitchFamily="34" charset="0"/>
              </a:rPr>
              <a:t> </a:t>
            </a:r>
            <a:endParaRPr lang="en-US" dirty="0" smtClean="0">
              <a:cs typeface="Arial" pitchFamily="34" charset="0"/>
            </a:endParaRPr>
          </a:p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أ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.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6927850" y="3121025"/>
          <a:ext cx="1758950" cy="384175"/>
        </p:xfrm>
        <a:graphic>
          <a:graphicData uri="http://schemas.openxmlformats.org/presentationml/2006/ole">
            <p:oleObj spid="_x0000_s1026" name="Equation" r:id="rId3" imgW="660240" imgH="22860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8305800" y="4343400"/>
          <a:ext cx="373063" cy="381000"/>
        </p:xfrm>
        <a:graphic>
          <a:graphicData uri="http://schemas.openxmlformats.org/presentationml/2006/ole">
            <p:oleObj spid="_x0000_s1027" name="Equation" r:id="rId4" imgW="13968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767513" y="3810000"/>
          <a:ext cx="1995487" cy="381000"/>
        </p:xfrm>
        <a:graphic>
          <a:graphicData uri="http://schemas.openxmlformats.org/presentationml/2006/ole">
            <p:oleObj spid="_x0000_s1028" name="Equation" r:id="rId5" imgW="749160" imgH="228600" progId="Equation.3">
              <p:embed/>
            </p:oleObj>
          </a:graphicData>
        </a:graphic>
      </p:graphicFrame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8229600" y="4953000"/>
          <a:ext cx="474663" cy="228600"/>
        </p:xfrm>
        <a:graphic>
          <a:graphicData uri="http://schemas.openxmlformats.org/presentationml/2006/ole">
            <p:oleObj spid="_x0000_s1029" name="Equation" r:id="rId6" imgW="177480" imgH="190440" progId="Equation.3">
              <p:embed/>
            </p:oleObj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7486650" y="5410200"/>
          <a:ext cx="1352550" cy="381000"/>
        </p:xfrm>
        <a:graphic>
          <a:graphicData uri="http://schemas.openxmlformats.org/presentationml/2006/ole">
            <p:oleObj spid="_x0000_s1030" name="Equation" r:id="rId7" imgW="507960" imgH="228600" progId="Equation.3">
              <p:embed/>
            </p:oleObj>
          </a:graphicData>
        </a:graphic>
      </p:graphicFrame>
      <p:sp>
        <p:nvSpPr>
          <p:cNvPr id="1034" name="مستطيل 10"/>
          <p:cNvSpPr>
            <a:spLocks noChangeArrowheads="1"/>
          </p:cNvSpPr>
          <p:nvPr/>
        </p:nvSpPr>
        <p:spPr bwMode="auto">
          <a:xfrm>
            <a:off x="8991600" y="1600200"/>
            <a:ext cx="4746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ym typeface="Wingdings" pitchFamily="2" charset="2"/>
              </a:rPr>
              <a:t></a:t>
            </a:r>
            <a:endParaRPr lang="ar-SA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05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ب.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6927850" y="2206625"/>
          <a:ext cx="1758950" cy="384175"/>
        </p:xfrm>
        <a:graphic>
          <a:graphicData uri="http://schemas.openxmlformats.org/presentationml/2006/ole">
            <p:oleObj spid="_x0000_s2050" name="Equation" r:id="rId3" imgW="660240" imgH="22860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8305800" y="3429000"/>
          <a:ext cx="373063" cy="381000"/>
        </p:xfrm>
        <a:graphic>
          <a:graphicData uri="http://schemas.openxmlformats.org/presentationml/2006/ole">
            <p:oleObj spid="_x0000_s2051" name="Equation" r:id="rId4" imgW="13968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767513" y="2819400"/>
          <a:ext cx="1995487" cy="381000"/>
        </p:xfrm>
        <a:graphic>
          <a:graphicData uri="http://schemas.openxmlformats.org/presentationml/2006/ole">
            <p:oleObj spid="_x0000_s2052" name="Equation" r:id="rId5" imgW="749160" imgH="22860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8247063" y="4044950"/>
          <a:ext cx="439737" cy="214313"/>
        </p:xfrm>
        <a:graphic>
          <a:graphicData uri="http://schemas.openxmlformats.org/presentationml/2006/ole">
            <p:oleObj spid="_x0000_s2053" name="Equation" r:id="rId6" imgW="164880" imgH="177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7486650" y="4495800"/>
          <a:ext cx="1352550" cy="381000"/>
        </p:xfrm>
        <a:graphic>
          <a:graphicData uri="http://schemas.openxmlformats.org/presentationml/2006/ole">
            <p:oleObj spid="_x0000_s2054" name="Equation" r:id="rId7" imgW="50796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308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3-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7316788" y="2185988"/>
          <a:ext cx="981075" cy="427037"/>
        </p:xfrm>
        <a:graphic>
          <a:graphicData uri="http://schemas.openxmlformats.org/presentationml/2006/ole">
            <p:oleObj spid="_x0000_s3074" name="Equation" r:id="rId3" imgW="368280" imgH="2538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553200" y="2819400"/>
          <a:ext cx="2300288" cy="381000"/>
        </p:xfrm>
        <a:graphic>
          <a:graphicData uri="http://schemas.openxmlformats.org/presentationml/2006/ole">
            <p:oleObj spid="_x0000_s3075" name="Equation" r:id="rId4" imgW="863280" imgH="22860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8001000" y="4572000"/>
          <a:ext cx="838200" cy="381000"/>
        </p:xfrm>
        <a:graphic>
          <a:graphicData uri="http://schemas.openxmlformats.org/presentationml/2006/ole">
            <p:oleObj spid="_x0000_s3076" name="Equation" r:id="rId5" imgW="164880" imgH="17748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7486650" y="4038600"/>
          <a:ext cx="1352550" cy="381000"/>
        </p:xfrm>
        <a:graphic>
          <a:graphicData uri="http://schemas.openxmlformats.org/presentationml/2006/ole">
            <p:oleObj spid="_x0000_s3077" name="Equation" r:id="rId6" imgW="507960" imgH="228600" progId="Equation.3">
              <p:embed/>
            </p:oleObj>
          </a:graphicData>
        </a:graphic>
      </p:graphicFrame>
      <p:graphicFrame>
        <p:nvGraphicFramePr>
          <p:cNvPr id="4" name="Object 7"/>
          <p:cNvGraphicFramePr>
            <a:graphicFrameLocks noChangeAspect="1"/>
          </p:cNvGraphicFramePr>
          <p:nvPr/>
        </p:nvGraphicFramePr>
        <p:xfrm>
          <a:off x="6656388" y="3449638"/>
          <a:ext cx="2095500" cy="338137"/>
        </p:xfrm>
        <a:graphic>
          <a:graphicData uri="http://schemas.openxmlformats.org/presentationml/2006/ole">
            <p:oleObj spid="_x0000_s3078" name="معادلة" r:id="rId7" imgW="78732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410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4-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أ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6894513" y="2185988"/>
          <a:ext cx="1825625" cy="427037"/>
        </p:xfrm>
        <a:graphic>
          <a:graphicData uri="http://schemas.openxmlformats.org/presentationml/2006/ole">
            <p:oleObj spid="_x0000_s4098" name="Equation" r:id="rId3" imgW="685800" imgH="253800" progId="Equation.3">
              <p:embed/>
            </p:oleObj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8305800" y="2819400"/>
          <a:ext cx="373063" cy="381000"/>
        </p:xfrm>
        <a:graphic>
          <a:graphicData uri="http://schemas.openxmlformats.org/presentationml/2006/ole">
            <p:oleObj spid="_x0000_s4099" name="Equation" r:id="rId4" imgW="13968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7037388" y="3962400"/>
          <a:ext cx="1725612" cy="381000"/>
        </p:xfrm>
        <a:graphic>
          <a:graphicData uri="http://schemas.openxmlformats.org/presentationml/2006/ole">
            <p:oleObj spid="_x0000_s4100" name="Equation" r:id="rId5" imgW="647640" imgH="22860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8229600" y="3429000"/>
          <a:ext cx="473075" cy="381000"/>
        </p:xfrm>
        <a:graphic>
          <a:graphicData uri="http://schemas.openxmlformats.org/presentationml/2006/ole">
            <p:oleObj spid="_x0000_s4101" name="Equation" r:id="rId6" imgW="177480" imgH="19044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7486650" y="4495800"/>
          <a:ext cx="1352550" cy="381000"/>
        </p:xfrm>
        <a:graphic>
          <a:graphicData uri="http://schemas.openxmlformats.org/presentationml/2006/ole">
            <p:oleObj spid="_x0000_s4102" name="Equation" r:id="rId7" imgW="50796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512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5- </a:t>
            </a:r>
            <a:r>
              <a:rPr lang="ar-SA" b="1" dirty="0" smtClean="0">
                <a:cs typeface="Arial" pitchFamily="34" charset="0"/>
              </a:rPr>
              <a:t>إذا كانت </a:t>
            </a:r>
            <a:r>
              <a:rPr lang="en-US" b="1" dirty="0" smtClean="0">
                <a:cs typeface="Arial" pitchFamily="34" charset="0"/>
              </a:rPr>
              <a:t>A={1,2} </a:t>
            </a:r>
            <a:r>
              <a:rPr lang="ar-SA" b="1" dirty="0" smtClean="0">
                <a:cs typeface="Arial" pitchFamily="34" charset="0"/>
              </a:rPr>
              <a:t> ، </a:t>
            </a:r>
            <a:r>
              <a:rPr lang="en-US" b="1" dirty="0" smtClean="0">
                <a:cs typeface="Arial" pitchFamily="34" charset="0"/>
              </a:rPr>
              <a:t>B={3,4}</a:t>
            </a:r>
            <a:r>
              <a:rPr lang="ar-SA" b="1" dirty="0" smtClean="0">
                <a:cs typeface="Arial" pitchFamily="34" charset="0"/>
              </a:rPr>
              <a:t> فان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{(3,1),(3,2),(4,1),(4,2)}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{(1,1)(1,2),(3,3),(3,4)}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{3,4,6,8} </a:t>
            </a:r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en-US" sz="2800" dirty="0" smtClean="0">
                <a:cs typeface="Arial" pitchFamily="34" charset="0"/>
              </a:rPr>
              <a:t>{(1,3),(1,4),(2,3),(2,4)}   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د.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ar-SA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492375" y="2206625"/>
          <a:ext cx="1622425" cy="384175"/>
        </p:xfrm>
        <a:graphic>
          <a:graphicData uri="http://schemas.openxmlformats.org/presentationml/2006/ole">
            <p:oleObj spid="_x0000_s5122" name="Equation" r:id="rId3" imgW="60948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615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6- </a:t>
            </a:r>
            <a:r>
              <a:rPr lang="ar-SA" b="1" dirty="0" smtClean="0">
                <a:cs typeface="Arial" pitchFamily="34" charset="0"/>
              </a:rPr>
              <a:t>مجموعة المجموعات ( القوى) للمجموعة </a:t>
            </a:r>
            <a:r>
              <a:rPr lang="en-US" b="1" dirty="0" smtClean="0">
                <a:cs typeface="Arial" pitchFamily="34" charset="0"/>
              </a:rPr>
              <a:t>S={3,5} </a:t>
            </a:r>
            <a:r>
              <a:rPr lang="ar-SA" b="1" dirty="0" smtClean="0">
                <a:cs typeface="Arial" pitchFamily="34" charset="0"/>
              </a:rPr>
              <a:t> هي: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{{3},{5},{3,5},     }  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أ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{{3},{5},     }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{{3,5},    }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{{3},{5},{3,5}}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8382000" y="3352800"/>
          <a:ext cx="457200" cy="381000"/>
        </p:xfrm>
        <a:graphic>
          <a:graphicData uri="http://schemas.openxmlformats.org/presentationml/2006/ole">
            <p:oleObj spid="_x0000_s6146" name="Equation" r:id="rId3" imgW="126835" imgH="202936" progId="Equation.3">
              <p:embed/>
            </p:oleObj>
          </a:graphicData>
        </a:graphic>
      </p:graphicFrame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8382000" y="3886200"/>
          <a:ext cx="457200" cy="381000"/>
        </p:xfrm>
        <a:graphic>
          <a:graphicData uri="http://schemas.openxmlformats.org/presentationml/2006/ole">
            <p:oleObj spid="_x0000_s6147" name="Equation" r:id="rId4" imgW="126835" imgH="202936" progId="Equation.3">
              <p:embed/>
            </p:oleObj>
          </a:graphicData>
        </a:graphic>
      </p:graphicFrame>
      <p:graphicFrame>
        <p:nvGraphicFramePr>
          <p:cNvPr id="6148" name="Object 7"/>
          <p:cNvGraphicFramePr>
            <a:graphicFrameLocks noChangeAspect="1"/>
          </p:cNvGraphicFramePr>
          <p:nvPr/>
        </p:nvGraphicFramePr>
        <p:xfrm>
          <a:off x="8229600" y="2743200"/>
          <a:ext cx="457200" cy="381000"/>
        </p:xfrm>
        <a:graphic>
          <a:graphicData uri="http://schemas.openxmlformats.org/presentationml/2006/ole">
            <p:oleObj spid="_x0000_s6148" name="Equation" r:id="rId5" imgW="126835" imgH="202936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717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sz="2400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  <a:sym typeface="Wingdings" pitchFamily="2" charset="2"/>
              </a:rPr>
              <a:t></a:t>
            </a:r>
            <a:r>
              <a:rPr lang="ar-SA" b="1" dirty="0" smtClean="0">
                <a:cs typeface="Arial" pitchFamily="34" charset="0"/>
              </a:rPr>
              <a:t>إذا كانت</a:t>
            </a:r>
            <a:r>
              <a:rPr lang="en-US" b="1" dirty="0" smtClean="0">
                <a:cs typeface="Arial" pitchFamily="34" charset="0"/>
              </a:rPr>
              <a:t>f(x) = x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+3x  </a:t>
            </a:r>
            <a:r>
              <a:rPr lang="ar-SA" b="1" dirty="0" smtClean="0">
                <a:cs typeface="Arial" pitchFamily="34" charset="0"/>
              </a:rPr>
              <a:t>، </a:t>
            </a:r>
            <a:r>
              <a:rPr lang="en-US" b="1" dirty="0" smtClean="0">
                <a:cs typeface="Arial" pitchFamily="34" charset="0"/>
              </a:rPr>
              <a:t>g(x) = x+1</a:t>
            </a:r>
            <a:r>
              <a:rPr lang="ar-SA" b="1" dirty="0" smtClean="0">
                <a:cs typeface="Arial" pitchFamily="34" charset="0"/>
              </a:rPr>
              <a:t>اجب عن الفقرتين 7 ، 8</a:t>
            </a:r>
            <a:endParaRPr lang="en-US" dirty="0" smtClean="0"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7-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x</a:t>
            </a:r>
            <a:r>
              <a:rPr lang="en-US" baseline="30000" dirty="0" smtClean="0">
                <a:cs typeface="Arial" pitchFamily="34" charset="0"/>
              </a:rPr>
              <a:t>3</a:t>
            </a:r>
            <a:r>
              <a:rPr lang="en-US" dirty="0" smtClean="0">
                <a:cs typeface="Arial" pitchFamily="34" charset="0"/>
              </a:rPr>
              <a:t>+x</a:t>
            </a:r>
            <a:r>
              <a:rPr lang="en-US" baseline="30000" dirty="0" smtClean="0">
                <a:cs typeface="Arial" pitchFamily="34" charset="0"/>
              </a:rPr>
              <a:t>2</a:t>
            </a:r>
            <a:r>
              <a:rPr lang="en-US" dirty="0" smtClean="0">
                <a:cs typeface="Arial" pitchFamily="34" charset="0"/>
              </a:rPr>
              <a:t>+3x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x</a:t>
            </a:r>
            <a:r>
              <a:rPr lang="en-US" sz="2800" baseline="30000" dirty="0" smtClean="0">
                <a:cs typeface="Arial" pitchFamily="34" charset="0"/>
              </a:rPr>
              <a:t>3</a:t>
            </a:r>
            <a:r>
              <a:rPr lang="en-US" sz="2800" dirty="0" smtClean="0">
                <a:cs typeface="Arial" pitchFamily="34" charset="0"/>
              </a:rPr>
              <a:t>+4x</a:t>
            </a:r>
            <a:r>
              <a:rPr lang="en-US" sz="2800" baseline="30000" dirty="0" smtClean="0">
                <a:cs typeface="Arial" pitchFamily="34" charset="0"/>
              </a:rPr>
              <a:t>2 </a:t>
            </a:r>
            <a:r>
              <a:rPr lang="en-US" sz="2800" dirty="0" smtClean="0">
                <a:cs typeface="Arial" pitchFamily="34" charset="0"/>
              </a:rPr>
              <a:t>+ 3x 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x</a:t>
            </a:r>
            <a:r>
              <a:rPr lang="en-US" sz="2800" baseline="30000" dirty="0" smtClean="0">
                <a:cs typeface="Arial" pitchFamily="34" charset="0"/>
              </a:rPr>
              <a:t>3</a:t>
            </a:r>
            <a:r>
              <a:rPr lang="en-US" sz="2800" dirty="0" smtClean="0">
                <a:cs typeface="Arial" pitchFamily="34" charset="0"/>
              </a:rPr>
              <a:t>+4x</a:t>
            </a:r>
            <a:r>
              <a:rPr lang="en-US" sz="2800" baseline="30000" dirty="0" smtClean="0">
                <a:cs typeface="Arial" pitchFamily="34" charset="0"/>
              </a:rPr>
              <a:t>2 </a:t>
            </a:r>
            <a:r>
              <a:rPr lang="en-US" sz="2800" dirty="0" smtClean="0">
                <a:cs typeface="Arial" pitchFamily="34" charset="0"/>
              </a:rPr>
              <a:t>- 3x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x</a:t>
            </a:r>
            <a:r>
              <a:rPr lang="en-US" sz="2800" baseline="30000" dirty="0" smtClean="0">
                <a:cs typeface="Arial" pitchFamily="34" charset="0"/>
              </a:rPr>
              <a:t>3</a:t>
            </a:r>
            <a:r>
              <a:rPr lang="en-US" sz="2800" dirty="0" smtClean="0">
                <a:cs typeface="Arial" pitchFamily="34" charset="0"/>
              </a:rPr>
              <a:t>-4x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2800" dirty="0" smtClean="0">
                <a:cs typeface="Arial" pitchFamily="34" charset="0"/>
              </a:rPr>
              <a:t>+3x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6934200" y="2667000"/>
          <a:ext cx="1676400" cy="533400"/>
        </p:xfrm>
        <a:graphic>
          <a:graphicData uri="http://schemas.openxmlformats.org/presentationml/2006/ole">
            <p:oleObj spid="_x0000_s7170" name="Equation" r:id="rId3" imgW="787058" imgH="203112" progId="Equation.3">
              <p:embed/>
            </p:oleObj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8196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8-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25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30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40 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ج </a:t>
            </a:r>
            <a:r>
              <a:rPr lang="ar-SA" sz="3000" dirty="0" smtClean="0">
                <a:cs typeface="Arial" pitchFamily="34" charset="0"/>
              </a:rPr>
              <a:t>.</a:t>
            </a:r>
            <a:endParaRPr lang="ar-SA" sz="3000" dirty="0" smtClean="0"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5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6400800" y="2066925"/>
          <a:ext cx="2300288" cy="600075"/>
        </p:xfrm>
        <a:graphic>
          <a:graphicData uri="http://schemas.openxmlformats.org/presentationml/2006/ole">
            <p:oleObj spid="_x0000_s8194" name="Equation" r:id="rId3" imgW="799920" imgH="228600" progId="Equation.3">
              <p:embed/>
            </p:oleObj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4403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9- </a:t>
            </a:r>
            <a:r>
              <a:rPr lang="ar-SA" b="1" dirty="0" smtClean="0">
                <a:cs typeface="Arial" pitchFamily="34" charset="0"/>
              </a:rPr>
              <a:t>معادلة المستقيم الذي يمر </a:t>
            </a:r>
            <a:r>
              <a:rPr lang="en-US" b="1" dirty="0" smtClean="0">
                <a:cs typeface="Arial" pitchFamily="34" charset="0"/>
              </a:rPr>
              <a:t>(1,1)</a:t>
            </a:r>
            <a:r>
              <a:rPr lang="ar-SA" b="1" dirty="0" smtClean="0">
                <a:cs typeface="Arial" pitchFamily="34" charset="0"/>
              </a:rPr>
              <a:t> ويوازي المستقيم </a:t>
            </a:r>
            <a:r>
              <a:rPr lang="en-US" b="1" dirty="0" smtClean="0">
                <a:cs typeface="Arial" pitchFamily="34" charset="0"/>
              </a:rPr>
              <a:t>2x-y = 3 </a:t>
            </a:r>
            <a:r>
              <a:rPr lang="ar-SA" b="1" dirty="0" smtClean="0">
                <a:cs typeface="Arial" pitchFamily="34" charset="0"/>
              </a:rPr>
              <a:t>    هي:</a:t>
            </a:r>
          </a:p>
          <a:p>
            <a:r>
              <a:rPr lang="en-US" dirty="0" smtClean="0">
                <a:cs typeface="Arial" pitchFamily="34" charset="0"/>
              </a:rPr>
              <a:t>y = 2x-1    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أ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y = 2x+3  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y = 2x+1   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y = 2x-3 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922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10- </a:t>
            </a:r>
            <a:r>
              <a:rPr lang="ar-SA" b="1" dirty="0" smtClean="0">
                <a:cs typeface="Arial" pitchFamily="34" charset="0"/>
              </a:rPr>
              <a:t>حل المتباينة</a:t>
            </a:r>
            <a:r>
              <a:rPr lang="ar-SA" dirty="0" smtClean="0">
                <a:cs typeface="Arial" pitchFamily="34" charset="0"/>
              </a:rPr>
              <a:t>                    </a:t>
            </a:r>
            <a:r>
              <a:rPr lang="ar-SA" b="1" dirty="0" smtClean="0">
                <a:cs typeface="Arial" pitchFamily="34" charset="0"/>
              </a:rPr>
              <a:t>هو</a:t>
            </a:r>
            <a:r>
              <a:rPr lang="ar-SA" dirty="0" smtClean="0">
                <a:cs typeface="Arial" pitchFamily="34" charset="0"/>
              </a:rPr>
              <a:t>:</a:t>
            </a:r>
            <a:endParaRPr lang="ar-SA" b="1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(-2,-1)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[-1, 1]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[-2,  -1]   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[-4,  -2]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"/>
          <p:cNvGraphicFramePr>
            <a:graphicFrameLocks noChangeAspect="1"/>
          </p:cNvGraphicFramePr>
          <p:nvPr/>
        </p:nvGraphicFramePr>
        <p:xfrm>
          <a:off x="5334000" y="2133600"/>
          <a:ext cx="1266825" cy="533400"/>
        </p:xfrm>
        <a:graphic>
          <a:graphicData uri="http://schemas.openxmlformats.org/presentationml/2006/ole">
            <p:oleObj spid="_x0000_s9218" name="Equation" r:id="rId3" imgW="660113" imgH="253890" progId="Equation.3">
              <p:embed/>
            </p:oleObj>
          </a:graphicData>
        </a:graphic>
      </p:graphicFrame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2571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024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 </a:t>
            </a:r>
            <a:endParaRPr lang="en-US" b="1" dirty="0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11- </a:t>
            </a:r>
            <a:r>
              <a:rPr lang="ar-SA" sz="3000" b="1" dirty="0" smtClean="0">
                <a:cs typeface="Arial" pitchFamily="34" charset="0"/>
              </a:rPr>
              <a:t>يمكن الحصول </a:t>
            </a:r>
            <a:r>
              <a:rPr lang="ar-SA" b="1" dirty="0" smtClean="0">
                <a:cs typeface="Arial" pitchFamily="34" charset="0"/>
              </a:rPr>
              <a:t>على منحنى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         بإزاحة منحنى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b="1" dirty="0" smtClean="0">
                <a:cs typeface="Arial" pitchFamily="34" charset="0"/>
              </a:rPr>
              <a:t>بمقدار .....</a:t>
            </a:r>
            <a:endParaRPr lang="ar-SA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  </a:t>
            </a:r>
            <a:r>
              <a:rPr lang="ar-SA" sz="2800" dirty="0" smtClean="0">
                <a:cs typeface="Arial" pitchFamily="34" charset="0"/>
              </a:rPr>
              <a:t>3 وحدات إلى اليمين </a:t>
            </a:r>
            <a:r>
              <a:rPr lang="en-US" sz="2800" dirty="0" smtClean="0">
                <a:cs typeface="Arial" pitchFamily="34" charset="0"/>
              </a:rPr>
              <a:t>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3 وحدات إلى اليسار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ب. </a:t>
            </a:r>
          </a:p>
          <a:p>
            <a:r>
              <a:rPr lang="ar-SA" sz="2800" dirty="0" smtClean="0">
                <a:cs typeface="Arial" pitchFamily="34" charset="0"/>
              </a:rPr>
              <a:t>3 وحدات إلى أسفل</a:t>
            </a:r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ar-SA" sz="2800" dirty="0" smtClean="0">
                <a:cs typeface="Arial" pitchFamily="34" charset="0"/>
              </a:rPr>
              <a:t>3 وحدات إلى أعلى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2571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3505200" y="2162175"/>
          <a:ext cx="1562100" cy="504825"/>
        </p:xfrm>
        <a:graphic>
          <a:graphicData uri="http://schemas.openxmlformats.org/presentationml/2006/ole">
            <p:oleObj spid="_x0000_s10242" name="Equation" r:id="rId3" imgW="1028700" imgH="279400" progId="Equation.3">
              <p:embed/>
            </p:oleObj>
          </a:graphicData>
        </a:graphic>
      </p:graphicFrame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43" name="Object 6"/>
          <p:cNvGraphicFramePr>
            <a:graphicFrameLocks noChangeAspect="1"/>
          </p:cNvGraphicFramePr>
          <p:nvPr/>
        </p:nvGraphicFramePr>
        <p:xfrm>
          <a:off x="457200" y="2162175"/>
          <a:ext cx="1066800" cy="504825"/>
        </p:xfrm>
        <a:graphic>
          <a:graphicData uri="http://schemas.openxmlformats.org/presentationml/2006/ole">
            <p:oleObj spid="_x0000_s10243" name="Equation" r:id="rId4" imgW="787400" imgH="279400" progId="Equation.3">
              <p:embed/>
            </p:oleObj>
          </a:graphicData>
        </a:graphic>
      </p:graphicFrame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1268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12-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∞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4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0 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2  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4038600" y="1752600"/>
          <a:ext cx="3822700" cy="1066800"/>
        </p:xfrm>
        <a:graphic>
          <a:graphicData uri="http://schemas.openxmlformats.org/presentationml/2006/ole">
            <p:oleObj spid="_x0000_s11266" name="Equation" r:id="rId3" imgW="1409400" imgH="520560" progId="Equation.3">
              <p:embed/>
            </p:oleObj>
          </a:graphicData>
        </a:graphic>
      </p:graphicFrame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2292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13-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2800" dirty="0" smtClean="0">
                <a:cs typeface="Arial" pitchFamily="34" charset="0"/>
              </a:rPr>
              <a:t>16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أ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22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28 </a:t>
            </a:r>
            <a:r>
              <a:rPr lang="ar-SA" sz="3000" dirty="0" smtClean="0"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-24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5105400" y="1828800"/>
          <a:ext cx="3276600" cy="990600"/>
        </p:xfrm>
        <a:graphic>
          <a:graphicData uri="http://schemas.openxmlformats.org/presentationml/2006/ole">
            <p:oleObj spid="_x0000_s12290" name="Equation" r:id="rId3" imgW="1523880" imgH="4824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331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14- </a:t>
            </a:r>
            <a:r>
              <a:rPr lang="ar-SA" b="1" dirty="0" smtClean="0">
                <a:cs typeface="Arial" pitchFamily="34" charset="0"/>
              </a:rPr>
              <a:t>مجال الدالة                  هو: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R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R-{2}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[-1,∞) 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ج. </a:t>
            </a:r>
          </a:p>
          <a:p>
            <a:r>
              <a:rPr lang="en-US" sz="2800" dirty="0" smtClean="0">
                <a:cs typeface="Arial" pitchFamily="34" charset="0"/>
              </a:rPr>
              <a:t>(-1,∞)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5105400" y="1981200"/>
          <a:ext cx="1905000" cy="685800"/>
        </p:xfrm>
        <a:graphic>
          <a:graphicData uri="http://schemas.openxmlformats.org/presentationml/2006/ole">
            <p:oleObj spid="_x0000_s13314" name="Equation" r:id="rId3" imgW="1015559" imgH="304668" progId="Equation.3">
              <p:embed/>
            </p:oleObj>
          </a:graphicData>
        </a:graphic>
      </p:graphicFrame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4340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15- </a:t>
            </a:r>
            <a:r>
              <a:rPr lang="ar-SA" b="1" dirty="0" smtClean="0">
                <a:cs typeface="Arial" pitchFamily="34" charset="0"/>
              </a:rPr>
              <a:t>مجال الدالة                         هو: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R-{2} 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solidFill>
                  <a:srgbClr val="000000"/>
                </a:solidFill>
                <a:cs typeface="Arial" pitchFamily="34" charset="0"/>
              </a:rPr>
              <a:t>أ</a:t>
            </a:r>
            <a:r>
              <a:rPr lang="ar-SA" sz="3000" dirty="0" smtClean="0">
                <a:solidFill>
                  <a:srgbClr val="000000"/>
                </a:solidFill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R</a:t>
            </a:r>
            <a:r>
              <a:rPr lang="en-US" sz="2800" baseline="30000" dirty="0" smtClean="0">
                <a:cs typeface="Arial" pitchFamily="34" charset="0"/>
              </a:rPr>
              <a:t>+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R 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[2,∞)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4572000" y="2057400"/>
          <a:ext cx="2419350" cy="762000"/>
        </p:xfrm>
        <a:graphic>
          <a:graphicData uri="http://schemas.openxmlformats.org/presentationml/2006/ole">
            <p:oleObj spid="_x0000_s14338" name="Equation" r:id="rId3" imgW="1041120" imgH="279360" progId="Equation.3">
              <p:embed/>
            </p:oleObj>
          </a:graphicData>
        </a:graphic>
      </p:graphicFrame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45059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16- </a:t>
            </a:r>
            <a:r>
              <a:rPr lang="ar-SA" b="1" dirty="0" smtClean="0">
                <a:cs typeface="Arial" pitchFamily="34" charset="0"/>
              </a:rPr>
              <a:t>هل الدالة  </a:t>
            </a:r>
            <a:r>
              <a:rPr lang="en-US" b="1" dirty="0" smtClean="0">
                <a:cs typeface="Arial" pitchFamily="34" charset="0"/>
              </a:rPr>
              <a:t>f(x) = 3x</a:t>
            </a:r>
            <a:r>
              <a:rPr lang="en-US" b="1" baseline="30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-4x</a:t>
            </a:r>
            <a:r>
              <a:rPr lang="ar-SA" b="1" dirty="0" smtClean="0">
                <a:cs typeface="Arial" pitchFamily="34" charset="0"/>
              </a:rPr>
              <a:t> دالة: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2800" dirty="0" smtClean="0">
                <a:cs typeface="Arial" pitchFamily="34" charset="0"/>
              </a:rPr>
              <a:t>فردية</a:t>
            </a:r>
            <a:r>
              <a:rPr lang="en-US" sz="2800" dirty="0" smtClean="0">
                <a:cs typeface="Arial" pitchFamily="34" charset="0"/>
              </a:rPr>
              <a:t>   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أ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.</a:t>
            </a:r>
            <a:endParaRPr lang="ar-SA" sz="3000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2800" dirty="0" smtClean="0">
                <a:cs typeface="Arial" pitchFamily="34" charset="0"/>
              </a:rPr>
              <a:t>زوجية</a:t>
            </a:r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ar-SA" sz="2800" dirty="0" smtClean="0">
                <a:cs typeface="Arial" pitchFamily="34" charset="0"/>
              </a:rPr>
              <a:t>زوجية وفردية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ar-SA" sz="2800" dirty="0" smtClean="0">
                <a:cs typeface="Arial" pitchFamily="34" charset="0"/>
              </a:rPr>
              <a:t>ليست زوجية وليست  فردية</a:t>
            </a:r>
            <a:r>
              <a:rPr lang="en-US" sz="3000" dirty="0" smtClean="0">
                <a:cs typeface="Arial" pitchFamily="34" charset="0"/>
              </a:rPr>
              <a:t> 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5369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17- </a:t>
            </a:r>
            <a:r>
              <a:rPr lang="ar-SA" b="1" dirty="0" smtClean="0">
                <a:cs typeface="Arial" pitchFamily="34" charset="0"/>
              </a:rPr>
              <a:t>إذا كان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       فان  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      تساوي: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ب. 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2" name="Object 1"/>
          <p:cNvGraphicFramePr>
            <a:graphicFrameLocks noChangeAspect="1"/>
          </p:cNvGraphicFramePr>
          <p:nvPr/>
        </p:nvGraphicFramePr>
        <p:xfrm>
          <a:off x="6172200" y="2209800"/>
          <a:ext cx="1371600" cy="457200"/>
        </p:xfrm>
        <a:graphic>
          <a:graphicData uri="http://schemas.openxmlformats.org/presentationml/2006/ole">
            <p:oleObj spid="_x0000_s15362" name="Equation" r:id="rId3" imgW="736600" imgH="228600" progId="Equation.3">
              <p:embed/>
            </p:oleObj>
          </a:graphicData>
        </a:graphic>
      </p:graphicFrame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4648200" y="1981200"/>
          <a:ext cx="762000" cy="838200"/>
        </p:xfrm>
        <a:graphic>
          <a:graphicData uri="http://schemas.openxmlformats.org/presentationml/2006/ole">
            <p:oleObj spid="_x0000_s15363" name="Equation" r:id="rId4" imgW="228501" imgH="431613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4" name="Object 1"/>
          <p:cNvGraphicFramePr>
            <a:graphicFrameLocks noChangeAspect="1"/>
          </p:cNvGraphicFramePr>
          <p:nvPr/>
        </p:nvGraphicFramePr>
        <p:xfrm>
          <a:off x="7539038" y="2781300"/>
          <a:ext cx="1039812" cy="457200"/>
        </p:xfrm>
        <a:graphic>
          <a:graphicData uri="http://schemas.openxmlformats.org/presentationml/2006/ole">
            <p:oleObj spid="_x0000_s15364" name="Equation" r:id="rId5" imgW="558720" imgH="228600" progId="Equation.3">
              <p:embed/>
            </p:oleObj>
          </a:graphicData>
        </a:graphic>
      </p:graphicFrame>
      <p:graphicFrame>
        <p:nvGraphicFramePr>
          <p:cNvPr id="15365" name="Object 8"/>
          <p:cNvGraphicFramePr>
            <a:graphicFrameLocks noChangeAspect="1"/>
          </p:cNvGraphicFramePr>
          <p:nvPr/>
        </p:nvGraphicFramePr>
        <p:xfrm>
          <a:off x="7489825" y="3390900"/>
          <a:ext cx="1182688" cy="457200"/>
        </p:xfrm>
        <a:graphic>
          <a:graphicData uri="http://schemas.openxmlformats.org/presentationml/2006/ole">
            <p:oleObj spid="_x0000_s15365" name="Equation" r:id="rId6" imgW="634680" imgH="228600" progId="Equation.3">
              <p:embed/>
            </p:oleObj>
          </a:graphicData>
        </a:graphic>
      </p:graphicFrame>
      <p:graphicFrame>
        <p:nvGraphicFramePr>
          <p:cNvPr id="15366" name="Object 9"/>
          <p:cNvGraphicFramePr>
            <a:graphicFrameLocks noChangeAspect="1"/>
          </p:cNvGraphicFramePr>
          <p:nvPr/>
        </p:nvGraphicFramePr>
        <p:xfrm>
          <a:off x="7600950" y="3924300"/>
          <a:ext cx="1065213" cy="457200"/>
        </p:xfrm>
        <a:graphic>
          <a:graphicData uri="http://schemas.openxmlformats.org/presentationml/2006/ole">
            <p:oleObj spid="_x0000_s15366" name="Equation" r:id="rId7" imgW="571320" imgH="228600" progId="Equation.3">
              <p:embed/>
            </p:oleObj>
          </a:graphicData>
        </a:graphic>
      </p:graphicFrame>
      <p:graphicFrame>
        <p:nvGraphicFramePr>
          <p:cNvPr id="15367" name="Object 10"/>
          <p:cNvGraphicFramePr>
            <a:graphicFrameLocks noChangeAspect="1"/>
          </p:cNvGraphicFramePr>
          <p:nvPr/>
        </p:nvGraphicFramePr>
        <p:xfrm>
          <a:off x="7613650" y="4610100"/>
          <a:ext cx="1039813" cy="457200"/>
        </p:xfrm>
        <a:graphic>
          <a:graphicData uri="http://schemas.openxmlformats.org/presentationml/2006/ole">
            <p:oleObj spid="_x0000_s15367" name="Equation" r:id="rId8" imgW="55872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6388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18- </a:t>
            </a:r>
            <a:r>
              <a:rPr lang="ar-SA" b="1" dirty="0" smtClean="0">
                <a:cs typeface="Arial" pitchFamily="34" charset="0"/>
              </a:rPr>
              <a:t>إذا كان  </a:t>
            </a:r>
            <a:r>
              <a:rPr lang="en-US" b="1" dirty="0" smtClean="0">
                <a:cs typeface="Arial" pitchFamily="34" charset="0"/>
              </a:rPr>
              <a:t>-x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+y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-x = 0</a:t>
            </a:r>
            <a:r>
              <a:rPr lang="ar-SA" b="1" dirty="0" smtClean="0">
                <a:cs typeface="Arial" pitchFamily="34" charset="0"/>
              </a:rPr>
              <a:t>  فان         تساوي: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(2x+1)/2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2x+1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(2x+1)/2y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(2x+1)/2y</a:t>
            </a:r>
            <a:r>
              <a:rPr lang="en-US" sz="3000" dirty="0" smtClean="0">
                <a:cs typeface="Arial" pitchFamily="34" charset="0"/>
              </a:rPr>
              <a:t>   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د.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4114800" y="2057400"/>
          <a:ext cx="762000" cy="838200"/>
        </p:xfrm>
        <a:graphic>
          <a:graphicData uri="http://schemas.openxmlformats.org/presentationml/2006/ole">
            <p:oleObj spid="_x0000_s16386" name="Equation" r:id="rId3" imgW="228501" imgH="431613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7412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19- </a:t>
            </a:r>
            <a:r>
              <a:rPr lang="ar-SA" b="1" dirty="0" smtClean="0">
                <a:cs typeface="Arial" pitchFamily="34" charset="0"/>
              </a:rPr>
              <a:t>إذا كان  </a:t>
            </a:r>
            <a:r>
              <a:rPr lang="en-US" b="1" dirty="0" smtClean="0">
                <a:cs typeface="Arial" pitchFamily="34" charset="0"/>
              </a:rPr>
              <a:t>y = x</a:t>
            </a:r>
            <a:r>
              <a:rPr lang="en-US" b="1" baseline="30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 + 6x</a:t>
            </a:r>
            <a:r>
              <a:rPr lang="en-US" b="1" baseline="30000" dirty="0" smtClean="0">
                <a:cs typeface="Arial" pitchFamily="34" charset="0"/>
              </a:rPr>
              <a:t>2</a:t>
            </a:r>
            <a:r>
              <a:rPr lang="en-US" b="1" dirty="0" smtClean="0">
                <a:cs typeface="Arial" pitchFamily="34" charset="0"/>
              </a:rPr>
              <a:t> + 2x +4</a:t>
            </a:r>
            <a:r>
              <a:rPr lang="ar-SA" b="1" dirty="0" smtClean="0">
                <a:cs typeface="Arial" pitchFamily="34" charset="0"/>
              </a:rPr>
              <a:t>  فان       تساوي: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6x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3x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2800" dirty="0" smtClean="0">
                <a:cs typeface="Arial" pitchFamily="34" charset="0"/>
              </a:rPr>
              <a:t>+12x</a:t>
            </a:r>
            <a:r>
              <a:rPr lang="en-US" sz="30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6x+12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3x</a:t>
            </a:r>
            <a:r>
              <a:rPr lang="en-US" sz="2800" baseline="30000" dirty="0" smtClean="0">
                <a:cs typeface="Arial" pitchFamily="34" charset="0"/>
              </a:rPr>
              <a:t>2</a:t>
            </a:r>
            <a:r>
              <a:rPr lang="en-US" sz="2800" dirty="0" smtClean="0">
                <a:cs typeface="Arial" pitchFamily="34" charset="0"/>
              </a:rPr>
              <a:t>+12x+2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009900" y="2008188"/>
          <a:ext cx="647700" cy="938212"/>
        </p:xfrm>
        <a:graphic>
          <a:graphicData uri="http://schemas.openxmlformats.org/presentationml/2006/ole">
            <p:oleObj spid="_x0000_s17410" name="Equation" r:id="rId3" imgW="342720" imgH="482400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843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20- </a:t>
            </a:r>
            <a:r>
              <a:rPr lang="ar-SA" b="1" dirty="0" smtClean="0">
                <a:cs typeface="Arial" pitchFamily="34" charset="0"/>
              </a:rPr>
              <a:t>إذا كان  </a:t>
            </a:r>
            <a:r>
              <a:rPr lang="en-US" b="1" dirty="0" smtClean="0">
                <a:cs typeface="Arial" pitchFamily="34" charset="0"/>
              </a:rPr>
              <a:t>  y = 5x</a:t>
            </a:r>
            <a:r>
              <a:rPr lang="en-US" b="1" baseline="30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 +5</a:t>
            </a:r>
            <a:r>
              <a:rPr lang="ar-SA" b="1" dirty="0" smtClean="0">
                <a:cs typeface="Arial" pitchFamily="34" charset="0"/>
              </a:rPr>
              <a:t> فان  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ar-SA" dirty="0" smtClean="0">
                <a:cs typeface="Arial" pitchFamily="34" charset="0"/>
              </a:rPr>
              <a:t>    </a:t>
            </a:r>
            <a:r>
              <a:rPr lang="ar-SA" b="1" dirty="0" smtClean="0">
                <a:cs typeface="Arial" pitchFamily="34" charset="0"/>
              </a:rPr>
              <a:t> عندما </a:t>
            </a:r>
            <a:r>
              <a:rPr lang="en-US" b="1" dirty="0" smtClean="0">
                <a:cs typeface="Arial" pitchFamily="34" charset="0"/>
              </a:rPr>
              <a:t>x = 1</a:t>
            </a:r>
            <a:r>
              <a:rPr lang="ar-SA" b="1" dirty="0" smtClean="0">
                <a:cs typeface="Arial" pitchFamily="34" charset="0"/>
              </a:rPr>
              <a:t>  تساوي:</a:t>
            </a:r>
          </a:p>
          <a:p>
            <a:r>
              <a:rPr lang="en-US" dirty="0" smtClean="0">
                <a:cs typeface="Arial" pitchFamily="34" charset="0"/>
              </a:rPr>
              <a:t>15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30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cs typeface="Arial" pitchFamily="34" charset="0"/>
              </a:rPr>
              <a:t>ب.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  <a:p>
            <a:r>
              <a:rPr lang="en-US" sz="2800" dirty="0" smtClean="0">
                <a:cs typeface="Arial" pitchFamily="34" charset="0"/>
              </a:rPr>
              <a:t>0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10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4381500" y="2057400"/>
          <a:ext cx="647700" cy="938213"/>
        </p:xfrm>
        <a:graphic>
          <a:graphicData uri="http://schemas.openxmlformats.org/presentationml/2006/ole">
            <p:oleObj spid="_x0000_s18434" name="Equation" r:id="rId3" imgW="342720" imgH="482400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9464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21- </a:t>
            </a:r>
            <a:r>
              <a:rPr lang="ar-SA" b="1" dirty="0" smtClean="0">
                <a:cs typeface="Arial" pitchFamily="34" charset="0"/>
              </a:rPr>
              <a:t>حل المعادلة التفاضلية</a:t>
            </a:r>
            <a:r>
              <a:rPr lang="ar-SA" dirty="0" smtClean="0">
                <a:cs typeface="Arial" pitchFamily="34" charset="0"/>
              </a:rPr>
              <a:t>              </a:t>
            </a:r>
            <a:r>
              <a:rPr lang="ar-SA" b="1" dirty="0" smtClean="0">
                <a:cs typeface="Arial" pitchFamily="34" charset="0"/>
              </a:rPr>
              <a:t>هو :</a:t>
            </a:r>
          </a:p>
          <a:p>
            <a:r>
              <a:rPr lang="en-US" dirty="0" smtClean="0">
                <a:cs typeface="Arial" pitchFamily="34" charset="0"/>
              </a:rPr>
              <a:t>      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  <a:endParaRPr lang="en-US" sz="2800" dirty="0" smtClean="0">
              <a:cs typeface="Arial" pitchFamily="34" charset="0"/>
            </a:endParaRPr>
          </a:p>
          <a:p>
            <a:r>
              <a:rPr lang="ar-SA" sz="3000" dirty="0" smtClean="0">
                <a:cs typeface="Arial" pitchFamily="34" charset="0"/>
              </a:rPr>
              <a:t>ب.  </a:t>
            </a:r>
          </a:p>
          <a:p>
            <a:endParaRPr lang="en-US" sz="2800" dirty="0" smtClean="0">
              <a:cs typeface="Arial" pitchFamily="34" charset="0"/>
            </a:endParaRPr>
          </a:p>
          <a:p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ج.   </a:t>
            </a:r>
          </a:p>
          <a:p>
            <a:endParaRPr lang="en-US" sz="2800" dirty="0" smtClean="0"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4495800" y="1600200"/>
          <a:ext cx="1031875" cy="938213"/>
        </p:xfrm>
        <a:graphic>
          <a:graphicData uri="http://schemas.openxmlformats.org/presentationml/2006/ole">
            <p:oleObj spid="_x0000_s19458" name="Equation" r:id="rId3" imgW="545760" imgH="482400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59" name="Object 2"/>
          <p:cNvGraphicFramePr>
            <a:graphicFrameLocks noChangeAspect="1"/>
          </p:cNvGraphicFramePr>
          <p:nvPr/>
        </p:nvGraphicFramePr>
        <p:xfrm>
          <a:off x="7620000" y="2057400"/>
          <a:ext cx="887412" cy="865188"/>
        </p:xfrm>
        <a:graphic>
          <a:graphicData uri="http://schemas.openxmlformats.org/presentationml/2006/ole">
            <p:oleObj spid="_x0000_s19459" name="Equation" r:id="rId4" imgW="469800" imgH="444240" progId="Equation.3">
              <p:embed/>
            </p:oleObj>
          </a:graphicData>
        </a:graphic>
      </p:graphicFrame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7667625" y="3048000"/>
          <a:ext cx="942975" cy="419100"/>
        </p:xfrm>
        <a:graphic>
          <a:graphicData uri="http://schemas.openxmlformats.org/presentationml/2006/ole">
            <p:oleObj spid="_x0000_s19460" name="Equation" r:id="rId5" imgW="558558" imgH="266584" progId="Equation.3">
              <p:embed/>
            </p:oleObj>
          </a:graphicData>
        </a:graphic>
      </p:graphicFrame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0" y="2667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9880" name="Rectangle 8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1" name="Object 7"/>
          <p:cNvGraphicFramePr>
            <a:graphicFrameLocks noChangeAspect="1"/>
          </p:cNvGraphicFramePr>
          <p:nvPr/>
        </p:nvGraphicFramePr>
        <p:xfrm>
          <a:off x="7277100" y="3959225"/>
          <a:ext cx="1409700" cy="638175"/>
        </p:xfrm>
        <a:graphic>
          <a:graphicData uri="http://schemas.openxmlformats.org/presentationml/2006/ole">
            <p:oleObj spid="_x0000_s19461" name="Equation" r:id="rId6" imgW="876240" imgH="482400" progId="Equation.3">
              <p:embed/>
            </p:oleObj>
          </a:graphicData>
        </a:graphic>
      </p:graphicFrame>
      <p:sp>
        <p:nvSpPr>
          <p:cNvPr id="79881" name="Rectangle 9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9883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2" name="Object 10"/>
          <p:cNvGraphicFramePr>
            <a:graphicFrameLocks noChangeAspect="1"/>
          </p:cNvGraphicFramePr>
          <p:nvPr/>
        </p:nvGraphicFramePr>
        <p:xfrm>
          <a:off x="7391400" y="4897438"/>
          <a:ext cx="1028700" cy="720725"/>
        </p:xfrm>
        <a:graphic>
          <a:graphicData uri="http://schemas.openxmlformats.org/presentationml/2006/ole">
            <p:oleObj spid="_x0000_s19462" name="Equation" r:id="rId7" imgW="711000" imgH="444240" progId="Equation.3">
              <p:embed/>
            </p:oleObj>
          </a:graphicData>
        </a:graphic>
      </p:graphicFrame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0" y="4667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0484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22-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sz="2800" dirty="0" smtClean="0">
                <a:cs typeface="Arial" pitchFamily="34" charset="0"/>
              </a:rPr>
              <a:t>0</a:t>
            </a:r>
            <a:r>
              <a:rPr lang="en-US" dirty="0" smtClean="0">
                <a:cs typeface="Arial" pitchFamily="34" charset="0"/>
              </a:rPr>
              <a:t>   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أ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-3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4 </a:t>
            </a:r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en-US" sz="2800" dirty="0" smtClean="0">
                <a:cs typeface="Arial" pitchFamily="34" charset="0"/>
              </a:rPr>
              <a:t>3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482" name="Object 3"/>
          <p:cNvGraphicFramePr>
            <a:graphicFrameLocks noChangeAspect="1"/>
          </p:cNvGraphicFramePr>
          <p:nvPr/>
        </p:nvGraphicFramePr>
        <p:xfrm>
          <a:off x="6402388" y="1828800"/>
          <a:ext cx="1825625" cy="1066800"/>
        </p:xfrm>
        <a:graphic>
          <a:graphicData uri="http://schemas.openxmlformats.org/presentationml/2006/ole">
            <p:oleObj spid="_x0000_s20482" name="Equation" r:id="rId3" imgW="901440" imgH="545760" progId="Equation.3">
              <p:embed/>
            </p:oleObj>
          </a:graphicData>
        </a:graphic>
      </p:graphicFrame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1512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6002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23-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ب. </a:t>
            </a:r>
          </a:p>
          <a:p>
            <a:r>
              <a:rPr lang="ar-SA" sz="3000" dirty="0" smtClean="0">
                <a:cs typeface="Arial" pitchFamily="34" charset="0"/>
              </a:rPr>
              <a:t>ج.  </a:t>
            </a:r>
          </a:p>
          <a:p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6" name="Object 3"/>
          <p:cNvGraphicFramePr>
            <a:graphicFrameLocks noChangeAspect="1"/>
          </p:cNvGraphicFramePr>
          <p:nvPr/>
        </p:nvGraphicFramePr>
        <p:xfrm>
          <a:off x="5405438" y="2057400"/>
          <a:ext cx="3133725" cy="609600"/>
        </p:xfrm>
        <a:graphic>
          <a:graphicData uri="http://schemas.openxmlformats.org/presentationml/2006/ole">
            <p:oleObj spid="_x0000_s21506" name="Equation" r:id="rId3" imgW="1473120" imgH="304560" progId="Equation.3">
              <p:embed/>
            </p:oleObj>
          </a:graphicData>
        </a:graphic>
      </p:graphicFrame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7" name="Object 6"/>
          <p:cNvGraphicFramePr>
            <a:graphicFrameLocks noChangeAspect="1"/>
          </p:cNvGraphicFramePr>
          <p:nvPr/>
        </p:nvGraphicFramePr>
        <p:xfrm>
          <a:off x="7375525" y="2743200"/>
          <a:ext cx="1338263" cy="390525"/>
        </p:xfrm>
        <a:graphic>
          <a:graphicData uri="http://schemas.openxmlformats.org/presentationml/2006/ole">
            <p:oleObj spid="_x0000_s21507" name="Equation" r:id="rId4" imgW="1028520" imgH="241200" progId="Equation.3">
              <p:embed/>
            </p:oleObj>
          </a:graphicData>
        </a:graphic>
      </p:graphicFrame>
      <p:sp>
        <p:nvSpPr>
          <p:cNvPr id="81928" name="Rectangle 8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30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8" name="Object 9"/>
          <p:cNvGraphicFramePr>
            <a:graphicFrameLocks noChangeAspect="1"/>
          </p:cNvGraphicFramePr>
          <p:nvPr/>
        </p:nvGraphicFramePr>
        <p:xfrm>
          <a:off x="7315200" y="3352800"/>
          <a:ext cx="1473200" cy="390525"/>
        </p:xfrm>
        <a:graphic>
          <a:graphicData uri="http://schemas.openxmlformats.org/presentationml/2006/ole">
            <p:oleObj spid="_x0000_s21508" name="Equation" r:id="rId5" imgW="1066680" imgH="241200" progId="Equation.3">
              <p:embed/>
            </p:oleObj>
          </a:graphicData>
        </a:graphic>
      </p:graphicFrame>
      <p:sp>
        <p:nvSpPr>
          <p:cNvPr id="81931" name="Rectangle 11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33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09" name="Object 12"/>
          <p:cNvGraphicFramePr>
            <a:graphicFrameLocks noChangeAspect="1"/>
          </p:cNvGraphicFramePr>
          <p:nvPr/>
        </p:nvGraphicFramePr>
        <p:xfrm>
          <a:off x="7543800" y="3962400"/>
          <a:ext cx="1022350" cy="390525"/>
        </p:xfrm>
        <a:graphic>
          <a:graphicData uri="http://schemas.openxmlformats.org/presentationml/2006/ole">
            <p:oleObj spid="_x0000_s21509" name="Equation" r:id="rId6" imgW="812520" imgH="241200" progId="Equation.3">
              <p:embed/>
            </p:oleObj>
          </a:graphicData>
        </a:graphic>
      </p:graphicFrame>
      <p:sp>
        <p:nvSpPr>
          <p:cNvPr id="81934" name="Rectangle 14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1936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10" name="Object 15"/>
          <p:cNvGraphicFramePr>
            <a:graphicFrameLocks noChangeAspect="1"/>
          </p:cNvGraphicFramePr>
          <p:nvPr/>
        </p:nvGraphicFramePr>
        <p:xfrm>
          <a:off x="7680325" y="4495800"/>
          <a:ext cx="936625" cy="390525"/>
        </p:xfrm>
        <a:graphic>
          <a:graphicData uri="http://schemas.openxmlformats.org/presentationml/2006/ole">
            <p:oleObj spid="_x0000_s21510" name="Equation" r:id="rId7" imgW="774360" imgH="241200" progId="Equation.3">
              <p:embed/>
            </p:oleObj>
          </a:graphicData>
        </a:graphic>
      </p:graphicFrame>
      <p:sp>
        <p:nvSpPr>
          <p:cNvPr id="81937" name="Rectangle 17"/>
          <p:cNvSpPr>
            <a:spLocks noChangeArrowheads="1"/>
          </p:cNvSpPr>
          <p:nvPr/>
        </p:nvSpPr>
        <p:spPr bwMode="auto">
          <a:xfrm>
            <a:off x="0" y="2381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2253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24- </a:t>
            </a:r>
            <a:endParaRPr lang="en-US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6 </a:t>
            </a:r>
            <a:r>
              <a:rPr lang="en-US" dirty="0" smtClean="0">
                <a:cs typeface="Arial" pitchFamily="34" charset="0"/>
              </a:rPr>
              <a:t>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4   </a:t>
            </a:r>
            <a:r>
              <a:rPr lang="ar-SA" sz="3000" dirty="0" smtClean="0">
                <a:cs typeface="Arial" pitchFamily="34" charset="0"/>
              </a:rPr>
              <a:t>ب. </a:t>
            </a:r>
          </a:p>
          <a:p>
            <a:r>
              <a:rPr lang="en-US" sz="2800" dirty="0" smtClean="0">
                <a:cs typeface="Arial" pitchFamily="34" charset="0"/>
              </a:rPr>
              <a:t>3   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ج.  </a:t>
            </a:r>
          </a:p>
          <a:p>
            <a:r>
              <a:rPr lang="en-US" sz="2800" dirty="0" smtClean="0">
                <a:cs typeface="Arial" pitchFamily="34" charset="0"/>
              </a:rPr>
              <a:t>-3  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/>
        </p:nvGraphicFramePr>
        <p:xfrm>
          <a:off x="6753225" y="1905000"/>
          <a:ext cx="1657350" cy="990600"/>
        </p:xfrm>
        <a:graphic>
          <a:graphicData uri="http://schemas.openxmlformats.org/presentationml/2006/ole">
            <p:oleObj spid="_x0000_s22530" name="Equation" r:id="rId3" imgW="660240" imgH="545760" progId="Equation.3">
              <p:embed/>
            </p:oleObj>
          </a:graphicData>
        </a:graphic>
      </p:graphicFrame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0" y="5429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 </a:t>
            </a:r>
            <a:endParaRPr lang="ar-SA" sz="3000" dirty="0"/>
          </a:p>
        </p:txBody>
      </p:sp>
      <p:sp>
        <p:nvSpPr>
          <p:cNvPr id="18436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76400"/>
            <a:ext cx="8915400" cy="4525963"/>
          </a:xfrm>
        </p:spPr>
        <p:txBody>
          <a:bodyPr/>
          <a:lstStyle/>
          <a:p>
            <a:pPr rtl="1"/>
            <a:r>
              <a:rPr lang="ar-SA" sz="2400" b="1" dirty="0" smtClean="0">
                <a:cs typeface="Arial" pitchFamily="34" charset="0"/>
              </a:rPr>
              <a:t>    </a:t>
            </a:r>
          </a:p>
          <a:p>
            <a:pPr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25- </a:t>
            </a:r>
            <a:r>
              <a:rPr lang="ar-SA" b="1" dirty="0" smtClean="0">
                <a:cs typeface="Arial" pitchFamily="34" charset="0"/>
              </a:rPr>
              <a:t>إذا كان                       فان للدالة قيمة صغرى هي :</a:t>
            </a:r>
          </a:p>
          <a:p>
            <a:r>
              <a:rPr lang="en-US" dirty="0" smtClean="0">
                <a:cs typeface="Arial" pitchFamily="34" charset="0"/>
              </a:rPr>
              <a:t>25    </a:t>
            </a:r>
            <a:r>
              <a:rPr lang="ar-SA" dirty="0" smtClean="0">
                <a:cs typeface="Arial" pitchFamily="34" charset="0"/>
              </a:rPr>
              <a:t>أ</a:t>
            </a:r>
            <a:r>
              <a:rPr lang="ar-SA" sz="3000" dirty="0" smtClean="0">
                <a:cs typeface="Arial" pitchFamily="34" charset="0"/>
              </a:rPr>
              <a:t>. </a:t>
            </a:r>
          </a:p>
          <a:p>
            <a:r>
              <a:rPr lang="en-US" sz="2800" dirty="0" smtClean="0">
                <a:cs typeface="Arial" pitchFamily="34" charset="0"/>
              </a:rPr>
              <a:t>-25</a:t>
            </a:r>
            <a:r>
              <a:rPr lang="en-US" sz="3000" dirty="0" smtClean="0">
                <a:cs typeface="Arial" pitchFamily="34" charset="0"/>
              </a:rPr>
              <a:t> </a:t>
            </a:r>
            <a:r>
              <a:rPr lang="ar-SA" sz="3000" dirty="0" smtClean="0">
                <a:solidFill>
                  <a:srgbClr val="FF0000"/>
                </a:solidFill>
                <a:cs typeface="Arial" pitchFamily="34" charset="0"/>
              </a:rPr>
              <a:t>ب.  </a:t>
            </a:r>
          </a:p>
          <a:p>
            <a:r>
              <a:rPr lang="en-US" sz="2800" dirty="0" smtClean="0">
                <a:cs typeface="Arial" pitchFamily="34" charset="0"/>
              </a:rPr>
              <a:t>-5</a:t>
            </a:r>
            <a:r>
              <a:rPr lang="ar-SA" sz="3000" dirty="0" smtClean="0">
                <a:cs typeface="Arial" pitchFamily="34" charset="0"/>
              </a:rPr>
              <a:t>ج.   </a:t>
            </a:r>
          </a:p>
          <a:p>
            <a:r>
              <a:rPr lang="en-US" sz="2800" dirty="0" smtClean="0">
                <a:cs typeface="Arial" pitchFamily="34" charset="0"/>
              </a:rPr>
              <a:t>-75  </a:t>
            </a:r>
            <a:r>
              <a:rPr lang="ar-SA" sz="3000" dirty="0" smtClean="0">
                <a:cs typeface="Arial" pitchFamily="34" charset="0"/>
              </a:rPr>
              <a:t>د.</a:t>
            </a:r>
            <a:r>
              <a:rPr lang="ar-SA" dirty="0" smtClean="0">
                <a:cs typeface="Arial" pitchFamily="34" charset="0"/>
              </a:rPr>
              <a:t>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2000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52387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3048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2762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5322888" y="2160588"/>
          <a:ext cx="2184400" cy="544512"/>
        </p:xfrm>
        <a:graphic>
          <a:graphicData uri="http://schemas.openxmlformats.org/presentationml/2006/ole">
            <p:oleObj spid="_x0000_s51202" name="Equation" r:id="rId3" imgW="1155600" imgH="279360" progId="Equation.3">
              <p:embed/>
            </p:oleObj>
          </a:graphicData>
        </a:graphic>
      </p:graphicFrame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4286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واجب(1):</a:t>
            </a:r>
          </a:p>
        </p:txBody>
      </p:sp>
      <p:sp>
        <p:nvSpPr>
          <p:cNvPr id="2765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cs typeface="Arial" pitchFamily="34" charset="0"/>
              </a:rPr>
              <a:t>1- أوجد كل خط من الخطوط المستقيمة الذي يحقق الشروط المعطاة فيما يلي: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3000" dirty="0" smtClean="0">
                <a:cs typeface="Arial" pitchFamily="34" charset="0"/>
              </a:rPr>
              <a:t>المستقيم  المار بالنقطة </a:t>
            </a:r>
            <a:r>
              <a:rPr lang="en-US" sz="3000" dirty="0" smtClean="0">
                <a:cs typeface="Arial" pitchFamily="34" charset="0"/>
              </a:rPr>
              <a:t>(6, 2) </a:t>
            </a:r>
            <a:r>
              <a:rPr lang="ar-SA" sz="3000" dirty="0" smtClean="0">
                <a:cs typeface="Arial" pitchFamily="34" charset="0"/>
              </a:rPr>
              <a:t> وميله </a:t>
            </a:r>
            <a:r>
              <a:rPr lang="en-US" sz="3000" dirty="0" smtClean="0">
                <a:cs typeface="Arial" pitchFamily="34" charset="0"/>
              </a:rPr>
              <a:t>m=-7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3000" dirty="0" smtClean="0">
                <a:cs typeface="Arial" pitchFamily="34" charset="0"/>
              </a:rPr>
              <a:t>المستقيم  المار بالنقطتين</a:t>
            </a:r>
            <a:r>
              <a:rPr lang="en-US" sz="3000" dirty="0" smtClean="0">
                <a:cs typeface="Arial" pitchFamily="34" charset="0"/>
              </a:rPr>
              <a:t>(5,8) </a:t>
            </a:r>
            <a:r>
              <a:rPr lang="ar-SA" sz="3000" dirty="0" smtClean="0">
                <a:cs typeface="Arial" pitchFamily="34" charset="0"/>
              </a:rPr>
              <a:t> و </a:t>
            </a:r>
            <a:r>
              <a:rPr lang="en-US" sz="3000" dirty="0" smtClean="0">
                <a:cs typeface="Arial" pitchFamily="34" charset="0"/>
              </a:rPr>
              <a:t>(-3,6)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3000" dirty="0" smtClean="0">
                <a:cs typeface="Arial" pitchFamily="34" charset="0"/>
              </a:rPr>
              <a:t>المستقيم الذي يمر بالنقطة </a:t>
            </a:r>
            <a:r>
              <a:rPr lang="en-US" sz="3000" dirty="0" smtClean="0">
                <a:cs typeface="Arial" pitchFamily="34" charset="0"/>
              </a:rPr>
              <a:t>(3,0) </a:t>
            </a:r>
            <a:r>
              <a:rPr lang="ar-SA" sz="3000" dirty="0" smtClean="0">
                <a:cs typeface="Arial" pitchFamily="34" charset="0"/>
              </a:rPr>
              <a:t> وعمودي على المستقيم </a:t>
            </a:r>
            <a:r>
              <a:rPr lang="en-US" sz="3000" dirty="0" smtClean="0">
                <a:cs typeface="Arial" pitchFamily="34" charset="0"/>
              </a:rPr>
              <a:t> 2x+3y=6 </a:t>
            </a:r>
            <a:r>
              <a:rPr lang="ar-SA" sz="3000" dirty="0" smtClean="0">
                <a:cs typeface="Arial" pitchFamily="34" charset="0"/>
              </a:rPr>
              <a:t> </a:t>
            </a:r>
          </a:p>
          <a:p>
            <a:pPr marL="571500" indent="-571500" rtl="1">
              <a:buFont typeface="+mj-cs"/>
              <a:buAutoNum type="arabic2Minus"/>
              <a:defRPr/>
            </a:pPr>
            <a:r>
              <a:rPr lang="ar-SA" sz="3000" dirty="0" smtClean="0">
                <a:cs typeface="Arial" pitchFamily="34" charset="0"/>
              </a:rPr>
              <a:t>المستقيم الذي يمر </a:t>
            </a:r>
            <a:r>
              <a:rPr lang="en-US" sz="3000" dirty="0" smtClean="0">
                <a:cs typeface="Arial" pitchFamily="34" charset="0"/>
              </a:rPr>
              <a:t>(3,3)</a:t>
            </a:r>
            <a:r>
              <a:rPr lang="ar-SA" sz="3000" dirty="0" smtClean="0">
                <a:cs typeface="Arial" pitchFamily="34" charset="0"/>
              </a:rPr>
              <a:t> ويوازي المستقيم </a:t>
            </a:r>
            <a:r>
              <a:rPr lang="en-US" sz="3000" dirty="0" smtClean="0">
                <a:cs typeface="Arial" pitchFamily="34" charset="0"/>
              </a:rPr>
              <a:t>3x-y=6 </a:t>
            </a:r>
            <a:r>
              <a:rPr lang="ar-SA" sz="3000" dirty="0" smtClean="0">
                <a:cs typeface="Arial" pitchFamily="34" charset="0"/>
              </a:rPr>
              <a:t>                </a:t>
            </a:r>
          </a:p>
          <a:p>
            <a:pPr marL="514350" indent="-514350" rtl="1">
              <a:defRPr/>
            </a:pPr>
            <a:r>
              <a:rPr lang="ar-SA" sz="3000" dirty="0" smtClean="0">
                <a:cs typeface="Arial" pitchFamily="34" charset="0"/>
              </a:rPr>
              <a:t>2- أوجد الميل والمقطوع الصادي للمستقيم </a:t>
            </a:r>
            <a:r>
              <a:rPr lang="en-US" sz="3000" dirty="0" smtClean="0">
                <a:cs typeface="Arial" pitchFamily="34" charset="0"/>
              </a:rPr>
              <a:t>-4x=12-3y</a:t>
            </a:r>
            <a:endParaRPr lang="ar-SA" dirty="0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2Minus"/>
              <a:defRPr/>
            </a:pPr>
            <a:endParaRPr lang="ar-SA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970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أ- </a:t>
            </a:r>
            <a:r>
              <a:rPr lang="ar-SA" sz="3000" smtClean="0">
                <a:cs typeface="Arial" pitchFamily="34" charset="0"/>
              </a:rPr>
              <a:t>المستقيم المار بالنقطة </a:t>
            </a:r>
            <a:r>
              <a:rPr lang="en-US" sz="3000" smtClean="0">
                <a:cs typeface="Arial" pitchFamily="34" charset="0"/>
              </a:rPr>
              <a:t>(6, 2)</a:t>
            </a:r>
            <a:r>
              <a:rPr lang="ar-SA" sz="3000" smtClean="0">
                <a:cs typeface="Arial" pitchFamily="34" charset="0"/>
              </a:rPr>
              <a:t> وميله يساوي </a:t>
            </a:r>
            <a:r>
              <a:rPr lang="en-US" sz="3000" smtClean="0">
                <a:cs typeface="Arial" pitchFamily="34" charset="0"/>
              </a:rPr>
              <a:t>m= -7</a:t>
            </a:r>
            <a:r>
              <a:rPr lang="ar-SA" sz="3000" smtClean="0">
                <a:cs typeface="Arial" pitchFamily="34" charset="0"/>
              </a:rPr>
              <a:t> </a:t>
            </a:r>
            <a:r>
              <a:rPr lang="ar-SA" smtClean="0">
                <a:cs typeface="Arial" pitchFamily="34" charset="0"/>
              </a:rPr>
              <a:t>. </a:t>
            </a: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0" name="Object 5"/>
          <p:cNvGraphicFramePr>
            <a:graphicFrameLocks noChangeAspect="1"/>
          </p:cNvGraphicFramePr>
          <p:nvPr/>
        </p:nvGraphicFramePr>
        <p:xfrm>
          <a:off x="1143000" y="2530475"/>
          <a:ext cx="5865813" cy="576263"/>
        </p:xfrm>
        <a:graphic>
          <a:graphicData uri="http://schemas.openxmlformats.org/presentationml/2006/ole">
            <p:oleObj spid="_x0000_s29698" name="Equation" r:id="rId3" imgW="1460160" imgH="215640" progId="Equation.3">
              <p:embed/>
            </p:oleObj>
          </a:graphicData>
        </a:graphic>
      </p:graphicFrame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847725" y="4648200"/>
          <a:ext cx="5400675" cy="522288"/>
        </p:xfrm>
        <a:graphic>
          <a:graphicData uri="http://schemas.openxmlformats.org/presentationml/2006/ole">
            <p:oleObj spid="_x0000_s29699" name="Equation" r:id="rId4" imgW="1028520" imgH="2030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185863" y="3200400"/>
          <a:ext cx="5210175" cy="522288"/>
        </p:xfrm>
        <a:graphic>
          <a:graphicData uri="http://schemas.openxmlformats.org/presentationml/2006/ole">
            <p:oleObj spid="_x0000_s29700" name="Equation" r:id="rId5" imgW="1091880" imgH="2030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619125" y="3962400"/>
          <a:ext cx="5600700" cy="522288"/>
        </p:xfrm>
        <a:graphic>
          <a:graphicData uri="http://schemas.openxmlformats.org/presentationml/2006/ole">
            <p:oleObj spid="_x0000_s29701" name="Equation" r:id="rId6" imgW="1066680" imgH="203040" progId="Equation.3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990600" y="5334000"/>
          <a:ext cx="4267200" cy="522288"/>
        </p:xfrm>
        <a:graphic>
          <a:graphicData uri="http://schemas.openxmlformats.org/presentationml/2006/ole">
            <p:oleObj spid="_x0000_s29702" name="Equation" r:id="rId7" imgW="81252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2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ب - </a:t>
            </a:r>
            <a:r>
              <a:rPr lang="ar-SA" sz="3000" smtClean="0">
                <a:cs typeface="Arial" pitchFamily="34" charset="0"/>
              </a:rPr>
              <a:t>المستقيم المار بالنقطتين </a:t>
            </a:r>
            <a:r>
              <a:rPr lang="en-US" sz="3000" smtClean="0">
                <a:cs typeface="Arial" pitchFamily="34" charset="0"/>
              </a:rPr>
              <a:t>(5, 8)</a:t>
            </a:r>
            <a:r>
              <a:rPr lang="ar-SA" sz="3000" smtClean="0">
                <a:cs typeface="Arial" pitchFamily="34" charset="0"/>
              </a:rPr>
              <a:t> و   </a:t>
            </a:r>
            <a:r>
              <a:rPr lang="en-US" sz="3000" smtClean="0">
                <a:cs typeface="Arial" pitchFamily="34" charset="0"/>
              </a:rPr>
              <a:t>(-3,6)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9221" name="Object 7"/>
          <p:cNvGraphicFramePr>
            <a:graphicFrameLocks noChangeAspect="1"/>
          </p:cNvGraphicFramePr>
          <p:nvPr/>
        </p:nvGraphicFramePr>
        <p:xfrm>
          <a:off x="582613" y="2362200"/>
          <a:ext cx="7386637" cy="457200"/>
        </p:xfrm>
        <a:graphic>
          <a:graphicData uri="http://schemas.openxmlformats.org/presentationml/2006/ole">
            <p:oleObj spid="_x0000_s30722" name="Equation" r:id="rId3" imgW="1714320" imgH="215640" progId="Equation.3">
              <p:embed/>
            </p:oleObj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838200" y="3124200"/>
          <a:ext cx="4127500" cy="869950"/>
        </p:xfrm>
        <a:graphic>
          <a:graphicData uri="http://schemas.openxmlformats.org/presentationml/2006/ole">
            <p:oleObj spid="_x0000_s30723" name="Equation" r:id="rId4" imgW="1054080" imgH="4316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68288" y="4114800"/>
          <a:ext cx="6016625" cy="792163"/>
        </p:xfrm>
        <a:graphic>
          <a:graphicData uri="http://schemas.openxmlformats.org/presentationml/2006/ole">
            <p:oleObj spid="_x0000_s30724" name="Equation" r:id="rId5" imgW="15364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175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>
              <a:buFont typeface="Calibri" pitchFamily="34" charset="0"/>
              <a:buAutoNum type="arabicPeriod"/>
            </a:pP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993775" y="2514600"/>
          <a:ext cx="3629025" cy="457200"/>
        </p:xfrm>
        <a:graphic>
          <a:graphicData uri="http://schemas.openxmlformats.org/presentationml/2006/ole">
            <p:oleObj spid="_x0000_s31746" name="Equation" r:id="rId3" imgW="927000" imgH="203040" progId="Equation.3">
              <p:embed/>
            </p:oleObj>
          </a:graphicData>
        </a:graphic>
      </p:graphicFrame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1038225" y="3276600"/>
          <a:ext cx="5667375" cy="457200"/>
        </p:xfrm>
        <a:graphic>
          <a:graphicData uri="http://schemas.openxmlformats.org/presentationml/2006/ole">
            <p:oleObj spid="_x0000_s31747" name="Equation" r:id="rId4" imgW="1447560" imgH="203040" progId="Equation.3">
              <p:embed/>
            </p:oleObj>
          </a:graphicData>
        </a:graphic>
      </p:graphicFrame>
      <p:graphicFrame>
        <p:nvGraphicFramePr>
          <p:cNvPr id="3" name="Object 10"/>
          <p:cNvGraphicFramePr>
            <a:graphicFrameLocks noChangeAspect="1"/>
          </p:cNvGraphicFramePr>
          <p:nvPr/>
        </p:nvGraphicFramePr>
        <p:xfrm>
          <a:off x="1066800" y="4114800"/>
          <a:ext cx="3124200" cy="914400"/>
        </p:xfrm>
        <a:graphic>
          <a:graphicData uri="http://schemas.openxmlformats.org/presentationml/2006/ole">
            <p:oleObj spid="_x0000_s31748" name="Equation" r:id="rId5" imgW="685800" imgH="39348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996950" y="1676400"/>
          <a:ext cx="3727450" cy="457200"/>
        </p:xfrm>
        <a:graphic>
          <a:graphicData uri="http://schemas.openxmlformats.org/presentationml/2006/ole">
            <p:oleObj spid="_x0000_s31749" name="Equation" r:id="rId6" imgW="95220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2777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ج- </a:t>
            </a:r>
            <a:r>
              <a:rPr lang="ar-SA" sz="3000" smtClean="0">
                <a:cs typeface="Arial" pitchFamily="34" charset="0"/>
              </a:rPr>
              <a:t>المستقيم الذي يمر بالنقطة </a:t>
            </a:r>
            <a:r>
              <a:rPr lang="en-US" sz="3000" smtClean="0">
                <a:cs typeface="Arial" pitchFamily="34" charset="0"/>
              </a:rPr>
              <a:t>(3, 0)</a:t>
            </a:r>
            <a:r>
              <a:rPr lang="ar-SA" sz="3000" smtClean="0">
                <a:cs typeface="Arial" pitchFamily="34" charset="0"/>
              </a:rPr>
              <a:t> وعمودي على المستقيم  </a:t>
            </a:r>
            <a:r>
              <a:rPr lang="en-US" sz="3000" smtClean="0">
                <a:cs typeface="Arial" pitchFamily="34" charset="0"/>
              </a:rPr>
              <a:t>2x+3y=6</a:t>
            </a:r>
            <a:r>
              <a:rPr lang="ar-SA" sz="300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sz="2800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نفرض ميل المستقيم  </a:t>
            </a:r>
            <a:r>
              <a:rPr lang="en-US" sz="3000" smtClean="0">
                <a:cs typeface="Arial" pitchFamily="34" charset="0"/>
              </a:rPr>
              <a:t>2x+3y=6 </a:t>
            </a:r>
            <a:r>
              <a:rPr lang="ar-SA" sz="3000" smtClean="0">
                <a:cs typeface="Arial" pitchFamily="34" charset="0"/>
              </a:rPr>
              <a:t> هو        وميل المستقيم العمودي 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اذاً 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r>
              <a:rPr lang="ar-SA" sz="2400" b="1" smtClean="0">
                <a:cs typeface="Arial" pitchFamily="34" charset="0"/>
              </a:rPr>
              <a:t>        (شرط التعامد)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114800" y="2362200"/>
          <a:ext cx="685800" cy="457200"/>
        </p:xfrm>
        <a:graphic>
          <a:graphicData uri="http://schemas.openxmlformats.org/presentationml/2006/ole">
            <p:oleObj spid="_x0000_s32770" name="Equation" r:id="rId3" imgW="190440" imgH="2156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191000" y="3962400"/>
          <a:ext cx="3800475" cy="457200"/>
        </p:xfrm>
        <a:graphic>
          <a:graphicData uri="http://schemas.openxmlformats.org/presentationml/2006/ole">
            <p:oleObj spid="_x0000_s32771" name="Equation" r:id="rId4" imgW="723600" imgH="203040" progId="Equation.3">
              <p:embed/>
            </p:oleObj>
          </a:graphicData>
        </a:graphic>
      </p:graphicFrame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4191000" y="2971800"/>
          <a:ext cx="2728913" cy="762000"/>
        </p:xfrm>
        <a:graphic>
          <a:graphicData uri="http://schemas.openxmlformats.org/presentationml/2006/ole">
            <p:oleObj spid="_x0000_s32772" name="Equation" r:id="rId5" imgW="571320" imgH="393480" progId="Equation.3">
              <p:embed/>
            </p:oleObj>
          </a:graphicData>
        </a:graphic>
      </p:graphicFrame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4267200" y="4572000"/>
          <a:ext cx="2668588" cy="838200"/>
        </p:xfrm>
        <a:graphic>
          <a:graphicData uri="http://schemas.openxmlformats.org/presentationml/2006/ole">
            <p:oleObj spid="_x0000_s32773" name="Equation" r:id="rId6" imgW="558720" imgH="393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27038" y="2416175"/>
          <a:ext cx="792162" cy="555625"/>
        </p:xfrm>
        <a:graphic>
          <a:graphicData uri="http://schemas.openxmlformats.org/presentationml/2006/ole">
            <p:oleObj spid="_x0000_s32774" name="Equation" r:id="rId7" imgW="203040" imgH="215640" progId="Equation.3">
              <p:embed/>
            </p:oleObj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3340100" y="5675313"/>
          <a:ext cx="3760788" cy="460375"/>
        </p:xfrm>
        <a:graphic>
          <a:graphicData uri="http://schemas.openxmlformats.org/presentationml/2006/ole">
            <p:oleObj spid="_x0000_s32775" name="Equation" r:id="rId8" imgW="78732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ar-SA" sz="3000" dirty="0"/>
          </a:p>
        </p:txBody>
      </p:sp>
      <p:sp>
        <p:nvSpPr>
          <p:cNvPr id="3380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143000" y="1674813"/>
          <a:ext cx="4724400" cy="687387"/>
        </p:xfrm>
        <a:graphic>
          <a:graphicData uri="http://schemas.openxmlformats.org/presentationml/2006/ole">
            <p:oleObj spid="_x0000_s33794" name="Equation" r:id="rId3" imgW="1917360" imgH="431640" progId="Equation.3">
              <p:embed/>
            </p:oleObj>
          </a:graphicData>
        </a:graphic>
      </p:graphicFrame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1066800" y="2514600"/>
          <a:ext cx="2779713" cy="457200"/>
        </p:xfrm>
        <a:graphic>
          <a:graphicData uri="http://schemas.openxmlformats.org/presentationml/2006/ole">
            <p:oleObj spid="_x0000_s33795" name="Equation" r:id="rId4" imgW="1155600" imgH="215640" progId="Equation.3">
              <p:embed/>
            </p:oleObj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/>
        </p:nvGraphicFramePr>
        <p:xfrm>
          <a:off x="1077913" y="3352800"/>
          <a:ext cx="3570287" cy="457200"/>
        </p:xfrm>
        <a:graphic>
          <a:graphicData uri="http://schemas.openxmlformats.org/presentationml/2006/ole">
            <p:oleObj spid="_x0000_s33796" name="Equation" r:id="rId5" imgW="888840" imgH="215640" progId="Equation.3">
              <p:embed/>
            </p:oleObj>
          </a:graphicData>
        </a:graphic>
      </p:graphicFrame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1135063" y="4038600"/>
          <a:ext cx="3665537" cy="833438"/>
        </p:xfrm>
        <a:graphic>
          <a:graphicData uri="http://schemas.openxmlformats.org/presentationml/2006/ole">
            <p:oleObj spid="_x0000_s33797" name="Equation" r:id="rId6" imgW="1523880" imgH="393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1524000" y="5033963"/>
          <a:ext cx="1587500" cy="833437"/>
        </p:xfrm>
        <a:graphic>
          <a:graphicData uri="http://schemas.openxmlformats.org/presentationml/2006/ole">
            <p:oleObj spid="_x0000_s33798" name="Equation" r:id="rId7" imgW="66024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482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د-</a:t>
            </a:r>
            <a:r>
              <a:rPr lang="ar-SA" sz="3000" smtClean="0">
                <a:cs typeface="Arial" pitchFamily="34" charset="0"/>
              </a:rPr>
              <a:t>المستقيم الذي يمر بالنقطة </a:t>
            </a:r>
            <a:r>
              <a:rPr lang="en-US" sz="3000" smtClean="0">
                <a:cs typeface="Arial" pitchFamily="34" charset="0"/>
              </a:rPr>
              <a:t>(3, 3)</a:t>
            </a:r>
            <a:r>
              <a:rPr lang="ar-SA" sz="3000" smtClean="0">
                <a:cs typeface="Arial" pitchFamily="34" charset="0"/>
              </a:rPr>
              <a:t> ويوازي على المستقيم  </a:t>
            </a:r>
            <a:r>
              <a:rPr lang="en-US" sz="3000" smtClean="0">
                <a:cs typeface="Arial" pitchFamily="34" charset="0"/>
              </a:rPr>
              <a:t>3x-y=6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2800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نفرض ميل المستقيم  </a:t>
            </a:r>
            <a:r>
              <a:rPr lang="en-US" sz="3000" smtClean="0">
                <a:cs typeface="Arial" pitchFamily="34" charset="0"/>
              </a:rPr>
              <a:t>3x-y=6 </a:t>
            </a:r>
            <a:r>
              <a:rPr lang="ar-SA" sz="3000" smtClean="0">
                <a:cs typeface="Arial" pitchFamily="34" charset="0"/>
              </a:rPr>
              <a:t> هو      وميل المستقيم الموازي 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اذاً </a:t>
            </a:r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r>
              <a:rPr lang="ar-SA" sz="2400" b="1" smtClean="0">
                <a:cs typeface="Arial" pitchFamily="34" charset="0"/>
              </a:rPr>
              <a:t>                     (  شرط التوازي)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495800" y="2438400"/>
          <a:ext cx="685800" cy="457200"/>
        </p:xfrm>
        <a:graphic>
          <a:graphicData uri="http://schemas.openxmlformats.org/presentationml/2006/ole">
            <p:oleObj spid="_x0000_s34818" name="Equation" r:id="rId3" imgW="190440" imgH="2156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024313" y="3810000"/>
          <a:ext cx="4133850" cy="457200"/>
        </p:xfrm>
        <a:graphic>
          <a:graphicData uri="http://schemas.openxmlformats.org/presentationml/2006/ole">
            <p:oleObj spid="_x0000_s34819" name="Equation" r:id="rId4" imgW="787320" imgH="203040" progId="Equation.3">
              <p:embed/>
            </p:oleObj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4191000" y="2971800"/>
          <a:ext cx="2728913" cy="762000"/>
        </p:xfrm>
        <a:graphic>
          <a:graphicData uri="http://schemas.openxmlformats.org/presentationml/2006/ole">
            <p:oleObj spid="_x0000_s34820" name="Equation" r:id="rId5" imgW="571320" imgH="39348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3751263" y="4419600"/>
          <a:ext cx="3698875" cy="838200"/>
        </p:xfrm>
        <a:graphic>
          <a:graphicData uri="http://schemas.openxmlformats.org/presentationml/2006/ole">
            <p:oleObj spid="_x0000_s34821" name="Equation" r:id="rId6" imgW="774360" imgH="39348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960438" y="2438400"/>
          <a:ext cx="639762" cy="533400"/>
        </p:xfrm>
        <a:graphic>
          <a:graphicData uri="http://schemas.openxmlformats.org/presentationml/2006/ole">
            <p:oleObj spid="_x0000_s34822" name="Equation" r:id="rId7" imgW="203040" imgH="215640" progId="Equation.3">
              <p:embed/>
            </p:oleObj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1889125" y="5635625"/>
          <a:ext cx="3579813" cy="460375"/>
        </p:xfrm>
        <a:graphic>
          <a:graphicData uri="http://schemas.openxmlformats.org/presentationml/2006/ole">
            <p:oleObj spid="_x0000_s34823" name="Equation" r:id="rId8" imgW="74916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ar-SA" sz="3000" dirty="0"/>
          </a:p>
        </p:txBody>
      </p:sp>
      <p:sp>
        <p:nvSpPr>
          <p:cNvPr id="35848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990600" y="1600200"/>
          <a:ext cx="2779713" cy="457200"/>
        </p:xfrm>
        <a:graphic>
          <a:graphicData uri="http://schemas.openxmlformats.org/presentationml/2006/ole">
            <p:oleObj spid="_x0000_s35842" name="Equation" r:id="rId3" imgW="1155600" imgH="215640" progId="Equation.3">
              <p:embed/>
            </p:oleObj>
          </a:graphicData>
        </a:graphic>
      </p:graphicFrame>
      <p:graphicFrame>
        <p:nvGraphicFramePr>
          <p:cNvPr id="67590" name="Object 5"/>
          <p:cNvGraphicFramePr>
            <a:graphicFrameLocks noChangeAspect="1"/>
          </p:cNvGraphicFramePr>
          <p:nvPr/>
        </p:nvGraphicFramePr>
        <p:xfrm>
          <a:off x="990600" y="2286000"/>
          <a:ext cx="3519488" cy="457200"/>
        </p:xfrm>
        <a:graphic>
          <a:graphicData uri="http://schemas.openxmlformats.org/presentationml/2006/ole">
            <p:oleObj spid="_x0000_s35843" name="Equation" r:id="rId4" imgW="876240" imgH="215640" progId="Equation.3">
              <p:embed/>
            </p:oleObj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1004888" y="3021013"/>
          <a:ext cx="3482975" cy="430212"/>
        </p:xfrm>
        <a:graphic>
          <a:graphicData uri="http://schemas.openxmlformats.org/presentationml/2006/ole">
            <p:oleObj spid="_x0000_s35844" name="Equation" r:id="rId5" imgW="1447560" imgH="203040" progId="Equation.3">
              <p:embed/>
            </p:oleObj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/>
        </p:nvGraphicFramePr>
        <p:xfrm>
          <a:off x="1030288" y="4953000"/>
          <a:ext cx="2057400" cy="430213"/>
        </p:xfrm>
        <a:graphic>
          <a:graphicData uri="http://schemas.openxmlformats.org/presentationml/2006/ole">
            <p:oleObj spid="_x0000_s35845" name="Equation" r:id="rId6" imgW="647640" imgH="203040" progId="Equation.3">
              <p:embed/>
            </p:oleObj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1108075" y="4016375"/>
          <a:ext cx="2016125" cy="430213"/>
        </p:xfrm>
        <a:graphic>
          <a:graphicData uri="http://schemas.openxmlformats.org/presentationml/2006/ole">
            <p:oleObj spid="_x0000_s35846" name="Equation" r:id="rId7" imgW="83808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حلول واجب(1)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686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solidFill>
                  <a:srgbClr val="FF0000"/>
                </a:solidFill>
                <a:cs typeface="Arial" pitchFamily="34" charset="0"/>
              </a:rPr>
              <a:t>2-</a:t>
            </a:r>
            <a:r>
              <a:rPr lang="ar-SA" sz="3000" smtClean="0">
                <a:cs typeface="Arial" pitchFamily="34" charset="0"/>
              </a:rPr>
              <a:t> أوجد الميل والمقطوع الصادي للمستقيم</a:t>
            </a:r>
            <a:r>
              <a:rPr lang="en-US" sz="3000" smtClean="0">
                <a:cs typeface="Arial" pitchFamily="34" charset="0"/>
              </a:rPr>
              <a:t>   -4x=12-3y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 لإيجاد المطلوب نضع أولا المعادلة المعطاة على الصورة :</a:t>
            </a:r>
          </a:p>
          <a:p>
            <a:pPr marL="514350" indent="-514350"/>
            <a:r>
              <a:rPr lang="en-US" sz="3000" smtClean="0">
                <a:cs typeface="Arial" pitchFamily="34" charset="0"/>
              </a:rPr>
              <a:t>Y=mx+b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من المعادلة المعطاة نجد أن </a:t>
            </a:r>
          </a:p>
          <a:p>
            <a:pPr marL="514350" indent="-514350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3735" name="Object 7"/>
          <p:cNvGraphicFramePr>
            <a:graphicFrameLocks noChangeAspect="1"/>
          </p:cNvGraphicFramePr>
          <p:nvPr/>
        </p:nvGraphicFramePr>
        <p:xfrm>
          <a:off x="866775" y="4344988"/>
          <a:ext cx="2952750" cy="455612"/>
        </p:xfrm>
        <a:graphic>
          <a:graphicData uri="http://schemas.openxmlformats.org/presentationml/2006/ole">
            <p:oleObj spid="_x0000_s36866" name="Equation" r:id="rId3" imgW="787320" imgH="203040" progId="Equation.3">
              <p:embed/>
            </p:oleObj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/>
        </p:nvGraphicFramePr>
        <p:xfrm>
          <a:off x="990600" y="4911725"/>
          <a:ext cx="2619375" cy="879475"/>
        </p:xfrm>
        <a:graphic>
          <a:graphicData uri="http://schemas.openxmlformats.org/presentationml/2006/ole">
            <p:oleObj spid="_x0000_s36867" name="Equation" r:id="rId4" imgW="69840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7892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smtClean="0">
                <a:cs typeface="Arial" pitchFamily="34" charset="0"/>
              </a:rPr>
              <a:t>بمقارنة هذه المعادلة الأخيرة بالمعادلة</a:t>
            </a:r>
            <a:r>
              <a:rPr lang="en-US" sz="3000" smtClean="0">
                <a:cs typeface="Arial" pitchFamily="34" charset="0"/>
              </a:rPr>
              <a:t>y=mx+b </a:t>
            </a:r>
            <a:endParaRPr lang="ar-SA" sz="3000" smtClean="0">
              <a:cs typeface="Arial" pitchFamily="34" charset="0"/>
            </a:endParaRPr>
          </a:p>
          <a:p>
            <a:pPr marL="514350" indent="-514350" rtl="1"/>
            <a:r>
              <a:rPr lang="ar-SA" sz="3000" smtClean="0">
                <a:cs typeface="Arial" pitchFamily="34" charset="0"/>
              </a:rPr>
              <a:t>نجد أن        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</a:t>
            </a:r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" name="مستطيل 9"/>
          <p:cNvSpPr>
            <a:spLocks noChangeArrowheads="1"/>
          </p:cNvSpPr>
          <p:nvPr/>
        </p:nvSpPr>
        <p:spPr bwMode="auto">
          <a:xfrm>
            <a:off x="7315200" y="2590800"/>
            <a:ext cx="152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/>
            <a:endParaRPr lang="ar-SA" sz="3200">
              <a:solidFill>
                <a:srgbClr val="FF0000"/>
              </a:solidFill>
            </a:endParaRPr>
          </a:p>
        </p:txBody>
      </p:sp>
      <p:sp>
        <p:nvSpPr>
          <p:cNvPr id="37897" name="مستطيل 11"/>
          <p:cNvSpPr>
            <a:spLocks noChangeArrowheads="1"/>
          </p:cNvSpPr>
          <p:nvPr/>
        </p:nvSpPr>
        <p:spPr bwMode="auto">
          <a:xfrm>
            <a:off x="1828800" y="2819400"/>
            <a:ext cx="76200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/>
            <a:r>
              <a:rPr lang="ar-SA" sz="3000"/>
              <a:t>   الميل هو             والمقطوع الصادي هو </a:t>
            </a:r>
            <a:r>
              <a:rPr lang="en-US" sz="3000"/>
              <a:t>b=4</a:t>
            </a:r>
            <a:endParaRPr lang="ar-SA" sz="3000">
              <a:solidFill>
                <a:srgbClr val="FF0000"/>
              </a:solidFill>
            </a:endParaRPr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/>
        </p:nvGraphicFramePr>
        <p:xfrm>
          <a:off x="6973888" y="2743200"/>
          <a:ext cx="847725" cy="720725"/>
        </p:xfrm>
        <a:graphic>
          <a:graphicData uri="http://schemas.openxmlformats.org/presentationml/2006/ole">
            <p:oleObj spid="_x0000_s37890" name="Equation" r:id="rId3" imgW="41904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1629</TotalTime>
  <Words>913</Words>
  <Application>Microsoft Office PowerPoint</Application>
  <PresentationFormat>A4 Paper (210x297 mm)‎</PresentationFormat>
  <Paragraphs>254</Paragraphs>
  <Slides>38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2</vt:i4>
      </vt:variant>
      <vt:variant>
        <vt:lpstr>عناوين الشرائح</vt:lpstr>
      </vt:variant>
      <vt:variant>
        <vt:i4>38</vt:i4>
      </vt:variant>
    </vt:vector>
  </HeadingPairs>
  <TitlesOfParts>
    <vt:vector size="41" baseType="lpstr">
      <vt:lpstr>Office Theme</vt:lpstr>
      <vt:lpstr>Equation</vt:lpstr>
      <vt:lpstr>Microsoft Equation 3.0</vt:lpstr>
      <vt:lpstr>الشريحة 1</vt:lpstr>
      <vt:lpstr>المحاضرة الرابعة عشر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واجب(1):</vt:lpstr>
      <vt:lpstr>حلول واجب(1)</vt:lpstr>
      <vt:lpstr>حلول واجب(1)</vt:lpstr>
      <vt:lpstr>تابع: الحل:</vt:lpstr>
      <vt:lpstr>حلول واجب(1)</vt:lpstr>
      <vt:lpstr>تابع: الحل:</vt:lpstr>
      <vt:lpstr>حلول واجب(1)</vt:lpstr>
      <vt:lpstr>تابع: الحل:</vt:lpstr>
      <vt:lpstr>حلول واجب(1)</vt:lpstr>
      <vt:lpstr>تابع: الحل:</vt:lpstr>
      <vt:lpstr>الشريحة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Microsoft</cp:lastModifiedBy>
  <cp:revision>132</cp:revision>
  <dcterms:created xsi:type="dcterms:W3CDTF">2009-10-14T19:14:34Z</dcterms:created>
  <dcterms:modified xsi:type="dcterms:W3CDTF">2011-05-15T21:57:04Z</dcterms:modified>
</cp:coreProperties>
</file>