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Default Extension="bin" ContentType="application/vnd.openxmlformats-officedocument.oleObject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267" r:id="rId3"/>
    <p:sldId id="268" r:id="rId4"/>
    <p:sldId id="269" r:id="rId5"/>
    <p:sldId id="270" r:id="rId6"/>
    <p:sldId id="271" r:id="rId7"/>
    <p:sldId id="272" r:id="rId8"/>
    <p:sldId id="273" r:id="rId9"/>
    <p:sldId id="274" r:id="rId10"/>
    <p:sldId id="275" r:id="rId11"/>
    <p:sldId id="276" r:id="rId12"/>
    <p:sldId id="277" r:id="rId13"/>
    <p:sldId id="278" r:id="rId14"/>
    <p:sldId id="279" r:id="rId15"/>
    <p:sldId id="280" r:id="rId16"/>
    <p:sldId id="281" r:id="rId17"/>
    <p:sldId id="282" r:id="rId18"/>
    <p:sldId id="283" r:id="rId19"/>
    <p:sldId id="284" r:id="rId20"/>
    <p:sldId id="285" r:id="rId21"/>
    <p:sldId id="266" r:id="rId22"/>
  </p:sldIdLst>
  <p:sldSz cx="9906000" cy="6858000" type="A4"/>
  <p:notesSz cx="6669088" cy="9928225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AD9968"/>
    <a:srgbClr val="3B84AF"/>
    <a:srgbClr val="FF3300"/>
    <a:srgbClr val="009900"/>
    <a:srgbClr val="000000"/>
    <a:srgbClr val="FF0066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64" autoAdjust="0"/>
  </p:normalViewPr>
  <p:slideViewPr>
    <p:cSldViewPr>
      <p:cViewPr>
        <p:scale>
          <a:sx n="60" d="100"/>
          <a:sy n="60" d="100"/>
        </p:scale>
        <p:origin x="-642" y="-306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wmf"/><Relationship Id="rId1" Type="http://schemas.openxmlformats.org/officeDocument/2006/relationships/image" Target="../media/image4.wmf"/><Relationship Id="rId4" Type="http://schemas.openxmlformats.org/officeDocument/2006/relationships/image" Target="../media/image7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9.wmf"/><Relationship Id="rId1" Type="http://schemas.openxmlformats.org/officeDocument/2006/relationships/image" Target="../media/image8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image" Target="../media/image12.wmf"/><Relationship Id="rId1" Type="http://schemas.openxmlformats.org/officeDocument/2006/relationships/image" Target="../media/image11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image" Target="../media/image15.wmf"/><Relationship Id="rId1" Type="http://schemas.openxmlformats.org/officeDocument/2006/relationships/image" Target="../media/image14.wmf"/><Relationship Id="rId5" Type="http://schemas.openxmlformats.org/officeDocument/2006/relationships/image" Target="../media/image18.wmf"/><Relationship Id="rId4" Type="http://schemas.openxmlformats.org/officeDocument/2006/relationships/image" Target="../media/image17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image" Target="../media/image20.wmf"/><Relationship Id="rId1" Type="http://schemas.openxmlformats.org/officeDocument/2006/relationships/image" Target="../media/image19.wmf"/><Relationship Id="rId5" Type="http://schemas.openxmlformats.org/officeDocument/2006/relationships/image" Target="../media/image23.wmf"/><Relationship Id="rId4" Type="http://schemas.openxmlformats.org/officeDocument/2006/relationships/image" Target="../media/image22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image" Target="../media/image24.wmf"/><Relationship Id="rId1" Type="http://schemas.openxmlformats.org/officeDocument/2006/relationships/image" Target="../media/image18.wmf"/><Relationship Id="rId5" Type="http://schemas.openxmlformats.org/officeDocument/2006/relationships/image" Target="../media/image26.wmf"/><Relationship Id="rId4" Type="http://schemas.openxmlformats.org/officeDocument/2006/relationships/image" Target="../media/image25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9.wmf"/><Relationship Id="rId2" Type="http://schemas.openxmlformats.org/officeDocument/2006/relationships/image" Target="../media/image28.wmf"/><Relationship Id="rId1" Type="http://schemas.openxmlformats.org/officeDocument/2006/relationships/image" Target="../media/image27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image" Target="../media/image30.wmf"/><Relationship Id="rId1" Type="http://schemas.openxmlformats.org/officeDocument/2006/relationships/image" Target="../media/image14.wmf"/><Relationship Id="rId5" Type="http://schemas.openxmlformats.org/officeDocument/2006/relationships/image" Target="../media/image32.wmf"/><Relationship Id="rId4" Type="http://schemas.openxmlformats.org/officeDocument/2006/relationships/image" Target="../media/image31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image" Target="../media/image20.wmf"/><Relationship Id="rId1" Type="http://schemas.openxmlformats.org/officeDocument/2006/relationships/image" Target="../media/image33.wmf"/><Relationship Id="rId5" Type="http://schemas.openxmlformats.org/officeDocument/2006/relationships/image" Target="../media/image34.wmf"/><Relationship Id="rId4" Type="http://schemas.openxmlformats.org/officeDocument/2006/relationships/image" Target="../media/image22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image" Target="../media/image36.wmf"/><Relationship Id="rId1" Type="http://schemas.openxmlformats.org/officeDocument/2006/relationships/image" Target="../media/image35.wmf"/><Relationship Id="rId5" Type="http://schemas.openxmlformats.org/officeDocument/2006/relationships/image" Target="../media/image38.wmf"/><Relationship Id="rId4" Type="http://schemas.openxmlformats.org/officeDocument/2006/relationships/image" Target="../media/image37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1.wmf"/><Relationship Id="rId2" Type="http://schemas.openxmlformats.org/officeDocument/2006/relationships/image" Target="../media/image40.wmf"/><Relationship Id="rId1" Type="http://schemas.openxmlformats.org/officeDocument/2006/relationships/image" Target="../media/image39.wmf"/><Relationship Id="rId6" Type="http://schemas.openxmlformats.org/officeDocument/2006/relationships/image" Target="../media/image44.wmf"/><Relationship Id="rId5" Type="http://schemas.openxmlformats.org/officeDocument/2006/relationships/image" Target="../media/image43.wmf"/><Relationship Id="rId4" Type="http://schemas.openxmlformats.org/officeDocument/2006/relationships/image" Target="../media/image42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47.wmf"/><Relationship Id="rId2" Type="http://schemas.openxmlformats.org/officeDocument/2006/relationships/image" Target="../media/image46.wmf"/><Relationship Id="rId1" Type="http://schemas.openxmlformats.org/officeDocument/2006/relationships/image" Target="../media/image45.wmf"/><Relationship Id="rId5" Type="http://schemas.openxmlformats.org/officeDocument/2006/relationships/image" Target="../media/image39.wmf"/><Relationship Id="rId4" Type="http://schemas.openxmlformats.org/officeDocument/2006/relationships/image" Target="../media/image48.w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51.wmf"/><Relationship Id="rId2" Type="http://schemas.openxmlformats.org/officeDocument/2006/relationships/image" Target="../media/image50.wmf"/><Relationship Id="rId1" Type="http://schemas.openxmlformats.org/officeDocument/2006/relationships/image" Target="../media/image49.wmf"/><Relationship Id="rId4" Type="http://schemas.openxmlformats.org/officeDocument/2006/relationships/image" Target="../media/image52.wmf"/></Relationships>
</file>

<file path=ppt/drawings/_rels/vmlDrawing14.vml.rels><?xml version="1.0" encoding="UTF-8" standalone="yes"?>
<Relationships xmlns="http://schemas.openxmlformats.org/package/2006/relationships"><Relationship Id="rId8" Type="http://schemas.openxmlformats.org/officeDocument/2006/relationships/image" Target="../media/image60.wmf"/><Relationship Id="rId3" Type="http://schemas.openxmlformats.org/officeDocument/2006/relationships/image" Target="../media/image55.wmf"/><Relationship Id="rId7" Type="http://schemas.openxmlformats.org/officeDocument/2006/relationships/image" Target="../media/image59.wmf"/><Relationship Id="rId2" Type="http://schemas.openxmlformats.org/officeDocument/2006/relationships/image" Target="../media/image54.wmf"/><Relationship Id="rId1" Type="http://schemas.openxmlformats.org/officeDocument/2006/relationships/image" Target="../media/image53.wmf"/><Relationship Id="rId6" Type="http://schemas.openxmlformats.org/officeDocument/2006/relationships/image" Target="../media/image58.wmf"/><Relationship Id="rId5" Type="http://schemas.openxmlformats.org/officeDocument/2006/relationships/image" Target="../media/image57.wmf"/><Relationship Id="rId4" Type="http://schemas.openxmlformats.org/officeDocument/2006/relationships/image" Target="../media/image56.wmf"/><Relationship Id="rId9" Type="http://schemas.openxmlformats.org/officeDocument/2006/relationships/image" Target="../media/image61.w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64.wmf"/><Relationship Id="rId2" Type="http://schemas.openxmlformats.org/officeDocument/2006/relationships/image" Target="../media/image63.wmf"/><Relationship Id="rId1" Type="http://schemas.openxmlformats.org/officeDocument/2006/relationships/image" Target="../media/image62.wmf"/><Relationship Id="rId4" Type="http://schemas.openxmlformats.org/officeDocument/2006/relationships/image" Target="../media/image65.wmf"/></Relationships>
</file>

<file path=ppt/drawings/_rels/vmlDrawing16.vml.rels><?xml version="1.0" encoding="UTF-8" standalone="yes"?>
<Relationships xmlns="http://schemas.openxmlformats.org/package/2006/relationships"><Relationship Id="rId8" Type="http://schemas.openxmlformats.org/officeDocument/2006/relationships/image" Target="../media/image70.wmf"/><Relationship Id="rId3" Type="http://schemas.openxmlformats.org/officeDocument/2006/relationships/image" Target="../media/image66.wmf"/><Relationship Id="rId7" Type="http://schemas.openxmlformats.org/officeDocument/2006/relationships/image" Target="../media/image69.wmf"/><Relationship Id="rId2" Type="http://schemas.openxmlformats.org/officeDocument/2006/relationships/image" Target="../media/image54.wmf"/><Relationship Id="rId1" Type="http://schemas.openxmlformats.org/officeDocument/2006/relationships/image" Target="../media/image53.wmf"/><Relationship Id="rId6" Type="http://schemas.openxmlformats.org/officeDocument/2006/relationships/image" Target="../media/image68.wmf"/><Relationship Id="rId5" Type="http://schemas.openxmlformats.org/officeDocument/2006/relationships/image" Target="../media/image67.wmf"/><Relationship Id="rId10" Type="http://schemas.openxmlformats.org/officeDocument/2006/relationships/image" Target="../media/image72.wmf"/><Relationship Id="rId4" Type="http://schemas.openxmlformats.org/officeDocument/2006/relationships/image" Target="../media/image56.wmf"/><Relationship Id="rId9" Type="http://schemas.openxmlformats.org/officeDocument/2006/relationships/image" Target="../media/image71.wmf"/></Relationships>
</file>

<file path=ppt/drawings/_rels/vmlDrawing17.vml.rels><?xml version="1.0" encoding="UTF-8" standalone="yes"?>
<Relationships xmlns="http://schemas.openxmlformats.org/package/2006/relationships"><Relationship Id="rId3" Type="http://schemas.openxmlformats.org/officeDocument/2006/relationships/image" Target="../media/image74.wmf"/><Relationship Id="rId2" Type="http://schemas.openxmlformats.org/officeDocument/2006/relationships/image" Target="../media/image73.wmf"/><Relationship Id="rId1" Type="http://schemas.openxmlformats.org/officeDocument/2006/relationships/image" Target="../media/image65.wmf"/></Relationships>
</file>

<file path=ppt/drawings/_rels/vmlDrawing18.vml.rels><?xml version="1.0" encoding="UTF-8" standalone="yes"?>
<Relationships xmlns="http://schemas.openxmlformats.org/package/2006/relationships"><Relationship Id="rId2" Type="http://schemas.openxmlformats.org/officeDocument/2006/relationships/image" Target="../media/image76.wmf"/><Relationship Id="rId1" Type="http://schemas.openxmlformats.org/officeDocument/2006/relationships/image" Target="../media/image7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4/18/2011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46113" y="744538"/>
            <a:ext cx="5376862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66909" y="4715907"/>
            <a:ext cx="5335270" cy="44677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777607" y="9430091"/>
            <a:ext cx="2889938" cy="496411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9343454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عنصر نائب لصورة الشريحة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7" name="عنصر نائب للملاحظات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ar-SA" smtClean="0"/>
          </a:p>
        </p:txBody>
      </p:sp>
      <p:sp>
        <p:nvSpPr>
          <p:cNvPr id="26628" name="عنصر نائب لرقم الشريحة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B6C51A1-D60E-435C-B929-2564FC7F27F3}" type="slidenum">
              <a:rPr lang="ar-SA" smtClean="0">
                <a:cs typeface="Arial" pitchFamily="34" charset="0"/>
              </a:rPr>
              <a:pPr/>
              <a:t>3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عنصر نائب لصورة الشريحة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1" name="عنصر نائب للملاحظات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ar-SA" smtClean="0"/>
          </a:p>
        </p:txBody>
      </p:sp>
      <p:sp>
        <p:nvSpPr>
          <p:cNvPr id="27652" name="عنصر نائب لرقم الشريحة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844A56A-6F46-4DBA-96CC-D57FFEC2D93B}" type="slidenum">
              <a:rPr lang="ar-SA" smtClean="0">
                <a:cs typeface="Arial" pitchFamily="34" charset="0"/>
              </a:rPr>
              <a:pPr/>
              <a:t>4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عنصر نائب لصورة الشريحة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5" name="عنصر نائب للملاحظات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ar-SA" smtClean="0"/>
          </a:p>
        </p:txBody>
      </p:sp>
      <p:sp>
        <p:nvSpPr>
          <p:cNvPr id="28676" name="عنصر نائب لرقم الشريحة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CE93587-B956-4BD3-A380-071D3B3DCF99}" type="slidenum">
              <a:rPr lang="ar-SA" smtClean="0">
                <a:cs typeface="Arial" pitchFamily="34" charset="0"/>
              </a:rPr>
              <a:pPr/>
              <a:t>13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5410200" y="6492875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5"/>
          <p:cNvSpPr txBox="1">
            <a:spLocks/>
          </p:cNvSpPr>
          <p:nvPr userDrawn="1"/>
        </p:nvSpPr>
        <p:spPr>
          <a:xfrm>
            <a:off x="4889936" y="6369268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B8EA862-7DD5-4A06-BDE1-DB7EC5FAA60C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7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3.bin"/><Relationship Id="rId5" Type="http://schemas.openxmlformats.org/officeDocument/2006/relationships/oleObject" Target="../embeddings/oleObject2.bin"/><Relationship Id="rId4" Type="http://schemas.openxmlformats.org/officeDocument/2006/relationships/oleObject" Target="../embeddings/oleObject1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7.bin"/><Relationship Id="rId5" Type="http://schemas.openxmlformats.org/officeDocument/2006/relationships/oleObject" Target="../embeddings/oleObject6.bin"/><Relationship Id="rId4" Type="http://schemas.openxmlformats.org/officeDocument/2006/relationships/oleObject" Target="../embeddings/oleObject5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oleObject" Target="../embeddings/oleObject10.bin"/><Relationship Id="rId4" Type="http://schemas.openxmlformats.org/officeDocument/2006/relationships/oleObject" Target="../embeddings/oleObject9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7" Type="http://schemas.openxmlformats.org/officeDocument/2006/relationships/oleObject" Target="../embeddings/oleObject1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14.bin"/><Relationship Id="rId5" Type="http://schemas.openxmlformats.org/officeDocument/2006/relationships/oleObject" Target="../embeddings/oleObject13.bin"/><Relationship Id="rId4" Type="http://schemas.openxmlformats.org/officeDocument/2006/relationships/oleObject" Target="../embeddings/oleObject12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7" Type="http://schemas.openxmlformats.org/officeDocument/2006/relationships/oleObject" Target="../embeddings/oleObject2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19.bin"/><Relationship Id="rId5" Type="http://schemas.openxmlformats.org/officeDocument/2006/relationships/oleObject" Target="../embeddings/oleObject18.bin"/><Relationship Id="rId4" Type="http://schemas.openxmlformats.org/officeDocument/2006/relationships/oleObject" Target="../embeddings/oleObject17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7" Type="http://schemas.openxmlformats.org/officeDocument/2006/relationships/oleObject" Target="../embeddings/oleObject2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24.bin"/><Relationship Id="rId5" Type="http://schemas.openxmlformats.org/officeDocument/2006/relationships/oleObject" Target="../embeddings/oleObject23.bin"/><Relationship Id="rId4" Type="http://schemas.openxmlformats.org/officeDocument/2006/relationships/oleObject" Target="../embeddings/oleObject22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5" Type="http://schemas.openxmlformats.org/officeDocument/2006/relationships/oleObject" Target="../embeddings/oleObject28.bin"/><Relationship Id="rId4" Type="http://schemas.openxmlformats.org/officeDocument/2006/relationships/oleObject" Target="../embeddings/oleObject27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9.bin"/><Relationship Id="rId7" Type="http://schemas.openxmlformats.org/officeDocument/2006/relationships/oleObject" Target="../embeddings/oleObject3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32.bin"/><Relationship Id="rId5" Type="http://schemas.openxmlformats.org/officeDocument/2006/relationships/oleObject" Target="../embeddings/oleObject31.bin"/><Relationship Id="rId4" Type="http://schemas.openxmlformats.org/officeDocument/2006/relationships/oleObject" Target="../embeddings/oleObject30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4.bin"/><Relationship Id="rId7" Type="http://schemas.openxmlformats.org/officeDocument/2006/relationships/oleObject" Target="../embeddings/oleObject3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37.bin"/><Relationship Id="rId5" Type="http://schemas.openxmlformats.org/officeDocument/2006/relationships/oleObject" Target="../embeddings/oleObject36.bin"/><Relationship Id="rId4" Type="http://schemas.openxmlformats.org/officeDocument/2006/relationships/oleObject" Target="../embeddings/oleObject35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9.bin"/><Relationship Id="rId7" Type="http://schemas.openxmlformats.org/officeDocument/2006/relationships/oleObject" Target="../embeddings/oleObject4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42.bin"/><Relationship Id="rId5" Type="http://schemas.openxmlformats.org/officeDocument/2006/relationships/oleObject" Target="../embeddings/oleObject41.bin"/><Relationship Id="rId4" Type="http://schemas.openxmlformats.org/officeDocument/2006/relationships/oleObject" Target="../embeddings/oleObject40.bin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8.bin"/><Relationship Id="rId3" Type="http://schemas.openxmlformats.org/officeDocument/2006/relationships/notesSlide" Target="../notesSlides/notesSlide3.xml"/><Relationship Id="rId7" Type="http://schemas.openxmlformats.org/officeDocument/2006/relationships/oleObject" Target="../embeddings/oleObject4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46.bin"/><Relationship Id="rId5" Type="http://schemas.openxmlformats.org/officeDocument/2006/relationships/oleObject" Target="../embeddings/oleObject45.bin"/><Relationship Id="rId4" Type="http://schemas.openxmlformats.org/officeDocument/2006/relationships/oleObject" Target="../embeddings/oleObject44.bin"/><Relationship Id="rId9" Type="http://schemas.openxmlformats.org/officeDocument/2006/relationships/oleObject" Target="../embeddings/oleObject49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0.bin"/><Relationship Id="rId7" Type="http://schemas.openxmlformats.org/officeDocument/2006/relationships/oleObject" Target="../embeddings/oleObject5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53.bin"/><Relationship Id="rId5" Type="http://schemas.openxmlformats.org/officeDocument/2006/relationships/oleObject" Target="../embeddings/oleObject52.bin"/><Relationship Id="rId4" Type="http://schemas.openxmlformats.org/officeDocument/2006/relationships/oleObject" Target="../embeddings/oleObject51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6" Type="http://schemas.openxmlformats.org/officeDocument/2006/relationships/oleObject" Target="../embeddings/oleObject58.bin"/><Relationship Id="rId5" Type="http://schemas.openxmlformats.org/officeDocument/2006/relationships/oleObject" Target="../embeddings/oleObject57.bin"/><Relationship Id="rId4" Type="http://schemas.openxmlformats.org/officeDocument/2006/relationships/oleObject" Target="../embeddings/oleObject56.bin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4.bin"/><Relationship Id="rId3" Type="http://schemas.openxmlformats.org/officeDocument/2006/relationships/oleObject" Target="../embeddings/oleObject59.bin"/><Relationship Id="rId7" Type="http://schemas.openxmlformats.org/officeDocument/2006/relationships/oleObject" Target="../embeddings/oleObject6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6" Type="http://schemas.openxmlformats.org/officeDocument/2006/relationships/oleObject" Target="../embeddings/oleObject62.bin"/><Relationship Id="rId11" Type="http://schemas.openxmlformats.org/officeDocument/2006/relationships/oleObject" Target="../embeddings/oleObject67.bin"/><Relationship Id="rId5" Type="http://schemas.openxmlformats.org/officeDocument/2006/relationships/oleObject" Target="../embeddings/oleObject61.bin"/><Relationship Id="rId10" Type="http://schemas.openxmlformats.org/officeDocument/2006/relationships/oleObject" Target="../embeddings/oleObject66.bin"/><Relationship Id="rId4" Type="http://schemas.openxmlformats.org/officeDocument/2006/relationships/oleObject" Target="../embeddings/oleObject60.bin"/><Relationship Id="rId9" Type="http://schemas.openxmlformats.org/officeDocument/2006/relationships/oleObject" Target="../embeddings/oleObject65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6" Type="http://schemas.openxmlformats.org/officeDocument/2006/relationships/oleObject" Target="../embeddings/oleObject71.bin"/><Relationship Id="rId5" Type="http://schemas.openxmlformats.org/officeDocument/2006/relationships/oleObject" Target="../embeddings/oleObject70.bin"/><Relationship Id="rId4" Type="http://schemas.openxmlformats.org/officeDocument/2006/relationships/oleObject" Target="../embeddings/oleObject69.bin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7.bin"/><Relationship Id="rId3" Type="http://schemas.openxmlformats.org/officeDocument/2006/relationships/oleObject" Target="../embeddings/oleObject72.bin"/><Relationship Id="rId7" Type="http://schemas.openxmlformats.org/officeDocument/2006/relationships/oleObject" Target="../embeddings/oleObject76.bin"/><Relationship Id="rId12" Type="http://schemas.openxmlformats.org/officeDocument/2006/relationships/oleObject" Target="../embeddings/oleObject8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6" Type="http://schemas.openxmlformats.org/officeDocument/2006/relationships/oleObject" Target="../embeddings/oleObject75.bin"/><Relationship Id="rId11" Type="http://schemas.openxmlformats.org/officeDocument/2006/relationships/oleObject" Target="../embeddings/oleObject80.bin"/><Relationship Id="rId5" Type="http://schemas.openxmlformats.org/officeDocument/2006/relationships/oleObject" Target="../embeddings/oleObject74.bin"/><Relationship Id="rId10" Type="http://schemas.openxmlformats.org/officeDocument/2006/relationships/oleObject" Target="../embeddings/oleObject79.bin"/><Relationship Id="rId4" Type="http://schemas.openxmlformats.org/officeDocument/2006/relationships/oleObject" Target="../embeddings/oleObject73.bin"/><Relationship Id="rId9" Type="http://schemas.openxmlformats.org/officeDocument/2006/relationships/oleObject" Target="../embeddings/oleObject78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5" Type="http://schemas.openxmlformats.org/officeDocument/2006/relationships/oleObject" Target="../embeddings/oleObject84.bin"/><Relationship Id="rId4" Type="http://schemas.openxmlformats.org/officeDocument/2006/relationships/oleObject" Target="../embeddings/oleObject83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4" Type="http://schemas.openxmlformats.org/officeDocument/2006/relationships/oleObject" Target="../embeddings/oleObject86.bin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AD99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971800"/>
            <a:ext cx="509905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700" b="1" dirty="0" smtClean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المقرر</a:t>
            </a:r>
          </a:p>
          <a:p>
            <a:pPr algn="ctr"/>
            <a:r>
              <a:rPr lang="ar-SA" sz="3200" b="1" dirty="0" smtClean="0">
                <a:solidFill>
                  <a:srgbClr val="FF0000"/>
                </a:solidFill>
                <a:latin typeface="AYM Wadiy S_U normal."/>
                <a:cs typeface="Times New Roman" pitchFamily="18" charset="0"/>
              </a:rPr>
              <a:t>مبادئ الرياضيات (2) </a:t>
            </a:r>
            <a:r>
              <a:rPr lang="ar-EG" sz="32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sz="32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endParaRPr lang="en-US" sz="2800" b="1" dirty="0" smtClean="0">
              <a:solidFill>
                <a:srgbClr val="7F7F7F"/>
              </a:solidFill>
              <a:latin typeface="Calibri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ar-SA" sz="2400" b="1" dirty="0" smtClean="0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أ. الطاهر إبراهيم</a:t>
            </a:r>
            <a:endParaRPr lang="en-US" sz="2400" b="1" dirty="0" smtClean="0">
              <a:solidFill>
                <a:srgbClr val="FF0000"/>
              </a:solidFill>
              <a:latin typeface="Calibri" pitchFamily="34" charset="0"/>
            </a:endParaRPr>
          </a:p>
          <a:p>
            <a:pPr algn="ctr"/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SA" sz="3500" b="1" smtClean="0">
                <a:solidFill>
                  <a:srgbClr val="C00000"/>
                </a:solidFill>
                <a:cs typeface="Arial" pitchFamily="34" charset="0"/>
              </a:rPr>
              <a:t>المحاضرة الحادية عشرة_ ملحق </a:t>
            </a:r>
            <a:r>
              <a:rPr lang="ar-SA" sz="4000" b="1" smtClean="0">
                <a:solidFill>
                  <a:srgbClr val="C00000"/>
                </a:solidFill>
                <a:cs typeface="Arial" pitchFamily="34" charset="0"/>
              </a:rPr>
              <a:t/>
            </a:r>
            <a:br>
              <a:rPr lang="ar-SA" sz="4000" b="1" smtClean="0">
                <a:solidFill>
                  <a:srgbClr val="C00000"/>
                </a:solidFill>
                <a:cs typeface="Arial" pitchFamily="34" charset="0"/>
              </a:rPr>
            </a:br>
            <a:endParaRPr lang="en-US" sz="4000" b="1" smtClean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23555" name="Subtitle 5"/>
          <p:cNvSpPr>
            <a:spLocks noGrp="1"/>
          </p:cNvSpPr>
          <p:nvPr>
            <p:ph type="subTitle" idx="1"/>
          </p:nvPr>
        </p:nvSpPr>
        <p:spPr>
          <a:xfrm>
            <a:off x="457200" y="3886200"/>
            <a:ext cx="9067800" cy="1676400"/>
          </a:xfrm>
        </p:spPr>
        <p:txBody>
          <a:bodyPr/>
          <a:lstStyle/>
          <a:p>
            <a:pPr rtl="1" eaLnBrk="1" hangingPunct="1">
              <a:lnSpc>
                <a:spcPct val="150000"/>
              </a:lnSpc>
            </a:pPr>
            <a:r>
              <a:rPr lang="ar-SA" sz="4000" b="1" smtClean="0">
                <a:solidFill>
                  <a:srgbClr val="FF0000"/>
                </a:solidFill>
                <a:cs typeface="Arial" pitchFamily="34" charset="0"/>
              </a:rPr>
              <a:t>تطبيقات التفاضل: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إيجاد القيم العظمى والصغرى للدالة: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6151" name="Content Placeholder 2"/>
          <p:cNvSpPr>
            <a:spLocks noGrp="1"/>
          </p:cNvSpPr>
          <p:nvPr>
            <p:ph idx="1"/>
          </p:nvPr>
        </p:nvSpPr>
        <p:spPr>
          <a:xfrm>
            <a:off x="609600" y="1371600"/>
            <a:ext cx="8915400" cy="4830763"/>
          </a:xfrm>
        </p:spPr>
        <p:txBody>
          <a:bodyPr/>
          <a:lstStyle/>
          <a:p>
            <a:pPr rtl="1">
              <a:defRPr/>
            </a:pPr>
            <a:r>
              <a:rPr lang="ar-SA" dirty="0" smtClean="0">
                <a:solidFill>
                  <a:srgbClr val="FF0000"/>
                </a:solidFill>
              </a:rPr>
              <a:t>أسلوب المشتقة الثانية:</a:t>
            </a:r>
          </a:p>
          <a:p>
            <a:pPr rtl="1">
              <a:defRPr/>
            </a:pPr>
            <a:r>
              <a:rPr lang="ar-SA" dirty="0" smtClean="0">
                <a:solidFill>
                  <a:srgbClr val="009900"/>
                </a:solidFill>
              </a:rPr>
              <a:t>الخطوات :</a:t>
            </a:r>
            <a:endParaRPr lang="en-US" dirty="0" smtClean="0">
              <a:solidFill>
                <a:srgbClr val="009900"/>
              </a:solidFill>
            </a:endParaRPr>
          </a:p>
          <a:p>
            <a:pPr marL="514350" indent="-514350" rtl="1">
              <a:buFont typeface="+mj-cs"/>
              <a:buAutoNum type="arabic2Minus"/>
              <a:defRPr/>
            </a:pPr>
            <a:r>
              <a:rPr lang="ar-SA" dirty="0" smtClean="0"/>
              <a:t> إيجاد المشتقة الأولى للدالة  (          </a:t>
            </a:r>
            <a:r>
              <a:rPr lang="en-US" dirty="0" smtClean="0"/>
              <a:t>(</a:t>
            </a:r>
            <a:r>
              <a:rPr lang="ar-SA" dirty="0" smtClean="0"/>
              <a:t>.</a:t>
            </a:r>
            <a:endParaRPr lang="en-US" dirty="0" smtClean="0"/>
          </a:p>
          <a:p>
            <a:pPr marL="514350" indent="-514350" rtl="1">
              <a:buFont typeface="+mj-cs"/>
              <a:buAutoNum type="arabic2Minus"/>
              <a:defRPr/>
            </a:pPr>
            <a:r>
              <a:rPr lang="ar-SA" dirty="0" smtClean="0"/>
              <a:t> نضع                لإيجاد قيم </a:t>
            </a:r>
            <a:r>
              <a:rPr lang="en-US" dirty="0" smtClean="0"/>
              <a:t>x</a:t>
            </a:r>
            <a:r>
              <a:rPr lang="ar-SA" dirty="0" smtClean="0"/>
              <a:t> التي تحقق المعادلة (القيم الحرجة).</a:t>
            </a:r>
            <a:endParaRPr lang="en-US" dirty="0" smtClean="0"/>
          </a:p>
          <a:p>
            <a:pPr marL="514350" indent="-514350" rtl="1">
              <a:buFont typeface="+mj-cs"/>
              <a:buAutoNum type="arabic2Minus"/>
              <a:defRPr/>
            </a:pPr>
            <a:r>
              <a:rPr lang="ar-SA" dirty="0" smtClean="0"/>
              <a:t> إيجاد المشتقة الثانية للدالة (            ).</a:t>
            </a:r>
            <a:endParaRPr lang="en-US" dirty="0" smtClean="0"/>
          </a:p>
          <a:p>
            <a:pPr marL="514350" indent="-514350" rtl="1">
              <a:buFont typeface="+mj-cs"/>
              <a:buAutoNum type="arabic2Minus"/>
              <a:defRPr/>
            </a:pPr>
            <a:r>
              <a:rPr lang="ar-SA" dirty="0" smtClean="0"/>
              <a:t> عند القيمة الحرجة </a:t>
            </a:r>
            <a:r>
              <a:rPr lang="en-US" dirty="0" smtClean="0"/>
              <a:t>              </a:t>
            </a:r>
            <a:r>
              <a:rPr lang="ar-SA" dirty="0" smtClean="0"/>
              <a:t>تكون للدالة ......</a:t>
            </a:r>
            <a:endParaRPr lang="en-US" dirty="0" smtClean="0"/>
          </a:p>
          <a:p>
            <a:pPr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2" name="Object 7"/>
          <p:cNvGraphicFramePr>
            <a:graphicFrameLocks noChangeAspect="1"/>
          </p:cNvGraphicFramePr>
          <p:nvPr/>
        </p:nvGraphicFramePr>
        <p:xfrm>
          <a:off x="3886200" y="2667000"/>
          <a:ext cx="1143000" cy="406400"/>
        </p:xfrm>
        <a:graphic>
          <a:graphicData uri="http://schemas.openxmlformats.org/presentationml/2006/ole">
            <p:oleObj spid="_x0000_s38914" name="Equation" r:id="rId4" imgW="507960" imgH="203040" progId="Equation.3">
              <p:embed/>
            </p:oleObj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/>
        </p:nvGraphicFramePr>
        <p:xfrm>
          <a:off x="6477000" y="3276600"/>
          <a:ext cx="1628775" cy="406400"/>
        </p:xfrm>
        <a:graphic>
          <a:graphicData uri="http://schemas.openxmlformats.org/presentationml/2006/ole">
            <p:oleObj spid="_x0000_s38915" name="Equation" r:id="rId5" imgW="723600" imgH="203040" progId="Equation.3">
              <p:embed/>
            </p:oleObj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/>
        </p:nvGraphicFramePr>
        <p:xfrm>
          <a:off x="3886200" y="4318000"/>
          <a:ext cx="1200150" cy="406400"/>
        </p:xfrm>
        <a:graphic>
          <a:graphicData uri="http://schemas.openxmlformats.org/presentationml/2006/ole">
            <p:oleObj spid="_x0000_s38916" name="Equation" r:id="rId6" imgW="533160" imgH="203040" progId="Equation.3">
              <p:embed/>
            </p:oleObj>
          </a:graphicData>
        </a:graphic>
      </p:graphicFrame>
      <p:graphicFrame>
        <p:nvGraphicFramePr>
          <p:cNvPr id="12" name="Object 5"/>
          <p:cNvGraphicFramePr>
            <a:graphicFrameLocks noChangeAspect="1"/>
          </p:cNvGraphicFramePr>
          <p:nvPr/>
        </p:nvGraphicFramePr>
        <p:xfrm>
          <a:off x="5105400" y="4800600"/>
          <a:ext cx="1143000" cy="431800"/>
        </p:xfrm>
        <a:graphic>
          <a:graphicData uri="http://schemas.openxmlformats.org/presentationml/2006/ole">
            <p:oleObj spid="_x0000_s38917" name="Equation" r:id="rId7" imgW="507960" imgH="21564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تابع: القيم العظمى والصغرى 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6151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rtl="1">
              <a:defRPr/>
            </a:pPr>
            <a:endParaRPr lang="en-US" dirty="0" smtClean="0">
              <a:solidFill>
                <a:srgbClr val="FF6600"/>
              </a:solidFill>
            </a:endParaRPr>
          </a:p>
          <a:p>
            <a:pPr marL="571500" indent="-571500" rtl="1">
              <a:buFont typeface="+mj-lt"/>
              <a:buAutoNum type="romanLcPeriod"/>
              <a:defRPr/>
            </a:pPr>
            <a:r>
              <a:rPr lang="ar-SA" dirty="0" smtClean="0"/>
              <a:t> قيمة صغرى محلية إذا كانت </a:t>
            </a:r>
            <a:endParaRPr lang="en-US" dirty="0" smtClean="0"/>
          </a:p>
          <a:p>
            <a:pPr marL="514350" indent="-514350" rtl="1">
              <a:buFont typeface="+mj-cs"/>
              <a:buAutoNum type="romanLcPeriod"/>
              <a:defRPr/>
            </a:pPr>
            <a:r>
              <a:rPr lang="ar-SA" dirty="0" smtClean="0"/>
              <a:t> قيمة عظمى محلية إذا كانت</a:t>
            </a:r>
            <a:endParaRPr lang="en-US" dirty="0" smtClean="0"/>
          </a:p>
          <a:p>
            <a:pPr marL="514350" indent="-514350" rtl="1">
              <a:buFont typeface="+mj-cs"/>
              <a:buAutoNum type="romanLcPeriod"/>
              <a:defRPr/>
            </a:pPr>
            <a:r>
              <a:rPr lang="ar-SA" dirty="0" smtClean="0"/>
              <a:t> ويفشل الاختبار إذا كانت  </a:t>
            </a:r>
            <a:endParaRPr lang="en-US" dirty="0" smtClean="0"/>
          </a:p>
          <a:p>
            <a:pPr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2" name="Object 7"/>
          <p:cNvGraphicFramePr>
            <a:graphicFrameLocks noChangeAspect="1"/>
          </p:cNvGraphicFramePr>
          <p:nvPr/>
        </p:nvGraphicFramePr>
        <p:xfrm>
          <a:off x="3124200" y="2057400"/>
          <a:ext cx="1800225" cy="431800"/>
        </p:xfrm>
        <a:graphic>
          <a:graphicData uri="http://schemas.openxmlformats.org/presentationml/2006/ole">
            <p:oleObj spid="_x0000_s39938" name="Equation" r:id="rId4" imgW="799920" imgH="215640" progId="Equation.3">
              <p:embed/>
            </p:oleObj>
          </a:graphicData>
        </a:graphic>
      </p:graphicFrame>
      <p:graphicFrame>
        <p:nvGraphicFramePr>
          <p:cNvPr id="12" name="Object 5"/>
          <p:cNvGraphicFramePr>
            <a:graphicFrameLocks noChangeAspect="1"/>
          </p:cNvGraphicFramePr>
          <p:nvPr/>
        </p:nvGraphicFramePr>
        <p:xfrm>
          <a:off x="3124200" y="2667000"/>
          <a:ext cx="1800225" cy="431800"/>
        </p:xfrm>
        <a:graphic>
          <a:graphicData uri="http://schemas.openxmlformats.org/presentationml/2006/ole">
            <p:oleObj spid="_x0000_s39939" name="Equation" r:id="rId5" imgW="799920" imgH="215640" progId="Equation.3">
              <p:embed/>
            </p:oleObj>
          </a:graphicData>
        </a:graphic>
      </p:graphicFrame>
      <p:graphicFrame>
        <p:nvGraphicFramePr>
          <p:cNvPr id="13" name="Object 6"/>
          <p:cNvGraphicFramePr>
            <a:graphicFrameLocks noChangeAspect="1"/>
          </p:cNvGraphicFramePr>
          <p:nvPr/>
        </p:nvGraphicFramePr>
        <p:xfrm>
          <a:off x="3124200" y="3149600"/>
          <a:ext cx="1800225" cy="431800"/>
        </p:xfrm>
        <a:graphic>
          <a:graphicData uri="http://schemas.openxmlformats.org/presentationml/2006/ole">
            <p:oleObj spid="_x0000_s39940" name="Equation" r:id="rId6" imgW="799920" imgH="21564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تابع: القيم العظمى والصغرى: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3078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r>
              <a:rPr lang="ar-SA" b="1" dirty="0" smtClean="0">
                <a:solidFill>
                  <a:srgbClr val="FF0000"/>
                </a:solidFill>
                <a:cs typeface="Arial" pitchFamily="34" charset="0"/>
              </a:rPr>
              <a:t>مثال(1):</a:t>
            </a:r>
            <a:r>
              <a:rPr lang="ar-SA" dirty="0" smtClean="0">
                <a:cs typeface="Arial" pitchFamily="34" charset="0"/>
              </a:rPr>
              <a:t> إذا كان                                       فما هي نقط القيم العظمى والصغرى إن وجدت؟ لهذه الدالة. </a:t>
            </a:r>
          </a:p>
          <a:p>
            <a:pPr marL="514350" indent="-514350" rtl="1"/>
            <a:r>
              <a:rPr lang="ar-SA" b="1" dirty="0" smtClean="0">
                <a:solidFill>
                  <a:srgbClr val="FF6600"/>
                </a:solidFill>
                <a:cs typeface="Arial" pitchFamily="34" charset="0"/>
              </a:rPr>
              <a:t>الحل:</a:t>
            </a: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/>
            <a:endParaRPr lang="ar-SA" sz="2400" dirty="0" smtClean="0">
              <a:cs typeface="Arial" pitchFamily="34" charset="0"/>
            </a:endParaRPr>
          </a:p>
          <a:p>
            <a:pPr marL="514350" indent="-514350" rtl="1"/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67591" name="Object 7"/>
          <p:cNvGraphicFramePr>
            <a:graphicFrameLocks noChangeAspect="1"/>
          </p:cNvGraphicFramePr>
          <p:nvPr/>
        </p:nvGraphicFramePr>
        <p:xfrm>
          <a:off x="2971800" y="1371600"/>
          <a:ext cx="4033838" cy="533400"/>
        </p:xfrm>
        <a:graphic>
          <a:graphicData uri="http://schemas.openxmlformats.org/presentationml/2006/ole">
            <p:oleObj spid="_x0000_s40962" name="Equation" r:id="rId3" imgW="1473120" imgH="228600" progId="Equation.3">
              <p:embed/>
            </p:oleObj>
          </a:graphicData>
        </a:graphic>
      </p:graphicFrame>
      <p:graphicFrame>
        <p:nvGraphicFramePr>
          <p:cNvPr id="13" name="Object 12"/>
          <p:cNvGraphicFramePr>
            <a:graphicFrameLocks noChangeAspect="1"/>
          </p:cNvGraphicFramePr>
          <p:nvPr/>
        </p:nvGraphicFramePr>
        <p:xfrm>
          <a:off x="914400" y="2895600"/>
          <a:ext cx="3373438" cy="533400"/>
        </p:xfrm>
        <a:graphic>
          <a:graphicData uri="http://schemas.openxmlformats.org/presentationml/2006/ole">
            <p:oleObj spid="_x0000_s40963" name="Equation" r:id="rId4" imgW="1231560" imgH="228600" progId="Equation.3">
              <p:embed/>
            </p:oleObj>
          </a:graphicData>
        </a:graphic>
      </p:graphicFrame>
      <p:graphicFrame>
        <p:nvGraphicFramePr>
          <p:cNvPr id="14" name="Object 4"/>
          <p:cNvGraphicFramePr>
            <a:graphicFrameLocks noChangeAspect="1"/>
          </p:cNvGraphicFramePr>
          <p:nvPr/>
        </p:nvGraphicFramePr>
        <p:xfrm>
          <a:off x="806450" y="3567113"/>
          <a:ext cx="4657725" cy="2757487"/>
        </p:xfrm>
        <a:graphic>
          <a:graphicData uri="http://schemas.openxmlformats.org/presentationml/2006/ole">
            <p:oleObj spid="_x0000_s40964" name="Equation" r:id="rId5" imgW="1701720" imgH="118080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3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تابع: القيم العظمى والصغرى: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4104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r>
              <a:rPr lang="ar-SA" smtClean="0">
                <a:cs typeface="Arial" pitchFamily="34" charset="0"/>
              </a:rPr>
              <a:t> إما    </a:t>
            </a:r>
          </a:p>
          <a:p>
            <a:pPr marL="514350" indent="-514350" rtl="1"/>
            <a:r>
              <a:rPr lang="ar-SA" smtClean="0">
                <a:cs typeface="Arial" pitchFamily="34" charset="0"/>
              </a:rPr>
              <a:t>اذاً</a:t>
            </a:r>
          </a:p>
          <a:p>
            <a:pPr marL="514350" indent="-514350" rtl="1"/>
            <a:r>
              <a:rPr lang="ar-SA" smtClean="0">
                <a:cs typeface="Arial" pitchFamily="34" charset="0"/>
              </a:rPr>
              <a:t>أو </a:t>
            </a:r>
          </a:p>
          <a:p>
            <a:pPr marL="514350" indent="-514350" rtl="1"/>
            <a:r>
              <a:rPr lang="ar-SA" smtClean="0">
                <a:cs typeface="Arial" pitchFamily="34" charset="0"/>
              </a:rPr>
              <a:t>اذاً</a:t>
            </a: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/>
            <a:endParaRPr lang="ar-SA" sz="2400" smtClean="0">
              <a:cs typeface="Arial" pitchFamily="34" charset="0"/>
            </a:endParaRPr>
          </a:p>
          <a:p>
            <a:pPr marL="514350" indent="-514350" rtl="1"/>
            <a:endParaRPr lang="ar-SA" sz="2400" b="1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67591" name="Object 7"/>
          <p:cNvGraphicFramePr>
            <a:graphicFrameLocks noChangeAspect="1"/>
          </p:cNvGraphicFramePr>
          <p:nvPr/>
        </p:nvGraphicFramePr>
        <p:xfrm>
          <a:off x="6497638" y="2009775"/>
          <a:ext cx="1808162" cy="474663"/>
        </p:xfrm>
        <a:graphic>
          <a:graphicData uri="http://schemas.openxmlformats.org/presentationml/2006/ole">
            <p:oleObj spid="_x0000_s41986" name="Equation" r:id="rId3" imgW="660240" imgH="203040" progId="Equation.3">
              <p:embed/>
            </p:oleObj>
          </a:graphicData>
        </a:graphic>
      </p:graphicFrame>
      <p:graphicFrame>
        <p:nvGraphicFramePr>
          <p:cNvPr id="13" name="Object 3"/>
          <p:cNvGraphicFramePr>
            <a:graphicFrameLocks noChangeAspect="1"/>
          </p:cNvGraphicFramePr>
          <p:nvPr/>
        </p:nvGraphicFramePr>
        <p:xfrm>
          <a:off x="6492875" y="4419600"/>
          <a:ext cx="2538413" cy="473075"/>
        </p:xfrm>
        <a:graphic>
          <a:graphicData uri="http://schemas.openxmlformats.org/presentationml/2006/ole">
            <p:oleObj spid="_x0000_s41987" name="Equation" r:id="rId4" imgW="927000" imgH="203040" progId="Equation.3">
              <p:embed/>
            </p:oleObj>
          </a:graphicData>
        </a:graphic>
      </p:graphicFrame>
      <p:graphicFrame>
        <p:nvGraphicFramePr>
          <p:cNvPr id="11" name="Object 6"/>
          <p:cNvGraphicFramePr>
            <a:graphicFrameLocks noChangeAspect="1"/>
          </p:cNvGraphicFramePr>
          <p:nvPr/>
        </p:nvGraphicFramePr>
        <p:xfrm>
          <a:off x="6986588" y="2543175"/>
          <a:ext cx="939800" cy="415925"/>
        </p:xfrm>
        <a:graphic>
          <a:graphicData uri="http://schemas.openxmlformats.org/presentationml/2006/ole">
            <p:oleObj spid="_x0000_s41988" name="Equation" r:id="rId5" imgW="342720" imgH="177480" progId="Equation.3">
              <p:embed/>
            </p:oleObj>
          </a:graphicData>
        </a:graphic>
      </p:graphicFrame>
      <p:graphicFrame>
        <p:nvGraphicFramePr>
          <p:cNvPr id="12" name="Object 5"/>
          <p:cNvGraphicFramePr>
            <a:graphicFrameLocks noChangeAspect="1"/>
          </p:cNvGraphicFramePr>
          <p:nvPr/>
        </p:nvGraphicFramePr>
        <p:xfrm>
          <a:off x="6781800" y="3048000"/>
          <a:ext cx="1738313" cy="474663"/>
        </p:xfrm>
        <a:graphic>
          <a:graphicData uri="http://schemas.openxmlformats.org/presentationml/2006/ole">
            <p:oleObj spid="_x0000_s41989" name="Equation" r:id="rId6" imgW="634680" imgH="203040" progId="Equation.3">
              <p:embed/>
            </p:oleObj>
          </a:graphicData>
        </a:graphic>
      </p:graphicFrame>
      <p:graphicFrame>
        <p:nvGraphicFramePr>
          <p:cNvPr id="15" name="Object 8"/>
          <p:cNvGraphicFramePr>
            <a:graphicFrameLocks noChangeAspect="1"/>
          </p:cNvGraphicFramePr>
          <p:nvPr/>
        </p:nvGraphicFramePr>
        <p:xfrm>
          <a:off x="7042150" y="3657600"/>
          <a:ext cx="1182688" cy="415925"/>
        </p:xfrm>
        <a:graphic>
          <a:graphicData uri="http://schemas.openxmlformats.org/presentationml/2006/ole">
            <p:oleObj spid="_x0000_s41990" name="Equation" r:id="rId7" imgW="431640" imgH="17748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7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تابع: القيم العظمى والصغرى: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5128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r>
              <a:rPr lang="ar-SA" dirty="0" smtClean="0">
                <a:cs typeface="Arial" pitchFamily="34" charset="0"/>
              </a:rPr>
              <a:t> عند  </a:t>
            </a:r>
          </a:p>
          <a:p>
            <a:pPr marL="514350" indent="-514350" rtl="1"/>
            <a:r>
              <a:rPr lang="ar-SA" dirty="0" smtClean="0">
                <a:cs typeface="Arial" pitchFamily="34" charset="0"/>
              </a:rPr>
              <a:t>  </a:t>
            </a:r>
          </a:p>
          <a:p>
            <a:pPr marL="514350" indent="-514350" rtl="1"/>
            <a:r>
              <a:rPr lang="ar-SA" dirty="0" smtClean="0">
                <a:cs typeface="Arial" pitchFamily="34" charset="0"/>
              </a:rPr>
              <a:t>        توجد قيمة صغرى محلية عند            وهي: </a:t>
            </a: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r>
              <a:rPr lang="ar-SA" dirty="0" smtClean="0">
                <a:cs typeface="Arial" pitchFamily="34" charset="0"/>
              </a:rPr>
              <a:t> </a:t>
            </a: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/>
            <a:endParaRPr lang="ar-SA" sz="2400" dirty="0" smtClean="0">
              <a:cs typeface="Arial" pitchFamily="34" charset="0"/>
            </a:endParaRPr>
          </a:p>
          <a:p>
            <a:pPr marL="514350" indent="-514350" rtl="1"/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13" name="Object 3"/>
          <p:cNvGraphicFramePr>
            <a:graphicFrameLocks noChangeAspect="1"/>
          </p:cNvGraphicFramePr>
          <p:nvPr/>
        </p:nvGraphicFramePr>
        <p:xfrm>
          <a:off x="3200400" y="2057400"/>
          <a:ext cx="5529263" cy="473075"/>
        </p:xfrm>
        <a:graphic>
          <a:graphicData uri="http://schemas.openxmlformats.org/presentationml/2006/ole">
            <p:oleObj spid="_x0000_s43010" name="Equation" r:id="rId3" imgW="2019240" imgH="203040" progId="Equation.3">
              <p:embed/>
            </p:oleObj>
          </a:graphicData>
        </a:graphic>
      </p:graphicFrame>
      <p:graphicFrame>
        <p:nvGraphicFramePr>
          <p:cNvPr id="11" name="Object 7"/>
          <p:cNvGraphicFramePr>
            <a:graphicFrameLocks noChangeAspect="1"/>
          </p:cNvGraphicFramePr>
          <p:nvPr/>
        </p:nvGraphicFramePr>
        <p:xfrm>
          <a:off x="7594600" y="1447800"/>
          <a:ext cx="939800" cy="415925"/>
        </p:xfrm>
        <a:graphic>
          <a:graphicData uri="http://schemas.openxmlformats.org/presentationml/2006/ole">
            <p:oleObj spid="_x0000_s43011" name="Equation" r:id="rId4" imgW="342720" imgH="177480" progId="Equation.3">
              <p:embed/>
            </p:oleObj>
          </a:graphicData>
        </a:graphic>
      </p:graphicFrame>
      <p:graphicFrame>
        <p:nvGraphicFramePr>
          <p:cNvPr id="16" name="Object 8"/>
          <p:cNvGraphicFramePr>
            <a:graphicFrameLocks noChangeAspect="1"/>
          </p:cNvGraphicFramePr>
          <p:nvPr/>
        </p:nvGraphicFramePr>
        <p:xfrm>
          <a:off x="8736013" y="2751138"/>
          <a:ext cx="382587" cy="296862"/>
        </p:xfrm>
        <a:graphic>
          <a:graphicData uri="http://schemas.openxmlformats.org/presentationml/2006/ole">
            <p:oleObj spid="_x0000_s43012" name="Equation" r:id="rId5" imgW="139680" imgH="126720" progId="Equation.3">
              <p:embed/>
            </p:oleObj>
          </a:graphicData>
        </a:graphic>
      </p:graphicFrame>
      <p:graphicFrame>
        <p:nvGraphicFramePr>
          <p:cNvPr id="17" name="Object 9"/>
          <p:cNvGraphicFramePr>
            <a:graphicFrameLocks noChangeAspect="1"/>
          </p:cNvGraphicFramePr>
          <p:nvPr/>
        </p:nvGraphicFramePr>
        <p:xfrm>
          <a:off x="3657600" y="2590800"/>
          <a:ext cx="939800" cy="457200"/>
        </p:xfrm>
        <a:graphic>
          <a:graphicData uri="http://schemas.openxmlformats.org/presentationml/2006/ole">
            <p:oleObj spid="_x0000_s43013" name="Equation" r:id="rId6" imgW="342720" imgH="177480" progId="Equation.3">
              <p:embed/>
            </p:oleObj>
          </a:graphicData>
        </a:graphic>
      </p:graphicFrame>
      <p:graphicFrame>
        <p:nvGraphicFramePr>
          <p:cNvPr id="2" name="Object 10"/>
          <p:cNvGraphicFramePr>
            <a:graphicFrameLocks noChangeAspect="1"/>
          </p:cNvGraphicFramePr>
          <p:nvPr/>
        </p:nvGraphicFramePr>
        <p:xfrm>
          <a:off x="2157413" y="3429000"/>
          <a:ext cx="4902200" cy="1066800"/>
        </p:xfrm>
        <a:graphic>
          <a:graphicData uri="http://schemas.openxmlformats.org/presentationml/2006/ole">
            <p:oleObj spid="_x0000_s43014" name="Equation" r:id="rId7" imgW="1790640" imgH="45720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1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تابع: القيم العظمى والصغرى: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6152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r>
              <a:rPr lang="ar-SA" dirty="0" smtClean="0">
                <a:cs typeface="Arial" pitchFamily="34" charset="0"/>
              </a:rPr>
              <a:t> عند</a:t>
            </a:r>
          </a:p>
          <a:p>
            <a:pPr marL="514350" indent="-514350" rtl="1"/>
            <a:r>
              <a:rPr lang="ar-SA" dirty="0" smtClean="0">
                <a:cs typeface="Arial" pitchFamily="34" charset="0"/>
              </a:rPr>
              <a:t>  </a:t>
            </a:r>
          </a:p>
          <a:p>
            <a:pPr marL="514350" indent="-514350" rtl="1"/>
            <a:r>
              <a:rPr lang="ar-SA" dirty="0" smtClean="0">
                <a:cs typeface="Arial" pitchFamily="34" charset="0"/>
              </a:rPr>
              <a:t>          توجد قيمة عظمى محلية عند            وهي: </a:t>
            </a: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r>
              <a:rPr lang="en-US" dirty="0" smtClean="0">
                <a:cs typeface="Arial" pitchFamily="34" charset="0"/>
              </a:rPr>
              <a:t>       </a:t>
            </a:r>
            <a:r>
              <a:rPr lang="ar-SA" dirty="0" smtClean="0">
                <a:cs typeface="Arial" pitchFamily="34" charset="0"/>
              </a:rPr>
              <a:t> </a:t>
            </a: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/>
            <a:endParaRPr lang="ar-SA" sz="2400" dirty="0" smtClean="0">
              <a:cs typeface="Arial" pitchFamily="34" charset="0"/>
            </a:endParaRPr>
          </a:p>
          <a:p>
            <a:pPr marL="514350" indent="-514350" rtl="1"/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15" name="Object 4"/>
          <p:cNvGraphicFramePr>
            <a:graphicFrameLocks noChangeAspect="1"/>
          </p:cNvGraphicFramePr>
          <p:nvPr/>
        </p:nvGraphicFramePr>
        <p:xfrm>
          <a:off x="7427913" y="1524000"/>
          <a:ext cx="1182687" cy="415925"/>
        </p:xfrm>
        <a:graphic>
          <a:graphicData uri="http://schemas.openxmlformats.org/presentationml/2006/ole">
            <p:oleObj spid="_x0000_s44034" name="Equation" r:id="rId3" imgW="431640" imgH="177480" progId="Equation.3">
              <p:embed/>
            </p:oleObj>
          </a:graphicData>
        </a:graphic>
      </p:graphicFrame>
      <p:graphicFrame>
        <p:nvGraphicFramePr>
          <p:cNvPr id="14" name="Object 3"/>
          <p:cNvGraphicFramePr>
            <a:graphicFrameLocks noChangeAspect="1"/>
          </p:cNvGraphicFramePr>
          <p:nvPr/>
        </p:nvGraphicFramePr>
        <p:xfrm>
          <a:off x="2419350" y="2057400"/>
          <a:ext cx="6329363" cy="473075"/>
        </p:xfrm>
        <a:graphic>
          <a:graphicData uri="http://schemas.openxmlformats.org/presentationml/2006/ole">
            <p:oleObj spid="_x0000_s44035" name="Equation" r:id="rId4" imgW="2311200" imgH="203040" progId="Equation.3">
              <p:embed/>
            </p:oleObj>
          </a:graphicData>
        </a:graphic>
      </p:graphicFrame>
      <p:graphicFrame>
        <p:nvGraphicFramePr>
          <p:cNvPr id="16" name="Object 7"/>
          <p:cNvGraphicFramePr>
            <a:graphicFrameLocks noChangeAspect="1"/>
          </p:cNvGraphicFramePr>
          <p:nvPr/>
        </p:nvGraphicFramePr>
        <p:xfrm>
          <a:off x="8736013" y="2598738"/>
          <a:ext cx="382587" cy="296862"/>
        </p:xfrm>
        <a:graphic>
          <a:graphicData uri="http://schemas.openxmlformats.org/presentationml/2006/ole">
            <p:oleObj spid="_x0000_s44036" name="Equation" r:id="rId5" imgW="139680" imgH="126720" progId="Equation.3">
              <p:embed/>
            </p:oleObj>
          </a:graphicData>
        </a:graphic>
      </p:graphicFrame>
      <p:graphicFrame>
        <p:nvGraphicFramePr>
          <p:cNvPr id="17" name="Object 5"/>
          <p:cNvGraphicFramePr>
            <a:graphicFrameLocks noChangeAspect="1"/>
          </p:cNvGraphicFramePr>
          <p:nvPr/>
        </p:nvGraphicFramePr>
        <p:xfrm>
          <a:off x="3387725" y="2590800"/>
          <a:ext cx="1184275" cy="457200"/>
        </p:xfrm>
        <a:graphic>
          <a:graphicData uri="http://schemas.openxmlformats.org/presentationml/2006/ole">
            <p:oleObj spid="_x0000_s44037" name="Equation" r:id="rId6" imgW="431640" imgH="177480" progId="Equation.3">
              <p:embed/>
            </p:oleObj>
          </a:graphicData>
        </a:graphic>
      </p:graphicFrame>
      <p:graphicFrame>
        <p:nvGraphicFramePr>
          <p:cNvPr id="2" name="Object 8"/>
          <p:cNvGraphicFramePr>
            <a:graphicFrameLocks noChangeAspect="1"/>
          </p:cNvGraphicFramePr>
          <p:nvPr/>
        </p:nvGraphicFramePr>
        <p:xfrm>
          <a:off x="1601788" y="3200400"/>
          <a:ext cx="6015037" cy="1066800"/>
        </p:xfrm>
        <a:graphic>
          <a:graphicData uri="http://schemas.openxmlformats.org/presentationml/2006/ole">
            <p:oleObj spid="_x0000_s44038" name="Equation" r:id="rId7" imgW="2197080" imgH="45720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3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تابع: القيم العظمى والصغرى: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7174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r>
              <a:rPr lang="ar-SA" b="1" dirty="0" smtClean="0">
                <a:solidFill>
                  <a:srgbClr val="FF0000"/>
                </a:solidFill>
                <a:cs typeface="Arial" pitchFamily="34" charset="0"/>
              </a:rPr>
              <a:t>مثال(2):   </a:t>
            </a:r>
            <a:r>
              <a:rPr lang="ar-SA" dirty="0" smtClean="0">
                <a:cs typeface="Arial" pitchFamily="34" charset="0"/>
              </a:rPr>
              <a:t>إذا كان                                         فما هي نقط القيم العظمى والصغرى إن وجدت؟ لهذه الدالة. </a:t>
            </a:r>
          </a:p>
          <a:p>
            <a:pPr marL="514350" indent="-514350" rtl="1"/>
            <a:r>
              <a:rPr lang="ar-SA" b="1" dirty="0" smtClean="0">
                <a:solidFill>
                  <a:srgbClr val="FF6600"/>
                </a:solidFill>
                <a:cs typeface="Arial" pitchFamily="34" charset="0"/>
              </a:rPr>
              <a:t>الحل:</a:t>
            </a: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/>
            <a:endParaRPr lang="ar-SA" sz="2400" dirty="0" smtClean="0">
              <a:cs typeface="Arial" pitchFamily="34" charset="0"/>
            </a:endParaRPr>
          </a:p>
          <a:p>
            <a:pPr marL="514350" indent="-514350" rtl="1"/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67591" name="Object 7"/>
          <p:cNvGraphicFramePr>
            <a:graphicFrameLocks noChangeAspect="1"/>
          </p:cNvGraphicFramePr>
          <p:nvPr/>
        </p:nvGraphicFramePr>
        <p:xfrm>
          <a:off x="2514600" y="1371600"/>
          <a:ext cx="4381500" cy="533400"/>
        </p:xfrm>
        <a:graphic>
          <a:graphicData uri="http://schemas.openxmlformats.org/presentationml/2006/ole">
            <p:oleObj spid="_x0000_s45058" name="Equation" r:id="rId3" imgW="1600200" imgH="228600" progId="Equation.3">
              <p:embed/>
            </p:oleObj>
          </a:graphicData>
        </a:graphic>
      </p:graphicFrame>
      <p:graphicFrame>
        <p:nvGraphicFramePr>
          <p:cNvPr id="13" name="Object 12"/>
          <p:cNvGraphicFramePr>
            <a:graphicFrameLocks noChangeAspect="1"/>
          </p:cNvGraphicFramePr>
          <p:nvPr/>
        </p:nvGraphicFramePr>
        <p:xfrm>
          <a:off x="1066800" y="2895600"/>
          <a:ext cx="3825875" cy="533400"/>
        </p:xfrm>
        <a:graphic>
          <a:graphicData uri="http://schemas.openxmlformats.org/presentationml/2006/ole">
            <p:oleObj spid="_x0000_s45059" name="Equation" r:id="rId4" imgW="1396800" imgH="228600" progId="Equation.3">
              <p:embed/>
            </p:oleObj>
          </a:graphicData>
        </a:graphic>
      </p:graphicFrame>
      <p:graphicFrame>
        <p:nvGraphicFramePr>
          <p:cNvPr id="14" name="Object 4"/>
          <p:cNvGraphicFramePr>
            <a:graphicFrameLocks noChangeAspect="1"/>
          </p:cNvGraphicFramePr>
          <p:nvPr/>
        </p:nvGraphicFramePr>
        <p:xfrm>
          <a:off x="927100" y="3581400"/>
          <a:ext cx="4414838" cy="2254250"/>
        </p:xfrm>
        <a:graphic>
          <a:graphicData uri="http://schemas.openxmlformats.org/presentationml/2006/ole">
            <p:oleObj spid="_x0000_s45060" name="Equation" r:id="rId5" imgW="1612800" imgH="96516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9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تابع: القيم العظمى والصغرى: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8200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r>
              <a:rPr lang="ar-SA" smtClean="0">
                <a:cs typeface="Arial" pitchFamily="34" charset="0"/>
              </a:rPr>
              <a:t> إما    </a:t>
            </a:r>
          </a:p>
          <a:p>
            <a:pPr marL="514350" indent="-514350" rtl="1"/>
            <a:r>
              <a:rPr lang="ar-SA" smtClean="0">
                <a:cs typeface="Arial" pitchFamily="34" charset="0"/>
              </a:rPr>
              <a:t>اذاً</a:t>
            </a:r>
          </a:p>
          <a:p>
            <a:pPr marL="514350" indent="-514350" rtl="1"/>
            <a:r>
              <a:rPr lang="ar-SA" smtClean="0">
                <a:cs typeface="Arial" pitchFamily="34" charset="0"/>
              </a:rPr>
              <a:t>أو </a:t>
            </a:r>
          </a:p>
          <a:p>
            <a:pPr marL="514350" indent="-514350" rtl="1"/>
            <a:r>
              <a:rPr lang="ar-SA" smtClean="0">
                <a:cs typeface="Arial" pitchFamily="34" charset="0"/>
              </a:rPr>
              <a:t>اذاً</a:t>
            </a: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/>
            <a:endParaRPr lang="ar-SA" sz="2400" smtClean="0">
              <a:cs typeface="Arial" pitchFamily="34" charset="0"/>
            </a:endParaRPr>
          </a:p>
          <a:p>
            <a:pPr marL="514350" indent="-514350" rtl="1"/>
            <a:endParaRPr lang="ar-SA" sz="2400" b="1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67591" name="Object 7"/>
          <p:cNvGraphicFramePr>
            <a:graphicFrameLocks noChangeAspect="1"/>
          </p:cNvGraphicFramePr>
          <p:nvPr/>
        </p:nvGraphicFramePr>
        <p:xfrm>
          <a:off x="6497638" y="2009775"/>
          <a:ext cx="1808162" cy="474663"/>
        </p:xfrm>
        <a:graphic>
          <a:graphicData uri="http://schemas.openxmlformats.org/presentationml/2006/ole">
            <p:oleObj spid="_x0000_s46082" name="Equation" r:id="rId3" imgW="660240" imgH="203040" progId="Equation.3">
              <p:embed/>
            </p:oleObj>
          </a:graphicData>
        </a:graphic>
      </p:graphicFrame>
      <p:graphicFrame>
        <p:nvGraphicFramePr>
          <p:cNvPr id="13" name="Object 3"/>
          <p:cNvGraphicFramePr>
            <a:graphicFrameLocks noChangeAspect="1"/>
          </p:cNvGraphicFramePr>
          <p:nvPr/>
        </p:nvGraphicFramePr>
        <p:xfrm>
          <a:off x="6388100" y="4419600"/>
          <a:ext cx="2747963" cy="473075"/>
        </p:xfrm>
        <a:graphic>
          <a:graphicData uri="http://schemas.openxmlformats.org/presentationml/2006/ole">
            <p:oleObj spid="_x0000_s46083" name="Equation" r:id="rId4" imgW="1002960" imgH="203040" progId="Equation.3">
              <p:embed/>
            </p:oleObj>
          </a:graphicData>
        </a:graphic>
      </p:graphicFrame>
      <p:graphicFrame>
        <p:nvGraphicFramePr>
          <p:cNvPr id="11" name="Object 6"/>
          <p:cNvGraphicFramePr>
            <a:graphicFrameLocks noChangeAspect="1"/>
          </p:cNvGraphicFramePr>
          <p:nvPr/>
        </p:nvGraphicFramePr>
        <p:xfrm>
          <a:off x="6986588" y="2543175"/>
          <a:ext cx="939800" cy="415925"/>
        </p:xfrm>
        <a:graphic>
          <a:graphicData uri="http://schemas.openxmlformats.org/presentationml/2006/ole">
            <p:oleObj spid="_x0000_s46084" name="Equation" r:id="rId5" imgW="342720" imgH="177480" progId="Equation.3">
              <p:embed/>
            </p:oleObj>
          </a:graphicData>
        </a:graphic>
      </p:graphicFrame>
      <p:graphicFrame>
        <p:nvGraphicFramePr>
          <p:cNvPr id="12" name="Object 5"/>
          <p:cNvGraphicFramePr>
            <a:graphicFrameLocks noChangeAspect="1"/>
          </p:cNvGraphicFramePr>
          <p:nvPr/>
        </p:nvGraphicFramePr>
        <p:xfrm>
          <a:off x="6705600" y="3124200"/>
          <a:ext cx="1808163" cy="474663"/>
        </p:xfrm>
        <a:graphic>
          <a:graphicData uri="http://schemas.openxmlformats.org/presentationml/2006/ole">
            <p:oleObj spid="_x0000_s46085" name="Equation" r:id="rId6" imgW="660240" imgH="203040" progId="Equation.3">
              <p:embed/>
            </p:oleObj>
          </a:graphicData>
        </a:graphic>
      </p:graphicFrame>
      <p:graphicFrame>
        <p:nvGraphicFramePr>
          <p:cNvPr id="15" name="Object 8"/>
          <p:cNvGraphicFramePr>
            <a:graphicFrameLocks noChangeAspect="1"/>
          </p:cNvGraphicFramePr>
          <p:nvPr/>
        </p:nvGraphicFramePr>
        <p:xfrm>
          <a:off x="7164388" y="3657600"/>
          <a:ext cx="938212" cy="457200"/>
        </p:xfrm>
        <a:graphic>
          <a:graphicData uri="http://schemas.openxmlformats.org/presentationml/2006/ole">
            <p:oleObj spid="_x0000_s46086" name="Equation" r:id="rId7" imgW="342720" imgH="17748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3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تابع: القيم العظمى والصغرى: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9224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r>
              <a:rPr lang="ar-SA" smtClean="0">
                <a:cs typeface="Arial" pitchFamily="34" charset="0"/>
              </a:rPr>
              <a:t> عند  </a:t>
            </a:r>
          </a:p>
          <a:p>
            <a:pPr marL="514350" indent="-514350" rtl="1"/>
            <a:r>
              <a:rPr lang="ar-SA" smtClean="0">
                <a:cs typeface="Arial" pitchFamily="34" charset="0"/>
              </a:rPr>
              <a:t>  </a:t>
            </a:r>
          </a:p>
          <a:p>
            <a:pPr marL="514350" indent="-514350" rtl="1"/>
            <a:r>
              <a:rPr lang="ar-SA" smtClean="0">
                <a:cs typeface="Arial" pitchFamily="34" charset="0"/>
              </a:rPr>
              <a:t>        توجد قيمة عظمى محلية عند            وهي: </a:t>
            </a: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r>
              <a:rPr lang="ar-SA" smtClean="0">
                <a:cs typeface="Arial" pitchFamily="34" charset="0"/>
              </a:rPr>
              <a:t> </a:t>
            </a: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/>
            <a:endParaRPr lang="ar-SA" sz="2400" smtClean="0">
              <a:cs typeface="Arial" pitchFamily="34" charset="0"/>
            </a:endParaRPr>
          </a:p>
          <a:p>
            <a:pPr marL="514350" indent="-514350" rtl="1"/>
            <a:endParaRPr lang="ar-SA" sz="2400" b="1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13" name="Object 3"/>
          <p:cNvGraphicFramePr>
            <a:graphicFrameLocks noChangeAspect="1"/>
          </p:cNvGraphicFramePr>
          <p:nvPr/>
        </p:nvGraphicFramePr>
        <p:xfrm>
          <a:off x="2957513" y="2057400"/>
          <a:ext cx="6015037" cy="473075"/>
        </p:xfrm>
        <a:graphic>
          <a:graphicData uri="http://schemas.openxmlformats.org/presentationml/2006/ole">
            <p:oleObj spid="_x0000_s47106" name="Equation" r:id="rId3" imgW="2197080" imgH="203040" progId="Equation.3">
              <p:embed/>
            </p:oleObj>
          </a:graphicData>
        </a:graphic>
      </p:graphicFrame>
      <p:graphicFrame>
        <p:nvGraphicFramePr>
          <p:cNvPr id="11" name="Object 7"/>
          <p:cNvGraphicFramePr>
            <a:graphicFrameLocks noChangeAspect="1"/>
          </p:cNvGraphicFramePr>
          <p:nvPr/>
        </p:nvGraphicFramePr>
        <p:xfrm>
          <a:off x="7366000" y="1447800"/>
          <a:ext cx="939800" cy="415925"/>
        </p:xfrm>
        <a:graphic>
          <a:graphicData uri="http://schemas.openxmlformats.org/presentationml/2006/ole">
            <p:oleObj spid="_x0000_s47107" name="Equation" r:id="rId4" imgW="342720" imgH="177480" progId="Equation.3">
              <p:embed/>
            </p:oleObj>
          </a:graphicData>
        </a:graphic>
      </p:graphicFrame>
      <p:graphicFrame>
        <p:nvGraphicFramePr>
          <p:cNvPr id="16" name="Object 8"/>
          <p:cNvGraphicFramePr>
            <a:graphicFrameLocks noChangeAspect="1"/>
          </p:cNvGraphicFramePr>
          <p:nvPr/>
        </p:nvGraphicFramePr>
        <p:xfrm>
          <a:off x="8736013" y="2751138"/>
          <a:ext cx="382587" cy="296862"/>
        </p:xfrm>
        <a:graphic>
          <a:graphicData uri="http://schemas.openxmlformats.org/presentationml/2006/ole">
            <p:oleObj spid="_x0000_s47108" name="Equation" r:id="rId5" imgW="139680" imgH="126720" progId="Equation.3">
              <p:embed/>
            </p:oleObj>
          </a:graphicData>
        </a:graphic>
      </p:graphicFrame>
      <p:graphicFrame>
        <p:nvGraphicFramePr>
          <p:cNvPr id="17" name="Object 9"/>
          <p:cNvGraphicFramePr>
            <a:graphicFrameLocks noChangeAspect="1"/>
          </p:cNvGraphicFramePr>
          <p:nvPr/>
        </p:nvGraphicFramePr>
        <p:xfrm>
          <a:off x="3657600" y="2590800"/>
          <a:ext cx="939800" cy="457200"/>
        </p:xfrm>
        <a:graphic>
          <a:graphicData uri="http://schemas.openxmlformats.org/presentationml/2006/ole">
            <p:oleObj spid="_x0000_s47109" name="Equation" r:id="rId6" imgW="342720" imgH="177480" progId="Equation.3">
              <p:embed/>
            </p:oleObj>
          </a:graphicData>
        </a:graphic>
      </p:graphicFrame>
      <p:graphicFrame>
        <p:nvGraphicFramePr>
          <p:cNvPr id="2" name="Object 10"/>
          <p:cNvGraphicFramePr>
            <a:graphicFrameLocks noChangeAspect="1"/>
          </p:cNvGraphicFramePr>
          <p:nvPr/>
        </p:nvGraphicFramePr>
        <p:xfrm>
          <a:off x="1184275" y="3429000"/>
          <a:ext cx="6848475" cy="1066800"/>
        </p:xfrm>
        <a:graphic>
          <a:graphicData uri="http://schemas.openxmlformats.org/presentationml/2006/ole">
            <p:oleObj spid="_x0000_s47110" name="Equation" r:id="rId7" imgW="2501640" imgH="45720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7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تابع: القيم العظمى والصغرى: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10248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r>
              <a:rPr lang="ar-SA" smtClean="0">
                <a:cs typeface="Arial" pitchFamily="34" charset="0"/>
              </a:rPr>
              <a:t> عند</a:t>
            </a:r>
          </a:p>
          <a:p>
            <a:pPr marL="514350" indent="-514350" rtl="1"/>
            <a:r>
              <a:rPr lang="ar-SA" smtClean="0">
                <a:cs typeface="Arial" pitchFamily="34" charset="0"/>
              </a:rPr>
              <a:t>  </a:t>
            </a:r>
          </a:p>
          <a:p>
            <a:pPr marL="514350" indent="-514350" rtl="1"/>
            <a:r>
              <a:rPr lang="ar-SA" smtClean="0">
                <a:cs typeface="Arial" pitchFamily="34" charset="0"/>
              </a:rPr>
              <a:t>          توجد قيمة صغرى محلية عند            وهي: </a:t>
            </a: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/>
            <a:endParaRPr lang="ar-SA" sz="2400" smtClean="0">
              <a:cs typeface="Arial" pitchFamily="34" charset="0"/>
            </a:endParaRPr>
          </a:p>
          <a:p>
            <a:pPr marL="514350" indent="-514350" rtl="1"/>
            <a:endParaRPr lang="ar-SA" sz="2400" b="1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15" name="Object 4"/>
          <p:cNvGraphicFramePr>
            <a:graphicFrameLocks noChangeAspect="1"/>
          </p:cNvGraphicFramePr>
          <p:nvPr/>
        </p:nvGraphicFramePr>
        <p:xfrm>
          <a:off x="7550150" y="1524000"/>
          <a:ext cx="938213" cy="415925"/>
        </p:xfrm>
        <a:graphic>
          <a:graphicData uri="http://schemas.openxmlformats.org/presentationml/2006/ole">
            <p:oleObj spid="_x0000_s48130" name="Equation" r:id="rId3" imgW="342720" imgH="177480" progId="Equation.3">
              <p:embed/>
            </p:oleObj>
          </a:graphicData>
        </a:graphic>
      </p:graphicFrame>
      <p:graphicFrame>
        <p:nvGraphicFramePr>
          <p:cNvPr id="14" name="Object 3"/>
          <p:cNvGraphicFramePr>
            <a:graphicFrameLocks noChangeAspect="1"/>
          </p:cNvGraphicFramePr>
          <p:nvPr/>
        </p:nvGraphicFramePr>
        <p:xfrm>
          <a:off x="2660650" y="2057400"/>
          <a:ext cx="5843588" cy="473075"/>
        </p:xfrm>
        <a:graphic>
          <a:graphicData uri="http://schemas.openxmlformats.org/presentationml/2006/ole">
            <p:oleObj spid="_x0000_s48131" name="Equation" r:id="rId4" imgW="2133360" imgH="203040" progId="Equation.3">
              <p:embed/>
            </p:oleObj>
          </a:graphicData>
        </a:graphic>
      </p:graphicFrame>
      <p:graphicFrame>
        <p:nvGraphicFramePr>
          <p:cNvPr id="16" name="Object 7"/>
          <p:cNvGraphicFramePr>
            <a:graphicFrameLocks noChangeAspect="1"/>
          </p:cNvGraphicFramePr>
          <p:nvPr/>
        </p:nvGraphicFramePr>
        <p:xfrm>
          <a:off x="8736013" y="2598738"/>
          <a:ext cx="382587" cy="296862"/>
        </p:xfrm>
        <a:graphic>
          <a:graphicData uri="http://schemas.openxmlformats.org/presentationml/2006/ole">
            <p:oleObj spid="_x0000_s48132" name="Equation" r:id="rId5" imgW="139680" imgH="126720" progId="Equation.3">
              <p:embed/>
            </p:oleObj>
          </a:graphicData>
        </a:graphic>
      </p:graphicFrame>
      <p:graphicFrame>
        <p:nvGraphicFramePr>
          <p:cNvPr id="17" name="Object 5"/>
          <p:cNvGraphicFramePr>
            <a:graphicFrameLocks noChangeAspect="1"/>
          </p:cNvGraphicFramePr>
          <p:nvPr/>
        </p:nvGraphicFramePr>
        <p:xfrm>
          <a:off x="3352800" y="2590800"/>
          <a:ext cx="939800" cy="457200"/>
        </p:xfrm>
        <a:graphic>
          <a:graphicData uri="http://schemas.openxmlformats.org/presentationml/2006/ole">
            <p:oleObj spid="_x0000_s48133" name="Equation" r:id="rId6" imgW="342720" imgH="177480" progId="Equation.3">
              <p:embed/>
            </p:oleObj>
          </a:graphicData>
        </a:graphic>
      </p:graphicFrame>
      <p:graphicFrame>
        <p:nvGraphicFramePr>
          <p:cNvPr id="2" name="Object 8"/>
          <p:cNvGraphicFramePr>
            <a:graphicFrameLocks noChangeAspect="1"/>
          </p:cNvGraphicFramePr>
          <p:nvPr/>
        </p:nvGraphicFramePr>
        <p:xfrm>
          <a:off x="1063625" y="3200400"/>
          <a:ext cx="7092950" cy="1066800"/>
        </p:xfrm>
        <a:graphic>
          <a:graphicData uri="http://schemas.openxmlformats.org/presentationml/2006/ole">
            <p:oleObj spid="_x0000_s48134" name="Equation" r:id="rId7" imgW="2590560" imgH="45720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نقطة الانقلاب ومجالات التقعر: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6151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rtl="1">
              <a:defRPr/>
            </a:pPr>
            <a:r>
              <a:rPr lang="ar-SA" dirty="0" smtClean="0">
                <a:solidFill>
                  <a:srgbClr val="FF0000"/>
                </a:solidFill>
              </a:rPr>
              <a:t>تعريف:</a:t>
            </a:r>
          </a:p>
          <a:p>
            <a:pPr rtl="1">
              <a:defRPr/>
            </a:pPr>
            <a:r>
              <a:rPr lang="ar-SA" dirty="0" smtClean="0"/>
              <a:t>تسمى النقطة </a:t>
            </a:r>
            <a:r>
              <a:rPr lang="en-US" dirty="0" smtClean="0"/>
              <a:t>                       </a:t>
            </a:r>
            <a:r>
              <a:rPr lang="ar-SA" dirty="0" smtClean="0"/>
              <a:t>نقطة انقلاب لمنحنى الدالة</a:t>
            </a:r>
            <a:r>
              <a:rPr lang="en-US" dirty="0" smtClean="0"/>
              <a:t>        </a:t>
            </a:r>
            <a:r>
              <a:rPr lang="ar-SA" dirty="0" smtClean="0"/>
              <a:t>إذا كان منحنى الدالة مقعراً إلى أسفل مباشرة إلى يسار </a:t>
            </a:r>
            <a:r>
              <a:rPr lang="en-US" dirty="0" smtClean="0"/>
              <a:t>     </a:t>
            </a:r>
            <a:r>
              <a:rPr lang="ar-SA" dirty="0" smtClean="0"/>
              <a:t>ومقعرا إلى أعلى مباشرة إلى يمين </a:t>
            </a:r>
            <a:r>
              <a:rPr lang="en-US" dirty="0" smtClean="0"/>
              <a:t>      </a:t>
            </a:r>
            <a:r>
              <a:rPr lang="ar-SA" dirty="0" smtClean="0"/>
              <a:t>أو العكس.</a:t>
            </a:r>
          </a:p>
          <a:p>
            <a:pPr rtl="1">
              <a:defRPr/>
            </a:pPr>
            <a:r>
              <a:rPr lang="ar-SA" dirty="0" smtClean="0">
                <a:solidFill>
                  <a:srgbClr val="009900"/>
                </a:solidFill>
              </a:rPr>
              <a:t>الخطوات :</a:t>
            </a:r>
            <a:endParaRPr lang="en-US" dirty="0" smtClean="0">
              <a:solidFill>
                <a:srgbClr val="009900"/>
              </a:solidFill>
            </a:endParaRPr>
          </a:p>
          <a:p>
            <a:pPr marL="514350" indent="-514350" rtl="1">
              <a:buFont typeface="+mj-cs"/>
              <a:buAutoNum type="arabic2Minus"/>
              <a:defRPr/>
            </a:pPr>
            <a:r>
              <a:rPr lang="ar-SA" dirty="0" smtClean="0"/>
              <a:t> نوجد</a:t>
            </a:r>
            <a:endParaRPr lang="en-US" dirty="0" smtClean="0"/>
          </a:p>
          <a:p>
            <a:pPr marL="514350" indent="-514350" rtl="1">
              <a:buFont typeface="+mj-cs"/>
              <a:buAutoNum type="arabic2Minus"/>
              <a:defRPr/>
            </a:pPr>
            <a:r>
              <a:rPr lang="ar-SA" dirty="0" smtClean="0"/>
              <a:t> نوجد النقاط الحرجة للمشتقة الثانية (              )</a:t>
            </a:r>
          </a:p>
          <a:p>
            <a:pPr marL="514350" indent="-514350" rtl="1">
              <a:buFont typeface="+mj-cs"/>
              <a:buAutoNum type="arabic2Minus"/>
              <a:defRPr/>
            </a:pPr>
            <a:r>
              <a:rPr lang="ar-SA" dirty="0" smtClean="0"/>
              <a:t> نضع القيم على خط الأعداد </a:t>
            </a:r>
            <a:endParaRPr lang="en-US" dirty="0" smtClean="0"/>
          </a:p>
          <a:p>
            <a:pPr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2" name="Object 7"/>
          <p:cNvGraphicFramePr>
            <a:graphicFrameLocks noChangeAspect="1"/>
          </p:cNvGraphicFramePr>
          <p:nvPr/>
        </p:nvGraphicFramePr>
        <p:xfrm>
          <a:off x="5486400" y="1981200"/>
          <a:ext cx="2000250" cy="482600"/>
        </p:xfrm>
        <a:graphic>
          <a:graphicData uri="http://schemas.openxmlformats.org/presentationml/2006/ole">
            <p:oleObj spid="_x0000_s49154" name="Equation" r:id="rId4" imgW="888840" imgH="241200" progId="Equation.3">
              <p:embed/>
            </p:oleObj>
          </a:graphicData>
        </a:graphic>
      </p:graphicFrame>
      <p:graphicFrame>
        <p:nvGraphicFramePr>
          <p:cNvPr id="11" name="Object 4"/>
          <p:cNvGraphicFramePr>
            <a:graphicFrameLocks noChangeAspect="1"/>
          </p:cNvGraphicFramePr>
          <p:nvPr/>
        </p:nvGraphicFramePr>
        <p:xfrm>
          <a:off x="7289800" y="4191000"/>
          <a:ext cx="731838" cy="482600"/>
        </p:xfrm>
        <a:graphic>
          <a:graphicData uri="http://schemas.openxmlformats.org/presentationml/2006/ole">
            <p:oleObj spid="_x0000_s49155" name="Equation" r:id="rId5" imgW="444240" imgH="241200" progId="Equation.3">
              <p:embed/>
            </p:oleObj>
          </a:graphicData>
        </a:graphic>
      </p:graphicFrame>
      <p:graphicFrame>
        <p:nvGraphicFramePr>
          <p:cNvPr id="12" name="Object 6"/>
          <p:cNvGraphicFramePr>
            <a:graphicFrameLocks noChangeAspect="1"/>
          </p:cNvGraphicFramePr>
          <p:nvPr/>
        </p:nvGraphicFramePr>
        <p:xfrm>
          <a:off x="1447800" y="2057400"/>
          <a:ext cx="714375" cy="457200"/>
        </p:xfrm>
        <a:graphic>
          <a:graphicData uri="http://schemas.openxmlformats.org/presentationml/2006/ole">
            <p:oleObj spid="_x0000_s49156" name="Equation" r:id="rId6" imgW="317160" imgH="228600" progId="Equation.3">
              <p:embed/>
            </p:oleObj>
          </a:graphicData>
        </a:graphic>
      </p:graphicFrame>
      <p:graphicFrame>
        <p:nvGraphicFramePr>
          <p:cNvPr id="13" name="Object 6"/>
          <p:cNvGraphicFramePr>
            <a:graphicFrameLocks noChangeAspect="1"/>
          </p:cNvGraphicFramePr>
          <p:nvPr/>
        </p:nvGraphicFramePr>
        <p:xfrm>
          <a:off x="2438400" y="2540000"/>
          <a:ext cx="628650" cy="431800"/>
        </p:xfrm>
        <a:graphic>
          <a:graphicData uri="http://schemas.openxmlformats.org/presentationml/2006/ole">
            <p:oleObj spid="_x0000_s49157" name="Equation" r:id="rId7" imgW="279360" imgH="215640" progId="Equation.3">
              <p:embed/>
            </p:oleObj>
          </a:graphicData>
        </a:graphic>
      </p:graphicFrame>
      <p:graphicFrame>
        <p:nvGraphicFramePr>
          <p:cNvPr id="14" name="Object 8"/>
          <p:cNvGraphicFramePr>
            <a:graphicFrameLocks noChangeAspect="1"/>
          </p:cNvGraphicFramePr>
          <p:nvPr/>
        </p:nvGraphicFramePr>
        <p:xfrm>
          <a:off x="5391150" y="2997200"/>
          <a:ext cx="628650" cy="431800"/>
        </p:xfrm>
        <a:graphic>
          <a:graphicData uri="http://schemas.openxmlformats.org/presentationml/2006/ole">
            <p:oleObj spid="_x0000_s49158" name="Equation" r:id="rId8" imgW="279360" imgH="215640" progId="Equation.3">
              <p:embed/>
            </p:oleObj>
          </a:graphicData>
        </a:graphic>
      </p:graphicFrame>
      <p:graphicFrame>
        <p:nvGraphicFramePr>
          <p:cNvPr id="15" name="Object 8"/>
          <p:cNvGraphicFramePr>
            <a:graphicFrameLocks noChangeAspect="1"/>
          </p:cNvGraphicFramePr>
          <p:nvPr/>
        </p:nvGraphicFramePr>
        <p:xfrm>
          <a:off x="2676525" y="4800600"/>
          <a:ext cx="1171575" cy="482600"/>
        </p:xfrm>
        <a:graphic>
          <a:graphicData uri="http://schemas.openxmlformats.org/presentationml/2006/ole">
            <p:oleObj spid="_x0000_s49159" name="Equation" r:id="rId9" imgW="711000" imgH="24120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5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نقطة الانقلاب: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12296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r>
              <a:rPr lang="ar-SA" smtClean="0">
                <a:cs typeface="Arial" pitchFamily="34" charset="0"/>
              </a:rPr>
              <a:t> د- نحدد إشارة         حول النقاط الحرجة ويكون المنحنى:</a:t>
            </a:r>
          </a:p>
          <a:p>
            <a:pPr marL="514350" indent="-514350" rtl="1"/>
            <a:r>
              <a:rPr lang="ar-SA" smtClean="0">
                <a:cs typeface="Arial" pitchFamily="34" charset="0"/>
              </a:rPr>
              <a:t>    - مقعرا نحو الأعلى إذا كان    </a:t>
            </a:r>
          </a:p>
          <a:p>
            <a:pPr marL="514350" indent="-514350" rtl="1"/>
            <a:r>
              <a:rPr lang="ar-SA" smtClean="0">
                <a:cs typeface="Arial" pitchFamily="34" charset="0"/>
              </a:rPr>
              <a:t>    - مقعرا نحو الأسفل إذا كان    </a:t>
            </a:r>
          </a:p>
          <a:p>
            <a:pPr marL="514350" indent="-514350" rtl="1"/>
            <a:r>
              <a:rPr lang="ar-SA" smtClean="0">
                <a:cs typeface="Arial" pitchFamily="34" charset="0"/>
              </a:rPr>
              <a:t>إذا حصل التغير في التقعر قبل وبعد نقطة حرجة    مثلا اذاً توجد نقطة انقلاب وهي </a:t>
            </a: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z="2400" b="1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11" name="Object 4"/>
          <p:cNvGraphicFramePr>
            <a:graphicFrameLocks noChangeAspect="1"/>
          </p:cNvGraphicFramePr>
          <p:nvPr/>
        </p:nvGraphicFramePr>
        <p:xfrm>
          <a:off x="3886200" y="2057400"/>
          <a:ext cx="1171575" cy="482600"/>
        </p:xfrm>
        <a:graphic>
          <a:graphicData uri="http://schemas.openxmlformats.org/presentationml/2006/ole">
            <p:oleObj spid="_x0000_s50178" name="Equation" r:id="rId3" imgW="711000" imgH="241200" progId="Equation.3">
              <p:embed/>
            </p:oleObj>
          </a:graphicData>
        </a:graphic>
      </p:graphicFrame>
      <p:graphicFrame>
        <p:nvGraphicFramePr>
          <p:cNvPr id="13" name="Object 8"/>
          <p:cNvGraphicFramePr>
            <a:graphicFrameLocks noChangeAspect="1"/>
          </p:cNvGraphicFramePr>
          <p:nvPr/>
        </p:nvGraphicFramePr>
        <p:xfrm>
          <a:off x="3819525" y="2667000"/>
          <a:ext cx="1150938" cy="482600"/>
        </p:xfrm>
        <a:graphic>
          <a:graphicData uri="http://schemas.openxmlformats.org/presentationml/2006/ole">
            <p:oleObj spid="_x0000_s50179" name="Equation" r:id="rId4" imgW="698400" imgH="241200" progId="Equation.3">
              <p:embed/>
            </p:oleObj>
          </a:graphicData>
        </a:graphic>
      </p:graphicFrame>
      <p:graphicFrame>
        <p:nvGraphicFramePr>
          <p:cNvPr id="18" name="Object 9"/>
          <p:cNvGraphicFramePr>
            <a:graphicFrameLocks noChangeAspect="1"/>
          </p:cNvGraphicFramePr>
          <p:nvPr/>
        </p:nvGraphicFramePr>
        <p:xfrm>
          <a:off x="6634163" y="1476375"/>
          <a:ext cx="731837" cy="482600"/>
        </p:xfrm>
        <a:graphic>
          <a:graphicData uri="http://schemas.openxmlformats.org/presentationml/2006/ole">
            <p:oleObj spid="_x0000_s50180" name="Equation" r:id="rId5" imgW="444240" imgH="241200" progId="Equation.3">
              <p:embed/>
            </p:oleObj>
          </a:graphicData>
        </a:graphic>
      </p:graphicFrame>
      <p:graphicFrame>
        <p:nvGraphicFramePr>
          <p:cNvPr id="20" name="Object 11"/>
          <p:cNvGraphicFramePr>
            <a:graphicFrameLocks noChangeAspect="1"/>
          </p:cNvGraphicFramePr>
          <p:nvPr/>
        </p:nvGraphicFramePr>
        <p:xfrm>
          <a:off x="2819400" y="3200400"/>
          <a:ext cx="293688" cy="482600"/>
        </p:xfrm>
        <a:graphic>
          <a:graphicData uri="http://schemas.openxmlformats.org/presentationml/2006/ole">
            <p:oleObj spid="_x0000_s50181" name="Equation" r:id="rId6" imgW="177480" imgH="241200" progId="Equation.3">
              <p:embed/>
            </p:oleObj>
          </a:graphicData>
        </a:graphic>
      </p:graphicFrame>
      <p:graphicFrame>
        <p:nvGraphicFramePr>
          <p:cNvPr id="3" name="Object 7"/>
          <p:cNvGraphicFramePr>
            <a:graphicFrameLocks noChangeAspect="1"/>
          </p:cNvGraphicFramePr>
          <p:nvPr/>
        </p:nvGraphicFramePr>
        <p:xfrm>
          <a:off x="4419600" y="3733800"/>
          <a:ext cx="2000250" cy="482600"/>
        </p:xfrm>
        <a:graphic>
          <a:graphicData uri="http://schemas.openxmlformats.org/presentationml/2006/ole">
            <p:oleObj spid="_x0000_s50182" name="Equation" r:id="rId7" imgW="888840" imgH="24120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8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تابع: نقطة الانقلاب: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13319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r>
              <a:rPr lang="ar-SA" b="1" smtClean="0">
                <a:solidFill>
                  <a:srgbClr val="FF0000"/>
                </a:solidFill>
                <a:cs typeface="Arial" pitchFamily="34" charset="0"/>
              </a:rPr>
              <a:t>مثال(1):</a:t>
            </a:r>
          </a:p>
          <a:p>
            <a:pPr marL="514350" indent="-514350" rtl="1"/>
            <a:r>
              <a:rPr lang="ar-SA" smtClean="0">
                <a:cs typeface="Arial" pitchFamily="34" charset="0"/>
              </a:rPr>
              <a:t> أوجد نقطة الانقلاب (ان وجدت) للدالة</a:t>
            </a:r>
          </a:p>
          <a:p>
            <a:pPr marL="514350" indent="-514350" rtl="1"/>
            <a:r>
              <a:rPr lang="ar-SA" b="1" smtClean="0">
                <a:solidFill>
                  <a:srgbClr val="FF6600"/>
                </a:solidFill>
                <a:cs typeface="Arial" pitchFamily="34" charset="0"/>
              </a:rPr>
              <a:t>الحل:</a:t>
            </a: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/>
            <a:endParaRPr lang="ar-SA" sz="2400" smtClean="0">
              <a:cs typeface="Arial" pitchFamily="34" charset="0"/>
            </a:endParaRPr>
          </a:p>
          <a:p>
            <a:pPr marL="514350" indent="-514350" rtl="1"/>
            <a:endParaRPr lang="ar-SA" sz="2400" b="1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67591" name="Object 7"/>
          <p:cNvGraphicFramePr>
            <a:graphicFrameLocks noChangeAspect="1"/>
          </p:cNvGraphicFramePr>
          <p:nvPr/>
        </p:nvGraphicFramePr>
        <p:xfrm>
          <a:off x="609600" y="2005013"/>
          <a:ext cx="3657600" cy="496887"/>
        </p:xfrm>
        <a:graphic>
          <a:graphicData uri="http://schemas.openxmlformats.org/presentationml/2006/ole">
            <p:oleObj spid="_x0000_s51202" name="Equation" r:id="rId3" imgW="1752480" imgH="279360" progId="Equation.3">
              <p:embed/>
            </p:oleObj>
          </a:graphicData>
        </a:graphic>
      </p:graphicFrame>
      <p:graphicFrame>
        <p:nvGraphicFramePr>
          <p:cNvPr id="13" name="Object 12"/>
          <p:cNvGraphicFramePr>
            <a:graphicFrameLocks noChangeAspect="1"/>
          </p:cNvGraphicFramePr>
          <p:nvPr/>
        </p:nvGraphicFramePr>
        <p:xfrm>
          <a:off x="515938" y="2836863"/>
          <a:ext cx="4171950" cy="652462"/>
        </p:xfrm>
        <a:graphic>
          <a:graphicData uri="http://schemas.openxmlformats.org/presentationml/2006/ole">
            <p:oleObj spid="_x0000_s51203" name="Equation" r:id="rId4" imgW="1523880" imgH="279360" progId="Equation.3">
              <p:embed/>
            </p:oleObj>
          </a:graphicData>
        </a:graphic>
      </p:graphicFrame>
      <p:graphicFrame>
        <p:nvGraphicFramePr>
          <p:cNvPr id="14" name="Object 4"/>
          <p:cNvGraphicFramePr>
            <a:graphicFrameLocks noChangeAspect="1"/>
          </p:cNvGraphicFramePr>
          <p:nvPr/>
        </p:nvGraphicFramePr>
        <p:xfrm>
          <a:off x="793750" y="4167188"/>
          <a:ext cx="1981200" cy="2005012"/>
        </p:xfrm>
        <a:graphic>
          <a:graphicData uri="http://schemas.openxmlformats.org/presentationml/2006/ole">
            <p:oleObj spid="_x0000_s51204" name="Equation" r:id="rId5" imgW="812520" imgH="965160" progId="Equation.3">
              <p:embed/>
            </p:oleObj>
          </a:graphicData>
        </a:graphic>
      </p:graphicFrame>
      <p:graphicFrame>
        <p:nvGraphicFramePr>
          <p:cNvPr id="10" name="Object 5"/>
          <p:cNvGraphicFramePr>
            <a:graphicFrameLocks noChangeAspect="1"/>
          </p:cNvGraphicFramePr>
          <p:nvPr/>
        </p:nvGraphicFramePr>
        <p:xfrm>
          <a:off x="533400" y="3551238"/>
          <a:ext cx="3059113" cy="563562"/>
        </p:xfrm>
        <a:graphic>
          <a:graphicData uri="http://schemas.openxmlformats.org/presentationml/2006/ole">
            <p:oleObj spid="_x0000_s51205" name="Equation" r:id="rId6" imgW="1117440" imgH="24120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7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تابع: الحل: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10244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915400" cy="4830763"/>
          </a:xfrm>
        </p:spPr>
        <p:txBody>
          <a:bodyPr/>
          <a:lstStyle/>
          <a:p>
            <a:pPr algn="l">
              <a:defRPr/>
            </a:pPr>
            <a:r>
              <a:rPr lang="en-US" sz="3000" dirty="0" smtClean="0"/>
              <a:t>        </a:t>
            </a:r>
          </a:p>
          <a:p>
            <a:pPr algn="l">
              <a:defRPr/>
            </a:pPr>
            <a:r>
              <a:rPr lang="en-US" sz="3000" dirty="0" smtClean="0"/>
              <a:t>                                             -                         +  </a:t>
            </a:r>
            <a:endParaRPr lang="ar-SA" sz="3000" dirty="0" smtClean="0"/>
          </a:p>
          <a:p>
            <a:pPr rtl="1">
              <a:defRPr/>
            </a:pPr>
            <a:endParaRPr lang="ar-SA" sz="3000" dirty="0" smtClean="0"/>
          </a:p>
          <a:p>
            <a:pPr marL="514350" indent="-514350" rtl="1">
              <a:defRPr/>
            </a:pPr>
            <a:endParaRPr lang="en-US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en-US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en-US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r>
              <a:rPr lang="ar-SA" sz="2400" b="1" dirty="0" smtClean="0">
                <a:cs typeface="Arial" pitchFamily="34" charset="0"/>
              </a:rPr>
              <a:t> </a:t>
            </a:r>
            <a:r>
              <a:rPr lang="ar-SA" sz="2000" b="1" dirty="0" smtClean="0">
                <a:cs typeface="Arial" pitchFamily="34" charset="0"/>
              </a:rPr>
              <a:t>بما أن حصل تغير في التقعر قبل وبعد  2 </a:t>
            </a:r>
            <a:r>
              <a:rPr lang="ar-SA" sz="2000" b="1" dirty="0" err="1" smtClean="0">
                <a:cs typeface="Arial" pitchFamily="34" charset="0"/>
              </a:rPr>
              <a:t>اذا</a:t>
            </a:r>
            <a:r>
              <a:rPr lang="ar-SA" sz="2000" b="1" dirty="0" smtClean="0">
                <a:cs typeface="Arial" pitchFamily="34" charset="0"/>
              </a:rPr>
              <a:t> توجد نقطة انقلاب عند </a:t>
            </a:r>
            <a:r>
              <a:rPr lang="en-US" sz="2000" b="1" dirty="0" smtClean="0">
                <a:cs typeface="Arial" pitchFamily="34" charset="0"/>
              </a:rPr>
              <a:t>x= 2</a:t>
            </a:r>
            <a:r>
              <a:rPr lang="ar-SA" sz="2000" b="1" dirty="0" smtClean="0">
                <a:cs typeface="Arial" pitchFamily="34" charset="0"/>
              </a:rPr>
              <a:t> وهي</a:t>
            </a:r>
          </a:p>
          <a:p>
            <a:pPr marL="514350" indent="-514350" rtl="1">
              <a:defRPr/>
            </a:pPr>
            <a:endParaRPr lang="ar-SA" sz="20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0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r>
              <a:rPr lang="ar-SA" sz="2000" b="1" dirty="0" smtClean="0">
                <a:cs typeface="Arial" pitchFamily="34" charset="0"/>
              </a:rPr>
              <a:t>                 نقطة الانقلاب هي  </a:t>
            </a: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77829" name="Rectangle 5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0250" name="Rectangle 10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0252" name="Rectangle 12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0254" name="Rectangle 14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0256" name="Rectangle 16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cxnSp>
        <p:nvCxnSpPr>
          <p:cNvPr id="24" name="رابط كسهم مستقيم 23"/>
          <p:cNvCxnSpPr/>
          <p:nvPr/>
        </p:nvCxnSpPr>
        <p:spPr>
          <a:xfrm rot="10800000">
            <a:off x="762000" y="2667000"/>
            <a:ext cx="7467600" cy="1588"/>
          </a:xfrm>
          <a:prstGeom prst="straightConnector1">
            <a:avLst/>
          </a:prstGeom>
          <a:ln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4338" name="Object 4"/>
          <p:cNvGraphicFramePr>
            <a:graphicFrameLocks noChangeAspect="1"/>
          </p:cNvGraphicFramePr>
          <p:nvPr/>
        </p:nvGraphicFramePr>
        <p:xfrm>
          <a:off x="4495800" y="2728913"/>
          <a:ext cx="182563" cy="319087"/>
        </p:xfrm>
        <a:graphic>
          <a:graphicData uri="http://schemas.openxmlformats.org/presentationml/2006/ole">
            <p:oleObj spid="_x0000_s52226" name="Equation" r:id="rId3" imgW="101520" imgH="177480" progId="Equation.3">
              <p:embed/>
            </p:oleObj>
          </a:graphicData>
        </a:graphic>
      </p:graphicFrame>
      <p:graphicFrame>
        <p:nvGraphicFramePr>
          <p:cNvPr id="14339" name="Object 7"/>
          <p:cNvGraphicFramePr>
            <a:graphicFrameLocks noChangeAspect="1"/>
          </p:cNvGraphicFramePr>
          <p:nvPr/>
        </p:nvGraphicFramePr>
        <p:xfrm>
          <a:off x="3352800" y="2732088"/>
          <a:ext cx="228600" cy="341312"/>
        </p:xfrm>
        <a:graphic>
          <a:graphicData uri="http://schemas.openxmlformats.org/presentationml/2006/ole">
            <p:oleObj spid="_x0000_s52227" name="Equation" r:id="rId4" imgW="126720" imgH="190440" progId="Equation.3">
              <p:embed/>
            </p:oleObj>
          </a:graphicData>
        </a:graphic>
      </p:graphicFrame>
      <p:graphicFrame>
        <p:nvGraphicFramePr>
          <p:cNvPr id="14340" name="Object 8"/>
          <p:cNvGraphicFramePr>
            <a:graphicFrameLocks noChangeAspect="1"/>
          </p:cNvGraphicFramePr>
          <p:nvPr/>
        </p:nvGraphicFramePr>
        <p:xfrm>
          <a:off x="5562600" y="2728913"/>
          <a:ext cx="250825" cy="319087"/>
        </p:xfrm>
        <a:graphic>
          <a:graphicData uri="http://schemas.openxmlformats.org/presentationml/2006/ole">
            <p:oleObj spid="_x0000_s52228" name="Equation" r:id="rId5" imgW="139680" imgH="177480" progId="Equation.3">
              <p:embed/>
            </p:oleObj>
          </a:graphicData>
        </a:graphic>
      </p:graphicFrame>
      <p:graphicFrame>
        <p:nvGraphicFramePr>
          <p:cNvPr id="14341" name="Object 9"/>
          <p:cNvGraphicFramePr>
            <a:graphicFrameLocks noChangeAspect="1"/>
          </p:cNvGraphicFramePr>
          <p:nvPr/>
        </p:nvGraphicFramePr>
        <p:xfrm>
          <a:off x="6716713" y="2732088"/>
          <a:ext cx="228600" cy="341312"/>
        </p:xfrm>
        <a:graphic>
          <a:graphicData uri="http://schemas.openxmlformats.org/presentationml/2006/ole">
            <p:oleObj spid="_x0000_s52229" name="Equation" r:id="rId6" imgW="126720" imgH="190440" progId="Equation.3">
              <p:embed/>
            </p:oleObj>
          </a:graphicData>
        </a:graphic>
      </p:graphicFrame>
      <p:graphicFrame>
        <p:nvGraphicFramePr>
          <p:cNvPr id="13" name="Object 12"/>
          <p:cNvGraphicFramePr>
            <a:graphicFrameLocks noChangeAspect="1"/>
          </p:cNvGraphicFramePr>
          <p:nvPr/>
        </p:nvGraphicFramePr>
        <p:xfrm>
          <a:off x="869950" y="3352800"/>
          <a:ext cx="4768850" cy="465138"/>
        </p:xfrm>
        <a:graphic>
          <a:graphicData uri="http://schemas.openxmlformats.org/presentationml/2006/ole">
            <p:oleObj spid="_x0000_s52230" name="Equation" r:id="rId7" imgW="2108160" imgH="241200" progId="Equation.3">
              <p:embed/>
            </p:oleObj>
          </a:graphicData>
        </a:graphic>
      </p:graphicFrame>
      <p:graphicFrame>
        <p:nvGraphicFramePr>
          <p:cNvPr id="22" name="Object 11"/>
          <p:cNvGraphicFramePr>
            <a:graphicFrameLocks noChangeAspect="1"/>
          </p:cNvGraphicFramePr>
          <p:nvPr/>
        </p:nvGraphicFramePr>
        <p:xfrm>
          <a:off x="914400" y="3886200"/>
          <a:ext cx="4937125" cy="457200"/>
        </p:xfrm>
        <a:graphic>
          <a:graphicData uri="http://schemas.openxmlformats.org/presentationml/2006/ole">
            <p:oleObj spid="_x0000_s52231" name="Equation" r:id="rId8" imgW="2222280" imgH="241200" progId="Equation.3">
              <p:embed/>
            </p:oleObj>
          </a:graphicData>
        </a:graphic>
      </p:graphicFrame>
      <p:sp>
        <p:nvSpPr>
          <p:cNvPr id="26" name="شكل حر 25"/>
          <p:cNvSpPr/>
          <p:nvPr/>
        </p:nvSpPr>
        <p:spPr>
          <a:xfrm rot="21423662">
            <a:off x="6543675" y="1487488"/>
            <a:ext cx="530225" cy="481012"/>
          </a:xfrm>
          <a:custGeom>
            <a:avLst/>
            <a:gdLst>
              <a:gd name="connsiteX0" fmla="*/ 0 w 491319"/>
              <a:gd name="connsiteY0" fmla="*/ 25021 h 552735"/>
              <a:gd name="connsiteX1" fmla="*/ 191068 w 491319"/>
              <a:gd name="connsiteY1" fmla="*/ 543636 h 552735"/>
              <a:gd name="connsiteX2" fmla="*/ 450376 w 491319"/>
              <a:gd name="connsiteY2" fmla="*/ 79612 h 552735"/>
              <a:gd name="connsiteX3" fmla="*/ 436728 w 491319"/>
              <a:gd name="connsiteY3" fmla="*/ 65965 h 552735"/>
              <a:gd name="connsiteX4" fmla="*/ 436728 w 491319"/>
              <a:gd name="connsiteY4" fmla="*/ 65965 h 552735"/>
              <a:gd name="connsiteX5" fmla="*/ 450376 w 491319"/>
              <a:gd name="connsiteY5" fmla="*/ 52317 h 5527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1319" h="552735">
                <a:moveTo>
                  <a:pt x="0" y="25021"/>
                </a:moveTo>
                <a:cubicBezTo>
                  <a:pt x="58002" y="279779"/>
                  <a:pt x="116005" y="534538"/>
                  <a:pt x="191068" y="543636"/>
                </a:cubicBezTo>
                <a:cubicBezTo>
                  <a:pt x="266131" y="552735"/>
                  <a:pt x="409433" y="159224"/>
                  <a:pt x="450376" y="79612"/>
                </a:cubicBezTo>
                <a:cubicBezTo>
                  <a:pt x="491319" y="0"/>
                  <a:pt x="436728" y="65965"/>
                  <a:pt x="436728" y="65965"/>
                </a:cubicBezTo>
                <a:lnTo>
                  <a:pt x="436728" y="65965"/>
                </a:lnTo>
                <a:cubicBezTo>
                  <a:pt x="439003" y="63690"/>
                  <a:pt x="452651" y="54592"/>
                  <a:pt x="450376" y="52317"/>
                </a:cubicBezTo>
              </a:path>
            </a:pathLst>
          </a:cu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>
              <a:defRPr/>
            </a:pPr>
            <a:endParaRPr lang="ar-SA"/>
          </a:p>
        </p:txBody>
      </p:sp>
      <p:sp>
        <p:nvSpPr>
          <p:cNvPr id="27" name="شكل حر 26"/>
          <p:cNvSpPr/>
          <p:nvPr/>
        </p:nvSpPr>
        <p:spPr>
          <a:xfrm>
            <a:off x="4191000" y="1524000"/>
            <a:ext cx="450850" cy="400050"/>
          </a:xfrm>
          <a:custGeom>
            <a:avLst/>
            <a:gdLst>
              <a:gd name="connsiteX0" fmla="*/ 0 w 450376"/>
              <a:gd name="connsiteY0" fmla="*/ 400334 h 400334"/>
              <a:gd name="connsiteX1" fmla="*/ 204717 w 450376"/>
              <a:gd name="connsiteY1" fmla="*/ 4549 h 400334"/>
              <a:gd name="connsiteX2" fmla="*/ 450376 w 450376"/>
              <a:gd name="connsiteY2" fmla="*/ 373039 h 400334"/>
              <a:gd name="connsiteX3" fmla="*/ 450376 w 450376"/>
              <a:gd name="connsiteY3" fmla="*/ 373039 h 4003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0376" h="400334">
                <a:moveTo>
                  <a:pt x="0" y="400334"/>
                </a:moveTo>
                <a:cubicBezTo>
                  <a:pt x="64827" y="204716"/>
                  <a:pt x="129654" y="9098"/>
                  <a:pt x="204717" y="4549"/>
                </a:cubicBezTo>
                <a:cubicBezTo>
                  <a:pt x="279780" y="0"/>
                  <a:pt x="450376" y="373039"/>
                  <a:pt x="450376" y="373039"/>
                </a:cubicBezTo>
                <a:lnTo>
                  <a:pt x="450376" y="373039"/>
                </a:lnTo>
              </a:path>
            </a:pathLst>
          </a:cu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>
              <a:defRPr/>
            </a:pPr>
            <a:endParaRPr lang="ar-SA"/>
          </a:p>
        </p:txBody>
      </p:sp>
      <p:graphicFrame>
        <p:nvGraphicFramePr>
          <p:cNvPr id="28" name="Object 8"/>
          <p:cNvGraphicFramePr>
            <a:graphicFrameLocks noChangeAspect="1"/>
          </p:cNvGraphicFramePr>
          <p:nvPr/>
        </p:nvGraphicFramePr>
        <p:xfrm>
          <a:off x="1295400" y="4419600"/>
          <a:ext cx="1266825" cy="381000"/>
        </p:xfrm>
        <a:graphic>
          <a:graphicData uri="http://schemas.openxmlformats.org/presentationml/2006/ole">
            <p:oleObj spid="_x0000_s52232" name="Equation" r:id="rId9" imgW="647640" imgH="228600" progId="Equation.3">
              <p:embed/>
            </p:oleObj>
          </a:graphicData>
        </a:graphic>
      </p:graphicFrame>
      <p:graphicFrame>
        <p:nvGraphicFramePr>
          <p:cNvPr id="67591" name="Object 9"/>
          <p:cNvGraphicFramePr>
            <a:graphicFrameLocks noChangeAspect="1"/>
          </p:cNvGraphicFramePr>
          <p:nvPr/>
        </p:nvGraphicFramePr>
        <p:xfrm>
          <a:off x="892175" y="4819650"/>
          <a:ext cx="4213225" cy="971550"/>
        </p:xfrm>
        <a:graphic>
          <a:graphicData uri="http://schemas.openxmlformats.org/presentationml/2006/ole">
            <p:oleObj spid="_x0000_s52233" name="Equation" r:id="rId10" imgW="2019240" imgH="545760" progId="Equation.3">
              <p:embed/>
            </p:oleObj>
          </a:graphicData>
        </a:graphic>
      </p:graphicFrame>
      <p:graphicFrame>
        <p:nvGraphicFramePr>
          <p:cNvPr id="29" name="Object 14"/>
          <p:cNvGraphicFramePr>
            <a:graphicFrameLocks noChangeAspect="1"/>
          </p:cNvGraphicFramePr>
          <p:nvPr/>
        </p:nvGraphicFramePr>
        <p:xfrm>
          <a:off x="5707063" y="5410200"/>
          <a:ext cx="769937" cy="381000"/>
        </p:xfrm>
        <a:graphic>
          <a:graphicData uri="http://schemas.openxmlformats.org/presentationml/2006/ole">
            <p:oleObj spid="_x0000_s52234" name="Equation" r:id="rId11" imgW="393480" imgH="22860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6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تابع: نقطة الانقلاب: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15367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r>
              <a:rPr lang="ar-SA" b="1" smtClean="0">
                <a:solidFill>
                  <a:srgbClr val="FF0000"/>
                </a:solidFill>
                <a:cs typeface="Arial" pitchFamily="34" charset="0"/>
              </a:rPr>
              <a:t>مثال(2):</a:t>
            </a:r>
          </a:p>
          <a:p>
            <a:pPr marL="514350" indent="-514350" rtl="1"/>
            <a:r>
              <a:rPr lang="ar-SA" smtClean="0">
                <a:cs typeface="Arial" pitchFamily="34" charset="0"/>
              </a:rPr>
              <a:t> أوجد نقطة الانقلاب (ان وجدت) للدالة</a:t>
            </a:r>
          </a:p>
          <a:p>
            <a:pPr marL="514350" indent="-514350" rtl="1"/>
            <a:r>
              <a:rPr lang="ar-SA" b="1" smtClean="0">
                <a:solidFill>
                  <a:srgbClr val="FF6600"/>
                </a:solidFill>
                <a:cs typeface="Arial" pitchFamily="34" charset="0"/>
              </a:rPr>
              <a:t>الحل:</a:t>
            </a: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/>
            <a:endParaRPr lang="ar-SA" sz="2400" smtClean="0">
              <a:cs typeface="Arial" pitchFamily="34" charset="0"/>
            </a:endParaRPr>
          </a:p>
          <a:p>
            <a:pPr marL="514350" indent="-514350" rtl="1"/>
            <a:endParaRPr lang="ar-SA" sz="2400" b="1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13" name="Object 12"/>
          <p:cNvGraphicFramePr>
            <a:graphicFrameLocks noChangeAspect="1"/>
          </p:cNvGraphicFramePr>
          <p:nvPr/>
        </p:nvGraphicFramePr>
        <p:xfrm>
          <a:off x="395288" y="2836863"/>
          <a:ext cx="4414837" cy="652462"/>
        </p:xfrm>
        <a:graphic>
          <a:graphicData uri="http://schemas.openxmlformats.org/presentationml/2006/ole">
            <p:oleObj spid="_x0000_s53250" name="Equation" r:id="rId3" imgW="1612800" imgH="279360" progId="Equation.3">
              <p:embed/>
            </p:oleObj>
          </a:graphicData>
        </a:graphic>
      </p:graphicFrame>
      <p:graphicFrame>
        <p:nvGraphicFramePr>
          <p:cNvPr id="14" name="Object 4"/>
          <p:cNvGraphicFramePr>
            <a:graphicFrameLocks noChangeAspect="1"/>
          </p:cNvGraphicFramePr>
          <p:nvPr/>
        </p:nvGraphicFramePr>
        <p:xfrm>
          <a:off x="809625" y="4167188"/>
          <a:ext cx="1949450" cy="2005012"/>
        </p:xfrm>
        <a:graphic>
          <a:graphicData uri="http://schemas.openxmlformats.org/presentationml/2006/ole">
            <p:oleObj spid="_x0000_s53251" name="Equation" r:id="rId4" imgW="799920" imgH="965160" progId="Equation.3">
              <p:embed/>
            </p:oleObj>
          </a:graphicData>
        </a:graphic>
      </p:graphicFrame>
      <p:graphicFrame>
        <p:nvGraphicFramePr>
          <p:cNvPr id="10" name="Object 5"/>
          <p:cNvGraphicFramePr>
            <a:graphicFrameLocks noChangeAspect="1"/>
          </p:cNvGraphicFramePr>
          <p:nvPr/>
        </p:nvGraphicFramePr>
        <p:xfrm>
          <a:off x="533400" y="3551238"/>
          <a:ext cx="3059113" cy="563562"/>
        </p:xfrm>
        <a:graphic>
          <a:graphicData uri="http://schemas.openxmlformats.org/presentationml/2006/ole">
            <p:oleObj spid="_x0000_s53252" name="Equation" r:id="rId5" imgW="1117440" imgH="241200" progId="Equation.3">
              <p:embed/>
            </p:oleObj>
          </a:graphicData>
        </a:graphic>
      </p:graphicFrame>
      <p:graphicFrame>
        <p:nvGraphicFramePr>
          <p:cNvPr id="15365" name="Object 2"/>
          <p:cNvGraphicFramePr>
            <a:graphicFrameLocks noChangeAspect="1"/>
          </p:cNvGraphicFramePr>
          <p:nvPr/>
        </p:nvGraphicFramePr>
        <p:xfrm>
          <a:off x="685800" y="2079625"/>
          <a:ext cx="3581400" cy="511175"/>
        </p:xfrm>
        <a:graphic>
          <a:graphicData uri="http://schemas.openxmlformats.org/presentationml/2006/ole">
            <p:oleObj spid="_x0000_s53253" name="Equation" r:id="rId6" imgW="1358640" imgH="22860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96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تابع: الحل: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10244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915400" cy="4830763"/>
          </a:xfrm>
        </p:spPr>
        <p:txBody>
          <a:bodyPr/>
          <a:lstStyle/>
          <a:p>
            <a:pPr algn="l">
              <a:defRPr/>
            </a:pPr>
            <a:r>
              <a:rPr lang="en-US" sz="3000" dirty="0" smtClean="0"/>
              <a:t>        </a:t>
            </a:r>
          </a:p>
          <a:p>
            <a:pPr algn="l">
              <a:defRPr/>
            </a:pPr>
            <a:r>
              <a:rPr lang="en-US" sz="3000" dirty="0" smtClean="0"/>
              <a:t>                                                       -                    +  </a:t>
            </a:r>
            <a:endParaRPr lang="ar-SA" sz="3000" dirty="0" smtClean="0"/>
          </a:p>
          <a:p>
            <a:pPr rtl="1">
              <a:defRPr/>
            </a:pPr>
            <a:endParaRPr lang="ar-SA" sz="3000" dirty="0" smtClean="0"/>
          </a:p>
          <a:p>
            <a:pPr marL="514350" indent="-514350" rtl="1">
              <a:defRPr/>
            </a:pPr>
            <a:endParaRPr lang="en-US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en-US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en-US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r>
              <a:rPr lang="ar-SA" sz="2400" b="1" dirty="0" smtClean="0">
                <a:cs typeface="Arial" pitchFamily="34" charset="0"/>
              </a:rPr>
              <a:t> </a:t>
            </a:r>
            <a:r>
              <a:rPr lang="ar-SA" sz="2000" b="1" dirty="0" smtClean="0">
                <a:cs typeface="Arial" pitchFamily="34" charset="0"/>
              </a:rPr>
              <a:t>بما أن حصل تغير في التقعر قبل وبعد  2 </a:t>
            </a:r>
            <a:r>
              <a:rPr lang="ar-SA" sz="2000" b="1" dirty="0" err="1" smtClean="0">
                <a:cs typeface="Arial" pitchFamily="34" charset="0"/>
              </a:rPr>
              <a:t>اذا</a:t>
            </a:r>
            <a:r>
              <a:rPr lang="ar-SA" sz="2000" b="1" dirty="0" smtClean="0">
                <a:cs typeface="Arial" pitchFamily="34" charset="0"/>
              </a:rPr>
              <a:t> توجد نقطة انقلاب عند </a:t>
            </a:r>
            <a:r>
              <a:rPr lang="en-US" sz="2000" b="1" dirty="0" smtClean="0">
                <a:cs typeface="Arial" pitchFamily="34" charset="0"/>
              </a:rPr>
              <a:t>x= 2</a:t>
            </a:r>
            <a:r>
              <a:rPr lang="ar-SA" sz="2000" b="1" dirty="0" smtClean="0">
                <a:cs typeface="Arial" pitchFamily="34" charset="0"/>
              </a:rPr>
              <a:t> وهي</a:t>
            </a:r>
          </a:p>
          <a:p>
            <a:pPr marL="514350" indent="-514350" rtl="1">
              <a:defRPr/>
            </a:pPr>
            <a:endParaRPr lang="ar-SA" sz="20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0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r>
              <a:rPr lang="ar-SA" sz="2000" b="1" dirty="0" smtClean="0">
                <a:cs typeface="Arial" pitchFamily="34" charset="0"/>
              </a:rPr>
              <a:t>                 نقطة الانقلاب هي  </a:t>
            </a: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77829" name="Rectangle 5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0250" name="Rectangle 10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0252" name="Rectangle 12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0254" name="Rectangle 14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0256" name="Rectangle 16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cxnSp>
        <p:nvCxnSpPr>
          <p:cNvPr id="24" name="رابط كسهم مستقيم 23"/>
          <p:cNvCxnSpPr/>
          <p:nvPr/>
        </p:nvCxnSpPr>
        <p:spPr>
          <a:xfrm rot="10800000">
            <a:off x="762000" y="2667000"/>
            <a:ext cx="7467600" cy="1588"/>
          </a:xfrm>
          <a:prstGeom prst="straightConnector1">
            <a:avLst/>
          </a:prstGeom>
          <a:ln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6386" name="Object 4"/>
          <p:cNvGraphicFramePr>
            <a:graphicFrameLocks noChangeAspect="1"/>
          </p:cNvGraphicFramePr>
          <p:nvPr/>
        </p:nvGraphicFramePr>
        <p:xfrm>
          <a:off x="4465638" y="2728913"/>
          <a:ext cx="182562" cy="319087"/>
        </p:xfrm>
        <a:graphic>
          <a:graphicData uri="http://schemas.openxmlformats.org/presentationml/2006/ole">
            <p:oleObj spid="_x0000_s54274" name="Equation" r:id="rId3" imgW="101520" imgH="177480" progId="Equation.3">
              <p:embed/>
            </p:oleObj>
          </a:graphicData>
        </a:graphic>
      </p:graphicFrame>
      <p:graphicFrame>
        <p:nvGraphicFramePr>
          <p:cNvPr id="16387" name="Object 3"/>
          <p:cNvGraphicFramePr>
            <a:graphicFrameLocks noChangeAspect="1"/>
          </p:cNvGraphicFramePr>
          <p:nvPr/>
        </p:nvGraphicFramePr>
        <p:xfrm>
          <a:off x="3352800" y="2732088"/>
          <a:ext cx="228600" cy="341312"/>
        </p:xfrm>
        <a:graphic>
          <a:graphicData uri="http://schemas.openxmlformats.org/presentationml/2006/ole">
            <p:oleObj spid="_x0000_s54275" name="Equation" r:id="rId4" imgW="126720" imgH="190440" progId="Equation.3">
              <p:embed/>
            </p:oleObj>
          </a:graphicData>
        </a:graphic>
      </p:graphicFrame>
      <p:graphicFrame>
        <p:nvGraphicFramePr>
          <p:cNvPr id="16388" name="Object 4"/>
          <p:cNvGraphicFramePr>
            <a:graphicFrameLocks noChangeAspect="1"/>
          </p:cNvGraphicFramePr>
          <p:nvPr/>
        </p:nvGraphicFramePr>
        <p:xfrm>
          <a:off x="5235575" y="2728913"/>
          <a:ext cx="250825" cy="319087"/>
        </p:xfrm>
        <a:graphic>
          <a:graphicData uri="http://schemas.openxmlformats.org/presentationml/2006/ole">
            <p:oleObj spid="_x0000_s54276" name="Equation" r:id="rId5" imgW="139680" imgH="177480" progId="Equation.3">
              <p:embed/>
            </p:oleObj>
          </a:graphicData>
        </a:graphic>
      </p:graphicFrame>
      <p:graphicFrame>
        <p:nvGraphicFramePr>
          <p:cNvPr id="16389" name="Object 5"/>
          <p:cNvGraphicFramePr>
            <a:graphicFrameLocks noChangeAspect="1"/>
          </p:cNvGraphicFramePr>
          <p:nvPr/>
        </p:nvGraphicFramePr>
        <p:xfrm>
          <a:off x="6096000" y="2732088"/>
          <a:ext cx="228600" cy="341312"/>
        </p:xfrm>
        <a:graphic>
          <a:graphicData uri="http://schemas.openxmlformats.org/presentationml/2006/ole">
            <p:oleObj spid="_x0000_s54277" name="Equation" r:id="rId6" imgW="126720" imgH="190440" progId="Equation.3">
              <p:embed/>
            </p:oleObj>
          </a:graphicData>
        </a:graphic>
      </p:graphicFrame>
      <p:graphicFrame>
        <p:nvGraphicFramePr>
          <p:cNvPr id="13" name="Object 12"/>
          <p:cNvGraphicFramePr>
            <a:graphicFrameLocks noChangeAspect="1"/>
          </p:cNvGraphicFramePr>
          <p:nvPr/>
        </p:nvGraphicFramePr>
        <p:xfrm>
          <a:off x="685800" y="3276600"/>
          <a:ext cx="5084762" cy="465138"/>
        </p:xfrm>
        <a:graphic>
          <a:graphicData uri="http://schemas.openxmlformats.org/presentationml/2006/ole">
            <p:oleObj spid="_x0000_s54278" name="Equation" r:id="rId7" imgW="2247840" imgH="241200" progId="Equation.3">
              <p:embed/>
            </p:oleObj>
          </a:graphicData>
        </a:graphic>
      </p:graphicFrame>
      <p:graphicFrame>
        <p:nvGraphicFramePr>
          <p:cNvPr id="22" name="Object 7"/>
          <p:cNvGraphicFramePr>
            <a:graphicFrameLocks noChangeAspect="1"/>
          </p:cNvGraphicFramePr>
          <p:nvPr/>
        </p:nvGraphicFramePr>
        <p:xfrm>
          <a:off x="873125" y="3886200"/>
          <a:ext cx="5021263" cy="457200"/>
        </p:xfrm>
        <a:graphic>
          <a:graphicData uri="http://schemas.openxmlformats.org/presentationml/2006/ole">
            <p:oleObj spid="_x0000_s54279" name="Equation" r:id="rId8" imgW="2260440" imgH="241200" progId="Equation.3">
              <p:embed/>
            </p:oleObj>
          </a:graphicData>
        </a:graphic>
      </p:graphicFrame>
      <p:sp>
        <p:nvSpPr>
          <p:cNvPr id="26" name="شكل حر 25"/>
          <p:cNvSpPr/>
          <p:nvPr/>
        </p:nvSpPr>
        <p:spPr>
          <a:xfrm rot="21423662">
            <a:off x="6543675" y="1487488"/>
            <a:ext cx="530225" cy="481012"/>
          </a:xfrm>
          <a:custGeom>
            <a:avLst/>
            <a:gdLst>
              <a:gd name="connsiteX0" fmla="*/ 0 w 491319"/>
              <a:gd name="connsiteY0" fmla="*/ 25021 h 552735"/>
              <a:gd name="connsiteX1" fmla="*/ 191068 w 491319"/>
              <a:gd name="connsiteY1" fmla="*/ 543636 h 552735"/>
              <a:gd name="connsiteX2" fmla="*/ 450376 w 491319"/>
              <a:gd name="connsiteY2" fmla="*/ 79612 h 552735"/>
              <a:gd name="connsiteX3" fmla="*/ 436728 w 491319"/>
              <a:gd name="connsiteY3" fmla="*/ 65965 h 552735"/>
              <a:gd name="connsiteX4" fmla="*/ 436728 w 491319"/>
              <a:gd name="connsiteY4" fmla="*/ 65965 h 552735"/>
              <a:gd name="connsiteX5" fmla="*/ 450376 w 491319"/>
              <a:gd name="connsiteY5" fmla="*/ 52317 h 5527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1319" h="552735">
                <a:moveTo>
                  <a:pt x="0" y="25021"/>
                </a:moveTo>
                <a:cubicBezTo>
                  <a:pt x="58002" y="279779"/>
                  <a:pt x="116005" y="534538"/>
                  <a:pt x="191068" y="543636"/>
                </a:cubicBezTo>
                <a:cubicBezTo>
                  <a:pt x="266131" y="552735"/>
                  <a:pt x="409433" y="159224"/>
                  <a:pt x="450376" y="79612"/>
                </a:cubicBezTo>
                <a:cubicBezTo>
                  <a:pt x="491319" y="0"/>
                  <a:pt x="436728" y="65965"/>
                  <a:pt x="436728" y="65965"/>
                </a:cubicBezTo>
                <a:lnTo>
                  <a:pt x="436728" y="65965"/>
                </a:lnTo>
                <a:cubicBezTo>
                  <a:pt x="439003" y="63690"/>
                  <a:pt x="452651" y="54592"/>
                  <a:pt x="450376" y="52317"/>
                </a:cubicBezTo>
              </a:path>
            </a:pathLst>
          </a:cu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>
              <a:defRPr/>
            </a:pPr>
            <a:endParaRPr lang="ar-SA"/>
          </a:p>
        </p:txBody>
      </p:sp>
      <p:sp>
        <p:nvSpPr>
          <p:cNvPr id="27" name="شكل حر 26"/>
          <p:cNvSpPr/>
          <p:nvPr/>
        </p:nvSpPr>
        <p:spPr>
          <a:xfrm>
            <a:off x="5035550" y="1524000"/>
            <a:ext cx="450850" cy="400050"/>
          </a:xfrm>
          <a:custGeom>
            <a:avLst/>
            <a:gdLst>
              <a:gd name="connsiteX0" fmla="*/ 0 w 450376"/>
              <a:gd name="connsiteY0" fmla="*/ 400334 h 400334"/>
              <a:gd name="connsiteX1" fmla="*/ 204717 w 450376"/>
              <a:gd name="connsiteY1" fmla="*/ 4549 h 400334"/>
              <a:gd name="connsiteX2" fmla="*/ 450376 w 450376"/>
              <a:gd name="connsiteY2" fmla="*/ 373039 h 400334"/>
              <a:gd name="connsiteX3" fmla="*/ 450376 w 450376"/>
              <a:gd name="connsiteY3" fmla="*/ 373039 h 4003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0376" h="400334">
                <a:moveTo>
                  <a:pt x="0" y="400334"/>
                </a:moveTo>
                <a:cubicBezTo>
                  <a:pt x="64827" y="204716"/>
                  <a:pt x="129654" y="9098"/>
                  <a:pt x="204717" y="4549"/>
                </a:cubicBezTo>
                <a:cubicBezTo>
                  <a:pt x="279780" y="0"/>
                  <a:pt x="450376" y="373039"/>
                  <a:pt x="450376" y="373039"/>
                </a:cubicBezTo>
                <a:lnTo>
                  <a:pt x="450376" y="373039"/>
                </a:lnTo>
              </a:path>
            </a:pathLst>
          </a:cu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>
              <a:defRPr/>
            </a:pPr>
            <a:endParaRPr lang="ar-SA"/>
          </a:p>
        </p:txBody>
      </p:sp>
      <p:graphicFrame>
        <p:nvGraphicFramePr>
          <p:cNvPr id="28" name="Object 11"/>
          <p:cNvGraphicFramePr>
            <a:graphicFrameLocks noChangeAspect="1"/>
          </p:cNvGraphicFramePr>
          <p:nvPr/>
        </p:nvGraphicFramePr>
        <p:xfrm>
          <a:off x="1308100" y="4419600"/>
          <a:ext cx="1241425" cy="381000"/>
        </p:xfrm>
        <a:graphic>
          <a:graphicData uri="http://schemas.openxmlformats.org/presentationml/2006/ole">
            <p:oleObj spid="_x0000_s54280" name="Equation" r:id="rId9" imgW="634680" imgH="228600" progId="Equation.3">
              <p:embed/>
            </p:oleObj>
          </a:graphicData>
        </a:graphic>
      </p:graphicFrame>
      <p:graphicFrame>
        <p:nvGraphicFramePr>
          <p:cNvPr id="67591" name="Object 9"/>
          <p:cNvGraphicFramePr>
            <a:graphicFrameLocks noChangeAspect="1"/>
          </p:cNvGraphicFramePr>
          <p:nvPr/>
        </p:nvGraphicFramePr>
        <p:xfrm>
          <a:off x="1076325" y="4819650"/>
          <a:ext cx="3841750" cy="971550"/>
        </p:xfrm>
        <a:graphic>
          <a:graphicData uri="http://schemas.openxmlformats.org/presentationml/2006/ole">
            <p:oleObj spid="_x0000_s54281" name="Equation" r:id="rId10" imgW="1841400" imgH="545760" progId="Equation.3">
              <p:embed/>
            </p:oleObj>
          </a:graphicData>
        </a:graphic>
      </p:graphicFrame>
      <p:graphicFrame>
        <p:nvGraphicFramePr>
          <p:cNvPr id="29" name="Object 10"/>
          <p:cNvGraphicFramePr>
            <a:graphicFrameLocks noChangeAspect="1"/>
          </p:cNvGraphicFramePr>
          <p:nvPr/>
        </p:nvGraphicFramePr>
        <p:xfrm>
          <a:off x="5657850" y="5410200"/>
          <a:ext cx="868363" cy="381000"/>
        </p:xfrm>
        <a:graphic>
          <a:graphicData uri="http://schemas.openxmlformats.org/presentationml/2006/ole">
            <p:oleObj spid="_x0000_s54282" name="Equation" r:id="rId11" imgW="444240" imgH="228600" progId="Equation.3">
              <p:embed/>
            </p:oleObj>
          </a:graphicData>
        </a:graphic>
      </p:graphicFrame>
      <p:graphicFrame>
        <p:nvGraphicFramePr>
          <p:cNvPr id="16395" name="Object 11"/>
          <p:cNvGraphicFramePr>
            <a:graphicFrameLocks noChangeAspect="1"/>
          </p:cNvGraphicFramePr>
          <p:nvPr/>
        </p:nvGraphicFramePr>
        <p:xfrm>
          <a:off x="7075488" y="2678113"/>
          <a:ext cx="252412" cy="319087"/>
        </p:xfrm>
        <a:graphic>
          <a:graphicData uri="http://schemas.openxmlformats.org/presentationml/2006/ole">
            <p:oleObj spid="_x0000_s54283" name="Equation" r:id="rId12" imgW="139680" imgH="17748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3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تمارين: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/>
              <a:t>1- ما هي نقط القيم العظمى والصغرى إن وجدت؟ للدوال التالية:</a:t>
            </a:r>
          </a:p>
          <a:p>
            <a:pPr marL="571500" indent="-571500" algn="l">
              <a:buFont typeface="+mj-lt"/>
              <a:buAutoNum type="romanLcPeriod"/>
              <a:defRPr/>
            </a:pPr>
            <a:r>
              <a:rPr lang="en-US" sz="3000" dirty="0" smtClean="0"/>
              <a:t> </a:t>
            </a:r>
          </a:p>
          <a:p>
            <a:pPr marL="571500" indent="-571500" algn="l">
              <a:defRPr/>
            </a:pPr>
            <a:r>
              <a:rPr lang="en-US" sz="3000" dirty="0" smtClean="0"/>
              <a:t>                              </a:t>
            </a:r>
          </a:p>
          <a:p>
            <a:pPr marL="571500" indent="-571500" algn="l">
              <a:buFont typeface="+mj-lt"/>
              <a:buAutoNum type="romanLcPeriod" startAt="2"/>
              <a:defRPr/>
            </a:pPr>
            <a:r>
              <a:rPr lang="en-US" sz="3000" dirty="0" smtClean="0"/>
              <a:t>                             </a:t>
            </a:r>
          </a:p>
          <a:p>
            <a:pPr marL="571500" indent="-571500" algn="l">
              <a:defRPr/>
            </a:pPr>
            <a:r>
              <a:rPr lang="en-US" sz="3000" dirty="0" smtClean="0"/>
              <a:t>                       </a:t>
            </a:r>
          </a:p>
          <a:p>
            <a:pPr marL="571500" indent="-571500" algn="l">
              <a:buFont typeface="+mj-lt"/>
              <a:buAutoNum type="romanLcPeriod" startAt="3"/>
              <a:defRPr/>
            </a:pPr>
            <a:r>
              <a:rPr lang="en-US" sz="3000" dirty="0" smtClean="0"/>
              <a:t>                       </a:t>
            </a:r>
          </a:p>
          <a:p>
            <a:pPr marL="514350" indent="-514350" algn="l">
              <a:defRPr/>
            </a:pPr>
            <a:r>
              <a:rPr lang="en-US" sz="3000" dirty="0" smtClean="0"/>
              <a:t> </a:t>
            </a:r>
            <a:endParaRPr lang="ar-SA" sz="3000" dirty="0" smtClean="0"/>
          </a:p>
          <a:p>
            <a:pPr>
              <a:defRPr/>
            </a:pPr>
            <a:endParaRPr lang="ar-SA" dirty="0"/>
          </a:p>
        </p:txBody>
      </p:sp>
      <p:graphicFrame>
        <p:nvGraphicFramePr>
          <p:cNvPr id="17410" name="Object 2"/>
          <p:cNvGraphicFramePr>
            <a:graphicFrameLocks noChangeAspect="1"/>
          </p:cNvGraphicFramePr>
          <p:nvPr/>
        </p:nvGraphicFramePr>
        <p:xfrm>
          <a:off x="1066800" y="2133600"/>
          <a:ext cx="4267200" cy="609600"/>
        </p:xfrm>
        <a:graphic>
          <a:graphicData uri="http://schemas.openxmlformats.org/presentationml/2006/ole">
            <p:oleObj spid="_x0000_s55298" name="Equation" r:id="rId3" imgW="1358640" imgH="228600" progId="Equation.3">
              <p:embed/>
            </p:oleObj>
          </a:graphicData>
        </a:graphic>
      </p:graphicFrame>
      <p:graphicFrame>
        <p:nvGraphicFramePr>
          <p:cNvPr id="17411" name="Object 4"/>
          <p:cNvGraphicFramePr>
            <a:graphicFrameLocks noChangeAspect="1"/>
          </p:cNvGraphicFramePr>
          <p:nvPr/>
        </p:nvGraphicFramePr>
        <p:xfrm>
          <a:off x="914400" y="3200400"/>
          <a:ext cx="3448050" cy="544513"/>
        </p:xfrm>
        <a:graphic>
          <a:graphicData uri="http://schemas.openxmlformats.org/presentationml/2006/ole">
            <p:oleObj spid="_x0000_s55299" name="Equation" r:id="rId4" imgW="1485720" imgH="228600" progId="Equation.3">
              <p:embed/>
            </p:oleObj>
          </a:graphicData>
        </a:graphic>
      </p:graphicFrame>
      <p:graphicFrame>
        <p:nvGraphicFramePr>
          <p:cNvPr id="17412" name="Object 6"/>
          <p:cNvGraphicFramePr>
            <a:graphicFrameLocks noChangeAspect="1"/>
          </p:cNvGraphicFramePr>
          <p:nvPr/>
        </p:nvGraphicFramePr>
        <p:xfrm>
          <a:off x="1143000" y="4343400"/>
          <a:ext cx="3043238" cy="577850"/>
        </p:xfrm>
        <a:graphic>
          <a:graphicData uri="http://schemas.openxmlformats.org/presentationml/2006/ole">
            <p:oleObj spid="_x0000_s55300" name="Equation" r:id="rId5" imgW="1206360" imgH="22860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6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>
                <a:solidFill>
                  <a:srgbClr val="FF0000"/>
                </a:solidFill>
                <a:cs typeface="Arial" pitchFamily="34" charset="0"/>
              </a:rPr>
              <a:t>تمارين: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/>
              <a:t>2- </a:t>
            </a:r>
            <a:r>
              <a:rPr lang="ar-SA" dirty="0" smtClean="0">
                <a:cs typeface="Arial" pitchFamily="34" charset="0"/>
              </a:rPr>
              <a:t>أوجد نقطة الانقلاب (ان وجدت) للدالة</a:t>
            </a:r>
            <a:r>
              <a:rPr lang="ar-SA" dirty="0" smtClean="0"/>
              <a:t>                          </a:t>
            </a:r>
            <a:r>
              <a:rPr lang="ar-SA" sz="3000" dirty="0" smtClean="0"/>
              <a:t>  </a:t>
            </a:r>
          </a:p>
          <a:p>
            <a:pPr marL="571500" indent="-571500">
              <a:defRPr/>
            </a:pPr>
            <a:endParaRPr lang="en-US" sz="3000" dirty="0" smtClean="0"/>
          </a:p>
          <a:p>
            <a:pPr marL="571500" indent="-571500" rtl="1">
              <a:defRPr/>
            </a:pPr>
            <a:r>
              <a:rPr lang="ar-SA" dirty="0" smtClean="0">
                <a:cs typeface="Arial" pitchFamily="34" charset="0"/>
              </a:rPr>
              <a:t>3- أوجد نقطة الانقلاب (ان وجدت) للدالة</a:t>
            </a:r>
            <a:endParaRPr lang="ar-SA" dirty="0" smtClean="0"/>
          </a:p>
          <a:p>
            <a:pPr>
              <a:defRPr/>
            </a:pPr>
            <a:endParaRPr lang="ar-SA" dirty="0"/>
          </a:p>
        </p:txBody>
      </p:sp>
      <p:graphicFrame>
        <p:nvGraphicFramePr>
          <p:cNvPr id="18434" name="Object 3"/>
          <p:cNvGraphicFramePr>
            <a:graphicFrameLocks noChangeAspect="1"/>
          </p:cNvGraphicFramePr>
          <p:nvPr/>
        </p:nvGraphicFramePr>
        <p:xfrm>
          <a:off x="685800" y="1663700"/>
          <a:ext cx="3124200" cy="469900"/>
        </p:xfrm>
        <a:graphic>
          <a:graphicData uri="http://schemas.openxmlformats.org/presentationml/2006/ole">
            <p:oleObj spid="_x0000_s56322" name="Equation" r:id="rId3" imgW="1612800" imgH="228600" progId="Equation.3">
              <p:embed/>
            </p:oleObj>
          </a:graphicData>
        </a:graphic>
      </p:graphicFrame>
      <p:graphicFrame>
        <p:nvGraphicFramePr>
          <p:cNvPr id="18435" name="Object 7"/>
          <p:cNvGraphicFramePr>
            <a:graphicFrameLocks noChangeAspect="1"/>
          </p:cNvGraphicFramePr>
          <p:nvPr/>
        </p:nvGraphicFramePr>
        <p:xfrm>
          <a:off x="685800" y="2705100"/>
          <a:ext cx="3200400" cy="533400"/>
        </p:xfrm>
        <a:graphic>
          <a:graphicData uri="http://schemas.openxmlformats.org/presentationml/2006/ole">
            <p:oleObj spid="_x0000_s56323" name="Equation" r:id="rId4" imgW="1638000" imgH="26640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1376</TotalTime>
  <Words>471</Words>
  <Application>Microsoft Office PowerPoint</Application>
  <PresentationFormat>A4 Paper (210x297 mm)‎</PresentationFormat>
  <Paragraphs>174</Paragraphs>
  <Slides>21</Slides>
  <Notes>3</Notes>
  <HiddenSlides>0</HiddenSlides>
  <MMClips>0</MMClips>
  <ScaleCrop>false</ScaleCrop>
  <HeadingPairs>
    <vt:vector size="6" baseType="variant">
      <vt:variant>
        <vt:lpstr>سمة</vt:lpstr>
      </vt:variant>
      <vt:variant>
        <vt:i4>1</vt:i4>
      </vt:variant>
      <vt:variant>
        <vt:lpstr>خوادم OLE مضمنة</vt:lpstr>
      </vt:variant>
      <vt:variant>
        <vt:i4>1</vt:i4>
      </vt:variant>
      <vt:variant>
        <vt:lpstr>عناوين الشرائح</vt:lpstr>
      </vt:variant>
      <vt:variant>
        <vt:i4>21</vt:i4>
      </vt:variant>
    </vt:vector>
  </HeadingPairs>
  <TitlesOfParts>
    <vt:vector size="23" baseType="lpstr">
      <vt:lpstr>Office Theme</vt:lpstr>
      <vt:lpstr>Equation</vt:lpstr>
      <vt:lpstr>الشريحة 1</vt:lpstr>
      <vt:lpstr>المحاضرة الحادية عشرة_ ملحق  </vt:lpstr>
      <vt:lpstr>إيجاد القيم العظمى والصغرى للدالة:</vt:lpstr>
      <vt:lpstr>تابع: القيم العظمى والصغرى :</vt:lpstr>
      <vt:lpstr>تابع: القيم العظمى والصغرى:</vt:lpstr>
      <vt:lpstr>تابع: القيم العظمى والصغرى:</vt:lpstr>
      <vt:lpstr>تابع: القيم العظمى والصغرى:</vt:lpstr>
      <vt:lpstr>تابع: القيم العظمى والصغرى:</vt:lpstr>
      <vt:lpstr>تابع: القيم العظمى والصغرى:</vt:lpstr>
      <vt:lpstr>تابع: القيم العظمى والصغرى:</vt:lpstr>
      <vt:lpstr>تابع: القيم العظمى والصغرى:</vt:lpstr>
      <vt:lpstr>تابع: القيم العظمى والصغرى:</vt:lpstr>
      <vt:lpstr>نقطة الانقلاب ومجالات التقعر:</vt:lpstr>
      <vt:lpstr>نقطة الانقلاب:</vt:lpstr>
      <vt:lpstr>تابع: نقطة الانقلاب:</vt:lpstr>
      <vt:lpstr>تابع: الحل:</vt:lpstr>
      <vt:lpstr>تابع: نقطة الانقلاب:</vt:lpstr>
      <vt:lpstr>تابع: الحل:</vt:lpstr>
      <vt:lpstr>تمارين:</vt:lpstr>
      <vt:lpstr>تمارين:</vt:lpstr>
      <vt:lpstr>الشريحة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adminuser</cp:lastModifiedBy>
  <cp:revision>105</cp:revision>
  <dcterms:created xsi:type="dcterms:W3CDTF">2009-10-14T19:14:34Z</dcterms:created>
  <dcterms:modified xsi:type="dcterms:W3CDTF">2011-04-18T11:05:13Z</dcterms:modified>
</cp:coreProperties>
</file>