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rawings/legacyDiagramText1.bin" ContentType="application/vnd.ms-office.legacyDiagramText"/>
  <Override PartName="/ppt/drawings/legacyDiagramText2.bin" ContentType="application/vnd.ms-office.legacyDiagramText"/>
  <Override PartName="/ppt/drawings/legacyDiagramText3.bin" ContentType="application/vnd.ms-office.legacyDiagramText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81" r:id="rId2"/>
    <p:sldId id="282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34615" autoAdjust="0"/>
    <p:restoredTop sz="86333" autoAdjust="0"/>
  </p:normalViewPr>
  <p:slideViewPr>
    <p:cSldViewPr>
      <p:cViewPr>
        <p:scale>
          <a:sx n="70" d="100"/>
          <a:sy n="70" d="100"/>
        </p:scale>
        <p:origin x="-1596" y="-29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24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06/relationships/legacyDocTextInfo" Target="legacyDocTextInfo.bin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60449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z="3600" b="1" dirty="0" smtClean="0"/>
              <a:t>أسباب زيادة عدد المشاركين في برامج الصحة واللياقة </a:t>
            </a:r>
            <a:r>
              <a:rPr lang="ar-EG" sz="3600" b="1" dirty="0" smtClean="0"/>
              <a:t/>
            </a:r>
            <a:br>
              <a:rPr lang="ar-EG" sz="3600" b="1" dirty="0" smtClean="0"/>
            </a:br>
            <a:endParaRPr lang="en-US" sz="3600" dirty="0" smtClean="0">
              <a:solidFill>
                <a:srgbClr val="376092"/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Clr>
                <a:schemeClr val="tx2"/>
              </a:buClr>
              <a:buSzPct val="115000"/>
              <a:buFont typeface="Wingdings" pitchFamily="2" charset="2"/>
              <a:buChar char="Ø"/>
            </a:pPr>
            <a:r>
              <a:rPr lang="ar-SA" b="1" dirty="0" smtClean="0">
                <a:solidFill>
                  <a:srgbClr val="11488B"/>
                </a:solidFill>
                <a:cs typeface="Arial" pitchFamily="34" charset="0"/>
              </a:rPr>
              <a:t>تمرينات  ذات شدة مرتفعة</a:t>
            </a:r>
            <a:r>
              <a:rPr lang="ar-EG" b="1" dirty="0" smtClean="0">
                <a:solidFill>
                  <a:srgbClr val="11488B"/>
                </a:solidFill>
                <a:cs typeface="Arial" pitchFamily="34" charset="0"/>
              </a:rPr>
              <a:t> </a:t>
            </a:r>
            <a:r>
              <a:rPr lang="ar-SA" b="1" dirty="0" smtClean="0">
                <a:solidFill>
                  <a:srgbClr val="11488B"/>
                </a:solidFill>
                <a:cs typeface="Arial" pitchFamily="34" charset="0"/>
              </a:rPr>
              <a:t>+ عادات حياتية سليمة</a:t>
            </a:r>
            <a:r>
              <a:rPr lang="ar-EG" b="1" dirty="0" smtClean="0">
                <a:solidFill>
                  <a:srgbClr val="11488B"/>
                </a:solidFill>
                <a:cs typeface="Arial" pitchFamily="34" charset="0"/>
              </a:rPr>
              <a:t> </a:t>
            </a:r>
            <a:r>
              <a:rPr lang="ar-SA" b="1" dirty="0" err="1" smtClean="0">
                <a:solidFill>
                  <a:srgbClr val="11488B"/>
                </a:solidFill>
                <a:cs typeface="Arial" pitchFamily="34" charset="0"/>
              </a:rPr>
              <a:t>=</a:t>
            </a:r>
            <a:r>
              <a:rPr lang="ar-SA" b="1" dirty="0" smtClean="0">
                <a:solidFill>
                  <a:srgbClr val="11488B"/>
                </a:solidFill>
                <a:cs typeface="Arial" pitchFamily="34" charset="0"/>
              </a:rPr>
              <a:t> </a:t>
            </a:r>
            <a:endParaRPr lang="ar-EG" b="1" dirty="0" smtClean="0">
              <a:solidFill>
                <a:srgbClr val="11488B"/>
              </a:solidFill>
              <a:cs typeface="Arial" pitchFamily="34" charset="0"/>
            </a:endParaRPr>
          </a:p>
          <a:p>
            <a:pPr rtl="1">
              <a:buClr>
                <a:schemeClr val="tx2"/>
              </a:buClr>
              <a:buSzPct val="115000"/>
              <a:buFont typeface="Wingdings" pitchFamily="2" charset="2"/>
              <a:buNone/>
            </a:pPr>
            <a:r>
              <a:rPr lang="ar-EG" b="1" dirty="0" smtClean="0">
                <a:solidFill>
                  <a:srgbClr val="11488B"/>
                </a:solidFill>
                <a:cs typeface="Arial" pitchFamily="34" charset="0"/>
              </a:rPr>
              <a:t>						</a:t>
            </a:r>
            <a:r>
              <a:rPr lang="ar-SA" b="1" dirty="0" smtClean="0">
                <a:solidFill>
                  <a:srgbClr val="11488B"/>
                </a:solidFill>
                <a:cs typeface="Arial" pitchFamily="34" charset="0"/>
              </a:rPr>
              <a:t>صحة </a:t>
            </a:r>
            <a:r>
              <a:rPr lang="ar-SA" b="1" dirty="0" err="1" smtClean="0">
                <a:solidFill>
                  <a:srgbClr val="11488B"/>
                </a:solidFill>
                <a:cs typeface="Arial" pitchFamily="34" charset="0"/>
              </a:rPr>
              <a:t>أفضل </a:t>
            </a:r>
            <a:r>
              <a:rPr lang="ar-SA" b="1" dirty="0" smtClean="0">
                <a:solidFill>
                  <a:srgbClr val="11488B"/>
                </a:solidFill>
                <a:cs typeface="Arial" pitchFamily="34" charset="0"/>
              </a:rPr>
              <a:t>+ حياة أجود</a:t>
            </a:r>
          </a:p>
          <a:p>
            <a:pPr>
              <a:buClr>
                <a:schemeClr val="tx2"/>
              </a:buClr>
              <a:buSzPct val="115000"/>
              <a:buFont typeface="Wingdings" pitchFamily="2" charset="2"/>
              <a:buChar char="Ø"/>
            </a:pPr>
            <a:endParaRPr lang="ar-SA" dirty="0" smtClean="0">
              <a:solidFill>
                <a:srgbClr val="FF99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  <a:p>
            <a:pPr rtl="1">
              <a:buClr>
                <a:schemeClr val="tx2"/>
              </a:buClr>
              <a:buSzPct val="115000"/>
              <a:buFont typeface="Wingdings" pitchFamily="2" charset="2"/>
              <a:buChar char="Ø"/>
            </a:pPr>
            <a:r>
              <a:rPr lang="ar-SA" b="1" dirty="0" smtClean="0">
                <a:solidFill>
                  <a:srgbClr val="11488B"/>
                </a:solidFill>
                <a:cs typeface="Arial" pitchFamily="34" charset="0"/>
              </a:rPr>
              <a:t>قلة </a:t>
            </a:r>
            <a:r>
              <a:rPr lang="ar-SA" b="1" dirty="0" err="1" smtClean="0">
                <a:solidFill>
                  <a:srgbClr val="11488B"/>
                </a:solidFill>
                <a:cs typeface="Arial" pitchFamily="34" charset="0"/>
              </a:rPr>
              <a:t>الحركة </a:t>
            </a:r>
            <a:r>
              <a:rPr lang="ar-SA" b="1" dirty="0" smtClean="0">
                <a:solidFill>
                  <a:srgbClr val="11488B"/>
                </a:solidFill>
                <a:cs typeface="Arial" pitchFamily="34" charset="0"/>
              </a:rPr>
              <a:t>+ عادات حياتية </a:t>
            </a:r>
            <a:r>
              <a:rPr lang="ar-SA" b="1" dirty="0" err="1" smtClean="0">
                <a:solidFill>
                  <a:srgbClr val="11488B"/>
                </a:solidFill>
                <a:cs typeface="Arial" pitchFamily="34" charset="0"/>
              </a:rPr>
              <a:t>سلبية =</a:t>
            </a:r>
            <a:endParaRPr lang="ar-EG" b="1" dirty="0" smtClean="0">
              <a:solidFill>
                <a:srgbClr val="11488B"/>
              </a:solidFill>
              <a:cs typeface="Arial" pitchFamily="34" charset="0"/>
            </a:endParaRPr>
          </a:p>
          <a:p>
            <a:pPr rtl="1">
              <a:buClr>
                <a:schemeClr val="tx2"/>
              </a:buClr>
              <a:buSzPct val="115000"/>
              <a:buFont typeface="Wingdings" pitchFamily="2" charset="2"/>
              <a:buNone/>
            </a:pPr>
            <a:r>
              <a:rPr lang="ar-EG" b="1" dirty="0" smtClean="0">
                <a:solidFill>
                  <a:srgbClr val="11488B"/>
                </a:solidFill>
                <a:cs typeface="Arial" pitchFamily="34" charset="0"/>
              </a:rPr>
              <a:t>						</a:t>
            </a:r>
            <a:r>
              <a:rPr lang="ar-SA" b="1" dirty="0" smtClean="0">
                <a:solidFill>
                  <a:srgbClr val="11488B"/>
                </a:solidFill>
                <a:cs typeface="Arial" pitchFamily="34" charset="0"/>
              </a:rPr>
              <a:t>مشاكل صحية</a:t>
            </a:r>
            <a:endParaRPr lang="en-US" b="1" dirty="0" smtClean="0">
              <a:solidFill>
                <a:srgbClr val="11488B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/>
            <a:r>
              <a:rPr lang="en-US" sz="4000" b="1" dirty="0" smtClean="0">
                <a:solidFill>
                  <a:srgbClr val="376092"/>
                </a:solidFill>
                <a:cs typeface="Arial" pitchFamily="34" charset="0"/>
              </a:rPr>
              <a:t>Common Health Problems</a:t>
            </a:r>
            <a:br>
              <a:rPr lang="en-US" sz="4000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EG" sz="4000" b="1" dirty="0" smtClean="0">
                <a:solidFill>
                  <a:srgbClr val="376092"/>
                </a:solidFill>
                <a:cs typeface="Arial" pitchFamily="34" charset="0"/>
              </a:rPr>
              <a:t>	</a:t>
            </a:r>
            <a:r>
              <a:rPr lang="ar-SA" sz="4000" b="1" dirty="0" smtClean="0">
                <a:solidFill>
                  <a:srgbClr val="376092"/>
                </a:solidFill>
                <a:cs typeface="Arial" pitchFamily="34" charset="0"/>
              </a:rPr>
              <a:t>المشاكل الصحية الشائعة</a:t>
            </a:r>
            <a:endParaRPr lang="en-US" sz="4000" b="1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9144000" cy="4724400"/>
          </a:xfrm>
        </p:spPr>
        <p:txBody>
          <a:bodyPr/>
          <a:lstStyle/>
          <a:p>
            <a:pPr eaLnBrk="1" hangingPunct="1"/>
            <a:r>
              <a:rPr lang="ar-SA" sz="3400" b="1" smtClean="0">
                <a:solidFill>
                  <a:srgbClr val="11488B"/>
                </a:solidFill>
                <a:cs typeface="Arial" pitchFamily="34" charset="0"/>
              </a:rPr>
              <a:t>بدايات القرن العشرين</a:t>
            </a:r>
          </a:p>
          <a:p>
            <a:pPr eaLnBrk="1" hangingPunct="1">
              <a:buFont typeface="Arial" pitchFamily="34" charset="0"/>
              <a:buChar char="•"/>
            </a:pPr>
            <a:endParaRPr lang="ar-SA" sz="34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الأمراض الجرثومية</a:t>
            </a:r>
          </a:p>
          <a:p>
            <a:pPr eaLnBrk="1" hangingPunct="1"/>
            <a:endParaRPr lang="ar-SA" sz="3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ü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(السل،</a:t>
            </a:r>
          </a:p>
          <a:p>
            <a:pPr rtl="1" eaLnBrk="1" hangingPunct="1">
              <a:buFont typeface="Wingdings" pitchFamily="2" charset="2"/>
              <a:buChar char="ü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 دفتيريا،</a:t>
            </a:r>
          </a:p>
          <a:p>
            <a:pPr rtl="1" eaLnBrk="1" hangingPunct="1">
              <a:buFont typeface="Wingdings" pitchFamily="2" charset="2"/>
              <a:buChar char="ü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 أنفلونزا</a:t>
            </a:r>
          </a:p>
          <a:p>
            <a:pPr rtl="1" eaLnBrk="1" hangingPunct="1">
              <a:buFont typeface="Wingdings" pitchFamily="2" charset="2"/>
              <a:buChar char="ü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، شلل الأطفال).</a:t>
            </a:r>
            <a:br>
              <a:rPr lang="ar-SA" sz="3000" b="1" smtClean="0">
                <a:solidFill>
                  <a:srgbClr val="11488B"/>
                </a:solidFill>
                <a:cs typeface="Arial" pitchFamily="34" charset="0"/>
              </a:rPr>
            </a:br>
            <a:endParaRPr lang="en-US" sz="3000" b="1" smtClean="0">
              <a:solidFill>
                <a:srgbClr val="11488B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rtl="1" eaLnBrk="1" hangingPunct="1"/>
            <a:r>
              <a:rPr lang="en-US" sz="4000" b="1" dirty="0" smtClean="0">
                <a:cs typeface="Arial" pitchFamily="34" charset="0"/>
              </a:rPr>
              <a:t>Common Health Problems</a:t>
            </a:r>
            <a:br>
              <a:rPr lang="en-US" sz="4000" b="1" dirty="0" smtClean="0">
                <a:cs typeface="Arial" pitchFamily="34" charset="0"/>
              </a:rPr>
            </a:br>
            <a:r>
              <a:rPr lang="ar-EG" sz="4000" b="1" dirty="0" smtClean="0">
                <a:cs typeface="Arial" pitchFamily="34" charset="0"/>
              </a:rPr>
              <a:t>	</a:t>
            </a:r>
            <a:r>
              <a:rPr lang="ar-SA" sz="4000" b="1" dirty="0" smtClean="0">
                <a:cs typeface="Arial" pitchFamily="34" charset="0"/>
              </a:rPr>
              <a:t>المشاكل الصحية الشائعة</a:t>
            </a:r>
            <a:endParaRPr lang="en-US" sz="4000" b="1" dirty="0" smtClean="0">
              <a:cs typeface="Arial" pitchFamily="34" charset="0"/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304800" y="1295400"/>
            <a:ext cx="9144000" cy="4724400"/>
          </a:xfrm>
        </p:spPr>
        <p:txBody>
          <a:bodyPr/>
          <a:lstStyle/>
          <a:p>
            <a:pPr rtl="1" eaLnBrk="1" hangingPunct="1">
              <a:buFont typeface="Arial" pitchFamily="34" charset="0"/>
              <a:buNone/>
            </a:pPr>
            <a:r>
              <a:rPr lang="ar-SA" sz="3400" b="1" smtClean="0">
                <a:solidFill>
                  <a:srgbClr val="11488B"/>
                </a:solidFill>
                <a:cs typeface="Arial" pitchFamily="34" charset="0"/>
              </a:rPr>
              <a:t>نهايات القرن العشرين</a:t>
            </a:r>
          </a:p>
          <a:p>
            <a:pPr eaLnBrk="1" hangingPunct="1"/>
            <a:endParaRPr lang="ar-SA" sz="14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الأمراض المزمنة</a:t>
            </a:r>
          </a:p>
          <a:p>
            <a:pPr eaLnBrk="1" hangingPunct="1"/>
            <a:endParaRPr lang="ar-SA" sz="16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ü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ارتفاع ضغط الدم، </a:t>
            </a:r>
          </a:p>
          <a:p>
            <a:pPr rtl="1" eaLnBrk="1" hangingPunct="1">
              <a:buFont typeface="Wingdings" pitchFamily="2" charset="2"/>
              <a:buChar char="ü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أمراض القلب التاجية،</a:t>
            </a:r>
          </a:p>
          <a:p>
            <a:pPr rtl="1" eaLnBrk="1" hangingPunct="1">
              <a:buFont typeface="Wingdings" pitchFamily="2" charset="2"/>
              <a:buChar char="ü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 الجلطات،</a:t>
            </a:r>
          </a:p>
          <a:p>
            <a:pPr rtl="1" eaLnBrk="1" hangingPunct="1">
              <a:buFont typeface="Wingdings" pitchFamily="2" charset="2"/>
              <a:buChar char="ü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 السكري،</a:t>
            </a:r>
          </a:p>
          <a:p>
            <a:pPr rtl="1" eaLnBrk="1" hangingPunct="1">
              <a:buFont typeface="Wingdings" pitchFamily="2" charset="2"/>
              <a:buChar char="ü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 السرطان</a:t>
            </a:r>
            <a:br>
              <a:rPr lang="ar-SA" sz="3000" b="1" smtClean="0">
                <a:solidFill>
                  <a:srgbClr val="11488B"/>
                </a:solidFill>
                <a:cs typeface="Arial" pitchFamily="34" charset="0"/>
              </a:rPr>
            </a:br>
            <a:endParaRPr lang="en-US" sz="3000" b="1" smtClean="0">
              <a:solidFill>
                <a:srgbClr val="11488B"/>
              </a:solidFill>
              <a:cs typeface="Arial" pitchFamily="34" charset="0"/>
            </a:endParaRPr>
          </a:p>
        </p:txBody>
      </p:sp>
      <p:sp>
        <p:nvSpPr>
          <p:cNvPr id="1434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/>
            <a:fld id="{E8B1BBB9-E7DF-4471-B023-9F1A94A717C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3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1143000"/>
          </a:xfrm>
        </p:spPr>
        <p:txBody>
          <a:bodyPr/>
          <a:lstStyle/>
          <a:p>
            <a:pPr rtl="1" eaLnBrk="1" hangingPunct="1"/>
            <a:r>
              <a:rPr lang="ar-SA" sz="4000" b="1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أسباب الوفاة في الولايات المتحدة الأمريكية من 1900-1985(كنسبة من اجمالي الوفيات</a:t>
            </a:r>
            <a:r>
              <a:rPr lang="ar-SA" sz="4000" b="1" dirty="0" err="1" smtClean="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)</a:t>
            </a:r>
            <a:endParaRPr lang="en-US" sz="4000" b="1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22534" name="Picture 7" descr="_Pic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51125" y="1447800"/>
            <a:ext cx="4505325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 </a:t>
            </a:r>
            <a:r>
              <a:rPr lang="ar-SA" sz="3600" b="1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أكثر أسباب الوفاة في الولايات المتحدة </a:t>
            </a:r>
            <a:r>
              <a:rPr lang="ar-SA" sz="3600" b="1" dirty="0" err="1" smtClean="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الأمريكية </a:t>
            </a:r>
            <a:r>
              <a:rPr lang="ar-SA" sz="3600" b="1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(1985</a:t>
            </a:r>
            <a:r>
              <a:rPr lang="ar-SA" sz="3600" b="1" dirty="0" err="1" smtClean="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)</a:t>
            </a:r>
            <a:endParaRPr lang="en-US" sz="3600" b="1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graphicFrame>
        <p:nvGraphicFramePr>
          <p:cNvPr id="23558" name="Object 71"/>
          <p:cNvGraphicFramePr>
            <a:graphicFrameLocks noChangeAspect="1"/>
          </p:cNvGraphicFramePr>
          <p:nvPr/>
        </p:nvGraphicFramePr>
        <p:xfrm>
          <a:off x="1077913" y="1447800"/>
          <a:ext cx="8142287" cy="4679950"/>
        </p:xfrm>
        <a:graphic>
          <a:graphicData uri="http://schemas.openxmlformats.org/presentationml/2006/ole">
            <p:oleObj spid="_x0000_s1026" name="Bitmap Image" r:id="rId3" imgW="5057143" imgH="1209524" progId="PBrush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ما هو الحــــــــــــــــــل؟</a:t>
            </a:r>
            <a:endParaRPr lang="en-US" b="1" dirty="0" smtClean="0"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6E71DA05-6E11-4BDB-A39A-1DCB8E0EC71F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6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3568" name="Rectangle 16"/>
          <p:cNvSpPr>
            <a:spLocks noChangeArrowheads="1"/>
          </p:cNvSpPr>
          <p:nvPr/>
        </p:nvSpPr>
        <p:spPr bwMode="auto">
          <a:xfrm>
            <a:off x="5106988" y="1598613"/>
            <a:ext cx="4037012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endParaRPr lang="ar-EG" sz="3600" b="1">
              <a:solidFill>
                <a:srgbClr val="11488B"/>
              </a:solidFill>
              <a:latin typeface="Calibri" pitchFamily="34" charset="0"/>
            </a:endParaRP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600" b="1">
                <a:solidFill>
                  <a:srgbClr val="11488B"/>
                </a:solidFill>
                <a:latin typeface="Calibri" pitchFamily="34" charset="0"/>
              </a:rPr>
              <a:t>ا</a:t>
            </a:r>
            <a:endParaRPr lang="en-US" sz="3600" b="1">
              <a:solidFill>
                <a:srgbClr val="11488B"/>
              </a:solidFill>
              <a:latin typeface="Calibri" pitchFamily="34" charset="0"/>
            </a:endParaRPr>
          </a:p>
        </p:txBody>
      </p:sp>
      <p:graphicFrame>
        <p:nvGraphicFramePr>
          <p:cNvPr id="43015" name="Diagram 28"/>
          <p:cNvGraphicFramePr>
            <a:graphicFrameLocks/>
          </p:cNvGraphicFramePr>
          <p:nvPr/>
        </p:nvGraphicFramePr>
        <p:xfrm>
          <a:off x="2627313" y="1773238"/>
          <a:ext cx="4032250" cy="4464050"/>
        </p:xfrm>
        <a:graphic>
          <a:graphicData uri="http://schemas.openxmlformats.org/drawingml/2006/compatibility">
            <com:legacyDrawing xmlns:com="http://schemas.openxmlformats.org/drawingml/2006/compatibility" spid="_x0000_s2050"/>
          </a:graphicData>
        </a:graphic>
      </p:graphicFrame>
      <p:sp>
        <p:nvSpPr>
          <p:cNvPr id="43023" name="Line 38"/>
          <p:cNvSpPr>
            <a:spLocks noChangeShapeType="1"/>
          </p:cNvSpPr>
          <p:nvPr/>
        </p:nvSpPr>
        <p:spPr bwMode="auto">
          <a:xfrm flipH="1">
            <a:off x="5795963" y="4437063"/>
            <a:ext cx="288925" cy="5048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43024" name="Line 39"/>
          <p:cNvSpPr>
            <a:spLocks noChangeShapeType="1"/>
          </p:cNvSpPr>
          <p:nvPr/>
        </p:nvSpPr>
        <p:spPr bwMode="auto">
          <a:xfrm flipH="1" flipV="1">
            <a:off x="3203575" y="4437063"/>
            <a:ext cx="360363" cy="5048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43025" name="Line 40"/>
          <p:cNvSpPr>
            <a:spLocks noChangeShapeType="1"/>
          </p:cNvSpPr>
          <p:nvPr/>
        </p:nvSpPr>
        <p:spPr bwMode="auto">
          <a:xfrm flipH="1">
            <a:off x="4427538" y="2636838"/>
            <a:ext cx="649287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5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rtl="1"/>
            <a:r>
              <a:rPr lang="ar-SA" b="1" dirty="0" smtClean="0">
                <a:cs typeface="Arial" pitchFamily="34" charset="0"/>
              </a:rPr>
              <a:t>الصحة الشاملة</a:t>
            </a:r>
            <a:r>
              <a:rPr lang="ar-EG" b="1" dirty="0" smtClean="0">
                <a:cs typeface="Arial" pitchFamily="34" charset="0"/>
              </a:rPr>
              <a:t> </a:t>
            </a:r>
            <a:r>
              <a:rPr lang="ar-EG" b="1" dirty="0" err="1" smtClean="0">
                <a:cs typeface="Arial" pitchFamily="34" charset="0"/>
              </a:rPr>
              <a:t>–</a:t>
            </a:r>
            <a:r>
              <a:rPr lang="ar-EG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Wellness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rtl="1">
              <a:lnSpc>
                <a:spcPct val="15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ar-EG" sz="3000" b="1" smtClean="0">
                <a:solidFill>
                  <a:srgbClr val="11488B"/>
                </a:solidFill>
                <a:cs typeface="Arial" pitchFamily="34" charset="0"/>
              </a:rPr>
              <a:t>– </a:t>
            </a: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الجهد المتواصل والموجه للبقاء بحالة صحية جيدة  والارتقاء بمستواها في جميع جوانبها إلى أفضل مستوى ممكن.</a:t>
            </a:r>
            <a:endParaRPr lang="en-US" sz="3000" b="1" smtClean="0">
              <a:solidFill>
                <a:srgbClr val="11488B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E5A0FC81-4E6E-482D-A614-EDC1D98CF318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7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44049" name="Object 3"/>
          <p:cNvGraphicFramePr>
            <a:graphicFrameLocks noChangeAspect="1"/>
          </p:cNvGraphicFramePr>
          <p:nvPr/>
        </p:nvGraphicFramePr>
        <p:xfrm>
          <a:off x="1981200" y="2489200"/>
          <a:ext cx="5181600" cy="3781425"/>
        </p:xfrm>
        <a:graphic>
          <a:graphicData uri="http://schemas.openxmlformats.org/presentationml/2006/ole">
            <p:oleObj spid="_x0000_s3074" name="Bitmap Image" r:id="rId3" imgW="3839111" imgH="2190476" progId="PBrush">
              <p:embed/>
            </p:oleObj>
          </a:graphicData>
        </a:graphic>
      </p:graphicFrame>
      <p:sp>
        <p:nvSpPr>
          <p:cNvPr id="44050" name="Text Box 4"/>
          <p:cNvSpPr txBox="1">
            <a:spLocks noChangeArrowheads="1"/>
          </p:cNvSpPr>
          <p:nvPr/>
        </p:nvSpPr>
        <p:spPr bwMode="auto">
          <a:xfrm>
            <a:off x="4378325" y="4738688"/>
            <a:ext cx="6223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>
                <a:solidFill>
                  <a:srgbClr val="0000FF"/>
                </a:solidFill>
              </a:rPr>
              <a:t>الصــــــــحة 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44051" name="Text Box 5"/>
          <p:cNvSpPr txBox="1">
            <a:spLocks noChangeArrowheads="1"/>
          </p:cNvSpPr>
          <p:nvPr/>
        </p:nvSpPr>
        <p:spPr bwMode="auto">
          <a:xfrm>
            <a:off x="4240213" y="2540000"/>
            <a:ext cx="8651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1200" b="1">
                <a:solidFill>
                  <a:srgbClr val="0000FF"/>
                </a:solidFill>
              </a:rPr>
              <a:t>الفحص الطبي</a:t>
            </a:r>
            <a:endParaRPr lang="en-US" sz="1200" b="1">
              <a:solidFill>
                <a:srgbClr val="0000FF"/>
              </a:solidFill>
            </a:endParaRPr>
          </a:p>
        </p:txBody>
      </p:sp>
      <p:sp>
        <p:nvSpPr>
          <p:cNvPr id="44052" name="Text Box 6"/>
          <p:cNvSpPr txBox="1">
            <a:spLocks noChangeArrowheads="1"/>
          </p:cNvSpPr>
          <p:nvPr/>
        </p:nvSpPr>
        <p:spPr bwMode="auto">
          <a:xfrm>
            <a:off x="2976563" y="3141663"/>
            <a:ext cx="9223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1200" b="1">
                <a:solidFill>
                  <a:srgbClr val="0000FF"/>
                </a:solidFill>
              </a:rPr>
              <a:t>التربية الصحية</a:t>
            </a:r>
            <a:endParaRPr lang="en-US" sz="1200" b="1">
              <a:solidFill>
                <a:srgbClr val="0000FF"/>
              </a:solidFill>
            </a:endParaRPr>
          </a:p>
        </p:txBody>
      </p:sp>
      <p:sp>
        <p:nvSpPr>
          <p:cNvPr id="44053" name="Text Box 7"/>
          <p:cNvSpPr txBox="1">
            <a:spLocks noChangeArrowheads="1"/>
          </p:cNvSpPr>
          <p:nvPr/>
        </p:nvSpPr>
        <p:spPr bwMode="auto">
          <a:xfrm>
            <a:off x="2292350" y="4483100"/>
            <a:ext cx="12890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1200" b="1">
                <a:solidFill>
                  <a:srgbClr val="0000FF"/>
                </a:solidFill>
              </a:rPr>
              <a:t>الحمية والتحكم بالوزن</a:t>
            </a:r>
            <a:endParaRPr lang="en-US" sz="1200" b="1">
              <a:solidFill>
                <a:srgbClr val="0000FF"/>
              </a:solidFill>
            </a:endParaRPr>
          </a:p>
        </p:txBody>
      </p:sp>
      <p:sp>
        <p:nvSpPr>
          <p:cNvPr id="44054" name="Text Box 8"/>
          <p:cNvSpPr txBox="1">
            <a:spLocks noChangeArrowheads="1"/>
          </p:cNvSpPr>
          <p:nvPr/>
        </p:nvSpPr>
        <p:spPr bwMode="auto">
          <a:xfrm>
            <a:off x="2819400" y="5364163"/>
            <a:ext cx="1143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1200" b="1">
                <a:solidFill>
                  <a:srgbClr val="0000FF"/>
                </a:solidFill>
              </a:rPr>
              <a:t>التوقف عن التدخين</a:t>
            </a:r>
            <a:endParaRPr lang="en-US" sz="1200" b="1">
              <a:solidFill>
                <a:srgbClr val="0000FF"/>
              </a:solidFill>
            </a:endParaRPr>
          </a:p>
        </p:txBody>
      </p:sp>
      <p:sp>
        <p:nvSpPr>
          <p:cNvPr id="44055" name="Text Box 9"/>
          <p:cNvSpPr txBox="1">
            <a:spLocks noChangeArrowheads="1"/>
          </p:cNvSpPr>
          <p:nvPr/>
        </p:nvSpPr>
        <p:spPr bwMode="auto">
          <a:xfrm>
            <a:off x="4297363" y="5943600"/>
            <a:ext cx="9604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1200" b="1">
                <a:solidFill>
                  <a:srgbClr val="0000FF"/>
                </a:solidFill>
              </a:rPr>
              <a:t>اللياقة البدنية</a:t>
            </a:r>
            <a:endParaRPr lang="en-US" sz="1200" b="1">
              <a:solidFill>
                <a:srgbClr val="0000FF"/>
              </a:solidFill>
            </a:endParaRPr>
          </a:p>
        </p:txBody>
      </p:sp>
      <p:sp>
        <p:nvSpPr>
          <p:cNvPr id="44056" name="Text Box 10"/>
          <p:cNvSpPr txBox="1">
            <a:spLocks noChangeArrowheads="1"/>
          </p:cNvSpPr>
          <p:nvPr/>
        </p:nvSpPr>
        <p:spPr bwMode="auto">
          <a:xfrm>
            <a:off x="5410200" y="4927600"/>
            <a:ext cx="10572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1200" b="1">
                <a:solidFill>
                  <a:srgbClr val="0000FF"/>
                </a:solidFill>
              </a:rPr>
              <a:t>عدم تناول الكحول</a:t>
            </a:r>
            <a:endParaRPr lang="en-US" sz="1200" b="1">
              <a:solidFill>
                <a:srgbClr val="0000FF"/>
              </a:solidFill>
            </a:endParaRPr>
          </a:p>
        </p:txBody>
      </p:sp>
      <p:sp>
        <p:nvSpPr>
          <p:cNvPr id="44057" name="Text Box 15"/>
          <p:cNvSpPr txBox="1">
            <a:spLocks noChangeArrowheads="1"/>
          </p:cNvSpPr>
          <p:nvPr/>
        </p:nvSpPr>
        <p:spPr bwMode="auto">
          <a:xfrm>
            <a:off x="5956300" y="4483100"/>
            <a:ext cx="9223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1200" b="1">
                <a:solidFill>
                  <a:srgbClr val="0000FF"/>
                </a:solidFill>
              </a:rPr>
              <a:t>التغذية الصحية</a:t>
            </a:r>
            <a:endParaRPr lang="en-US" sz="1200" b="1">
              <a:solidFill>
                <a:srgbClr val="0000FF"/>
              </a:solidFill>
            </a:endParaRPr>
          </a:p>
        </p:txBody>
      </p:sp>
      <p:sp>
        <p:nvSpPr>
          <p:cNvPr id="44058" name="Text Box 16"/>
          <p:cNvSpPr txBox="1">
            <a:spLocks noChangeArrowheads="1"/>
          </p:cNvSpPr>
          <p:nvPr/>
        </p:nvSpPr>
        <p:spPr bwMode="auto">
          <a:xfrm>
            <a:off x="5346700" y="3548063"/>
            <a:ext cx="1130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1200" b="1">
                <a:solidFill>
                  <a:srgbClr val="0000FF"/>
                </a:solidFill>
              </a:rPr>
              <a:t>التعامل مع الضغوط</a:t>
            </a:r>
            <a:endParaRPr lang="en-US" sz="1200" b="1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en-US" sz="4000" b="1" smtClean="0">
                <a:cs typeface="Arial" pitchFamily="34" charset="0"/>
              </a:rPr>
              <a:t>Fitness/ wellness/ health</a:t>
            </a:r>
            <a:br>
              <a:rPr lang="en-US" sz="4000" b="1" smtClean="0">
                <a:cs typeface="Arial" pitchFamily="34" charset="0"/>
              </a:rPr>
            </a:br>
            <a:r>
              <a:rPr lang="ar-SA" sz="4000" b="1" smtClean="0">
                <a:cs typeface="Arial" pitchFamily="34" charset="0"/>
              </a:rPr>
              <a:t>اللياقة</a:t>
            </a:r>
            <a:r>
              <a:rPr lang="ar-EG" sz="4000" b="1" smtClean="0">
                <a:cs typeface="Arial" pitchFamily="34" charset="0"/>
              </a:rPr>
              <a:t> </a:t>
            </a:r>
            <a:r>
              <a:rPr lang="ar-SA" sz="4000" b="1" smtClean="0">
                <a:cs typeface="Arial" pitchFamily="34" charset="0"/>
              </a:rPr>
              <a:t>/</a:t>
            </a:r>
            <a:r>
              <a:rPr lang="ar-EG" sz="4000" b="1" smtClean="0">
                <a:cs typeface="Arial" pitchFamily="34" charset="0"/>
              </a:rPr>
              <a:t> </a:t>
            </a:r>
            <a:r>
              <a:rPr lang="ar-SA" sz="4000" b="1" smtClean="0">
                <a:cs typeface="Arial" pitchFamily="34" charset="0"/>
              </a:rPr>
              <a:t>الصحة</a:t>
            </a:r>
            <a:endParaRPr lang="en-US" sz="4000" b="1" smtClean="0"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A865E743-9093-4954-9689-714199B830F9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8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45061" name="Object 3"/>
          <p:cNvGraphicFramePr>
            <a:graphicFrameLocks noChangeAspect="1"/>
          </p:cNvGraphicFramePr>
          <p:nvPr/>
        </p:nvGraphicFramePr>
        <p:xfrm>
          <a:off x="582613" y="2636838"/>
          <a:ext cx="8713787" cy="1957387"/>
        </p:xfrm>
        <a:graphic>
          <a:graphicData uri="http://schemas.openxmlformats.org/presentationml/2006/ole">
            <p:oleObj spid="_x0000_s4098" name="Bitmap Image" r:id="rId3" imgW="4828571" imgH="1495634" progId="PBrush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en-US" sz="4000" b="1" smtClean="0">
                <a:cs typeface="Arial" pitchFamily="34" charset="0"/>
              </a:rPr>
              <a:t>Benefits of wellness programs</a:t>
            </a:r>
            <a:r>
              <a:rPr lang="ar-SA" sz="4000" b="1" smtClean="0">
                <a:cs typeface="Arial" pitchFamily="34" charset="0"/>
              </a:rPr>
              <a:t/>
            </a:r>
            <a:br>
              <a:rPr lang="ar-SA" sz="4000" b="1" smtClean="0">
                <a:cs typeface="Arial" pitchFamily="34" charset="0"/>
              </a:rPr>
            </a:br>
            <a:r>
              <a:rPr lang="ar-SA" sz="4000" b="1" smtClean="0">
                <a:cs typeface="Arial" pitchFamily="34" charset="0"/>
              </a:rPr>
              <a:t>فائدة برامج اللياقة والصحة</a:t>
            </a:r>
            <a:endParaRPr lang="en-US" sz="4000" b="1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rtl="1" eaLnBrk="1" hangingPunct="1"/>
            <a:r>
              <a:rPr lang="ar-SA" sz="3400" b="1" smtClean="0">
                <a:solidFill>
                  <a:srgbClr val="11488B"/>
                </a:solidFill>
                <a:cs typeface="Arial" pitchFamily="34" charset="0"/>
              </a:rPr>
              <a:t>جورج سنل من مدينة ساندي من ولاية يوتاه الأمريكية</a:t>
            </a:r>
          </a:p>
          <a:p>
            <a:pPr rtl="1" eaLnBrk="1" hangingPunct="1">
              <a:buFont typeface="Arial" pitchFamily="34" charset="0"/>
              <a:buNone/>
            </a:pPr>
            <a:endParaRPr lang="ar-SA" sz="1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الزمان: ديسمبر 1981</a:t>
            </a:r>
          </a:p>
          <a:p>
            <a:pPr rtl="1" eaLnBrk="1" hangingPunct="1">
              <a:buFont typeface="Wingdings" pitchFamily="2" charset="2"/>
              <a:buChar char="Ø"/>
            </a:pPr>
            <a:endParaRPr lang="ar-SA" sz="12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العمر:45 سنة</a:t>
            </a:r>
          </a:p>
          <a:p>
            <a:pPr rtl="1" eaLnBrk="1" hangingPunct="1">
              <a:buFont typeface="Wingdings" pitchFamily="2" charset="2"/>
              <a:buChar char="Ø"/>
            </a:pPr>
            <a:endParaRPr lang="ar-SA" sz="12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الوزن: 181 كغم تقريبا</a:t>
            </a:r>
          </a:p>
          <a:p>
            <a:pPr rtl="1" eaLnBrk="1" hangingPunct="1">
              <a:buFont typeface="Wingdings" pitchFamily="2" charset="2"/>
              <a:buChar char="Ø"/>
            </a:pPr>
            <a:endParaRPr lang="ar-SA" sz="12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ضغط الدم 220/80</a:t>
            </a:r>
          </a:p>
          <a:p>
            <a:pPr rtl="1" eaLnBrk="1" hangingPunct="1">
              <a:buFont typeface="Wingdings" pitchFamily="2" charset="2"/>
              <a:buChar char="Ø"/>
            </a:pPr>
            <a:endParaRPr lang="ar-SA" sz="12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جلوكوز الدم 487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EE4DD1CF-9172-4A44-83BE-D9A5E59BD48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9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en-US" sz="4000" b="1" smtClean="0">
                <a:cs typeface="Arial" pitchFamily="34" charset="0"/>
              </a:rPr>
              <a:t>Benefits of wellness programs</a:t>
            </a:r>
            <a:r>
              <a:rPr lang="ar-SA" sz="4000" b="1" smtClean="0">
                <a:cs typeface="Arial" pitchFamily="34" charset="0"/>
              </a:rPr>
              <a:t/>
            </a:r>
            <a:br>
              <a:rPr lang="ar-SA" sz="4000" b="1" smtClean="0">
                <a:cs typeface="Arial" pitchFamily="34" charset="0"/>
              </a:rPr>
            </a:br>
            <a:r>
              <a:rPr lang="ar-SA" sz="4000" b="1" smtClean="0">
                <a:cs typeface="Arial" pitchFamily="34" charset="0"/>
              </a:rPr>
              <a:t>فائدة برامج اللياقة والصحة</a:t>
            </a:r>
            <a:endParaRPr lang="en-US" sz="4000" b="1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rtl="1" eaLnBrk="1" hangingPunct="1"/>
            <a:r>
              <a:rPr lang="ar-SA" sz="3400" b="1" smtClean="0">
                <a:solidFill>
                  <a:srgbClr val="11488B"/>
                </a:solidFill>
                <a:cs typeface="Arial" pitchFamily="34" charset="0"/>
              </a:rPr>
              <a:t>الزمان: غسطس 1982</a:t>
            </a:r>
          </a:p>
          <a:p>
            <a:pPr rtl="1" eaLnBrk="1" hangingPunct="1"/>
            <a:endParaRPr lang="ar-SA" sz="1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3400" b="1" smtClean="0">
                <a:solidFill>
                  <a:srgbClr val="11488B"/>
                </a:solidFill>
                <a:cs typeface="Arial" pitchFamily="34" charset="0"/>
              </a:rPr>
              <a:t>برنامج مشي</a:t>
            </a:r>
            <a:r>
              <a:rPr lang="ar-EG" sz="3400" b="1" smtClean="0">
                <a:solidFill>
                  <a:srgbClr val="11488B"/>
                </a:solidFill>
                <a:cs typeface="Arial" pitchFamily="34" charset="0"/>
              </a:rPr>
              <a:t> </a:t>
            </a:r>
            <a:r>
              <a:rPr lang="ar-SA" sz="3400" b="1" smtClean="0">
                <a:solidFill>
                  <a:srgbClr val="11488B"/>
                </a:solidFill>
                <a:cs typeface="Arial" pitchFamily="34" charset="0"/>
              </a:rPr>
              <a:t>/</a:t>
            </a:r>
            <a:r>
              <a:rPr lang="ar-EG" sz="3400" b="1" smtClean="0">
                <a:solidFill>
                  <a:srgbClr val="11488B"/>
                </a:solidFill>
                <a:cs typeface="Arial" pitchFamily="34" charset="0"/>
              </a:rPr>
              <a:t> </a:t>
            </a:r>
            <a:r>
              <a:rPr lang="ar-SA" sz="3400" b="1" smtClean="0">
                <a:solidFill>
                  <a:srgbClr val="11488B"/>
                </a:solidFill>
                <a:cs typeface="Arial" pitchFamily="34" charset="0"/>
              </a:rPr>
              <a:t>جري</a:t>
            </a:r>
          </a:p>
          <a:p>
            <a:pPr rtl="1" eaLnBrk="1" hangingPunct="1">
              <a:buFont typeface="Arial" pitchFamily="34" charset="0"/>
              <a:buNone/>
            </a:pPr>
            <a:endParaRPr lang="ar-SA" sz="1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الوزن: 100كغم</a:t>
            </a:r>
          </a:p>
          <a:p>
            <a:pPr rtl="1" eaLnBrk="1" hangingPunct="1"/>
            <a:endParaRPr lang="ar-SA" sz="1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ضغط الدم </a:t>
            </a:r>
            <a:r>
              <a:rPr lang="ar-EG" sz="2600" b="1" smtClean="0">
                <a:solidFill>
                  <a:srgbClr val="11488B"/>
                </a:solidFill>
                <a:cs typeface="Arial" pitchFamily="34" charset="0"/>
              </a:rPr>
              <a:t> </a:t>
            </a:r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160</a:t>
            </a:r>
            <a:r>
              <a:rPr lang="ar-EG" sz="2600" b="1" smtClean="0">
                <a:solidFill>
                  <a:srgbClr val="11488B"/>
                </a:solidFill>
                <a:cs typeface="Arial" pitchFamily="34" charset="0"/>
              </a:rPr>
              <a:t> </a:t>
            </a:r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/</a:t>
            </a:r>
            <a:r>
              <a:rPr lang="ar-EG" sz="2600" b="1" smtClean="0">
                <a:solidFill>
                  <a:srgbClr val="11488B"/>
                </a:solidFill>
                <a:cs typeface="Arial" pitchFamily="34" charset="0"/>
              </a:rPr>
              <a:t> </a:t>
            </a:r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70</a:t>
            </a:r>
            <a:r>
              <a:rPr lang="ar-EG" sz="2600" b="1" smtClean="0">
                <a:solidFill>
                  <a:srgbClr val="11488B"/>
                </a:solidFill>
                <a:cs typeface="Arial" pitchFamily="34" charset="0"/>
              </a:rPr>
              <a:t> </a:t>
            </a:r>
            <a:endParaRPr lang="ar-SA" sz="26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endParaRPr lang="ar-SA" sz="1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جلوكوز الدم 67</a:t>
            </a:r>
          </a:p>
          <a:p>
            <a:pPr rtl="1" eaLnBrk="1" hangingPunct="1"/>
            <a:endParaRPr lang="ar-SA" sz="1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أكتوبر 1982</a:t>
            </a:r>
          </a:p>
          <a:p>
            <a:pPr rtl="1" eaLnBrk="1" hangingPunct="1"/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جرى ماراثون 42+ كم</a:t>
            </a:r>
            <a:endParaRPr lang="ar-SA" sz="1000" b="1" smtClean="0">
              <a:solidFill>
                <a:srgbClr val="11488B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3F4A5195-5B0B-4EDF-AF85-EAF21EB6126D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10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b="1" smtClean="0">
                <a:cs typeface="Arial" pitchFamily="34" charset="0"/>
              </a:rPr>
              <a:t>معدل الوفيات ومؤشر النشاط البدني</a:t>
            </a:r>
            <a:endParaRPr lang="en-US" b="1" smtClean="0"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C4FBEB90-9C9D-4A63-8DE3-E6434BB4F466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47120" name="Object 3"/>
          <p:cNvGraphicFramePr>
            <a:graphicFrameLocks noChangeAspect="1"/>
          </p:cNvGraphicFramePr>
          <p:nvPr/>
        </p:nvGraphicFramePr>
        <p:xfrm>
          <a:off x="533400" y="1389063"/>
          <a:ext cx="8077200" cy="4810125"/>
        </p:xfrm>
        <a:graphic>
          <a:graphicData uri="http://schemas.openxmlformats.org/presentationml/2006/ole">
            <p:oleObj spid="_x0000_s5122" name="Bitmap Image" r:id="rId3" imgW="4828571" imgH="1771429" progId="PBrush">
              <p:embed/>
            </p:oleObj>
          </a:graphicData>
        </a:graphic>
      </p:graphicFrame>
      <p:sp>
        <p:nvSpPr>
          <p:cNvPr id="47121" name="Line 6"/>
          <p:cNvSpPr>
            <a:spLocks noChangeShapeType="1"/>
          </p:cNvSpPr>
          <p:nvPr/>
        </p:nvSpPr>
        <p:spPr bwMode="auto">
          <a:xfrm>
            <a:off x="2409825" y="404813"/>
            <a:ext cx="3175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47122" name="Text Box 7"/>
          <p:cNvSpPr txBox="1">
            <a:spLocks noChangeArrowheads="1"/>
          </p:cNvSpPr>
          <p:nvPr/>
        </p:nvSpPr>
        <p:spPr bwMode="auto">
          <a:xfrm>
            <a:off x="1600200" y="3581400"/>
            <a:ext cx="22701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SA">
                <a:solidFill>
                  <a:srgbClr val="0000FF"/>
                </a:solidFill>
              </a:rPr>
              <a:t>أمراض القلب والشرايين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47123" name="Text Box 12"/>
          <p:cNvSpPr txBox="1">
            <a:spLocks noChangeArrowheads="1"/>
          </p:cNvSpPr>
          <p:nvPr/>
        </p:nvSpPr>
        <p:spPr bwMode="auto">
          <a:xfrm>
            <a:off x="1282700" y="3798888"/>
            <a:ext cx="8175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/>
              <a:t>ا</a:t>
            </a:r>
            <a:r>
              <a:rPr lang="ar-SA">
                <a:solidFill>
                  <a:srgbClr val="0000FF"/>
                </a:solidFill>
              </a:rPr>
              <a:t>لسرطان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47124" name="Text Box 13"/>
          <p:cNvSpPr txBox="1">
            <a:spLocks noChangeArrowheads="1"/>
          </p:cNvSpPr>
          <p:nvPr/>
        </p:nvSpPr>
        <p:spPr bwMode="auto">
          <a:xfrm>
            <a:off x="1166813" y="4184650"/>
            <a:ext cx="78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>
                <a:solidFill>
                  <a:srgbClr val="0000FF"/>
                </a:solidFill>
              </a:rPr>
              <a:t>الحوادث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47125" name="Text Box 15"/>
          <p:cNvSpPr txBox="1">
            <a:spLocks noChangeArrowheads="1"/>
          </p:cNvSpPr>
          <p:nvPr/>
        </p:nvSpPr>
        <p:spPr bwMode="auto">
          <a:xfrm>
            <a:off x="1611313" y="4394200"/>
            <a:ext cx="7508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>
                <a:solidFill>
                  <a:srgbClr val="0000FF"/>
                </a:solidFill>
              </a:rPr>
              <a:t>الإنتحار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47126" name="Text Box 17"/>
          <p:cNvSpPr txBox="1">
            <a:spLocks noChangeArrowheads="1"/>
          </p:cNvSpPr>
          <p:nvPr/>
        </p:nvSpPr>
        <p:spPr bwMode="auto">
          <a:xfrm>
            <a:off x="2151063" y="4700588"/>
            <a:ext cx="12493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>
                <a:solidFill>
                  <a:srgbClr val="0000FF"/>
                </a:solidFill>
              </a:rPr>
              <a:t>أمراض التنفس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47127" name="Text Box 19"/>
          <p:cNvSpPr txBox="1">
            <a:spLocks noChangeArrowheads="1"/>
          </p:cNvSpPr>
          <p:nvPr/>
        </p:nvSpPr>
        <p:spPr bwMode="auto">
          <a:xfrm>
            <a:off x="1173163" y="2584450"/>
            <a:ext cx="9604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>
                <a:solidFill>
                  <a:srgbClr val="0000FF"/>
                </a:solidFill>
              </a:rPr>
              <a:t>سبب الوفاة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47128" name="Text Box 20"/>
          <p:cNvSpPr txBox="1">
            <a:spLocks noChangeArrowheads="1"/>
          </p:cNvSpPr>
          <p:nvPr/>
        </p:nvSpPr>
        <p:spPr bwMode="auto">
          <a:xfrm>
            <a:off x="5041900" y="1981200"/>
            <a:ext cx="35067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>
                <a:solidFill>
                  <a:srgbClr val="0000FF"/>
                </a:solidFill>
              </a:rPr>
              <a:t>مؤشر النشاط البدني (سعر حراري /</a:t>
            </a:r>
            <a:r>
              <a:rPr lang="ar-EG">
                <a:solidFill>
                  <a:srgbClr val="0000FF"/>
                </a:solidFill>
              </a:rPr>
              <a:t> </a:t>
            </a:r>
            <a:r>
              <a:rPr lang="ar-SA">
                <a:solidFill>
                  <a:srgbClr val="0000FF"/>
                </a:solidFill>
              </a:rPr>
              <a:t>الأسبوع)</a:t>
            </a:r>
            <a:endParaRPr lang="en-US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z="4000" b="1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هل ارتفاع اللياقة البدني يخفض احتمالية الإصابة بالمرض؟؟؟؟</a:t>
            </a:r>
            <a:endParaRPr lang="en-US" sz="4000" b="1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rtl="1" eaLnBrk="1" hangingPunct="1"/>
            <a:r>
              <a:rPr lang="en-US" sz="3000" b="1" smtClean="0">
                <a:solidFill>
                  <a:srgbClr val="11488B"/>
                </a:solidFill>
                <a:cs typeface="Arial" pitchFamily="34" charset="0"/>
              </a:rPr>
              <a:t> </a:t>
            </a:r>
            <a:endParaRPr lang="ar-SA" sz="3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endParaRPr lang="ar-SA" sz="3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ليس بالضرورة!!!!!</a:t>
            </a:r>
          </a:p>
          <a:p>
            <a:pPr rtl="1" eaLnBrk="1" hangingPunct="1"/>
            <a:endParaRPr lang="ar-SA" sz="3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لماذا ؟؟؟؟؟؟</a:t>
            </a:r>
            <a:endParaRPr lang="en-US" sz="3000" b="1" smtClean="0">
              <a:solidFill>
                <a:srgbClr val="11488B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DB9A1E91-404C-459C-A31F-48B5B175D36E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12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rtl="1"/>
            <a:r>
              <a:rPr lang="ar-SA" b="1" smtClean="0">
                <a:cs typeface="Arial" pitchFamily="34" charset="0"/>
              </a:rPr>
              <a:t>مــــــــثال </a:t>
            </a:r>
            <a:r>
              <a:rPr lang="en-US" b="1" smtClean="0">
                <a:cs typeface="Arial" pitchFamily="34" charset="0"/>
              </a:rPr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rtl="1">
              <a:lnSpc>
                <a:spcPct val="15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ar-SA" sz="3400" b="1" smtClean="0">
                <a:solidFill>
                  <a:srgbClr val="11488B"/>
                </a:solidFill>
                <a:cs typeface="Arial" pitchFamily="34" charset="0"/>
              </a:rPr>
              <a:t>شخص</a:t>
            </a: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 يجري 3 كم يوميا </a:t>
            </a: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يتدرب  بالأثقال بانتظام </a:t>
            </a: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 يقوم بتدريبات مرونة </a:t>
            </a: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يحافظ على وزنه المثالي</a:t>
            </a:r>
          </a:p>
          <a:p>
            <a:pPr rtl="1" eaLnBrk="1" hangingPunct="1">
              <a:buFont typeface="Wingdings" pitchFamily="2" charset="2"/>
              <a:buChar char="Ø"/>
            </a:pPr>
            <a:endParaRPr lang="ar-SA" sz="14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endParaRPr lang="ar-SA" sz="3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3400" b="1" smtClean="0">
                <a:solidFill>
                  <a:srgbClr val="11488B"/>
                </a:solidFill>
                <a:cs typeface="Arial" pitchFamily="34" charset="0"/>
              </a:rPr>
              <a:t>لياقة بدنية ممتازة                </a:t>
            </a:r>
            <a:endParaRPr lang="en-US" sz="3400" b="1" smtClean="0">
              <a:solidFill>
                <a:srgbClr val="11488B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707004A3-F7AC-49DA-B79B-0D85523ACFCC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13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9157" name="Line 6"/>
          <p:cNvSpPr>
            <a:spLocks noChangeShapeType="1"/>
          </p:cNvSpPr>
          <p:nvPr/>
        </p:nvSpPr>
        <p:spPr bwMode="auto">
          <a:xfrm>
            <a:off x="7239000" y="4343400"/>
            <a:ext cx="0" cy="865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rtl="1"/>
            <a:r>
              <a:rPr lang="ar-SA" b="1" smtClean="0">
                <a:cs typeface="Arial" pitchFamily="34" charset="0"/>
              </a:rPr>
              <a:t>لكن إذا كان</a:t>
            </a:r>
            <a:r>
              <a:rPr lang="ar-SA" b="1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 </a:t>
            </a:r>
            <a:r>
              <a:rPr lang="en-US" b="1" smtClean="0">
                <a:cs typeface="Arial" pitchFamily="34" charset="0"/>
              </a:rPr>
              <a:t>But if 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يعاني من ضغط دم مرتفع  + </a:t>
            </a:r>
          </a:p>
          <a:p>
            <a:pPr rtl="1" eaLnBrk="1" hangingPunct="1">
              <a:buFont typeface="Arial" pitchFamily="34" charset="0"/>
              <a:buNone/>
            </a:pPr>
            <a:endParaRPr lang="ar-SA" sz="3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تحت ضغوط دائمة +</a:t>
            </a:r>
          </a:p>
          <a:p>
            <a:pPr rtl="1" eaLnBrk="1" hangingPunct="1">
              <a:buFont typeface="Wingdings" pitchFamily="2" charset="2"/>
              <a:buChar char="Ø"/>
            </a:pPr>
            <a:endParaRPr lang="ar-SA" sz="3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يتناول أطعمة دهنية بكثرة +</a:t>
            </a:r>
          </a:p>
          <a:p>
            <a:pPr rtl="1" eaLnBrk="1" hangingPunct="1">
              <a:buFont typeface="Wingdings" pitchFamily="2" charset="2"/>
              <a:buChar char="Ø"/>
            </a:pPr>
            <a:endParaRPr lang="ar-SA" sz="2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endParaRPr lang="ar-SA" sz="18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endParaRPr lang="ar-SA" sz="3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    خطورة الإصابة بأمراض القلب والشرايين</a:t>
            </a:r>
            <a:endParaRPr lang="en-US" sz="3000" b="1" smtClean="0">
              <a:solidFill>
                <a:srgbClr val="11488B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82AA20DA-B0EC-432C-83E0-F19C90FE9EA1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14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0181" name="Line 7"/>
          <p:cNvSpPr>
            <a:spLocks noChangeShapeType="1"/>
          </p:cNvSpPr>
          <p:nvPr/>
        </p:nvSpPr>
        <p:spPr bwMode="auto">
          <a:xfrm>
            <a:off x="6934200" y="4321175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50182" name="Line 8"/>
          <p:cNvSpPr>
            <a:spLocks noChangeShapeType="1"/>
          </p:cNvSpPr>
          <p:nvPr/>
        </p:nvSpPr>
        <p:spPr bwMode="auto">
          <a:xfrm flipV="1">
            <a:off x="8839200" y="5013325"/>
            <a:ext cx="0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000" b="1" smtClean="0">
                <a:cs typeface="Arial" pitchFamily="34" charset="0"/>
              </a:rPr>
              <a:t>Good wellness &amp; fitness program</a:t>
            </a:r>
            <a:r>
              <a:rPr lang="ar-SA" sz="4000" b="1" smtClean="0">
                <a:cs typeface="Arial" pitchFamily="34" charset="0"/>
              </a:rPr>
              <a:t/>
            </a:r>
            <a:br>
              <a:rPr lang="ar-SA" sz="4000" b="1" smtClean="0">
                <a:cs typeface="Arial" pitchFamily="34" charset="0"/>
              </a:rPr>
            </a:br>
            <a:r>
              <a:rPr lang="ar-SA" sz="4000" b="1" smtClean="0">
                <a:cs typeface="Arial" pitchFamily="34" charset="0"/>
              </a:rPr>
              <a:t>برنامج الصحة واللياقة الجيد</a:t>
            </a:r>
            <a:endParaRPr lang="en-US" sz="4000" b="1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rtl="1" eaLnBrk="1" hangingPunct="1"/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طول الحياة</a:t>
            </a:r>
          </a:p>
          <a:p>
            <a:pPr rtl="1" eaLnBrk="1" hangingPunct="1"/>
            <a:endParaRPr lang="ar-SA" sz="1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يتضمن: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EG" sz="2000" b="1" smtClean="0">
                <a:solidFill>
                  <a:srgbClr val="11488B"/>
                </a:solidFill>
                <a:cs typeface="Arial" pitchFamily="34" charset="0"/>
              </a:rPr>
              <a:t>     </a:t>
            </a:r>
            <a:r>
              <a:rPr lang="ar-SA" sz="2000" b="1" smtClean="0">
                <a:solidFill>
                  <a:srgbClr val="11488B"/>
                </a:solidFill>
                <a:cs typeface="Arial" pitchFamily="34" charset="0"/>
              </a:rPr>
              <a:t>1- النوم 7-8 ساعات كل ليلة</a:t>
            </a:r>
          </a:p>
          <a:p>
            <a:pPr rtl="1" eaLnBrk="1" hangingPunct="1">
              <a:buFont typeface="Arial" pitchFamily="34" charset="0"/>
              <a:buNone/>
            </a:pPr>
            <a:endParaRPr lang="ar-SA" sz="9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Arial" pitchFamily="34" charset="0"/>
              <a:buNone/>
            </a:pPr>
            <a:r>
              <a:rPr lang="ar-EG" sz="2000" b="1" smtClean="0">
                <a:solidFill>
                  <a:srgbClr val="11488B"/>
                </a:solidFill>
                <a:cs typeface="Arial" pitchFamily="34" charset="0"/>
              </a:rPr>
              <a:t>     </a:t>
            </a:r>
            <a:r>
              <a:rPr lang="ar-SA" sz="2000" b="1" smtClean="0">
                <a:solidFill>
                  <a:srgbClr val="11488B"/>
                </a:solidFill>
                <a:cs typeface="Arial" pitchFamily="34" charset="0"/>
              </a:rPr>
              <a:t>2- تناول وجبة الإفطار يوميا</a:t>
            </a:r>
          </a:p>
          <a:p>
            <a:pPr rtl="1" eaLnBrk="1" hangingPunct="1">
              <a:buFont typeface="Arial" pitchFamily="34" charset="0"/>
              <a:buNone/>
            </a:pPr>
            <a:endParaRPr lang="ar-SA" sz="9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Arial" pitchFamily="34" charset="0"/>
              <a:buNone/>
            </a:pPr>
            <a:r>
              <a:rPr lang="ar-EG" sz="2000" b="1" smtClean="0">
                <a:solidFill>
                  <a:srgbClr val="11488B"/>
                </a:solidFill>
                <a:cs typeface="Arial" pitchFamily="34" charset="0"/>
              </a:rPr>
              <a:t>     </a:t>
            </a:r>
            <a:r>
              <a:rPr lang="ar-SA" sz="2000" b="1" smtClean="0">
                <a:solidFill>
                  <a:srgbClr val="11488B"/>
                </a:solidFill>
                <a:cs typeface="Arial" pitchFamily="34" charset="0"/>
              </a:rPr>
              <a:t>3- عدم الأكل بين الوجبات</a:t>
            </a:r>
          </a:p>
          <a:p>
            <a:pPr rtl="1" eaLnBrk="1" hangingPunct="1"/>
            <a:endParaRPr lang="ar-SA" sz="9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عدم التدخين</a:t>
            </a:r>
          </a:p>
          <a:p>
            <a:pPr rtl="1" eaLnBrk="1" hangingPunct="1"/>
            <a:endParaRPr lang="ar-SA" sz="1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المحافظة على الوزن المثالي</a:t>
            </a:r>
          </a:p>
          <a:p>
            <a:pPr rtl="1" eaLnBrk="1" hangingPunct="1"/>
            <a:endParaRPr lang="ar-SA" sz="1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ممارسة النشاط البدني بانتظا</a:t>
            </a:r>
            <a:r>
              <a:rPr lang="ar-EG" sz="2600" b="1" smtClean="0">
                <a:solidFill>
                  <a:srgbClr val="11488B"/>
                </a:solidFill>
                <a:cs typeface="Arial" pitchFamily="34" charset="0"/>
              </a:rPr>
              <a:t>م</a:t>
            </a:r>
            <a:endParaRPr lang="en-US" sz="2600" b="1" smtClean="0">
              <a:solidFill>
                <a:srgbClr val="11488B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04D5A879-54C6-4634-9A78-A013A7C84436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15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1205" name="Line 7"/>
          <p:cNvSpPr>
            <a:spLocks noChangeShapeType="1"/>
          </p:cNvSpPr>
          <p:nvPr/>
        </p:nvSpPr>
        <p:spPr bwMode="auto">
          <a:xfrm flipV="1">
            <a:off x="9067800" y="137160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000" b="1" smtClean="0">
                <a:cs typeface="Arial" pitchFamily="34" charset="0"/>
              </a:rPr>
              <a:t>Physical Fitness</a:t>
            </a:r>
            <a:br>
              <a:rPr lang="en-US" sz="4000" b="1" smtClean="0">
                <a:cs typeface="Arial" pitchFamily="34" charset="0"/>
              </a:rPr>
            </a:br>
            <a:r>
              <a:rPr lang="ar-SA" sz="4000" b="1" smtClean="0">
                <a:cs typeface="Arial" pitchFamily="34" charset="0"/>
              </a:rPr>
              <a:t>اللياقة البدنية</a:t>
            </a:r>
            <a:endParaRPr lang="en-US" sz="4000" b="1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rtl="1" eaLnBrk="1" hangingPunct="1"/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تعريف</a:t>
            </a:r>
          </a:p>
          <a:p>
            <a:pPr eaLnBrk="1" hangingPunct="1"/>
            <a:endParaRPr lang="ar-SA" sz="3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” القدرة العامة على التكيف الاستجابة المرغوبة لأي جهد بدني“</a:t>
            </a:r>
            <a:r>
              <a:rPr lang="ar-SA" smtClean="0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 </a:t>
            </a:r>
            <a:endParaRPr lang="en-US" smtClean="0">
              <a:solidFill>
                <a:srgbClr val="FFFFCC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4A42CEA2-1703-40B4-B8A6-14C1CF0A62E2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16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000" b="1" smtClean="0">
                <a:cs typeface="Arial" pitchFamily="34" charset="0"/>
              </a:rPr>
              <a:t>Physical fitness components</a:t>
            </a:r>
            <a:r>
              <a:rPr lang="ar-SA" sz="4000" b="1" smtClean="0">
                <a:cs typeface="Arial" pitchFamily="34" charset="0"/>
              </a:rPr>
              <a:t/>
            </a:r>
            <a:br>
              <a:rPr lang="ar-SA" sz="4000" b="1" smtClean="0">
                <a:cs typeface="Arial" pitchFamily="34" charset="0"/>
              </a:rPr>
            </a:br>
            <a:r>
              <a:rPr lang="ar-SA" sz="4000" b="1" smtClean="0">
                <a:cs typeface="Arial" pitchFamily="34" charset="0"/>
              </a:rPr>
              <a:t>مكونات اللياقة البدنية</a:t>
            </a:r>
            <a:endParaRPr lang="en-US" sz="4000" b="1" smtClean="0"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8200" y="6378575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3229522B-4B9E-49C1-A99E-6F33CF51F99F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17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53253" name="Object 6"/>
          <p:cNvGraphicFramePr>
            <a:graphicFrameLocks noChangeAspect="1"/>
          </p:cNvGraphicFramePr>
          <p:nvPr/>
        </p:nvGraphicFramePr>
        <p:xfrm>
          <a:off x="520700" y="1371600"/>
          <a:ext cx="8424863" cy="4419600"/>
        </p:xfrm>
        <a:graphic>
          <a:graphicData uri="http://schemas.openxmlformats.org/presentationml/2006/ole">
            <p:oleObj spid="_x0000_s6146" name="Bitmap Image" r:id="rId3" imgW="4686954" imgH="2419048" progId="PBrush">
              <p:embed/>
            </p:oleObj>
          </a:graphicData>
        </a:graphic>
      </p:graphicFrame>
      <p:sp>
        <p:nvSpPr>
          <p:cNvPr id="53254" name="Text Box 9"/>
          <p:cNvSpPr txBox="1">
            <a:spLocks noChangeArrowheads="1"/>
          </p:cNvSpPr>
          <p:nvPr/>
        </p:nvSpPr>
        <p:spPr bwMode="auto">
          <a:xfrm>
            <a:off x="76200" y="2235200"/>
            <a:ext cx="167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>
                <a:solidFill>
                  <a:srgbClr val="000000"/>
                </a:solidFill>
              </a:rPr>
              <a:t>اللياقة القلبية التنفسية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3255" name="Text Box 10"/>
          <p:cNvSpPr txBox="1">
            <a:spLocks noChangeArrowheads="1"/>
          </p:cNvSpPr>
          <p:nvPr/>
        </p:nvSpPr>
        <p:spPr bwMode="auto">
          <a:xfrm>
            <a:off x="-33338" y="3119438"/>
            <a:ext cx="17732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>
                <a:solidFill>
                  <a:srgbClr val="0000FF"/>
                </a:solidFill>
              </a:rPr>
              <a:t>القوة والتحمل العضلي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53256" name="Text Box 11"/>
          <p:cNvSpPr txBox="1">
            <a:spLocks noChangeArrowheads="1"/>
          </p:cNvSpPr>
          <p:nvPr/>
        </p:nvSpPr>
        <p:spPr bwMode="auto">
          <a:xfrm>
            <a:off x="981075" y="4056063"/>
            <a:ext cx="720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>
                <a:solidFill>
                  <a:srgbClr val="000000"/>
                </a:solidFill>
              </a:rPr>
              <a:t>المرونة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3257" name="Text Box 12"/>
          <p:cNvSpPr txBox="1">
            <a:spLocks noChangeArrowheads="1"/>
          </p:cNvSpPr>
          <p:nvPr/>
        </p:nvSpPr>
        <p:spPr bwMode="auto">
          <a:xfrm>
            <a:off x="215900" y="4919663"/>
            <a:ext cx="16208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>
                <a:solidFill>
                  <a:srgbClr val="0000FF"/>
                </a:solidFill>
              </a:rPr>
              <a:t>التركيب الجسماني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53258" name="Text Box 13"/>
          <p:cNvSpPr txBox="1">
            <a:spLocks noChangeArrowheads="1"/>
          </p:cNvSpPr>
          <p:nvPr/>
        </p:nvSpPr>
        <p:spPr bwMode="auto">
          <a:xfrm>
            <a:off x="7848600" y="2235200"/>
            <a:ext cx="711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>
                <a:solidFill>
                  <a:srgbClr val="0000FF"/>
                </a:solidFill>
              </a:rPr>
              <a:t>الرشاقة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53259" name="Text Box 14"/>
          <p:cNvSpPr txBox="1">
            <a:spLocks noChangeArrowheads="1"/>
          </p:cNvSpPr>
          <p:nvPr/>
        </p:nvSpPr>
        <p:spPr bwMode="auto">
          <a:xfrm>
            <a:off x="7848600" y="2884488"/>
            <a:ext cx="712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>
                <a:solidFill>
                  <a:srgbClr val="000000"/>
                </a:solidFill>
              </a:rPr>
              <a:t>التوازن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3260" name="Text Box 17"/>
          <p:cNvSpPr txBox="1">
            <a:spLocks noChangeArrowheads="1"/>
          </p:cNvSpPr>
          <p:nvPr/>
        </p:nvSpPr>
        <p:spPr bwMode="auto">
          <a:xfrm>
            <a:off x="7848600" y="3532188"/>
            <a:ext cx="6762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>
                <a:solidFill>
                  <a:srgbClr val="0000FF"/>
                </a:solidFill>
              </a:rPr>
              <a:t>التوافق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53261" name="Text Box 18"/>
          <p:cNvSpPr txBox="1">
            <a:spLocks noChangeArrowheads="1"/>
          </p:cNvSpPr>
          <p:nvPr/>
        </p:nvSpPr>
        <p:spPr bwMode="auto">
          <a:xfrm>
            <a:off x="7869238" y="3962400"/>
            <a:ext cx="15033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>
                <a:solidFill>
                  <a:srgbClr val="000000"/>
                </a:solidFill>
              </a:rPr>
              <a:t>القدرة العضلية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3262" name="Text Box 19"/>
          <p:cNvSpPr txBox="1">
            <a:spLocks noChangeArrowheads="1"/>
          </p:cNvSpPr>
          <p:nvPr/>
        </p:nvSpPr>
        <p:spPr bwMode="auto">
          <a:xfrm>
            <a:off x="7924800" y="4611688"/>
            <a:ext cx="1295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>
                <a:solidFill>
                  <a:srgbClr val="0000FF"/>
                </a:solidFill>
              </a:rPr>
              <a:t>زمن رد الفعل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53263" name="Text Box 20"/>
          <p:cNvSpPr txBox="1">
            <a:spLocks noChangeArrowheads="1"/>
          </p:cNvSpPr>
          <p:nvPr/>
        </p:nvSpPr>
        <p:spPr bwMode="auto">
          <a:xfrm>
            <a:off x="7866063" y="5116513"/>
            <a:ext cx="10080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>
                <a:solidFill>
                  <a:srgbClr val="000000"/>
                </a:solidFill>
              </a:rPr>
              <a:t>السرعة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3264" name="Text Box 21"/>
          <p:cNvSpPr txBox="1">
            <a:spLocks noChangeArrowheads="1"/>
          </p:cNvSpPr>
          <p:nvPr/>
        </p:nvSpPr>
        <p:spPr bwMode="auto">
          <a:xfrm>
            <a:off x="1384300" y="1371600"/>
            <a:ext cx="20923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>
                <a:solidFill>
                  <a:srgbClr val="0000FF"/>
                </a:solidFill>
              </a:rPr>
              <a:t>العناصر المرتبطة بالصحة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53265" name="Text Box 22"/>
          <p:cNvSpPr txBox="1">
            <a:spLocks noChangeArrowheads="1"/>
          </p:cNvSpPr>
          <p:nvPr/>
        </p:nvSpPr>
        <p:spPr bwMode="auto">
          <a:xfrm>
            <a:off x="6065838" y="1371600"/>
            <a:ext cx="2101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>
                <a:solidFill>
                  <a:srgbClr val="0000FF"/>
                </a:solidFill>
              </a:rPr>
              <a:t>العناصر المرتبطة بالمهارة</a:t>
            </a:r>
            <a:endParaRPr lang="en-US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1349</TotalTime>
  <Words>395</Words>
  <Application>Microsoft Office PowerPoint</Application>
  <PresentationFormat>A4 Paper (210x297 mm)‎</PresentationFormat>
  <Paragraphs>155</Paragraphs>
  <Slides>17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9" baseType="lpstr">
      <vt:lpstr>Office Theme</vt:lpstr>
      <vt:lpstr>Bitmap Image</vt:lpstr>
      <vt:lpstr>أسباب زيادة عدد المشاركين في برامج الصحة واللياقة  </vt:lpstr>
      <vt:lpstr>Common Health Problems  المشاكل الصحية الشائعة</vt:lpstr>
      <vt:lpstr>Common Health Problems  المشاكل الصحية الشائعة</vt:lpstr>
      <vt:lpstr>أسباب الوفاة في الولايات المتحدة الأمريكية من 1900-1985(كنسبة من اجمالي الوفيات)</vt:lpstr>
      <vt:lpstr> أكثر أسباب الوفاة في الولايات المتحدة الأمريكية (1985)</vt:lpstr>
      <vt:lpstr>ما هو الحــــــــــــــــــل؟</vt:lpstr>
      <vt:lpstr>الصحة الشاملة – Wellness</vt:lpstr>
      <vt:lpstr>Fitness/ wellness/ health اللياقة / الصحة</vt:lpstr>
      <vt:lpstr>Benefits of wellness programs فائدة برامج اللياقة والصحة</vt:lpstr>
      <vt:lpstr>Benefits of wellness programs فائدة برامج اللياقة والصحة</vt:lpstr>
      <vt:lpstr>معدل الوفيات ومؤشر النشاط البدني</vt:lpstr>
      <vt:lpstr>هل ارتفاع اللياقة البدني يخفض احتمالية الإصابة بالمرض؟؟؟؟</vt:lpstr>
      <vt:lpstr>مــــــــثال Example</vt:lpstr>
      <vt:lpstr>لكن إذا كان But if he</vt:lpstr>
      <vt:lpstr>Good wellness &amp; fitness program برنامج الصحة واللياقة الجيد</vt:lpstr>
      <vt:lpstr>Physical Fitness اللياقة البدنية</vt:lpstr>
      <vt:lpstr>Physical fitness components مكونات اللياقة البدنية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SONY</cp:lastModifiedBy>
  <cp:revision>88</cp:revision>
  <dcterms:created xsi:type="dcterms:W3CDTF">2009-10-14T19:14:34Z</dcterms:created>
  <dcterms:modified xsi:type="dcterms:W3CDTF">2013-09-17T07:59:41Z</dcterms:modified>
</cp:coreProperties>
</file>