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58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996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</a:t>
            </a: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Sultan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Almaani</a:t>
            </a:r>
            <a:endParaRPr lang="en-US" sz="1700" b="1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Sixth Lecture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</a:p>
          <a:p>
            <a:pPr eaLnBrk="1" hangingPunct="1"/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Chapter 4-5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Elements of Lecture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1. </a:t>
            </a:r>
            <a:r>
              <a:rPr lang="en-US" b="1" dirty="0" smtClean="0"/>
              <a:t>Previewing Vocabulary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2. Present Progressive Tense 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3. Non-Action Verbs </a:t>
            </a:r>
          </a:p>
          <a:p>
            <a:pPr algn="l" rtl="1" eaLnBrk="1" hangingPunct="1"/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4. Negative Form of Present Progressive</a:t>
            </a:r>
          </a:p>
          <a:p>
            <a:pPr algn="l" rtl="1" eaLnBrk="1" hangingPunct="1"/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5. Forming Questions with Present Progressive </a:t>
            </a:r>
          </a:p>
          <a:p>
            <a:pPr algn="l" rtl="1" eaLnBrk="1" hangingPunct="1"/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6. Spelling for Progressive Tense</a:t>
            </a:r>
          </a:p>
          <a:p>
            <a:pPr algn="l" rtl="1" eaLnBrk="1" hangingPunct="1"/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7. Comparison: </a:t>
            </a:r>
            <a:r>
              <a:rPr lang="en-US" sz="2800" b="1" dirty="0" smtClean="0">
                <a:solidFill>
                  <a:srgbClr val="7030A0"/>
                </a:solidFill>
                <a:cs typeface="Arial" pitchFamily="34" charset="0"/>
              </a:rPr>
              <a:t>Simple present vs. present 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progressive</a:t>
            </a:r>
          </a:p>
          <a:p>
            <a:pPr algn="l" rtl="1" eaLnBrk="1" hangingPunct="1"/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1. Vocabulary  Previewing </a:t>
            </a:r>
            <a: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b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Interaction- pages 65 / 70 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2148840"/>
                <a:gridCol w="12649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often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bilingual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beverages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chronic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damage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blood pressure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sometimes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healthy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Exercise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mental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solve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diseases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physical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Junk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Sleep- deprived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Stress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smtClean="0"/>
                        <a:t>Overweight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wrinkles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dentist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 Vocabulary Exercise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word ‘ ___________” means lines on one’s skin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stress                   b. wrinkles                  c. beverages     d. toes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2. “________” means that a person is unable to sleep.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sleep- deprived                                        b. sleep too much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relaxed                                                      d. healthy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3. The word that has the same meaning as sickness is __________ .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wealth                         b. disease              c. health           d. earth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4.  My friend suffers from ___________.He has become too fat.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overweight                 b. poorness           c. English        d. hard work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5. “ __________________” means worry.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Relaxation                  b. Stress                  c. Health        d. highness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The opposite meaning of sick is  ________________.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rich                      b. happy                       c. healthy          d. tired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Vocabulary Exercise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990601"/>
            <a:ext cx="8915400" cy="4648200"/>
          </a:xfrm>
        </p:spPr>
        <p:txBody>
          <a:bodyPr/>
          <a:lstStyle/>
          <a:p>
            <a:pPr algn="l" rtl="1" eaLnBrk="1" hangingPunct="1"/>
            <a:r>
              <a:rPr lang="en-US" sz="1200" b="1" dirty="0" smtClean="0">
                <a:cs typeface="Arial" pitchFamily="34" charset="0"/>
              </a:rPr>
              <a:t>                                 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7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. The phrase “ get older” means ___________.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age                   b. to be young                  c. fat              d. strong</a:t>
            </a:r>
          </a:p>
          <a:p>
            <a:pPr algn="l" rtl="1" eaLnBrk="1" hangingPunct="1"/>
            <a:endParaRPr lang="en-US" sz="3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8. “________” means not even once.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Always             b. never                  c. sometimes           d. rarely</a:t>
            </a:r>
          </a:p>
          <a:p>
            <a:pPr algn="l" rtl="1" eaLnBrk="1" hangingPunct="1"/>
            <a:r>
              <a:rPr lang="ar-SA" sz="1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9. The word that has the same meaning as “ drinks of all kinds” is___ . 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water                         b. food              c. vegetables      d. beverages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10.  “ Unhealthy things to eat” means__________________.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overweight              b. junk food       c. honey          d. milk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11. “ __________________” means find an answer.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solve                      b. shake                  c. draw        d. watch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12. The opposite meaning of “Physical” is  ________________.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successful           b. happy                       c. healthy          d. mental</a:t>
            </a:r>
          </a:p>
          <a:p>
            <a:pPr algn="l" rtl="1" eaLnBrk="1" hangingPunct="1"/>
            <a:endParaRPr lang="ar-SA" sz="18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</a:t>
            </a:r>
            <a:r>
              <a:rPr lang="en-US" sz="44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US" sz="4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Present </a:t>
            </a:r>
            <a:r>
              <a:rPr lang="en-US" sz="44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Progressive (page 92)</a:t>
            </a:r>
            <a:endParaRPr lang="en-US" sz="4400" b="1" u="sng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rgbClr val="0070C0"/>
                </a:solidFill>
              </a:rPr>
              <a:t>    	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b="1" dirty="0" smtClean="0">
              <a:solidFill>
                <a:srgbClr val="0070C0"/>
              </a:solidFill>
            </a:endParaRP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 smtClean="0">
                <a:solidFill>
                  <a:srgbClr val="0070C0"/>
                </a:solidFill>
              </a:rPr>
              <a:t>This </a:t>
            </a:r>
            <a:r>
              <a:rPr lang="en-US" b="1" dirty="0">
                <a:solidFill>
                  <a:srgbClr val="0070C0"/>
                </a:solidFill>
              </a:rPr>
              <a:t>tense is used to describe an action that is occurring right now (at this moment, today, this year, etc.).  The action has begun and is still in progress.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742950" y="4876800"/>
            <a:ext cx="8750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She </a:t>
            </a:r>
            <a:r>
              <a:rPr lang="en-US" b="1" u="sng" dirty="0">
                <a:solidFill>
                  <a:schemeClr val="folHlink"/>
                </a:solidFill>
              </a:rPr>
              <a:t>is typing</a:t>
            </a:r>
            <a:r>
              <a:rPr lang="en-US" b="1" dirty="0">
                <a:solidFill>
                  <a:schemeClr val="hlink"/>
                </a:solidFill>
              </a:rPr>
              <a:t> a paper for her class.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He can’t talk.  He </a:t>
            </a:r>
            <a:r>
              <a:rPr lang="en-US" b="1" u="sng" dirty="0">
                <a:solidFill>
                  <a:schemeClr val="folHlink"/>
                </a:solidFill>
              </a:rPr>
              <a:t>is fixing</a:t>
            </a:r>
            <a:r>
              <a:rPr lang="en-US" b="1" dirty="0">
                <a:solidFill>
                  <a:schemeClr val="hlink"/>
                </a:solidFill>
              </a:rPr>
              <a:t> the sink right now.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559050" y="3200400"/>
            <a:ext cx="577850" cy="685800"/>
            <a:chOff x="768" y="2592"/>
            <a:chExt cx="336" cy="432"/>
          </a:xfrm>
        </p:grpSpPr>
        <p:sp>
          <p:nvSpPr>
            <p:cNvPr id="7184" name="Line 18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5" name="Line 19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4457700" y="3124200"/>
            <a:ext cx="577850" cy="685800"/>
            <a:chOff x="768" y="2592"/>
            <a:chExt cx="336" cy="432"/>
          </a:xfrm>
        </p:grpSpPr>
        <p:sp>
          <p:nvSpPr>
            <p:cNvPr id="7182" name="Line 21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3" name="Line 22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412750" y="2362200"/>
            <a:ext cx="8750300" cy="2133600"/>
            <a:chOff x="288" y="1824"/>
            <a:chExt cx="5088" cy="1344"/>
          </a:xfrm>
        </p:grpSpPr>
        <p:sp>
          <p:nvSpPr>
            <p:cNvPr id="7180" name="Line 33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1" name="Line 34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8232" name="Arc 40"/>
          <p:cNvSpPr>
            <a:spLocks/>
          </p:cNvSpPr>
          <p:nvPr/>
        </p:nvSpPr>
        <p:spPr bwMode="auto">
          <a:xfrm flipV="1">
            <a:off x="4799940" y="3581400"/>
            <a:ext cx="1970881" cy="990600"/>
          </a:xfrm>
          <a:custGeom>
            <a:avLst/>
            <a:gdLst>
              <a:gd name="T0" fmla="*/ 0 w 22421"/>
              <a:gd name="T1" fmla="*/ 734 h 21600"/>
              <a:gd name="T2" fmla="*/ 1819275 w 22421"/>
              <a:gd name="T3" fmla="*/ 990600 h 21600"/>
              <a:gd name="T4" fmla="*/ 66617 w 22421"/>
              <a:gd name="T5" fmla="*/ 990600 h 21600"/>
              <a:gd name="T6" fmla="*/ 0 60000 65536"/>
              <a:gd name="T7" fmla="*/ 0 60000 65536"/>
              <a:gd name="T8" fmla="*/ 0 60000 65536"/>
              <a:gd name="T9" fmla="*/ 0 w 22421"/>
              <a:gd name="T10" fmla="*/ 0 h 21600"/>
              <a:gd name="T11" fmla="*/ 22421 w 224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21" h="21600" fill="none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</a:path>
              <a:path w="22421" h="21600" stroke="0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  <a:lnTo>
                  <a:pt x="821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33" name="Arc 41"/>
          <p:cNvSpPr>
            <a:spLocks/>
          </p:cNvSpPr>
          <p:nvPr/>
        </p:nvSpPr>
        <p:spPr bwMode="auto">
          <a:xfrm flipH="1" flipV="1">
            <a:off x="2889250" y="3581400"/>
            <a:ext cx="1816100" cy="9906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utoUpdateAnimBg="0"/>
      <p:bldP spid="8198" grpId="0" autoUpdateAnimBg="0"/>
      <p:bldP spid="8232" grpId="0" animBg="1"/>
      <p:bldP spid="82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Present </a:t>
            </a:r>
            <a:r>
              <a:rPr lang="en-US" sz="44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Progressive (page 92)</a:t>
            </a:r>
            <a:endParaRPr lang="en-US" sz="4400" b="1" u="sng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    </a:t>
            </a:r>
            <a:r>
              <a:rPr lang="en-US" sz="2000" dirty="0">
                <a:solidFill>
                  <a:srgbClr val="0070C0"/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The present progressive can also be used to describe an action that is occurring in the present, but is temporary.</a:t>
            </a:r>
          </a:p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742950" y="4876800"/>
            <a:ext cx="8750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John </a:t>
            </a:r>
            <a:r>
              <a:rPr lang="en-US" b="1" u="sng" dirty="0">
                <a:solidFill>
                  <a:schemeClr val="folHlink"/>
                </a:solidFill>
              </a:rPr>
              <a:t>is living</a:t>
            </a:r>
            <a:r>
              <a:rPr lang="en-US" b="1" dirty="0">
                <a:solidFill>
                  <a:schemeClr val="hlink"/>
                </a:solidFill>
              </a:rPr>
              <a:t> in Modesto, but he might move soon.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559050" y="3200400"/>
            <a:ext cx="577850" cy="685800"/>
            <a:chOff x="768" y="2592"/>
            <a:chExt cx="336" cy="432"/>
          </a:xfrm>
        </p:grpSpPr>
        <p:sp>
          <p:nvSpPr>
            <p:cNvPr id="8208" name="Line 8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9" name="Line 9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457700" y="3124200"/>
            <a:ext cx="577850" cy="685800"/>
            <a:chOff x="768" y="2592"/>
            <a:chExt cx="336" cy="432"/>
          </a:xfrm>
        </p:grpSpPr>
        <p:sp>
          <p:nvSpPr>
            <p:cNvPr id="8206" name="Line 11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7" name="Line 12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12750" y="2362200"/>
            <a:ext cx="8750300" cy="2133600"/>
            <a:chOff x="288" y="1824"/>
            <a:chExt cx="5088" cy="1344"/>
          </a:xfrm>
        </p:grpSpPr>
        <p:sp>
          <p:nvSpPr>
            <p:cNvPr id="8204" name="Line 14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5" name="Line 15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9232" name="Arc 16"/>
          <p:cNvSpPr>
            <a:spLocks/>
          </p:cNvSpPr>
          <p:nvPr/>
        </p:nvSpPr>
        <p:spPr bwMode="auto">
          <a:xfrm flipV="1">
            <a:off x="4799940" y="3581400"/>
            <a:ext cx="1970881" cy="990600"/>
          </a:xfrm>
          <a:custGeom>
            <a:avLst/>
            <a:gdLst>
              <a:gd name="T0" fmla="*/ 0 w 22421"/>
              <a:gd name="T1" fmla="*/ 734 h 21600"/>
              <a:gd name="T2" fmla="*/ 1819275 w 22421"/>
              <a:gd name="T3" fmla="*/ 990600 h 21600"/>
              <a:gd name="T4" fmla="*/ 66617 w 22421"/>
              <a:gd name="T5" fmla="*/ 990600 h 21600"/>
              <a:gd name="T6" fmla="*/ 0 60000 65536"/>
              <a:gd name="T7" fmla="*/ 0 60000 65536"/>
              <a:gd name="T8" fmla="*/ 0 60000 65536"/>
              <a:gd name="T9" fmla="*/ 0 w 22421"/>
              <a:gd name="T10" fmla="*/ 0 h 21600"/>
              <a:gd name="T11" fmla="*/ 22421 w 224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21" h="21600" fill="none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</a:path>
              <a:path w="22421" h="21600" stroke="0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  <a:lnTo>
                  <a:pt x="821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Arc 17"/>
          <p:cNvSpPr>
            <a:spLocks/>
          </p:cNvSpPr>
          <p:nvPr/>
        </p:nvSpPr>
        <p:spPr bwMode="auto">
          <a:xfrm flipH="1" flipV="1">
            <a:off x="2889250" y="3581400"/>
            <a:ext cx="1816100" cy="9906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utoUpdateAnimBg="0"/>
      <p:bldP spid="9222" grpId="0" autoUpdateAnimBg="0"/>
      <p:bldP spid="9232" grpId="0" animBg="1"/>
      <p:bldP spid="92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4488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200400" y="838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 smtClean="0">
                <a:solidFill>
                  <a:srgbClr val="66FF33"/>
                </a:solidFill>
              </a:rPr>
              <a:t>Azar’s</a:t>
            </a:r>
            <a:r>
              <a:rPr lang="en-US" dirty="0" smtClean="0">
                <a:solidFill>
                  <a:srgbClr val="66FF33"/>
                </a:solidFill>
              </a:rPr>
              <a:t> Basic Grammar Textbook: page 111</a:t>
            </a:r>
            <a:endParaRPr lang="en-US" dirty="0">
              <a:solidFill>
                <a:srgbClr val="66FF3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7400" y="5181600"/>
            <a:ext cx="571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/>
              <a:t>Examples:</a:t>
            </a:r>
          </a:p>
          <a:p>
            <a:pPr algn="l"/>
            <a:r>
              <a:rPr lang="en-US" b="1" dirty="0" smtClean="0"/>
              <a:t>1. I </a:t>
            </a:r>
            <a:r>
              <a:rPr lang="en-US" b="1" dirty="0" smtClean="0">
                <a:solidFill>
                  <a:srgbClr val="C00000"/>
                </a:solidFill>
              </a:rPr>
              <a:t>hear</a:t>
            </a:r>
            <a:r>
              <a:rPr lang="en-US" b="1" dirty="0" smtClean="0"/>
              <a:t> you now clearly. </a:t>
            </a:r>
          </a:p>
          <a:p>
            <a:pPr algn="l"/>
            <a:r>
              <a:rPr lang="en-US" b="1" dirty="0" smtClean="0"/>
              <a:t>2. They </a:t>
            </a:r>
            <a:r>
              <a:rPr lang="en-US" b="1" dirty="0" smtClean="0">
                <a:solidFill>
                  <a:srgbClr val="C00000"/>
                </a:solidFill>
              </a:rPr>
              <a:t>understand </a:t>
            </a:r>
            <a:r>
              <a:rPr lang="en-US" b="1" dirty="0" smtClean="0"/>
              <a:t>the lesson now.</a:t>
            </a:r>
          </a:p>
          <a:p>
            <a:pPr algn="l"/>
            <a:r>
              <a:rPr lang="en-US" b="1" dirty="0" smtClean="0"/>
              <a:t>3. Be careful! We </a:t>
            </a:r>
            <a:r>
              <a:rPr lang="en-US" b="1" dirty="0" smtClean="0">
                <a:solidFill>
                  <a:srgbClr val="C00000"/>
                </a:solidFill>
              </a:rPr>
              <a:t>smell </a:t>
            </a:r>
            <a:r>
              <a:rPr lang="en-US" b="1" dirty="0" smtClean="0"/>
              <a:t>dangerous chemical gas.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914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66FF33"/>
                </a:solidFill>
              </a:rPr>
              <a:t>3.</a:t>
            </a:r>
            <a:endParaRPr lang="en-US" dirty="0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tab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200" y="1511300"/>
            <a:ext cx="8997950" cy="5346700"/>
          </a:xfrm>
          <a:prstGeom prst="rect">
            <a:avLst/>
          </a:prstGeom>
          <a:gradFill rotWithShape="0">
            <a:gsLst>
              <a:gs pos="0">
                <a:srgbClr val="FF0066"/>
              </a:gs>
              <a:gs pos="100000">
                <a:srgbClr val="FFFFFF"/>
              </a:gs>
            </a:gsLst>
            <a:lin ang="2700000" scaled="1"/>
          </a:gradFill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60400" y="685800"/>
            <a:ext cx="8420100" cy="762000"/>
          </a:xfrm>
          <a:prstGeom prst="rect">
            <a:avLst/>
          </a:prstGeom>
          <a:gradFill rotWithShape="0">
            <a:gsLst>
              <a:gs pos="0">
                <a:srgbClr val="01CB91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altLang="zh-TW" sz="1600" dirty="0" smtClean="0"/>
              <a:t>Elements : 4 + 5</a:t>
            </a:r>
          </a:p>
          <a:p>
            <a:pPr algn="ctr"/>
            <a:r>
              <a:rPr lang="en-US" altLang="zh-TW" sz="1600" dirty="0" smtClean="0">
                <a:solidFill>
                  <a:srgbClr val="FF0066"/>
                </a:solidFill>
              </a:rPr>
              <a:t>We </a:t>
            </a:r>
            <a:r>
              <a:rPr lang="en-US" altLang="zh-TW" sz="1600" dirty="0">
                <a:solidFill>
                  <a:srgbClr val="FF0066"/>
                </a:solidFill>
              </a:rPr>
              <a:t>form the present continuous tense with the present tense of be and a verb ending in </a:t>
            </a:r>
            <a:r>
              <a:rPr lang="en-US" altLang="zh-TW" sz="1600" dirty="0" err="1">
                <a:solidFill>
                  <a:srgbClr val="FF0066"/>
                </a:solidFill>
              </a:rPr>
              <a:t>ing</a:t>
            </a:r>
            <a:r>
              <a:rPr lang="en-US" altLang="zh-TW" sz="1600" dirty="0">
                <a:solidFill>
                  <a:srgbClr val="FF0066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6600" y="2514600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FF0000"/>
                </a:solidFill>
              </a:rPr>
              <a:t>See </a:t>
            </a:r>
            <a:r>
              <a:rPr lang="en-US" sz="1600" dirty="0" err="1" smtClean="0">
                <a:solidFill>
                  <a:srgbClr val="FF0000"/>
                </a:solidFill>
              </a:rPr>
              <a:t>Azar</a:t>
            </a:r>
            <a:r>
              <a:rPr lang="en-US" sz="1600" dirty="0" smtClean="0">
                <a:solidFill>
                  <a:srgbClr val="FF0000"/>
                </a:solidFill>
              </a:rPr>
              <a:t>: Page: 99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657600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FF0000"/>
                </a:solidFill>
              </a:rPr>
              <a:t>See </a:t>
            </a:r>
            <a:r>
              <a:rPr lang="en-US" sz="1600" dirty="0" err="1" smtClean="0">
                <a:solidFill>
                  <a:srgbClr val="FF0000"/>
                </a:solidFill>
              </a:rPr>
              <a:t>Azar</a:t>
            </a:r>
            <a:r>
              <a:rPr lang="en-US" sz="1600" dirty="0" smtClean="0">
                <a:solidFill>
                  <a:srgbClr val="FF0000"/>
                </a:solidFill>
              </a:rPr>
              <a:t>: Page: 102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ChangeArrowheads="1"/>
          </p:cNvSpPr>
          <p:nvPr/>
        </p:nvSpPr>
        <p:spPr bwMode="auto">
          <a:xfrm>
            <a:off x="742950" y="685800"/>
            <a:ext cx="8420100" cy="838200"/>
          </a:xfrm>
          <a:prstGeom prst="rect">
            <a:avLst/>
          </a:prstGeom>
          <a:gradFill rotWithShape="0">
            <a:gsLst>
              <a:gs pos="0">
                <a:srgbClr val="CCFF66"/>
              </a:gs>
              <a:gs pos="100000">
                <a:srgbClr val="CCFF66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2600" dirty="0" smtClean="0">
                <a:solidFill>
                  <a:srgbClr val="0000CC"/>
                </a:solidFill>
              </a:rPr>
              <a:t>6.The table shows how we form the –</a:t>
            </a:r>
            <a:r>
              <a:rPr lang="en-US" altLang="zh-TW" sz="2600" dirty="0" err="1" smtClean="0">
                <a:solidFill>
                  <a:srgbClr val="0000CC"/>
                </a:solidFill>
              </a:rPr>
              <a:t>ing</a:t>
            </a:r>
            <a:r>
              <a:rPr lang="en-US" altLang="zh-TW" sz="2600" dirty="0" smtClean="0">
                <a:solidFill>
                  <a:srgbClr val="0000CC"/>
                </a:solidFill>
              </a:rPr>
              <a:t> form of a verb.</a:t>
            </a:r>
            <a:endParaRPr lang="en-US" altLang="zh-TW" sz="2600" dirty="0">
              <a:solidFill>
                <a:srgbClr val="0000CC"/>
              </a:solidFill>
            </a:endParaRPr>
          </a:p>
        </p:txBody>
      </p:sp>
      <p:graphicFrame>
        <p:nvGraphicFramePr>
          <p:cNvPr id="11328" name="Group 1088"/>
          <p:cNvGraphicFramePr>
            <a:graphicFrameLocks noGrp="1"/>
          </p:cNvGraphicFramePr>
          <p:nvPr/>
        </p:nvGraphicFramePr>
        <p:xfrm>
          <a:off x="330200" y="1828800"/>
          <a:ext cx="9245600" cy="4724400"/>
        </p:xfrm>
        <a:graphic>
          <a:graphicData uri="http://schemas.openxmlformats.org/drawingml/2006/table">
            <a:tbl>
              <a:tblPr/>
              <a:tblGrid>
                <a:gridCol w="3136900"/>
                <a:gridCol w="3026833"/>
                <a:gridCol w="3081867"/>
              </a:tblGrid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7" name="Text Box 1057"/>
          <p:cNvSpPr txBox="1">
            <a:spLocks noChangeArrowheads="1"/>
          </p:cNvSpPr>
          <p:nvPr/>
        </p:nvSpPr>
        <p:spPr bwMode="auto">
          <a:xfrm>
            <a:off x="660400" y="2362200"/>
            <a:ext cx="264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FF"/>
                </a:solidFill>
              </a:rPr>
              <a:t>Most verbs</a:t>
            </a:r>
          </a:p>
        </p:txBody>
      </p:sp>
      <p:sp>
        <p:nvSpPr>
          <p:cNvPr id="11299" name="Text Box 1059"/>
          <p:cNvSpPr txBox="1">
            <a:spLocks noChangeArrowheads="1"/>
          </p:cNvSpPr>
          <p:nvPr/>
        </p:nvSpPr>
        <p:spPr bwMode="auto">
          <a:xfrm>
            <a:off x="675166" y="33528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300" name="Text Box 1060"/>
          <p:cNvSpPr txBox="1">
            <a:spLocks noChangeArrowheads="1"/>
          </p:cNvSpPr>
          <p:nvPr/>
        </p:nvSpPr>
        <p:spPr bwMode="auto">
          <a:xfrm>
            <a:off x="660400" y="3276601"/>
            <a:ext cx="2228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Verbs ending in </a:t>
            </a:r>
            <a:r>
              <a:rPr lang="en-US" altLang="zh-TW" b="1" dirty="0">
                <a:solidFill>
                  <a:srgbClr val="008000"/>
                </a:solidFill>
              </a:rPr>
              <a:t>e</a:t>
            </a:r>
          </a:p>
        </p:txBody>
      </p:sp>
      <p:sp>
        <p:nvSpPr>
          <p:cNvPr id="11301" name="Text Box 1061"/>
          <p:cNvSpPr txBox="1">
            <a:spLocks noChangeArrowheads="1"/>
          </p:cNvSpPr>
          <p:nvPr/>
        </p:nvSpPr>
        <p:spPr bwMode="auto">
          <a:xfrm>
            <a:off x="412750" y="4419600"/>
            <a:ext cx="297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996633"/>
                </a:solidFill>
              </a:rPr>
              <a:t>Verbs ending in </a:t>
            </a:r>
            <a:r>
              <a:rPr lang="en-US" altLang="zh-TW" b="1" dirty="0" err="1">
                <a:solidFill>
                  <a:srgbClr val="996633"/>
                </a:solidFill>
              </a:rPr>
              <a:t>ie</a:t>
            </a:r>
            <a:endParaRPr lang="en-US" altLang="zh-TW" b="1" dirty="0">
              <a:solidFill>
                <a:srgbClr val="996633"/>
              </a:solidFill>
            </a:endParaRPr>
          </a:p>
        </p:txBody>
      </p:sp>
      <p:sp>
        <p:nvSpPr>
          <p:cNvPr id="11302" name="Text Box 1062"/>
          <p:cNvSpPr txBox="1">
            <a:spLocks noChangeArrowheads="1"/>
          </p:cNvSpPr>
          <p:nvPr/>
        </p:nvSpPr>
        <p:spPr bwMode="auto">
          <a:xfrm flipH="1" flipV="1">
            <a:off x="660400" y="5562600"/>
            <a:ext cx="908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303" name="Text Box 1063"/>
          <p:cNvSpPr txBox="1">
            <a:spLocks noChangeArrowheads="1"/>
          </p:cNvSpPr>
          <p:nvPr/>
        </p:nvSpPr>
        <p:spPr bwMode="auto">
          <a:xfrm>
            <a:off x="412750" y="5334000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CC"/>
                </a:solidFill>
              </a:rPr>
              <a:t>Short verbs ending in a vowel + a consonant</a:t>
            </a:r>
          </a:p>
        </p:txBody>
      </p:sp>
      <p:sp>
        <p:nvSpPr>
          <p:cNvPr id="11304" name="Text Box 1064"/>
          <p:cNvSpPr txBox="1">
            <a:spLocks noChangeArrowheads="1"/>
          </p:cNvSpPr>
          <p:nvPr/>
        </p:nvSpPr>
        <p:spPr bwMode="auto">
          <a:xfrm>
            <a:off x="3632200" y="2286000"/>
            <a:ext cx="2476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>
                <a:solidFill>
                  <a:srgbClr val="00CC00"/>
                </a:solidFill>
              </a:rPr>
              <a:t>+ </a:t>
            </a:r>
            <a:r>
              <a:rPr lang="en-US" altLang="zh-TW" b="1" dirty="0" err="1">
                <a:solidFill>
                  <a:srgbClr val="00CC00"/>
                </a:solidFill>
              </a:rPr>
              <a:t>ing</a:t>
            </a:r>
            <a:endParaRPr lang="en-US" altLang="zh-TW" b="1" dirty="0">
              <a:solidFill>
                <a:srgbClr val="00CC00"/>
              </a:solidFill>
            </a:endParaRPr>
          </a:p>
        </p:txBody>
      </p:sp>
      <p:sp>
        <p:nvSpPr>
          <p:cNvPr id="11305" name="Text Box 1065"/>
          <p:cNvSpPr txBox="1">
            <a:spLocks noChangeArrowheads="1"/>
          </p:cNvSpPr>
          <p:nvPr/>
        </p:nvSpPr>
        <p:spPr bwMode="auto">
          <a:xfrm>
            <a:off x="3632200" y="33528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FF0066"/>
                </a:solidFill>
              </a:rPr>
              <a:t>-e +</a:t>
            </a:r>
            <a:r>
              <a:rPr lang="en-US" altLang="zh-TW" dirty="0">
                <a:solidFill>
                  <a:srgbClr val="FF0066"/>
                </a:solidFill>
              </a:rPr>
              <a:t> </a:t>
            </a:r>
            <a:r>
              <a:rPr lang="en-US" altLang="zh-TW" b="1" dirty="0" err="1">
                <a:solidFill>
                  <a:srgbClr val="FF0066"/>
                </a:solidFill>
              </a:rPr>
              <a:t>ing</a:t>
            </a:r>
            <a:endParaRPr lang="en-US" altLang="zh-TW" b="1" dirty="0">
              <a:solidFill>
                <a:srgbClr val="FF0066"/>
              </a:solidFill>
            </a:endParaRPr>
          </a:p>
        </p:txBody>
      </p:sp>
      <p:sp>
        <p:nvSpPr>
          <p:cNvPr id="11307" name="Text Box 1067"/>
          <p:cNvSpPr txBox="1">
            <a:spLocks noChangeArrowheads="1"/>
          </p:cNvSpPr>
          <p:nvPr/>
        </p:nvSpPr>
        <p:spPr bwMode="auto">
          <a:xfrm>
            <a:off x="3549650" y="4572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/>
              <a:t>-</a:t>
            </a:r>
            <a:r>
              <a:rPr lang="en-US" altLang="zh-TW" b="1" dirty="0" err="1">
                <a:solidFill>
                  <a:srgbClr val="006600"/>
                </a:solidFill>
              </a:rPr>
              <a:t>ie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>
                <a:solidFill>
                  <a:srgbClr val="006600"/>
                </a:solidFill>
              </a:rPr>
              <a:t>y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 err="1">
                <a:solidFill>
                  <a:srgbClr val="006600"/>
                </a:solidFill>
              </a:rPr>
              <a:t>ing</a:t>
            </a:r>
            <a:endParaRPr lang="en-US" altLang="zh-TW" b="1" dirty="0">
              <a:solidFill>
                <a:srgbClr val="006600"/>
              </a:solidFill>
            </a:endParaRPr>
          </a:p>
        </p:txBody>
      </p:sp>
      <p:sp>
        <p:nvSpPr>
          <p:cNvPr id="11310" name="Text Box 1070"/>
          <p:cNvSpPr txBox="1">
            <a:spLocks noChangeArrowheads="1"/>
          </p:cNvSpPr>
          <p:nvPr/>
        </p:nvSpPr>
        <p:spPr bwMode="auto">
          <a:xfrm>
            <a:off x="3549650" y="5638801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0066FF"/>
                </a:solidFill>
              </a:rPr>
              <a:t>Double the consonant + </a:t>
            </a:r>
            <a:r>
              <a:rPr lang="en-US" altLang="zh-TW" b="1" dirty="0" err="1">
                <a:solidFill>
                  <a:srgbClr val="0066FF"/>
                </a:solidFill>
              </a:rPr>
              <a:t>ing</a:t>
            </a:r>
            <a:endParaRPr lang="en-US" altLang="zh-TW" b="1" dirty="0">
              <a:solidFill>
                <a:srgbClr val="0066FF"/>
              </a:solidFill>
            </a:endParaRPr>
          </a:p>
        </p:txBody>
      </p:sp>
      <p:sp>
        <p:nvSpPr>
          <p:cNvPr id="11311" name="Text Box 1071"/>
          <p:cNvSpPr txBox="1">
            <a:spLocks noChangeArrowheads="1"/>
          </p:cNvSpPr>
          <p:nvPr/>
        </p:nvSpPr>
        <p:spPr bwMode="auto">
          <a:xfrm>
            <a:off x="4724400" y="2286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D60093"/>
                </a:solidFill>
              </a:rPr>
              <a:t>walk</a:t>
            </a:r>
          </a:p>
        </p:txBody>
      </p:sp>
      <p:sp>
        <p:nvSpPr>
          <p:cNvPr id="11312" name="AutoShape 1072"/>
          <p:cNvSpPr>
            <a:spLocks noChangeArrowheads="1"/>
          </p:cNvSpPr>
          <p:nvPr/>
        </p:nvSpPr>
        <p:spPr bwMode="auto">
          <a:xfrm>
            <a:off x="7512050" y="25146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3" name="AutoShape 1073"/>
          <p:cNvSpPr>
            <a:spLocks noChangeArrowheads="1"/>
          </p:cNvSpPr>
          <p:nvPr/>
        </p:nvSpPr>
        <p:spPr bwMode="auto">
          <a:xfrm>
            <a:off x="7594600" y="35814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4" name="AutoShape 1074"/>
          <p:cNvSpPr>
            <a:spLocks noChangeArrowheads="1"/>
          </p:cNvSpPr>
          <p:nvPr/>
        </p:nvSpPr>
        <p:spPr bwMode="auto">
          <a:xfrm>
            <a:off x="7594600" y="46482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5" name="AutoShape 1075"/>
          <p:cNvSpPr>
            <a:spLocks noChangeArrowheads="1"/>
          </p:cNvSpPr>
          <p:nvPr/>
        </p:nvSpPr>
        <p:spPr bwMode="auto">
          <a:xfrm>
            <a:off x="7543800" y="57150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8" name="Text Box 1078"/>
          <p:cNvSpPr txBox="1">
            <a:spLocks noChangeArrowheads="1"/>
          </p:cNvSpPr>
          <p:nvPr/>
        </p:nvSpPr>
        <p:spPr bwMode="auto">
          <a:xfrm>
            <a:off x="8001000" y="23622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FF"/>
                </a:solidFill>
              </a:rPr>
              <a:t>walk</a:t>
            </a:r>
            <a:r>
              <a:rPr lang="en-US" altLang="zh-TW" b="1" dirty="0">
                <a:solidFill>
                  <a:srgbClr val="FF00FF"/>
                </a:solidFill>
              </a:rPr>
              <a:t>ing</a:t>
            </a:r>
          </a:p>
        </p:txBody>
      </p:sp>
      <p:sp>
        <p:nvSpPr>
          <p:cNvPr id="11319" name="Text Box 1079"/>
          <p:cNvSpPr txBox="1">
            <a:spLocks noChangeArrowheads="1"/>
          </p:cNvSpPr>
          <p:nvPr/>
        </p:nvSpPr>
        <p:spPr bwMode="auto">
          <a:xfrm>
            <a:off x="10814050" y="914401"/>
            <a:ext cx="660400" cy="369332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Dot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10000"/>
              </a:solidFill>
            </a:endParaRPr>
          </a:p>
        </p:txBody>
      </p:sp>
      <p:sp>
        <p:nvSpPr>
          <p:cNvPr id="11320" name="Text Box 1080"/>
          <p:cNvSpPr txBox="1">
            <a:spLocks noChangeArrowheads="1"/>
          </p:cNvSpPr>
          <p:nvPr/>
        </p:nvSpPr>
        <p:spPr bwMode="auto">
          <a:xfrm>
            <a:off x="6477000" y="3429000"/>
            <a:ext cx="107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come</a:t>
            </a:r>
          </a:p>
        </p:txBody>
      </p:sp>
      <p:sp>
        <p:nvSpPr>
          <p:cNvPr id="11321" name="Text Box 1081"/>
          <p:cNvSpPr txBox="1">
            <a:spLocks noChangeArrowheads="1"/>
          </p:cNvSpPr>
          <p:nvPr/>
        </p:nvSpPr>
        <p:spPr bwMode="auto">
          <a:xfrm>
            <a:off x="7924800" y="34290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006600"/>
                </a:solidFill>
              </a:rPr>
              <a:t>com</a:t>
            </a:r>
            <a:r>
              <a:rPr lang="en-US" altLang="zh-TW" b="1">
                <a:solidFill>
                  <a:srgbClr val="006600"/>
                </a:solidFill>
              </a:rPr>
              <a:t>ing</a:t>
            </a:r>
          </a:p>
        </p:txBody>
      </p:sp>
      <p:sp>
        <p:nvSpPr>
          <p:cNvPr id="11322" name="Text Box 1082"/>
          <p:cNvSpPr txBox="1">
            <a:spLocks noChangeArrowheads="1"/>
          </p:cNvSpPr>
          <p:nvPr/>
        </p:nvSpPr>
        <p:spPr bwMode="auto">
          <a:xfrm>
            <a:off x="6553200" y="4495800"/>
            <a:ext cx="82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333399"/>
                </a:solidFill>
              </a:rPr>
              <a:t>lie</a:t>
            </a:r>
          </a:p>
        </p:txBody>
      </p:sp>
      <p:sp>
        <p:nvSpPr>
          <p:cNvPr id="11324" name="Text Box 1084"/>
          <p:cNvSpPr txBox="1">
            <a:spLocks noChangeArrowheads="1"/>
          </p:cNvSpPr>
          <p:nvPr/>
        </p:nvSpPr>
        <p:spPr bwMode="auto">
          <a:xfrm>
            <a:off x="8007350" y="4495800"/>
            <a:ext cx="132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>
                <a:solidFill>
                  <a:srgbClr val="333399"/>
                </a:solidFill>
              </a:rPr>
              <a:t>lying</a:t>
            </a:r>
          </a:p>
        </p:txBody>
      </p:sp>
      <p:sp>
        <p:nvSpPr>
          <p:cNvPr id="11325" name="Text Box 1085"/>
          <p:cNvSpPr txBox="1">
            <a:spLocks noChangeArrowheads="1"/>
          </p:cNvSpPr>
          <p:nvPr/>
        </p:nvSpPr>
        <p:spPr bwMode="auto">
          <a:xfrm>
            <a:off x="6705600" y="5638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66"/>
                </a:solidFill>
              </a:rPr>
              <a:t>run</a:t>
            </a:r>
          </a:p>
        </p:txBody>
      </p:sp>
      <p:sp>
        <p:nvSpPr>
          <p:cNvPr id="11326" name="Text Box 1086"/>
          <p:cNvSpPr txBox="1">
            <a:spLocks noChangeArrowheads="1"/>
          </p:cNvSpPr>
          <p:nvPr/>
        </p:nvSpPr>
        <p:spPr bwMode="auto">
          <a:xfrm>
            <a:off x="7239000" y="5638800"/>
            <a:ext cx="165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3399"/>
                </a:solidFill>
              </a:rPr>
              <a:t>run</a:t>
            </a:r>
            <a:r>
              <a:rPr lang="en-US" altLang="zh-TW" b="1" dirty="0">
                <a:solidFill>
                  <a:srgbClr val="FF3399"/>
                </a:solidFill>
              </a:rPr>
              <a:t>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228600"/>
            <a:ext cx="8420100" cy="1143000"/>
          </a:xfrm>
        </p:spPr>
        <p:txBody>
          <a:bodyPr/>
          <a:lstStyle/>
          <a:p>
            <a:pPr algn="l"/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42950" y="1219200"/>
            <a:ext cx="4127500" cy="4953000"/>
          </a:xfrm>
        </p:spPr>
        <p:txBody>
          <a:bodyPr/>
          <a:lstStyle/>
          <a:p>
            <a:pPr algn="l">
              <a:lnSpc>
                <a:spcPct val="90000"/>
              </a:lnSpc>
            </a:pPr>
            <a:endParaRPr lang="en-GB" sz="2000" dirty="0" smtClean="0"/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drive</a:t>
            </a:r>
            <a:endParaRPr lang="en-GB" sz="2000" dirty="0"/>
          </a:p>
          <a:p>
            <a:pPr algn="l">
              <a:lnSpc>
                <a:spcPct val="90000"/>
              </a:lnSpc>
            </a:pPr>
            <a:r>
              <a:rPr lang="en-GB" sz="2000" dirty="0"/>
              <a:t>hope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smile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dance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joke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shake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choose</a:t>
            </a:r>
          </a:p>
          <a:p>
            <a:pPr algn="l">
              <a:lnSpc>
                <a:spcPct val="90000"/>
              </a:lnSpc>
            </a:pPr>
            <a:r>
              <a:rPr lang="en-GB" sz="2000" dirty="0"/>
              <a:t>come</a:t>
            </a:r>
          </a:p>
        </p:txBody>
      </p:sp>
      <p:pic>
        <p:nvPicPr>
          <p:cNvPr id="10245" name="Picture 5" descr="C:\Program Files\Common Files\Microsoft Shared\Clipart\cagcat50\bd00028_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1600200"/>
            <a:ext cx="4760383" cy="43053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905000" y="1600200"/>
            <a:ext cx="4953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</a:pPr>
            <a:r>
              <a:rPr lang="en-GB" sz="2000" dirty="0" smtClean="0"/>
              <a:t>driving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hoping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smiling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dancing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joking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shaking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choosing</a:t>
            </a:r>
          </a:p>
          <a:p>
            <a:pPr algn="l">
              <a:lnSpc>
                <a:spcPct val="90000"/>
              </a:lnSpc>
            </a:pPr>
            <a:r>
              <a:rPr lang="en-GB" sz="2000" dirty="0" smtClean="0"/>
              <a:t>coming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733800" y="10668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Az</a:t>
            </a:r>
            <a:r>
              <a:rPr lang="en-GB" dirty="0" smtClean="0"/>
              <a:t>Now try these ones:</a:t>
            </a:r>
          </a:p>
          <a:p>
            <a:pPr algn="l"/>
            <a:r>
              <a:rPr lang="en-US" dirty="0" err="1" smtClean="0">
                <a:solidFill>
                  <a:schemeClr val="bg1"/>
                </a:solidFill>
              </a:rPr>
              <a:t>ar’s</a:t>
            </a:r>
            <a:r>
              <a:rPr lang="en-US" dirty="0" smtClean="0">
                <a:solidFill>
                  <a:schemeClr val="bg1"/>
                </a:solidFill>
              </a:rPr>
              <a:t> Basic Grammar: Page 111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1" y="304800"/>
            <a:ext cx="9407338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62000" y="457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66FF33"/>
                </a:solidFill>
              </a:rPr>
              <a:t>7. </a:t>
            </a:r>
            <a:endParaRPr lang="en-US" dirty="0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:\continuou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81000"/>
            <a:ext cx="7359706" cy="5867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" y="38100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Activities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228600"/>
            <a:ext cx="8420100" cy="1143000"/>
          </a:xfrm>
        </p:spPr>
        <p:txBody>
          <a:bodyPr/>
          <a:lstStyle/>
          <a:p>
            <a:pPr algn="l"/>
            <a:r>
              <a:rPr lang="en-GB" sz="2000" dirty="0" smtClean="0">
                <a:solidFill>
                  <a:schemeClr val="tx1"/>
                </a:solidFill>
              </a:rPr>
              <a:t>Exercise:  Spelling Rules for Present Progressive (or continuous) 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371600"/>
            <a:ext cx="2971800" cy="5105400"/>
          </a:xfrm>
        </p:spPr>
        <p:txBody>
          <a:bodyPr/>
          <a:lstStyle/>
          <a:p>
            <a:pPr algn="l"/>
            <a:r>
              <a:rPr lang="en-GB" sz="2000" dirty="0"/>
              <a:t>begin</a:t>
            </a:r>
          </a:p>
          <a:p>
            <a:pPr algn="l"/>
            <a:r>
              <a:rPr lang="en-GB" sz="2000" dirty="0"/>
              <a:t>hop</a:t>
            </a:r>
          </a:p>
          <a:p>
            <a:pPr algn="l"/>
            <a:r>
              <a:rPr lang="en-GB" sz="2000" dirty="0"/>
              <a:t>swim</a:t>
            </a:r>
          </a:p>
          <a:p>
            <a:pPr algn="l"/>
            <a:r>
              <a:rPr lang="en-GB" sz="2000" dirty="0"/>
              <a:t>run</a:t>
            </a:r>
          </a:p>
          <a:p>
            <a:pPr algn="l"/>
            <a:r>
              <a:rPr lang="en-GB" sz="2000" dirty="0"/>
              <a:t>create</a:t>
            </a:r>
          </a:p>
          <a:p>
            <a:pPr algn="l"/>
            <a:r>
              <a:rPr lang="en-GB" sz="2000" dirty="0"/>
              <a:t>write</a:t>
            </a:r>
          </a:p>
          <a:p>
            <a:pPr algn="l"/>
            <a:r>
              <a:rPr lang="en-GB" sz="2000" dirty="0"/>
              <a:t>fill</a:t>
            </a:r>
          </a:p>
        </p:txBody>
      </p:sp>
      <p:pic>
        <p:nvPicPr>
          <p:cNvPr id="13316" name="Picture 4" descr="C:\Program Files\Common Files\Microsoft Shared\Clipart\cagcat50\bd00028_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57700" y="1828801"/>
            <a:ext cx="4512733" cy="4081463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3850"/>
            <a:ext cx="10391775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724400" y="4572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Pay Attention: Non-Action Verbs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Sample Questions  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1440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men ____________  in the building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worked               b. works             c. are working         d. working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___________________ waiting me at the moment? – near the pharmacy.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Where he is                                                b. Where does he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Where did he                                              d. Where is he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boys __________________________ football now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are play                                                       b. play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is playing                                                    d. aren’t playing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Listen! The baby  ________________ in the next room.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will cry                                                        b. crying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b. are crying                                                  d. is crying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5. I can’t go with you. I ______________ my homework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a. did                 b. have don             c. am doing          d. do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Sample Questions  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1440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She  ____________  meat with rice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isn’t liking               b. doesn’t like      c. is liking         d. like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7. She___________________  meat with rice at the moment.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eats                          b. doesn’t eats     c. is eating        d. eat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8. The boys __________________________ football now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are play                                                       b. play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is playing                                                    d. aren’t playing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9. look! The car________________ coming toward us.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will come                                                        b. coming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b. are coming                                                    d. is coming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10. My mother is in the kitchen. She ______________ 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cooked                 b. have cooked             c. is  cooking          d. </a:t>
            </a:r>
            <a:r>
              <a:rPr lang="en-US" sz="20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cook    </a:t>
            </a:r>
            <a:endParaRPr lang="ar-SA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981</Words>
  <Application>Microsoft Office PowerPoint</Application>
  <PresentationFormat>A4 Paper (210x297 mm)</PresentationFormat>
  <Paragraphs>219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**</vt:lpstr>
      <vt:lpstr> Sixth Lecture  </vt:lpstr>
      <vt:lpstr>Elements of Lecture</vt:lpstr>
      <vt:lpstr> 1. Vocabulary  Previewing   ( Interaction- pages 65 / 70  ) </vt:lpstr>
      <vt:lpstr> Vocabulary Exercise</vt:lpstr>
      <vt:lpstr>Vocabulary Exercise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Exercise:  Spelling Rules for Present Progressive (or continuous) </vt:lpstr>
      <vt:lpstr>Sample Questions  </vt:lpstr>
      <vt:lpstr>Sample Questions  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92</cp:revision>
  <dcterms:created xsi:type="dcterms:W3CDTF">2009-10-14T19:14:34Z</dcterms:created>
  <dcterms:modified xsi:type="dcterms:W3CDTF">2011-10-09T08:47:52Z</dcterms:modified>
</cp:coreProperties>
</file>