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0" r:id="rId2"/>
    <p:sldId id="301" r:id="rId3"/>
    <p:sldId id="307" r:id="rId4"/>
    <p:sldId id="308" r:id="rId5"/>
    <p:sldId id="309" r:id="rId6"/>
    <p:sldId id="311" r:id="rId7"/>
    <p:sldId id="312" r:id="rId8"/>
    <p:sldId id="310" r:id="rId9"/>
    <p:sldId id="313" r:id="rId10"/>
    <p:sldId id="314" r:id="rId11"/>
    <p:sldId id="315" r:id="rId12"/>
    <p:sldId id="317" r:id="rId13"/>
    <p:sldId id="318" r:id="rId14"/>
    <p:sldId id="319" r:id="rId15"/>
    <p:sldId id="320" r:id="rId16"/>
    <p:sldId id="321" r:id="rId17"/>
    <p:sldId id="323" r:id="rId18"/>
    <p:sldId id="324" r:id="rId19"/>
    <p:sldId id="326" r:id="rId20"/>
    <p:sldId id="305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558" y="-22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4/17/2011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895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مبادئ الاقتصاد الكلي </a:t>
            </a: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دكتور عبد اللطيف موسى </a:t>
            </a:r>
            <a:r>
              <a:rPr lang="ar-SA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بلغرسة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العاشرة   </a:t>
            </a:r>
          </a:p>
          <a:p>
            <a:pPr eaLnBrk="1" hangingPunct="1"/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السياسة المالية 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الفصل السابع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271727" y="642938"/>
            <a:ext cx="9362546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4400" b="1" dirty="0" smtClean="0">
                <a:solidFill>
                  <a:srgbClr val="FF0000"/>
                </a:solidFill>
              </a:rPr>
              <a:t>تعريف </a:t>
            </a:r>
            <a:r>
              <a:rPr lang="ar-YE" sz="4400" b="1" dirty="0" smtClean="0">
                <a:solidFill>
                  <a:srgbClr val="FF0000"/>
                </a:solidFill>
              </a:rPr>
              <a:t>السياسة المالية</a:t>
            </a:r>
            <a:endParaRPr lang="ar-YE" sz="4400" b="1" dirty="0">
              <a:solidFill>
                <a:srgbClr val="FF0000"/>
              </a:solidFill>
            </a:endParaRPr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          </a:t>
            </a:r>
            <a:r>
              <a:rPr lang="ar-YE" sz="4400" b="1" dirty="0" smtClean="0"/>
              <a:t>هي </a:t>
            </a:r>
            <a:r>
              <a:rPr lang="ar-YE" sz="4400" b="1" dirty="0"/>
              <a:t>الأسلوب الذي تنتهجه</a:t>
            </a:r>
            <a:r>
              <a:rPr lang="ar-BH" sz="4400" b="1" dirty="0"/>
              <a:t> الحكومة في محاولتها التأثير على أداء </a:t>
            </a:r>
            <a:r>
              <a:rPr lang="ar-BH" sz="4400" b="1" dirty="0" smtClean="0"/>
              <a:t>الاقتصاد </a:t>
            </a:r>
            <a:r>
              <a:rPr lang="ar-BH" sz="4400" b="1" dirty="0"/>
              <a:t>بطريقة غير مباشرة من خلال </a:t>
            </a:r>
            <a:r>
              <a:rPr lang="ar-BH" sz="4400" b="1" dirty="0" smtClean="0"/>
              <a:t>استخدام </a:t>
            </a:r>
            <a:r>
              <a:rPr lang="ar-BH" sz="4400" b="1" dirty="0"/>
              <a:t>الإنفاق الحكومي والضرائب كأدوات</a:t>
            </a:r>
            <a:r>
              <a:rPr lang="ar-YE" sz="4400" b="1" dirty="0"/>
              <a:t> لإحداث هذا التأثير</a:t>
            </a:r>
            <a:r>
              <a:rPr lang="ar-BH" sz="4400" b="1" dirty="0"/>
              <a:t> لتحقيق أهداف السياسة </a:t>
            </a:r>
            <a:r>
              <a:rPr lang="ar-BH" sz="4400" b="1" dirty="0" smtClean="0"/>
              <a:t>الاقتصادية الحكومية</a:t>
            </a:r>
            <a:r>
              <a:rPr lang="ar-SA" sz="4400" b="1" dirty="0" smtClean="0"/>
              <a:t> و</a:t>
            </a:r>
            <a:r>
              <a:rPr lang="ar-YE" sz="4400" b="1" dirty="0" smtClean="0"/>
              <a:t> </a:t>
            </a:r>
            <a:r>
              <a:rPr lang="ar-YE" sz="4400" b="1" dirty="0"/>
              <a:t>المتمثلة في </a:t>
            </a:r>
            <a:r>
              <a:rPr lang="ar-SA" sz="4400" b="1" dirty="0" smtClean="0"/>
              <a:t>ما يلي :</a:t>
            </a:r>
            <a:endParaRPr lang="ar-YE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381000" y="762000"/>
            <a:ext cx="9328283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BH" sz="4400" b="1" dirty="0" smtClean="0"/>
              <a:t>التخصيص </a:t>
            </a:r>
            <a:r>
              <a:rPr lang="ar-BH" sz="4400" b="1" dirty="0"/>
              <a:t>الأمثل للموارد </a:t>
            </a:r>
            <a:r>
              <a:rPr lang="ar-BH" sz="4400" b="1" dirty="0" smtClean="0"/>
              <a:t>الاقتصادية</a:t>
            </a:r>
            <a:endParaRPr lang="ar-YE" sz="4400" b="1" dirty="0"/>
          </a:p>
          <a:p>
            <a:pPr marL="457200" indent="-457200"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YE" sz="4400" b="1" dirty="0"/>
              <a:t>الاستقرار الاقتصادي أي خفض التضخم والبطالة</a:t>
            </a:r>
          </a:p>
          <a:p>
            <a:pPr marL="457200" indent="-457200"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YE" sz="4400" b="1" dirty="0"/>
              <a:t>النمو الاقتصادي </a:t>
            </a:r>
          </a:p>
          <a:p>
            <a:pPr marL="457200" indent="-457200"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YE" sz="4400" b="1" dirty="0"/>
              <a:t>تحقيق عدالة توزيع الدخل والثروة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9"/>
          <p:cNvSpPr txBox="1">
            <a:spLocks noChangeArrowheads="1"/>
          </p:cNvSpPr>
          <p:nvPr/>
        </p:nvSpPr>
        <p:spPr bwMode="auto">
          <a:xfrm>
            <a:off x="228600" y="228600"/>
            <a:ext cx="9463087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YE" sz="4400" b="1" dirty="0">
                <a:solidFill>
                  <a:srgbClr val="FF0000"/>
                </a:solidFill>
              </a:rPr>
              <a:t>أدوات السياسة </a:t>
            </a:r>
            <a:r>
              <a:rPr lang="ar-YE" sz="4400" b="1" dirty="0" smtClean="0">
                <a:solidFill>
                  <a:srgbClr val="FF0000"/>
                </a:solidFill>
              </a:rPr>
              <a:t>المالية</a:t>
            </a:r>
            <a:endParaRPr lang="en-US" sz="4400" b="1" dirty="0">
              <a:solidFill>
                <a:srgbClr val="FF0000"/>
              </a:solidFill>
            </a:endParaRPr>
          </a:p>
          <a:p>
            <a:pPr algn="just" rtl="1">
              <a:spcBef>
                <a:spcPct val="50000"/>
              </a:spcBef>
            </a:pPr>
            <a:r>
              <a:rPr lang="ar-SA" sz="4000" b="1" dirty="0" smtClean="0"/>
              <a:t>          </a:t>
            </a:r>
            <a:r>
              <a:rPr lang="ar-YE" sz="4400" b="1" dirty="0" smtClean="0"/>
              <a:t>يتأثر</a:t>
            </a:r>
            <a:r>
              <a:rPr lang="ar-BH" sz="4400" b="1" dirty="0" smtClean="0"/>
              <a:t> </a:t>
            </a:r>
            <a:r>
              <a:rPr lang="ar-BH" sz="4400" b="1" dirty="0"/>
              <a:t>الأداء </a:t>
            </a:r>
            <a:r>
              <a:rPr lang="ar-BH" sz="4400" b="1" dirty="0" smtClean="0"/>
              <a:t>الاقتصادي </a:t>
            </a:r>
            <a:r>
              <a:rPr lang="ar-BH" sz="4400" b="1" dirty="0"/>
              <a:t>بالتغيرات التي تطرأ على كل من الإنفاق الحكومي </a:t>
            </a:r>
            <a:r>
              <a:rPr lang="ar-BH" sz="4400" b="1" dirty="0" smtClean="0"/>
              <a:t>والضرائب</a:t>
            </a:r>
            <a:r>
              <a:rPr lang="ar-SA" sz="4400" b="1" dirty="0" smtClean="0"/>
              <a:t>، </a:t>
            </a:r>
            <a:r>
              <a:rPr lang="ar-YE" sz="4400" b="1" dirty="0" smtClean="0"/>
              <a:t>وتنقسم </a:t>
            </a:r>
            <a:r>
              <a:rPr lang="ar-YE" sz="4400" b="1" dirty="0"/>
              <a:t>تغيرات الإنفاق والضرائب إلى </a:t>
            </a:r>
            <a:r>
              <a:rPr lang="ar-SA" sz="4400" b="1" dirty="0" smtClean="0"/>
              <a:t>نوعين هما :</a:t>
            </a:r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1- </a:t>
            </a:r>
            <a:r>
              <a:rPr lang="ar-YE" sz="4400" b="1" dirty="0" smtClean="0"/>
              <a:t>تغيرات </a:t>
            </a:r>
            <a:r>
              <a:rPr lang="ar-YE" sz="4400" b="1" dirty="0"/>
              <a:t>غير مخططة </a:t>
            </a:r>
            <a:endParaRPr lang="ar-SA" sz="4400" b="1" dirty="0" smtClean="0"/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2- تغيرات مخططة </a:t>
            </a:r>
          </a:p>
          <a:p>
            <a:pPr algn="just" rtl="1">
              <a:spcBef>
                <a:spcPct val="50000"/>
              </a:spcBef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" y="228600"/>
            <a:ext cx="9448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sz="4800" b="1" dirty="0" smtClean="0">
                <a:solidFill>
                  <a:srgbClr val="FF0000"/>
                </a:solidFill>
              </a:rPr>
              <a:t>التغيرات غير المخططة </a:t>
            </a:r>
          </a:p>
          <a:p>
            <a:pPr algn="just">
              <a:spcBef>
                <a:spcPct val="50000"/>
              </a:spcBef>
            </a:pPr>
            <a:r>
              <a:rPr lang="ar-SA" sz="4800" b="1" dirty="0" smtClean="0"/>
              <a:t>         أي تلك التغيرات التي تحدث بطريقة تلقائية ويطلق عليها اسم آلية الاستقرار الذاتية حيث تعمل هذه الآلية إستجابة لما يطرأ على مستوى الدخول من تغييرات عبر الدورات الإقتصادية ، وبالتالي فهي تسهم في إستعادة الإستقرار الإقتصادي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" y="381000"/>
            <a:ext cx="9296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000" b="1" dirty="0" err="1" smtClean="0">
                <a:solidFill>
                  <a:srgbClr val="FF0000"/>
                </a:solidFill>
              </a:rPr>
              <a:t>ال</a:t>
            </a:r>
            <a:r>
              <a:rPr lang="ar-YE" sz="6000" b="1" dirty="0" smtClean="0">
                <a:solidFill>
                  <a:srgbClr val="FF0000"/>
                </a:solidFill>
              </a:rPr>
              <a:t>تغيرات</a:t>
            </a:r>
            <a:r>
              <a:rPr lang="ar-SA" sz="6000" b="1" dirty="0" smtClean="0">
                <a:solidFill>
                  <a:srgbClr val="FF0000"/>
                </a:solidFill>
              </a:rPr>
              <a:t> </a:t>
            </a:r>
            <a:r>
              <a:rPr lang="ar-SA" sz="6000" b="1" dirty="0" err="1" smtClean="0">
                <a:solidFill>
                  <a:srgbClr val="FF0000"/>
                </a:solidFill>
              </a:rPr>
              <a:t>ال</a:t>
            </a:r>
            <a:r>
              <a:rPr lang="ar-YE" sz="6000" b="1" dirty="0" smtClean="0">
                <a:solidFill>
                  <a:srgbClr val="FF0000"/>
                </a:solidFill>
              </a:rPr>
              <a:t>مخططة</a:t>
            </a:r>
            <a:endParaRPr lang="ar-SA" sz="6000" b="1" dirty="0" smtClean="0">
              <a:solidFill>
                <a:srgbClr val="FF0000"/>
              </a:solidFill>
            </a:endParaRPr>
          </a:p>
          <a:p>
            <a:pPr algn="just"/>
            <a:r>
              <a:rPr lang="ar-SA" sz="6000" b="1" dirty="0" smtClean="0"/>
              <a:t>       و</a:t>
            </a:r>
            <a:r>
              <a:rPr lang="ar-YE" sz="6000" b="1" dirty="0" smtClean="0"/>
              <a:t>ي</a:t>
            </a:r>
            <a:r>
              <a:rPr lang="ar-SA" sz="6000" b="1" dirty="0" smtClean="0"/>
              <a:t>ق</a:t>
            </a:r>
            <a:r>
              <a:rPr lang="ar-YE" sz="6000" b="1" dirty="0" smtClean="0"/>
              <a:t>صد </a:t>
            </a:r>
            <a:r>
              <a:rPr lang="ar-YE" sz="6000" b="1" dirty="0" err="1" smtClean="0"/>
              <a:t>ب</a:t>
            </a:r>
            <a:r>
              <a:rPr lang="ar-SA" sz="6000" b="1" dirty="0" smtClean="0"/>
              <a:t>ها </a:t>
            </a:r>
            <a:r>
              <a:rPr lang="ar-BH" sz="6000" b="1" dirty="0" smtClean="0"/>
              <a:t>تغيرات السياسية المالية المخططة التي </a:t>
            </a:r>
            <a:r>
              <a:rPr lang="ar-YE" sz="6000" b="1" dirty="0" smtClean="0"/>
              <a:t>ت</a:t>
            </a:r>
            <a:r>
              <a:rPr lang="ar-BH" sz="6000" b="1" dirty="0" smtClean="0"/>
              <a:t>هدف </a:t>
            </a:r>
            <a:r>
              <a:rPr lang="ar-YE" sz="6000" b="1" dirty="0" smtClean="0"/>
              <a:t>إلى </a:t>
            </a:r>
            <a:r>
              <a:rPr lang="ar-SA" sz="6000" b="1" dirty="0" smtClean="0"/>
              <a:t>:</a:t>
            </a:r>
          </a:p>
          <a:p>
            <a:pPr algn="just"/>
            <a:r>
              <a:rPr lang="ar-SA" sz="6000" b="1" dirty="0" smtClean="0"/>
              <a:t>       -</a:t>
            </a:r>
            <a:r>
              <a:rPr lang="ar-BH" sz="6000" b="1" dirty="0" smtClean="0"/>
              <a:t>التأثير على الطلب الكلي </a:t>
            </a:r>
            <a:endParaRPr lang="ar-SA" sz="6000" b="1" dirty="0" smtClean="0"/>
          </a:p>
          <a:p>
            <a:pPr algn="just"/>
            <a:r>
              <a:rPr lang="ar-SA" sz="6000" b="1" dirty="0" smtClean="0"/>
              <a:t>       -</a:t>
            </a:r>
            <a:r>
              <a:rPr lang="ar-BH" sz="6000" b="1" dirty="0" smtClean="0"/>
              <a:t>تحقيق الاستقرار الاقتصادي. </a:t>
            </a:r>
            <a:endParaRPr lang="ar-SA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52400" y="304800"/>
            <a:ext cx="9525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4400" b="1" dirty="0" smtClean="0"/>
              <a:t>          </a:t>
            </a:r>
            <a:r>
              <a:rPr lang="ar-BH" sz="4400" b="1" dirty="0" smtClean="0"/>
              <a:t>وتنقسم السيا</a:t>
            </a:r>
            <a:r>
              <a:rPr lang="ar-SA" sz="4400" b="1" dirty="0" smtClean="0"/>
              <a:t>س</a:t>
            </a:r>
            <a:r>
              <a:rPr lang="ar-BH" sz="4400" b="1" dirty="0" smtClean="0"/>
              <a:t>ة المالية المخططة إلى </a:t>
            </a:r>
            <a:r>
              <a:rPr lang="ar-SA" sz="4400" b="1" dirty="0" smtClean="0"/>
              <a:t>نوعين هما:</a:t>
            </a:r>
          </a:p>
          <a:p>
            <a:pPr algn="just"/>
            <a:r>
              <a:rPr lang="ar-SA" sz="4400" b="1" dirty="0" smtClean="0"/>
              <a:t>1- </a:t>
            </a:r>
            <a:r>
              <a:rPr lang="ar-BH" sz="4400" b="1" dirty="0" smtClean="0"/>
              <a:t>سياسة مالية مخططة كمية </a:t>
            </a:r>
            <a:r>
              <a:rPr lang="ar-SA" sz="4400" b="1" dirty="0" smtClean="0"/>
              <a:t>تعتمد على التغيرات الكمية في الضرائب </a:t>
            </a:r>
          </a:p>
          <a:p>
            <a:pPr algn="just"/>
            <a:endParaRPr lang="ar-SA" sz="4400" b="1" dirty="0" smtClean="0"/>
          </a:p>
          <a:p>
            <a:pPr algn="just"/>
            <a:r>
              <a:rPr lang="ar-SA" sz="4400" b="1" dirty="0" smtClean="0"/>
              <a:t>2- </a:t>
            </a:r>
            <a:r>
              <a:rPr lang="ar-BH" sz="4400" b="1" dirty="0" smtClean="0"/>
              <a:t>سياسة مالية مخططة نوعية</a:t>
            </a:r>
            <a:r>
              <a:rPr lang="ar-SA" sz="4400" b="1" dirty="0" smtClean="0"/>
              <a:t> تعتمد على التغيرات في هياكل الضرائب أو تركيبتها، ومصادر تمويل الدين العام</a:t>
            </a:r>
            <a:r>
              <a:rPr lang="ar-BH" sz="4400" dirty="0" smtClean="0"/>
              <a:t>.</a:t>
            </a:r>
            <a:endParaRPr lang="ar-S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0"/>
          <p:cNvSpPr txBox="1">
            <a:spLocks noChangeArrowheads="1"/>
          </p:cNvSpPr>
          <p:nvPr/>
        </p:nvSpPr>
        <p:spPr bwMode="auto">
          <a:xfrm>
            <a:off x="152400" y="117693"/>
            <a:ext cx="95250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4800" b="1" dirty="0" smtClean="0">
                <a:solidFill>
                  <a:srgbClr val="FF0000"/>
                </a:solidFill>
              </a:rPr>
              <a:t>أدوات </a:t>
            </a:r>
            <a:r>
              <a:rPr lang="ar-BH" sz="4800" b="1" dirty="0">
                <a:solidFill>
                  <a:srgbClr val="FF0000"/>
                </a:solidFill>
              </a:rPr>
              <a:t>السياسة المالية الكمية المخططة </a:t>
            </a:r>
            <a:endParaRPr lang="ar-SA" sz="4800" b="1" dirty="0" smtClean="0">
              <a:solidFill>
                <a:srgbClr val="FF0000"/>
              </a:solidFill>
            </a:endParaRPr>
          </a:p>
          <a:p>
            <a:pPr algn="just" rtl="1">
              <a:spcBef>
                <a:spcPct val="50000"/>
              </a:spcBef>
            </a:pPr>
            <a:r>
              <a:rPr lang="ar-SA" sz="4800" b="1" dirty="0" smtClean="0"/>
              <a:t>         </a:t>
            </a:r>
            <a:r>
              <a:rPr lang="ar-SA" sz="4400" b="1" dirty="0" smtClean="0"/>
              <a:t>تنقسم أدوات السياسة المالية الكمية المخططة إلى ما يلي :</a:t>
            </a:r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1- الضرائب </a:t>
            </a:r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2- الإنفاق الحكومي </a:t>
            </a:r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3-الضرائب والإنفاق الحكومي معا(الموازنة العامة )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1"/>
          <p:cNvSpPr txBox="1">
            <a:spLocks noChangeArrowheads="1"/>
          </p:cNvSpPr>
          <p:nvPr/>
        </p:nvSpPr>
        <p:spPr bwMode="auto">
          <a:xfrm>
            <a:off x="304800" y="304800"/>
            <a:ext cx="93726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 rtl="1">
              <a:spcBef>
                <a:spcPct val="50000"/>
              </a:spcBef>
            </a:pPr>
            <a:r>
              <a:rPr lang="ar-YE" sz="4400" b="1" dirty="0">
                <a:solidFill>
                  <a:srgbClr val="FF0000"/>
                </a:solidFill>
              </a:rPr>
              <a:t>الضرائب </a:t>
            </a:r>
          </a:p>
          <a:p>
            <a:pPr marL="342900" indent="-342900" algn="just" rtl="1">
              <a:spcBef>
                <a:spcPct val="50000"/>
              </a:spcBef>
            </a:pPr>
            <a:r>
              <a:rPr lang="ar-YE" sz="4400" dirty="0"/>
              <a:t>	</a:t>
            </a:r>
            <a:r>
              <a:rPr lang="ar-SA" sz="4400" dirty="0" smtClean="0"/>
              <a:t>          </a:t>
            </a:r>
            <a:r>
              <a:rPr lang="ar-BH" sz="4000" b="1" dirty="0" smtClean="0"/>
              <a:t>تعتمد </a:t>
            </a:r>
            <a:r>
              <a:rPr lang="ar-YE" sz="4000" b="1" dirty="0"/>
              <a:t>الحكومات </a:t>
            </a:r>
            <a:r>
              <a:rPr lang="ar-BH" sz="4000" b="1" dirty="0"/>
              <a:t>في تمويل إنفاقاتها على إيرادات الضرائب بأنواعها، كما تعتمد بعض الحكومات </a:t>
            </a:r>
            <a:r>
              <a:rPr lang="ar-YE" sz="4000" b="1" dirty="0"/>
              <a:t>ع</a:t>
            </a:r>
            <a:r>
              <a:rPr lang="ar-BH" sz="4000" b="1" dirty="0" err="1"/>
              <a:t>لى</a:t>
            </a:r>
            <a:r>
              <a:rPr lang="ar-YE" sz="4000" b="1" dirty="0"/>
              <a:t> </a:t>
            </a:r>
            <a:r>
              <a:rPr lang="ar-BH" sz="4000" b="1" dirty="0"/>
              <a:t>عائدات بيع المواد الأولية التي تمتلكها الدولة. </a:t>
            </a:r>
            <a:endParaRPr lang="ar-SA" sz="4000" b="1" dirty="0" smtClean="0"/>
          </a:p>
          <a:p>
            <a:pPr marL="342900" indent="-342900" algn="just" rtl="1">
              <a:spcBef>
                <a:spcPct val="50000"/>
              </a:spcBef>
            </a:pPr>
            <a:r>
              <a:rPr lang="ar-SA" sz="4000" b="1" dirty="0" smtClean="0"/>
              <a:t>             إن </a:t>
            </a:r>
            <a:r>
              <a:rPr lang="ar-BH" sz="4000" b="1" dirty="0" smtClean="0"/>
              <a:t>زيادة </a:t>
            </a:r>
            <a:r>
              <a:rPr lang="ar-BH" sz="4000" b="1" dirty="0"/>
              <a:t>الضريبة تؤدي إلى خفض الدخل المتاح للإنفاق، </a:t>
            </a:r>
            <a:r>
              <a:rPr lang="ar-YE" sz="4000" b="1" dirty="0"/>
              <a:t>فتؤثر </a:t>
            </a:r>
            <a:r>
              <a:rPr lang="ar-BH" sz="4000" b="1" dirty="0"/>
              <a:t>سلب</a:t>
            </a:r>
            <a:r>
              <a:rPr lang="ar-YE" sz="4000" b="1" dirty="0" err="1"/>
              <a:t>اً</a:t>
            </a:r>
            <a:r>
              <a:rPr lang="ar-BH" sz="4000" b="1" dirty="0"/>
              <a:t> على الطلب الكلي ومستوى دخل التوازن. 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4800" y="685800"/>
            <a:ext cx="9220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BH" sz="4000" b="1" dirty="0" smtClean="0"/>
              <a:t>و</a:t>
            </a:r>
            <a:r>
              <a:rPr lang="ar-YE" sz="4000" b="1" dirty="0" smtClean="0"/>
              <a:t>يقاس</a:t>
            </a:r>
            <a:r>
              <a:rPr lang="ar-BH" sz="4000" b="1" dirty="0" smtClean="0"/>
              <a:t> الأثر النهائي لتغير معين في الضريبة على دخل توازن الاقتصاد </a:t>
            </a:r>
            <a:r>
              <a:rPr lang="ar-YE" sz="4000" b="1" dirty="0" smtClean="0"/>
              <a:t>باستخدام</a:t>
            </a:r>
            <a:r>
              <a:rPr lang="ar-BH" sz="4000" b="1" dirty="0" smtClean="0"/>
              <a:t> مضاعف الضريبة الثابتة</a:t>
            </a:r>
            <a:r>
              <a:rPr lang="ar-YE" sz="4000" b="1" dirty="0" smtClean="0"/>
              <a:t>،</a:t>
            </a:r>
            <a:r>
              <a:rPr lang="ar-BH" sz="4000" b="1" dirty="0" smtClean="0"/>
              <a:t> الذي تمثل المعادلة التالية :</a:t>
            </a:r>
            <a:endParaRPr lang="ar-SA" sz="4000" dirty="0"/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1828800" y="2743200"/>
          <a:ext cx="5867400" cy="812800"/>
        </p:xfrm>
        <a:graphic>
          <a:graphicData uri="http://schemas.openxmlformats.org/presentationml/2006/ole">
            <p:oleObj spid="_x0000_s1026" name="Equation" r:id="rId3" imgW="977760" imgH="393480" progId="Equation.3">
              <p:embed/>
            </p:oleObj>
          </a:graphicData>
        </a:graphic>
      </p:graphicFrame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228600" y="4267200"/>
            <a:ext cx="94488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4400" b="1" dirty="0"/>
              <a:t>ويوضح الشكل </a:t>
            </a:r>
            <a:r>
              <a:rPr lang="ar-SA" sz="4400" b="1" dirty="0" smtClean="0"/>
              <a:t>التالي </a:t>
            </a:r>
            <a:r>
              <a:rPr lang="ar-BH" sz="4400" b="1" dirty="0" smtClean="0"/>
              <a:t>كيف</a:t>
            </a:r>
            <a:r>
              <a:rPr lang="ar-YE" sz="4400" b="1" dirty="0" err="1"/>
              <a:t>ية</a:t>
            </a:r>
            <a:r>
              <a:rPr lang="ar-YE" sz="4400" b="1" dirty="0"/>
              <a:t> تأثير</a:t>
            </a:r>
            <a:r>
              <a:rPr lang="ar-BH" sz="4400" b="1" dirty="0"/>
              <a:t> خفض الضريبة على دخل توازن</a:t>
            </a:r>
            <a:r>
              <a:rPr lang="ar-YE" sz="4400" b="1" dirty="0"/>
              <a:t> الاقتصاد</a:t>
            </a:r>
            <a:r>
              <a:rPr lang="ar-BH" sz="4400" b="1" dirty="0"/>
              <a:t>.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2691474" y="1339851"/>
            <a:ext cx="0" cy="35290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" name="Line 11"/>
          <p:cNvSpPr>
            <a:spLocks noChangeShapeType="1"/>
          </p:cNvSpPr>
          <p:nvPr/>
        </p:nvSpPr>
        <p:spPr bwMode="auto">
          <a:xfrm flipV="1">
            <a:off x="2691474" y="4822825"/>
            <a:ext cx="5434542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5" name="Line 12"/>
          <p:cNvSpPr>
            <a:spLocks noChangeShapeType="1"/>
          </p:cNvSpPr>
          <p:nvPr/>
        </p:nvSpPr>
        <p:spPr bwMode="auto">
          <a:xfrm flipH="1">
            <a:off x="2691474" y="1000125"/>
            <a:ext cx="4196292" cy="386873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YE"/>
          </a:p>
        </p:txBody>
      </p:sp>
      <p:sp>
        <p:nvSpPr>
          <p:cNvPr id="2058" name="Line 13"/>
          <p:cNvSpPr>
            <a:spLocks noChangeShapeType="1"/>
          </p:cNvSpPr>
          <p:nvPr/>
        </p:nvSpPr>
        <p:spPr bwMode="auto">
          <a:xfrm flipH="1">
            <a:off x="2691475" y="2678114"/>
            <a:ext cx="3743986" cy="1012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7" name="Line 14"/>
          <p:cNvSpPr>
            <a:spLocks noChangeShapeType="1"/>
          </p:cNvSpPr>
          <p:nvPr/>
        </p:nvSpPr>
        <p:spPr bwMode="auto">
          <a:xfrm flipH="1">
            <a:off x="2691475" y="2133601"/>
            <a:ext cx="3743986" cy="101282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YE"/>
          </a:p>
        </p:txBody>
      </p:sp>
      <p:sp>
        <p:nvSpPr>
          <p:cNvPr id="2062" name="Line 16"/>
          <p:cNvSpPr>
            <a:spLocks noChangeShapeType="1"/>
          </p:cNvSpPr>
          <p:nvPr/>
        </p:nvSpPr>
        <p:spPr bwMode="auto">
          <a:xfrm>
            <a:off x="4512733" y="3213100"/>
            <a:ext cx="0" cy="16573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63" name="Line 17"/>
          <p:cNvSpPr>
            <a:spLocks noChangeShapeType="1"/>
          </p:cNvSpPr>
          <p:nvPr/>
        </p:nvSpPr>
        <p:spPr bwMode="auto">
          <a:xfrm>
            <a:off x="5357152" y="2420938"/>
            <a:ext cx="0" cy="24495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64" name="Line 18"/>
          <p:cNvSpPr>
            <a:spLocks noChangeShapeType="1"/>
          </p:cNvSpPr>
          <p:nvPr/>
        </p:nvSpPr>
        <p:spPr bwMode="auto">
          <a:xfrm>
            <a:off x="4498975" y="4149725"/>
            <a:ext cx="85817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5" name="AutoShape 19"/>
          <p:cNvSpPr>
            <a:spLocks/>
          </p:cNvSpPr>
          <p:nvPr/>
        </p:nvSpPr>
        <p:spPr bwMode="auto">
          <a:xfrm rot="10800000">
            <a:off x="2301081" y="3141664"/>
            <a:ext cx="366316" cy="574675"/>
          </a:xfrm>
          <a:prstGeom prst="rightBrace">
            <a:avLst>
              <a:gd name="adj1" fmla="val 141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YE"/>
          </a:p>
        </p:txBody>
      </p:sp>
      <p:sp>
        <p:nvSpPr>
          <p:cNvPr id="2066" name="Text Box 20"/>
          <p:cNvSpPr txBox="1">
            <a:spLocks noChangeArrowheads="1"/>
          </p:cNvSpPr>
          <p:nvPr/>
        </p:nvSpPr>
        <p:spPr bwMode="auto">
          <a:xfrm>
            <a:off x="1792024" y="901701"/>
            <a:ext cx="179374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C - bT + I + G</a:t>
            </a:r>
          </a:p>
        </p:txBody>
      </p:sp>
      <p:sp>
        <p:nvSpPr>
          <p:cNvPr id="2067" name="Text Box 21"/>
          <p:cNvSpPr txBox="1">
            <a:spLocks noChangeArrowheads="1"/>
          </p:cNvSpPr>
          <p:nvPr/>
        </p:nvSpPr>
        <p:spPr bwMode="auto">
          <a:xfrm>
            <a:off x="6191251" y="704851"/>
            <a:ext cx="179374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Y</a:t>
            </a:r>
          </a:p>
        </p:txBody>
      </p:sp>
      <p:sp>
        <p:nvSpPr>
          <p:cNvPr id="2068" name="Text Box 22"/>
          <p:cNvSpPr txBox="1">
            <a:spLocks noChangeArrowheads="1"/>
          </p:cNvSpPr>
          <p:nvPr/>
        </p:nvSpPr>
        <p:spPr bwMode="auto">
          <a:xfrm>
            <a:off x="6201569" y="1916113"/>
            <a:ext cx="179374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</a:t>
            </a:r>
            <a:r>
              <a:rPr lang="en-US" b="1" baseline="-25000"/>
              <a:t>2</a:t>
            </a:r>
            <a:r>
              <a:rPr lang="en-US" b="1"/>
              <a:t> + I + G</a:t>
            </a:r>
          </a:p>
        </p:txBody>
      </p:sp>
      <p:sp>
        <p:nvSpPr>
          <p:cNvPr id="2069" name="Text Box 23"/>
          <p:cNvSpPr txBox="1">
            <a:spLocks noChangeArrowheads="1"/>
          </p:cNvSpPr>
          <p:nvPr/>
        </p:nvSpPr>
        <p:spPr bwMode="auto">
          <a:xfrm>
            <a:off x="6201569" y="2492376"/>
            <a:ext cx="179374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</a:t>
            </a:r>
            <a:r>
              <a:rPr lang="en-US" b="1" baseline="-25000"/>
              <a:t>1</a:t>
            </a:r>
            <a:r>
              <a:rPr lang="en-US" b="1"/>
              <a:t> + I + G</a:t>
            </a:r>
          </a:p>
        </p:txBody>
      </p:sp>
      <p:sp>
        <p:nvSpPr>
          <p:cNvPr id="2070" name="Text Box 24"/>
          <p:cNvSpPr txBox="1">
            <a:spLocks noChangeArrowheads="1"/>
          </p:cNvSpPr>
          <p:nvPr/>
        </p:nvSpPr>
        <p:spPr bwMode="auto">
          <a:xfrm>
            <a:off x="7506891" y="4572001"/>
            <a:ext cx="179374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Y</a:t>
            </a:r>
          </a:p>
        </p:txBody>
      </p:sp>
      <p:sp>
        <p:nvSpPr>
          <p:cNvPr id="2071" name="Text Box 25"/>
          <p:cNvSpPr txBox="1">
            <a:spLocks noChangeArrowheads="1"/>
          </p:cNvSpPr>
          <p:nvPr/>
        </p:nvSpPr>
        <p:spPr bwMode="auto">
          <a:xfrm>
            <a:off x="4951281" y="4868863"/>
            <a:ext cx="859896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3.250</a:t>
            </a:r>
          </a:p>
        </p:txBody>
      </p:sp>
      <p:sp>
        <p:nvSpPr>
          <p:cNvPr id="2072" name="Text Box 26"/>
          <p:cNvSpPr txBox="1">
            <a:spLocks noChangeArrowheads="1"/>
          </p:cNvSpPr>
          <p:nvPr/>
        </p:nvSpPr>
        <p:spPr bwMode="auto">
          <a:xfrm>
            <a:off x="4086225" y="4868863"/>
            <a:ext cx="859896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3.000</a:t>
            </a:r>
          </a:p>
        </p:txBody>
      </p:sp>
      <p:sp>
        <p:nvSpPr>
          <p:cNvPr id="2073" name="Text Box 27"/>
          <p:cNvSpPr txBox="1">
            <a:spLocks noChangeArrowheads="1"/>
          </p:cNvSpPr>
          <p:nvPr/>
        </p:nvSpPr>
        <p:spPr bwMode="auto">
          <a:xfrm>
            <a:off x="4794779" y="2054226"/>
            <a:ext cx="85989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E</a:t>
            </a:r>
            <a:r>
              <a:rPr lang="en-US" b="1" baseline="-25000"/>
              <a:t>2</a:t>
            </a:r>
          </a:p>
        </p:txBody>
      </p:sp>
      <p:sp>
        <p:nvSpPr>
          <p:cNvPr id="2074" name="Text Box 28"/>
          <p:cNvSpPr txBox="1">
            <a:spLocks noChangeArrowheads="1"/>
          </p:cNvSpPr>
          <p:nvPr/>
        </p:nvSpPr>
        <p:spPr bwMode="auto">
          <a:xfrm>
            <a:off x="3962400" y="2819401"/>
            <a:ext cx="85989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E</a:t>
            </a:r>
            <a:r>
              <a:rPr lang="en-US" b="1" baseline="-25000"/>
              <a:t>1</a:t>
            </a:r>
          </a:p>
        </p:txBody>
      </p:sp>
      <p:graphicFrame>
        <p:nvGraphicFramePr>
          <p:cNvPr id="2050" name="Object 29"/>
          <p:cNvGraphicFramePr>
            <a:graphicFrameLocks noChangeAspect="1"/>
          </p:cNvGraphicFramePr>
          <p:nvPr/>
        </p:nvGraphicFramePr>
        <p:xfrm>
          <a:off x="696516" y="3206750"/>
          <a:ext cx="1539213" cy="382588"/>
        </p:xfrm>
        <a:graphic>
          <a:graphicData uri="http://schemas.openxmlformats.org/presentationml/2006/ole">
            <p:oleObj spid="_x0000_s2050" name="Equation" r:id="rId3" imgW="660240" imgH="177480" progId="Equation.3">
              <p:embed/>
            </p:oleObj>
          </a:graphicData>
        </a:graphic>
      </p:graphicFrame>
      <p:graphicFrame>
        <p:nvGraphicFramePr>
          <p:cNvPr id="2051" name="Object 30"/>
          <p:cNvGraphicFramePr>
            <a:graphicFrameLocks noChangeAspect="1"/>
          </p:cNvGraphicFramePr>
          <p:nvPr/>
        </p:nvGraphicFramePr>
        <p:xfrm>
          <a:off x="4619360" y="3757614"/>
          <a:ext cx="565812" cy="358775"/>
        </p:xfrm>
        <a:graphic>
          <a:graphicData uri="http://schemas.openxmlformats.org/presentationml/2006/ole">
            <p:oleObj spid="_x0000_s2051" name="Equation" r:id="rId4" imgW="24120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04800" y="381000"/>
            <a:ext cx="936254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4000" b="1" dirty="0" smtClean="0"/>
              <a:t>من خلال </a:t>
            </a:r>
            <a:r>
              <a:rPr lang="ar-SA" sz="4000" b="1" dirty="0" err="1" smtClean="0"/>
              <a:t>ال</a:t>
            </a:r>
            <a:r>
              <a:rPr lang="ar-BH" sz="4000" b="1" dirty="0" smtClean="0"/>
              <a:t>شكل </a:t>
            </a:r>
            <a:r>
              <a:rPr lang="ar-SA" sz="4000" b="1" dirty="0" smtClean="0"/>
              <a:t>السابق نلاحظ أنه : </a:t>
            </a:r>
          </a:p>
          <a:p>
            <a:pPr algn="just" rtl="1">
              <a:spcBef>
                <a:spcPct val="50000"/>
              </a:spcBef>
            </a:pPr>
            <a:r>
              <a:rPr lang="ar-SA" sz="4000" b="1" dirty="0" smtClean="0"/>
              <a:t>         إذا قمنا </a:t>
            </a:r>
            <a:r>
              <a:rPr lang="ar-BH" sz="4000" b="1" dirty="0" smtClean="0"/>
              <a:t>ب</a:t>
            </a:r>
            <a:r>
              <a:rPr lang="ar-SA" sz="4000" b="1" dirty="0" smtClean="0"/>
              <a:t>ت</a:t>
            </a:r>
            <a:r>
              <a:rPr lang="ar-BH" sz="4000" b="1" dirty="0" smtClean="0"/>
              <a:t>خف</a:t>
            </a:r>
            <a:r>
              <a:rPr lang="ar-SA" sz="4000" b="1" dirty="0" smtClean="0"/>
              <a:t>ي</a:t>
            </a:r>
            <a:r>
              <a:rPr lang="ar-BH" sz="4000" b="1" dirty="0" smtClean="0"/>
              <a:t>ض </a:t>
            </a:r>
            <a:r>
              <a:rPr lang="ar-BH" sz="4000" b="1" dirty="0"/>
              <a:t>الضريبة الثابتة بمقدار 62.5 مليون دينار </a:t>
            </a:r>
            <a:r>
              <a:rPr lang="ar-SA" sz="4000" b="1" dirty="0" smtClean="0"/>
              <a:t>فإن ذلك يؤدي إلى زيادة </a:t>
            </a:r>
            <a:r>
              <a:rPr lang="ar-BH" sz="4000" b="1" dirty="0" smtClean="0"/>
              <a:t>الإنفاق الاستهلاكي </a:t>
            </a:r>
            <a:r>
              <a:rPr lang="ar-SA" sz="4000" b="1" dirty="0" smtClean="0"/>
              <a:t>وذلك </a:t>
            </a:r>
            <a:r>
              <a:rPr lang="ar-BH" sz="4000" b="1" dirty="0" smtClean="0"/>
              <a:t>نتيجة </a:t>
            </a:r>
            <a:r>
              <a:rPr lang="ar-BH" sz="4000" b="1" dirty="0"/>
              <a:t>لزيادة الدخل المتاح، </a:t>
            </a:r>
            <a:r>
              <a:rPr lang="ar-BH" sz="4000" b="1" dirty="0" err="1" smtClean="0"/>
              <a:t>و</a:t>
            </a:r>
            <a:r>
              <a:rPr lang="ar-SA" sz="4000" b="1" dirty="0" smtClean="0"/>
              <a:t>منه فقد </a:t>
            </a:r>
            <a:r>
              <a:rPr lang="ar-BH" sz="4000" b="1" dirty="0" smtClean="0"/>
              <a:t>انتقل </a:t>
            </a:r>
            <a:r>
              <a:rPr lang="ar-BH" sz="4000" b="1" dirty="0"/>
              <a:t>توازن الإقتصاد من </a:t>
            </a:r>
            <a:r>
              <a:rPr lang="en-US" sz="4000" b="1" dirty="0"/>
              <a:t>E</a:t>
            </a:r>
            <a:r>
              <a:rPr lang="en-US" sz="4000" b="1" baseline="-25000" dirty="0"/>
              <a:t>1</a:t>
            </a:r>
            <a:r>
              <a:rPr lang="ar-BH" sz="4000" b="1" dirty="0"/>
              <a:t> حيث الكساد وارتفاع البطالة إلى </a:t>
            </a:r>
            <a:r>
              <a:rPr lang="en-US" sz="4000" b="1" dirty="0"/>
              <a:t>E</a:t>
            </a:r>
            <a:r>
              <a:rPr lang="en-US" sz="4000" b="1" baseline="-25000" dirty="0"/>
              <a:t>2</a:t>
            </a:r>
            <a:r>
              <a:rPr lang="ar-BH" sz="4000" b="1" dirty="0"/>
              <a:t> حيث </a:t>
            </a:r>
            <a:r>
              <a:rPr lang="ar-BH" sz="4000" b="1" dirty="0" smtClean="0"/>
              <a:t>الاستخدام الكامل</a:t>
            </a:r>
            <a:r>
              <a:rPr lang="ar-SA" sz="4000" b="1" dirty="0" smtClean="0"/>
              <a:t> </a:t>
            </a:r>
            <a:r>
              <a:rPr lang="ar-BH" sz="4000" b="1" dirty="0" smtClean="0"/>
              <a:t>،و</a:t>
            </a:r>
            <a:r>
              <a:rPr lang="ar-SA" sz="4000" b="1" dirty="0" smtClean="0"/>
              <a:t>بالتالي </a:t>
            </a:r>
            <a:r>
              <a:rPr lang="ar-BH" sz="4000" b="1" dirty="0" smtClean="0"/>
              <a:t>زاد </a:t>
            </a:r>
            <a:r>
              <a:rPr lang="ar-BH" sz="4000" b="1" dirty="0"/>
              <a:t>الدخل القومي بمقدار 250 مليون دينار وهي تعادل أربعة أضعاف </a:t>
            </a:r>
            <a:r>
              <a:rPr lang="ar-BH" sz="4000" b="1" dirty="0" err="1" smtClean="0"/>
              <a:t>ال</a:t>
            </a:r>
            <a:r>
              <a:rPr lang="ar-SA" sz="4000" b="1" dirty="0" smtClean="0"/>
              <a:t>إن</a:t>
            </a:r>
            <a:r>
              <a:rPr lang="ar-BH" sz="4000" b="1" dirty="0" smtClean="0"/>
              <a:t>خف</a:t>
            </a:r>
            <a:r>
              <a:rPr lang="ar-SA" sz="4000" b="1" dirty="0" smtClean="0"/>
              <a:t>ا</a:t>
            </a:r>
            <a:r>
              <a:rPr lang="ar-BH" sz="4000" b="1" dirty="0" smtClean="0"/>
              <a:t>ض </a:t>
            </a:r>
            <a:r>
              <a:rPr lang="ar-BH" sz="4000" b="1" dirty="0"/>
              <a:t>في الضريبة الثابتة.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946150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just" rtl="1">
              <a:spcBef>
                <a:spcPct val="50000"/>
              </a:spcBef>
            </a:pPr>
            <a:r>
              <a:rPr lang="ar-YE" sz="4400" b="1" dirty="0" smtClean="0">
                <a:solidFill>
                  <a:srgbClr val="FF0000"/>
                </a:solidFill>
              </a:rPr>
              <a:t>الإنفاق الحكومي</a:t>
            </a:r>
            <a:endParaRPr lang="ar-YE" sz="4400" b="1" dirty="0">
              <a:solidFill>
                <a:srgbClr val="FF0000"/>
              </a:solidFill>
            </a:endParaRPr>
          </a:p>
          <a:p>
            <a:pPr marL="514350" indent="-514350" algn="just" rtl="1">
              <a:spcBef>
                <a:spcPct val="50000"/>
              </a:spcBef>
            </a:pPr>
            <a:r>
              <a:rPr lang="ar-SA" sz="4400" dirty="0" smtClean="0"/>
              <a:t>         </a:t>
            </a:r>
            <a:r>
              <a:rPr lang="ar-BH" sz="4400" b="1" dirty="0" smtClean="0"/>
              <a:t>يقصد </a:t>
            </a:r>
            <a:r>
              <a:rPr lang="ar-BH" sz="4400" b="1" dirty="0"/>
              <a:t>بالإنفاق الحكومي، ما تنفقه الوزارات والأجهزة الحكومية على مشترياتها من السلع والخدمات </a:t>
            </a:r>
            <a:r>
              <a:rPr lang="ar-BH" sz="4400" b="1" dirty="0" smtClean="0"/>
              <a:t>الاستهلاكية والاستثمارية، </a:t>
            </a:r>
            <a:r>
              <a:rPr lang="ar-BH" sz="4400" b="1" dirty="0"/>
              <a:t>بما في ذلك من إنفاق على أجور ومرتبات العاملين في القطاع الحكومي، والإنفاق على مدخلات الإنتاج، بالإضافة إلى الإنفاق </a:t>
            </a:r>
            <a:r>
              <a:rPr lang="ar-BH" sz="4400" b="1" dirty="0" smtClean="0"/>
              <a:t>الاستثماري </a:t>
            </a:r>
            <a:r>
              <a:rPr lang="ar-BH" sz="4400" b="1" dirty="0"/>
              <a:t>على مشروعات البنية التحتية.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28600" y="304800"/>
            <a:ext cx="9463087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         </a:t>
            </a:r>
            <a:r>
              <a:rPr lang="ar-BH" sz="4400" b="1" dirty="0" smtClean="0"/>
              <a:t>وحتى </a:t>
            </a:r>
            <a:r>
              <a:rPr lang="ar-BH" sz="4400" b="1" dirty="0"/>
              <a:t>يمكن قياس أثر زيادة معينة في الإنفاق الحكومي على دخل توازن </a:t>
            </a:r>
            <a:r>
              <a:rPr lang="ar-BH" sz="4400" b="1" dirty="0" smtClean="0"/>
              <a:t>الاقتصاد </a:t>
            </a:r>
            <a:r>
              <a:rPr lang="ar-BH" sz="4400" b="1" dirty="0"/>
              <a:t>لا بد من التعرف على مضاعف الإنفاق الحكومي، </a:t>
            </a:r>
            <a:r>
              <a:rPr lang="ar-BH" sz="4400" b="1" dirty="0" err="1" smtClean="0"/>
              <a:t>و</a:t>
            </a:r>
            <a:r>
              <a:rPr lang="ar-SA" sz="4400" b="1" dirty="0" smtClean="0"/>
              <a:t>الذي يعرف بأنه </a:t>
            </a:r>
            <a:r>
              <a:rPr lang="ar-BH" sz="4400" b="1" dirty="0" smtClean="0"/>
              <a:t>مقدار </a:t>
            </a:r>
            <a:r>
              <a:rPr lang="ar-BH" sz="4400" b="1" dirty="0"/>
              <a:t>التغير في الدخل لكل دينار من التغير في الإنفاق الحكومي. </a:t>
            </a:r>
            <a:endParaRPr lang="ar-SA" sz="4400" b="1" dirty="0" smtClean="0"/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       </a:t>
            </a:r>
            <a:r>
              <a:rPr lang="ar-BH" sz="4400" b="1" dirty="0" smtClean="0"/>
              <a:t>ويتمثل </a:t>
            </a:r>
            <a:r>
              <a:rPr lang="ar-BH" sz="4400" b="1" dirty="0"/>
              <a:t>مضاعف الإنفاق الحكومي في المعادلة التالية :</a:t>
            </a:r>
            <a:endParaRPr lang="en-US" sz="4400" b="1" dirty="0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914400" y="4724400"/>
          <a:ext cx="7007043" cy="1169988"/>
        </p:xfrm>
        <a:graphic>
          <a:graphicData uri="http://schemas.openxmlformats.org/presentationml/2006/ole">
            <p:oleObj spid="_x0000_s3074" name="Equation" r:id="rId3" imgW="7110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228600" y="609600"/>
            <a:ext cx="94488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4800" b="1" dirty="0" smtClean="0"/>
              <a:t>         </a:t>
            </a:r>
            <a:r>
              <a:rPr lang="ar-BH" sz="4800" b="1" dirty="0" smtClean="0"/>
              <a:t>ويتضح </a:t>
            </a:r>
            <a:r>
              <a:rPr lang="ar-BH" sz="4800" b="1" dirty="0"/>
              <a:t>من الشكل </a:t>
            </a:r>
            <a:r>
              <a:rPr lang="ar-SA" sz="4800" b="1" dirty="0" smtClean="0"/>
              <a:t>التالي </a:t>
            </a:r>
            <a:r>
              <a:rPr lang="ar-BH" sz="4800" b="1" dirty="0" smtClean="0"/>
              <a:t>أن </a:t>
            </a:r>
            <a:r>
              <a:rPr lang="ar-BH" sz="4800" b="1" dirty="0"/>
              <a:t>زيادة الإنفاق الحكومي بمقدار 50 مليون دينار</a:t>
            </a:r>
            <a:r>
              <a:rPr lang="ar-YE" sz="4800" b="1" dirty="0"/>
              <a:t> تؤدي إلى </a:t>
            </a:r>
            <a:r>
              <a:rPr lang="ar-BH" sz="4800" b="1" dirty="0" smtClean="0"/>
              <a:t>زيادة </a:t>
            </a:r>
            <a:r>
              <a:rPr lang="ar-BH" sz="4800" b="1" dirty="0"/>
              <a:t>الدخل </a:t>
            </a:r>
            <a:r>
              <a:rPr lang="ar-YE" sz="4800" b="1" dirty="0"/>
              <a:t>أو الناتج المحلي الإجمالي </a:t>
            </a:r>
            <a:r>
              <a:rPr lang="ar-BH" sz="4800" b="1" dirty="0"/>
              <a:t>بمقدار 250 مليون دينار</a:t>
            </a:r>
            <a:r>
              <a:rPr lang="ar-YE" sz="4800" b="1" dirty="0"/>
              <a:t>، </a:t>
            </a:r>
            <a:r>
              <a:rPr lang="ar-SA" sz="4800" b="1" dirty="0" smtClean="0"/>
              <a:t>و ذلك </a:t>
            </a:r>
            <a:r>
              <a:rPr lang="ar-YE" sz="4800" b="1" dirty="0" smtClean="0"/>
              <a:t>نتيجة </a:t>
            </a:r>
            <a:r>
              <a:rPr lang="ar-YE" sz="4800" b="1" dirty="0"/>
              <a:t>لتأثير مضاعف الإنفاق الحكومي </a:t>
            </a:r>
            <a:r>
              <a:rPr lang="ar-SA" sz="4800" b="1" dirty="0" smtClean="0"/>
              <a:t>و</a:t>
            </a:r>
            <a:r>
              <a:rPr lang="ar-YE" sz="4800" b="1" dirty="0" smtClean="0"/>
              <a:t>الذي </a:t>
            </a:r>
            <a:r>
              <a:rPr lang="ar-YE" sz="4800" b="1" dirty="0"/>
              <a:t>تزيد قيمته على الواحد الصحيح.</a:t>
            </a:r>
            <a:r>
              <a:rPr lang="ar-BH" sz="4800" b="1" dirty="0"/>
              <a:t> 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Line 2"/>
          <p:cNvSpPr>
            <a:spLocks noChangeShapeType="1"/>
          </p:cNvSpPr>
          <p:nvPr/>
        </p:nvSpPr>
        <p:spPr bwMode="auto">
          <a:xfrm>
            <a:off x="2691474" y="1339851"/>
            <a:ext cx="0" cy="35290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Line 3"/>
          <p:cNvSpPr>
            <a:spLocks noChangeShapeType="1"/>
          </p:cNvSpPr>
          <p:nvPr/>
        </p:nvSpPr>
        <p:spPr bwMode="auto">
          <a:xfrm flipV="1">
            <a:off x="2691474" y="4822825"/>
            <a:ext cx="4738026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Line 4"/>
          <p:cNvSpPr>
            <a:spLocks noChangeShapeType="1"/>
          </p:cNvSpPr>
          <p:nvPr/>
        </p:nvSpPr>
        <p:spPr bwMode="auto">
          <a:xfrm flipH="1">
            <a:off x="2691475" y="989022"/>
            <a:ext cx="4273682" cy="386873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YE"/>
          </a:p>
        </p:txBody>
      </p:sp>
      <p:sp>
        <p:nvSpPr>
          <p:cNvPr id="4103" name="Line 5"/>
          <p:cNvSpPr>
            <a:spLocks noChangeShapeType="1"/>
          </p:cNvSpPr>
          <p:nvPr/>
        </p:nvSpPr>
        <p:spPr bwMode="auto">
          <a:xfrm flipH="1">
            <a:off x="2691475" y="2678114"/>
            <a:ext cx="3743986" cy="10128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YE"/>
          </a:p>
        </p:txBody>
      </p:sp>
      <p:sp>
        <p:nvSpPr>
          <p:cNvPr id="4104" name="Line 6"/>
          <p:cNvSpPr>
            <a:spLocks noChangeShapeType="1"/>
          </p:cNvSpPr>
          <p:nvPr/>
        </p:nvSpPr>
        <p:spPr bwMode="auto">
          <a:xfrm flipH="1">
            <a:off x="2691475" y="2133601"/>
            <a:ext cx="3743986" cy="10128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YE"/>
          </a:p>
        </p:txBody>
      </p:sp>
      <p:sp>
        <p:nvSpPr>
          <p:cNvPr id="4107" name="Line 7"/>
          <p:cNvSpPr>
            <a:spLocks noChangeShapeType="1"/>
          </p:cNvSpPr>
          <p:nvPr/>
        </p:nvSpPr>
        <p:spPr bwMode="auto">
          <a:xfrm>
            <a:off x="4512733" y="3213100"/>
            <a:ext cx="0" cy="16573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8"/>
          <p:cNvSpPr>
            <a:spLocks noChangeShapeType="1"/>
          </p:cNvSpPr>
          <p:nvPr/>
        </p:nvSpPr>
        <p:spPr bwMode="auto">
          <a:xfrm>
            <a:off x="5357152" y="2420938"/>
            <a:ext cx="0" cy="24495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9"/>
          <p:cNvSpPr>
            <a:spLocks noChangeShapeType="1"/>
          </p:cNvSpPr>
          <p:nvPr/>
        </p:nvSpPr>
        <p:spPr bwMode="auto">
          <a:xfrm>
            <a:off x="4498975" y="4149725"/>
            <a:ext cx="85817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0" name="AutoShape 10"/>
          <p:cNvSpPr>
            <a:spLocks/>
          </p:cNvSpPr>
          <p:nvPr/>
        </p:nvSpPr>
        <p:spPr bwMode="auto">
          <a:xfrm rot="10800000">
            <a:off x="2301081" y="3141664"/>
            <a:ext cx="366316" cy="574675"/>
          </a:xfrm>
          <a:prstGeom prst="rightBrace">
            <a:avLst>
              <a:gd name="adj1" fmla="val 141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YE"/>
          </a:p>
        </p:txBody>
      </p:sp>
      <p:sp>
        <p:nvSpPr>
          <p:cNvPr id="4111" name="Text Box 11"/>
          <p:cNvSpPr txBox="1">
            <a:spLocks noChangeArrowheads="1"/>
          </p:cNvSpPr>
          <p:nvPr/>
        </p:nvSpPr>
        <p:spPr bwMode="auto">
          <a:xfrm>
            <a:off x="1781705" y="901701"/>
            <a:ext cx="179374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 + I + G</a:t>
            </a:r>
          </a:p>
        </p:txBody>
      </p:sp>
      <p:sp>
        <p:nvSpPr>
          <p:cNvPr id="4112" name="Text Box 12"/>
          <p:cNvSpPr txBox="1">
            <a:spLocks noChangeArrowheads="1"/>
          </p:cNvSpPr>
          <p:nvPr/>
        </p:nvSpPr>
        <p:spPr bwMode="auto">
          <a:xfrm>
            <a:off x="6191251" y="642938"/>
            <a:ext cx="179374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Y</a:t>
            </a:r>
          </a:p>
        </p:txBody>
      </p:sp>
      <p:sp>
        <p:nvSpPr>
          <p:cNvPr id="4113" name="Text Box 13"/>
          <p:cNvSpPr txBox="1">
            <a:spLocks noChangeArrowheads="1"/>
          </p:cNvSpPr>
          <p:nvPr/>
        </p:nvSpPr>
        <p:spPr bwMode="auto">
          <a:xfrm>
            <a:off x="6201569" y="1916113"/>
            <a:ext cx="179374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 + I + G</a:t>
            </a:r>
            <a:r>
              <a:rPr lang="en-US" b="1" baseline="-25000"/>
              <a:t>2</a:t>
            </a:r>
          </a:p>
        </p:txBody>
      </p:sp>
      <p:sp>
        <p:nvSpPr>
          <p:cNvPr id="4114" name="Text Box 14"/>
          <p:cNvSpPr txBox="1">
            <a:spLocks noChangeArrowheads="1"/>
          </p:cNvSpPr>
          <p:nvPr/>
        </p:nvSpPr>
        <p:spPr bwMode="auto">
          <a:xfrm>
            <a:off x="6201569" y="2492376"/>
            <a:ext cx="179374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 + I + G</a:t>
            </a:r>
            <a:r>
              <a:rPr lang="en-US" b="1" baseline="-25000"/>
              <a:t>1</a:t>
            </a:r>
          </a:p>
        </p:txBody>
      </p:sp>
      <p:sp>
        <p:nvSpPr>
          <p:cNvPr id="4115" name="Text Box 15"/>
          <p:cNvSpPr txBox="1">
            <a:spLocks noChangeArrowheads="1"/>
          </p:cNvSpPr>
          <p:nvPr/>
        </p:nvSpPr>
        <p:spPr bwMode="auto">
          <a:xfrm>
            <a:off x="6641836" y="4665663"/>
            <a:ext cx="179374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Y</a:t>
            </a:r>
          </a:p>
        </p:txBody>
      </p:sp>
      <p:sp>
        <p:nvSpPr>
          <p:cNvPr id="4116" name="Text Box 16"/>
          <p:cNvSpPr txBox="1">
            <a:spLocks noChangeArrowheads="1"/>
          </p:cNvSpPr>
          <p:nvPr/>
        </p:nvSpPr>
        <p:spPr bwMode="auto">
          <a:xfrm>
            <a:off x="4951281" y="4868863"/>
            <a:ext cx="859896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3.250</a:t>
            </a:r>
          </a:p>
        </p:txBody>
      </p:sp>
      <p:sp>
        <p:nvSpPr>
          <p:cNvPr id="4117" name="Text Box 17"/>
          <p:cNvSpPr txBox="1">
            <a:spLocks noChangeArrowheads="1"/>
          </p:cNvSpPr>
          <p:nvPr/>
        </p:nvSpPr>
        <p:spPr bwMode="auto">
          <a:xfrm>
            <a:off x="4086225" y="4868863"/>
            <a:ext cx="859896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3.000</a:t>
            </a:r>
          </a:p>
        </p:txBody>
      </p:sp>
      <p:sp>
        <p:nvSpPr>
          <p:cNvPr id="4118" name="Text Box 18"/>
          <p:cNvSpPr txBox="1">
            <a:spLocks noChangeArrowheads="1"/>
          </p:cNvSpPr>
          <p:nvPr/>
        </p:nvSpPr>
        <p:spPr bwMode="auto">
          <a:xfrm>
            <a:off x="4794779" y="2054226"/>
            <a:ext cx="85989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E</a:t>
            </a:r>
            <a:r>
              <a:rPr lang="en-US" b="1" baseline="-25000"/>
              <a:t>2</a:t>
            </a:r>
          </a:p>
        </p:txBody>
      </p:sp>
      <p:sp>
        <p:nvSpPr>
          <p:cNvPr id="4119" name="Text Box 19"/>
          <p:cNvSpPr txBox="1">
            <a:spLocks noChangeArrowheads="1"/>
          </p:cNvSpPr>
          <p:nvPr/>
        </p:nvSpPr>
        <p:spPr bwMode="auto">
          <a:xfrm>
            <a:off x="3962400" y="2819401"/>
            <a:ext cx="85989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E</a:t>
            </a:r>
            <a:r>
              <a:rPr lang="en-US" b="1" baseline="-25000"/>
              <a:t>1</a:t>
            </a:r>
          </a:p>
        </p:txBody>
      </p:sp>
      <p:graphicFrame>
        <p:nvGraphicFramePr>
          <p:cNvPr id="4098" name="Object 20"/>
          <p:cNvGraphicFramePr>
            <a:graphicFrameLocks noChangeAspect="1"/>
          </p:cNvGraphicFramePr>
          <p:nvPr/>
        </p:nvGraphicFramePr>
        <p:xfrm>
          <a:off x="916650" y="3206751"/>
          <a:ext cx="1327679" cy="390525"/>
        </p:xfrm>
        <a:graphic>
          <a:graphicData uri="http://schemas.openxmlformats.org/presentationml/2006/ole">
            <p:oleObj spid="_x0000_s4098" name="Equation" r:id="rId3" imgW="558720" imgH="177480" progId="Equation.3">
              <p:embed/>
            </p:oleObj>
          </a:graphicData>
        </a:graphic>
      </p:graphicFrame>
      <p:graphicFrame>
        <p:nvGraphicFramePr>
          <p:cNvPr id="4099" name="Object 21"/>
          <p:cNvGraphicFramePr>
            <a:graphicFrameLocks noChangeAspect="1"/>
          </p:cNvGraphicFramePr>
          <p:nvPr/>
        </p:nvGraphicFramePr>
        <p:xfrm>
          <a:off x="4720829" y="3716338"/>
          <a:ext cx="529696" cy="334962"/>
        </p:xfrm>
        <a:graphic>
          <a:graphicData uri="http://schemas.openxmlformats.org/presentationml/2006/ole">
            <p:oleObj spid="_x0000_s4099" name="Equation" r:id="rId4" imgW="24120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2"/>
          <p:cNvSpPr txBox="1">
            <a:spLocks noChangeArrowheads="1"/>
          </p:cNvSpPr>
          <p:nvPr/>
        </p:nvSpPr>
        <p:spPr bwMode="auto">
          <a:xfrm>
            <a:off x="228600" y="457200"/>
            <a:ext cx="936254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4000" b="1" dirty="0" smtClean="0"/>
              <a:t>من خلال </a:t>
            </a:r>
            <a:r>
              <a:rPr lang="ar-SA" sz="4000" b="1" dirty="0" err="1" smtClean="0"/>
              <a:t>ال</a:t>
            </a:r>
            <a:r>
              <a:rPr lang="ar-BH" sz="4000" b="1" dirty="0" smtClean="0"/>
              <a:t>شكل </a:t>
            </a:r>
            <a:r>
              <a:rPr lang="ar-SA" sz="4000" b="1" dirty="0" smtClean="0"/>
              <a:t>السابق </a:t>
            </a:r>
            <a:r>
              <a:rPr lang="ar-BH" sz="4000" b="1" dirty="0" smtClean="0"/>
              <a:t> </a:t>
            </a:r>
            <a:r>
              <a:rPr lang="ar-SA" sz="4000" b="1" dirty="0" smtClean="0"/>
              <a:t>نلاحظ أنه :</a:t>
            </a:r>
          </a:p>
          <a:p>
            <a:pPr algn="just" rtl="1">
              <a:spcBef>
                <a:spcPct val="50000"/>
              </a:spcBef>
            </a:pPr>
            <a:r>
              <a:rPr lang="ar-SA" sz="4000" b="1" dirty="0" smtClean="0"/>
              <a:t>           </a:t>
            </a:r>
            <a:r>
              <a:rPr lang="ar-BH" sz="4000" b="1" dirty="0" smtClean="0"/>
              <a:t>بزيادة </a:t>
            </a:r>
            <a:r>
              <a:rPr lang="ar-BH" sz="4000" b="1" dirty="0"/>
              <a:t>الإنفاق الحكومي بمقدار 50 مليون دينار </a:t>
            </a:r>
            <a:r>
              <a:rPr lang="ar-SA" sz="4000" b="1" dirty="0" smtClean="0"/>
              <a:t>فإن ذلك يؤدي إلى زيادة </a:t>
            </a:r>
            <a:r>
              <a:rPr lang="ar-BH" sz="4000" b="1" dirty="0" smtClean="0"/>
              <a:t> </a:t>
            </a:r>
            <a:r>
              <a:rPr lang="ar-BH" sz="4000" b="1" dirty="0"/>
              <a:t>الطلب الكلي </a:t>
            </a:r>
            <a:r>
              <a:rPr lang="ar-SA" sz="4000" b="1" dirty="0" smtClean="0"/>
              <a:t>بطريقة </a:t>
            </a:r>
            <a:r>
              <a:rPr lang="ar-BH" sz="4000" b="1" dirty="0" smtClean="0"/>
              <a:t>مباشرة</a:t>
            </a:r>
            <a:r>
              <a:rPr lang="ar-BH" sz="4000" b="1" dirty="0"/>
              <a:t>، </a:t>
            </a:r>
            <a:r>
              <a:rPr lang="ar-BH" sz="4000" b="1" dirty="0" err="1" smtClean="0"/>
              <a:t>و</a:t>
            </a:r>
            <a:r>
              <a:rPr lang="ar-SA" sz="4000" b="1" dirty="0" smtClean="0"/>
              <a:t>عليه فقد </a:t>
            </a:r>
            <a:r>
              <a:rPr lang="ar-BH" sz="4000" b="1" dirty="0" smtClean="0"/>
              <a:t>انتقل </a:t>
            </a:r>
            <a:r>
              <a:rPr lang="ar-BH" sz="4000" b="1" dirty="0"/>
              <a:t>توازن الإقتصاد من </a:t>
            </a:r>
            <a:r>
              <a:rPr lang="en-US" sz="4000" b="1" dirty="0"/>
              <a:t>E</a:t>
            </a:r>
            <a:r>
              <a:rPr lang="en-US" sz="4000" b="1" baseline="-25000" dirty="0"/>
              <a:t>1</a:t>
            </a:r>
            <a:r>
              <a:rPr lang="ar-BH" sz="4000" b="1" dirty="0"/>
              <a:t> حيث الكساد، </a:t>
            </a:r>
            <a:r>
              <a:rPr lang="ar-BH" sz="4000" b="1" dirty="0" smtClean="0"/>
              <a:t>وارتفاع </a:t>
            </a:r>
            <a:r>
              <a:rPr lang="ar-BH" sz="4000" b="1" dirty="0"/>
              <a:t>البطالة إلى </a:t>
            </a:r>
            <a:r>
              <a:rPr lang="en-US" sz="4000" b="1" dirty="0"/>
              <a:t>E</a:t>
            </a:r>
            <a:r>
              <a:rPr lang="en-US" sz="4000" b="1" baseline="-25000" dirty="0"/>
              <a:t>2</a:t>
            </a:r>
            <a:r>
              <a:rPr lang="ar-BH" sz="4000" b="1" dirty="0"/>
              <a:t> حيث </a:t>
            </a:r>
            <a:r>
              <a:rPr lang="ar-BH" sz="4000" b="1" dirty="0" smtClean="0"/>
              <a:t>الاستخدام </a:t>
            </a:r>
            <a:r>
              <a:rPr lang="ar-BH" sz="4000" b="1" dirty="0"/>
              <a:t>الكامل، </a:t>
            </a:r>
            <a:r>
              <a:rPr lang="ar-BH" sz="4000" b="1" dirty="0" err="1" smtClean="0"/>
              <a:t>و</a:t>
            </a:r>
            <a:r>
              <a:rPr lang="ar-SA" sz="4000" b="1" dirty="0" smtClean="0"/>
              <a:t>بالتالي </a:t>
            </a:r>
            <a:r>
              <a:rPr lang="ar-BH" sz="4000" b="1" dirty="0" smtClean="0"/>
              <a:t>زاد </a:t>
            </a:r>
            <a:r>
              <a:rPr lang="ar-BH" sz="4000" b="1" dirty="0"/>
              <a:t>الدخل القومي بمقدار 250 مليون </a:t>
            </a:r>
            <a:r>
              <a:rPr lang="ar-BH" sz="4000" b="1" dirty="0" smtClean="0"/>
              <a:t>دينار</a:t>
            </a:r>
            <a:r>
              <a:rPr lang="ar-SA" sz="4000" b="1" dirty="0" smtClean="0"/>
              <a:t>،</a:t>
            </a:r>
            <a:r>
              <a:rPr lang="ar-BH" sz="4000" b="1" dirty="0" smtClean="0"/>
              <a:t> وه</a:t>
            </a:r>
            <a:r>
              <a:rPr lang="ar-SA" sz="4000" b="1" dirty="0" err="1" smtClean="0"/>
              <a:t>ذه</a:t>
            </a:r>
            <a:r>
              <a:rPr lang="ar-SA" sz="4000" b="1" dirty="0" smtClean="0"/>
              <a:t> الزيادة تمثل </a:t>
            </a:r>
            <a:r>
              <a:rPr lang="ar-BH" sz="4000" b="1" dirty="0" smtClean="0"/>
              <a:t>خمسة </a:t>
            </a:r>
            <a:r>
              <a:rPr lang="ar-BH" sz="4000" b="1" dirty="0"/>
              <a:t>أضعاف الزيادة في الإنفاق الحكومي.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العاشرة   </a:t>
            </a:r>
          </a:p>
          <a:p>
            <a:pPr eaLnBrk="1" hangingPunct="1"/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السياسة المالية 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الفصل السابع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2041</TotalTime>
  <Words>618</Words>
  <Application>Microsoft Office PowerPoint</Application>
  <PresentationFormat>A4 Paper (210x297 mm)‎</PresentationFormat>
  <Paragraphs>74</Paragraphs>
  <Slides>20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2" baseType="lpstr">
      <vt:lpstr>Office Theme</vt:lpstr>
      <vt:lpstr>Equation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299</cp:revision>
  <dcterms:created xsi:type="dcterms:W3CDTF">2009-10-14T19:14:34Z</dcterms:created>
  <dcterms:modified xsi:type="dcterms:W3CDTF">2011-04-17T13:10:06Z</dcterms:modified>
</cp:coreProperties>
</file>