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0" r:id="rId2"/>
    <p:sldId id="302" r:id="rId3"/>
    <p:sldId id="301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2" r:id="rId13"/>
    <p:sldId id="313" r:id="rId14"/>
    <p:sldId id="314" r:id="rId15"/>
    <p:sldId id="316" r:id="rId16"/>
  </p:sldIdLst>
  <p:sldSz cx="9906000" cy="6858000" type="A4"/>
  <p:notesSz cx="6858000" cy="9710738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AD9968"/>
    <a:srgbClr val="3B84AF"/>
    <a:srgbClr val="FF33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290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6/2/2011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0100" y="728663"/>
            <a:ext cx="5257800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2601"/>
            <a:ext cx="5486400" cy="4369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71800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3516"/>
            <a:ext cx="2971800" cy="4855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4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6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7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8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81200" y="3048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u="sng" dirty="0" smtClean="0">
                <a:solidFill>
                  <a:srgbClr val="FF0000"/>
                </a:solidFill>
              </a:rPr>
              <a:t>أولا : تطبيقات على المنحنيات </a:t>
            </a:r>
            <a:endParaRPr lang="ar-SA" sz="4000" b="1" u="sng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0" y="1066800"/>
            <a:ext cx="9677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009900"/>
                </a:solidFill>
              </a:rPr>
              <a:t>التطبيق الأول</a:t>
            </a:r>
            <a:r>
              <a:rPr lang="ar-SA" sz="3200" b="1" dirty="0" smtClean="0">
                <a:solidFill>
                  <a:srgbClr val="FF0000"/>
                </a:solidFill>
              </a:rPr>
              <a:t>: منحى فيلبس يبين العلاقة العكسية بين التضخم والبطالة    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04800" y="1981200"/>
          <a:ext cx="8763000" cy="3886200"/>
        </p:xfrm>
        <a:graphic>
          <a:graphicData uri="http://schemas.openxmlformats.org/presentationml/2006/ole">
            <p:oleObj spid="_x0000_s1025" name="شريحة" r:id="rId3" imgW="4009787" imgH="3006809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15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منحى يبين أ</a:t>
            </a:r>
            <a:r>
              <a:rPr lang="ar-YE" sz="3200" b="1" dirty="0" smtClean="0">
                <a:solidFill>
                  <a:srgbClr val="FF0000"/>
                </a:solidFill>
              </a:rPr>
              <a:t>ن النمو الاقتصادي مرهون بقلة التدخل الحكومي في السياسة النقدية وبزيادة استقلالية البنك المركزي. 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457200" y="1371600"/>
          <a:ext cx="8839200" cy="4267200"/>
        </p:xfrm>
        <a:graphic>
          <a:graphicData uri="http://schemas.openxmlformats.org/presentationml/2006/ole">
            <p:oleObj spid="_x0000_s18433" name="شريحة" r:id="rId3" imgW="3393838" imgH="2544917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152400"/>
            <a:ext cx="94488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منحى الضريبة والدخل والذي يبين أنه </a:t>
            </a:r>
            <a:r>
              <a:rPr lang="ar-BH" sz="3200" b="1" dirty="0" smtClean="0">
                <a:solidFill>
                  <a:srgbClr val="FF0000"/>
                </a:solidFill>
              </a:rPr>
              <a:t>بزيادة </a:t>
            </a:r>
            <a:r>
              <a:rPr lang="ar-SA" sz="3200" b="1" dirty="0" smtClean="0">
                <a:solidFill>
                  <a:srgbClr val="FF0000"/>
                </a:solidFill>
              </a:rPr>
              <a:t>الإنفاق الحكومي </a:t>
            </a:r>
            <a:r>
              <a:rPr lang="ar-BH" sz="3200" b="1" dirty="0" smtClean="0">
                <a:solidFill>
                  <a:srgbClr val="FF0000"/>
                </a:solidFill>
              </a:rPr>
              <a:t>بمقدار </a:t>
            </a:r>
            <a:r>
              <a:rPr lang="ar-SA" sz="3200" b="1" dirty="0" smtClean="0">
                <a:solidFill>
                  <a:srgbClr val="FF0000"/>
                </a:solidFill>
              </a:rPr>
              <a:t>50</a:t>
            </a:r>
            <a:r>
              <a:rPr lang="ar-BH" sz="3200" b="1" dirty="0" smtClean="0">
                <a:solidFill>
                  <a:srgbClr val="FF0000"/>
                </a:solidFill>
              </a:rPr>
              <a:t> مليون دينار </a:t>
            </a:r>
            <a:r>
              <a:rPr lang="ar-SA" sz="3200" b="1" dirty="0" smtClean="0">
                <a:solidFill>
                  <a:srgbClr val="FF0000"/>
                </a:solidFill>
              </a:rPr>
              <a:t>زاد</a:t>
            </a:r>
            <a:r>
              <a:rPr lang="ar-BH" sz="3200" b="1" dirty="0" smtClean="0">
                <a:solidFill>
                  <a:srgbClr val="FF0000"/>
                </a:solidFill>
              </a:rPr>
              <a:t> الطلب الكلي بمقدار</a:t>
            </a:r>
            <a:r>
              <a:rPr lang="ar-SA" sz="3200" b="1" dirty="0" smtClean="0">
                <a:solidFill>
                  <a:srgbClr val="FF0000"/>
                </a:solidFill>
              </a:rPr>
              <a:t>250مليون.</a:t>
            </a:r>
          </a:p>
          <a:p>
            <a:pPr algn="just"/>
            <a:r>
              <a:rPr lang="ar-SA" sz="3200" b="1" dirty="0" smtClean="0">
                <a:solidFill>
                  <a:srgbClr val="FF0000"/>
                </a:solidFill>
              </a:rPr>
              <a:t>كما يبين أنه</a:t>
            </a:r>
            <a:r>
              <a:rPr lang="ar-BH" sz="3200" b="1" dirty="0" smtClean="0">
                <a:solidFill>
                  <a:srgbClr val="FF0000"/>
                </a:solidFill>
              </a:rPr>
              <a:t> انتقل توازن الإقتصاد من </a:t>
            </a: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1</a:t>
            </a:r>
            <a:r>
              <a:rPr lang="ar-BH" sz="3200" b="1" dirty="0" smtClean="0">
                <a:solidFill>
                  <a:srgbClr val="FF0000"/>
                </a:solidFill>
              </a:rPr>
              <a:t> حيث</a:t>
            </a:r>
            <a:r>
              <a:rPr lang="ar-SA" sz="3200" b="1" dirty="0" smtClean="0">
                <a:solidFill>
                  <a:srgbClr val="FF0000"/>
                </a:solidFill>
              </a:rPr>
              <a:t> الكساد</a:t>
            </a:r>
            <a:r>
              <a:rPr lang="ar-BH" sz="3200" b="1" dirty="0" smtClean="0">
                <a:solidFill>
                  <a:srgbClr val="FF0000"/>
                </a:solidFill>
              </a:rPr>
              <a:t>، وارتفاع البطالة إلى </a:t>
            </a: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2</a:t>
            </a:r>
            <a:r>
              <a:rPr lang="ar-BH" sz="3200" b="1" dirty="0" smtClean="0">
                <a:solidFill>
                  <a:srgbClr val="FF0000"/>
                </a:solidFill>
              </a:rPr>
              <a:t> حيث </a:t>
            </a:r>
            <a:r>
              <a:rPr lang="ar-SA" sz="3200" b="1" dirty="0" smtClean="0">
                <a:solidFill>
                  <a:srgbClr val="FF0000"/>
                </a:solidFill>
              </a:rPr>
              <a:t>الاستخدام الكامل </a:t>
            </a:r>
            <a:r>
              <a:rPr lang="ar-BH" sz="3200" b="1" dirty="0" smtClean="0">
                <a:solidFill>
                  <a:srgbClr val="FF0000"/>
                </a:solidFill>
              </a:rPr>
              <a:t>.</a:t>
            </a:r>
            <a:endParaRPr lang="ar-SA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228600" y="2209800"/>
          <a:ext cx="9220200" cy="3962400"/>
        </p:xfrm>
        <a:graphic>
          <a:graphicData uri="http://schemas.openxmlformats.org/presentationml/2006/ole">
            <p:oleObj spid="_x0000_s19457" name="شريحة" r:id="rId3" imgW="4527876" imgH="339406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762000" y="1447800"/>
          <a:ext cx="8305800" cy="4648200"/>
        </p:xfrm>
        <a:graphic>
          <a:graphicData uri="http://schemas.openxmlformats.org/presentationml/2006/ole">
            <p:oleObj spid="_x0000_s20481" name="شريحة" r:id="rId3" imgW="4561336" imgH="3420025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15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u="sng" dirty="0" smtClean="0">
                <a:solidFill>
                  <a:srgbClr val="009900"/>
                </a:solidFill>
              </a:rPr>
              <a:t>التطبيق الرابع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يبين هذا المنحى أنه </a:t>
            </a:r>
            <a:r>
              <a:rPr lang="ar-BH" sz="3200" b="1" dirty="0" smtClean="0">
                <a:solidFill>
                  <a:srgbClr val="FF0000"/>
                </a:solidFill>
              </a:rPr>
              <a:t>عند </a:t>
            </a:r>
            <a:r>
              <a:rPr lang="en-US" sz="3200" b="1" dirty="0" smtClean="0">
                <a:solidFill>
                  <a:srgbClr val="FF0000"/>
                </a:solidFill>
              </a:rPr>
              <a:t>(Y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B</a:t>
            </a:r>
            <a:r>
              <a:rPr lang="en-US" sz="3200" b="1" dirty="0" smtClean="0">
                <a:solidFill>
                  <a:srgbClr val="FF0000"/>
                </a:solidFill>
              </a:rPr>
              <a:t>)</a:t>
            </a:r>
            <a:r>
              <a:rPr lang="ar-BH" sz="3200" b="1" dirty="0" smtClean="0">
                <a:solidFill>
                  <a:srgbClr val="FF0000"/>
                </a:solidFill>
              </a:rPr>
              <a:t> يتعادل </a:t>
            </a:r>
            <a:r>
              <a:rPr lang="ar-SA" sz="3200" b="1" dirty="0" smtClean="0">
                <a:solidFill>
                  <a:srgbClr val="FF0000"/>
                </a:solidFill>
              </a:rPr>
              <a:t>الإنفاق</a:t>
            </a:r>
            <a:r>
              <a:rPr lang="ar-BH" sz="3200" b="1" dirty="0" smtClean="0">
                <a:solidFill>
                  <a:srgbClr val="FF0000"/>
                </a:solidFill>
              </a:rPr>
              <a:t> مع </a:t>
            </a:r>
            <a:r>
              <a:rPr lang="ar-SA" sz="3200" b="1" dirty="0" smtClean="0">
                <a:solidFill>
                  <a:srgbClr val="FF0000"/>
                </a:solidFill>
              </a:rPr>
              <a:t>إيراد الضريبة</a:t>
            </a:r>
            <a:r>
              <a:rPr lang="ar-BH" sz="3200" b="1" dirty="0" smtClean="0">
                <a:solidFill>
                  <a:srgbClr val="FF0000"/>
                </a:solidFill>
              </a:rPr>
              <a:t> وتكون الموازنة </a:t>
            </a:r>
            <a:r>
              <a:rPr lang="ar-SA" sz="3200" b="1" dirty="0" smtClean="0">
                <a:solidFill>
                  <a:srgbClr val="FF0000"/>
                </a:solidFill>
              </a:rPr>
              <a:t>متوازنة</a:t>
            </a:r>
            <a:r>
              <a:rPr lang="ar-BH" sz="3200" b="1" dirty="0" smtClean="0">
                <a:solidFill>
                  <a:srgbClr val="FF0000"/>
                </a:solidFill>
              </a:rPr>
              <a:t> .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Line 1"/>
          <p:cNvSpPr>
            <a:spLocks noChangeShapeType="1"/>
          </p:cNvSpPr>
          <p:nvPr/>
        </p:nvSpPr>
        <p:spPr bwMode="auto">
          <a:xfrm flipV="1">
            <a:off x="2057400" y="1600200"/>
            <a:ext cx="0" cy="3733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2590800" y="3505200"/>
            <a:ext cx="4800600" cy="914400"/>
          </a:xfrm>
          <a:custGeom>
            <a:avLst/>
            <a:gdLst/>
            <a:ahLst/>
            <a:cxnLst>
              <a:cxn ang="0">
                <a:pos x="0" y="740"/>
              </a:cxn>
              <a:cxn ang="0">
                <a:pos x="390" y="130"/>
              </a:cxn>
              <a:cxn ang="0">
                <a:pos x="1150" y="690"/>
              </a:cxn>
              <a:cxn ang="0">
                <a:pos x="1930" y="10"/>
              </a:cxn>
              <a:cxn ang="0">
                <a:pos x="2700" y="630"/>
              </a:cxn>
            </a:cxnLst>
            <a:rect l="0" t="0" r="r" b="b"/>
            <a:pathLst>
              <a:path w="2700" h="740">
                <a:moveTo>
                  <a:pt x="0" y="740"/>
                </a:moveTo>
                <a:cubicBezTo>
                  <a:pt x="99" y="439"/>
                  <a:pt x="198" y="138"/>
                  <a:pt x="390" y="130"/>
                </a:cubicBezTo>
                <a:cubicBezTo>
                  <a:pt x="582" y="122"/>
                  <a:pt x="893" y="710"/>
                  <a:pt x="1150" y="690"/>
                </a:cubicBezTo>
                <a:cubicBezTo>
                  <a:pt x="1407" y="670"/>
                  <a:pt x="1672" y="20"/>
                  <a:pt x="1930" y="10"/>
                </a:cubicBezTo>
                <a:cubicBezTo>
                  <a:pt x="2188" y="0"/>
                  <a:pt x="2444" y="315"/>
                  <a:pt x="2700" y="630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1154113" y="307975"/>
            <a:ext cx="50800" cy="5080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7391400" y="5257800"/>
            <a:ext cx="1371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Time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239000" y="39624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838200" y="85725"/>
            <a:ext cx="457200" cy="222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0" y="4572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1"/>
          <p:cNvSpPr>
            <a:spLocks noChangeShapeType="1"/>
          </p:cNvSpPr>
          <p:nvPr/>
        </p:nvSpPr>
        <p:spPr bwMode="auto">
          <a:xfrm flipV="1">
            <a:off x="2057400" y="5257800"/>
            <a:ext cx="5867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343400" y="44196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38800" y="27432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819400" y="2819400"/>
            <a:ext cx="638176" cy="73818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219200" y="914400"/>
            <a:ext cx="13716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latin typeface="Calibri" pitchFamily="34" charset="0"/>
              </a:rPr>
              <a:t>GDP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228600" y="1524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الخامس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يبين هذا المنحى الدورات </a:t>
            </a:r>
            <a:r>
              <a:rPr lang="ar-SA" sz="3200" b="1" dirty="0" err="1" smtClean="0">
                <a:solidFill>
                  <a:srgbClr val="FF0000"/>
                </a:solidFill>
              </a:rPr>
              <a:t>الإقتصادية</a:t>
            </a:r>
            <a:r>
              <a:rPr lang="ar-SA" sz="3200" b="1" dirty="0" smtClean="0">
                <a:solidFill>
                  <a:srgbClr val="FF0000"/>
                </a:solidFill>
              </a:rPr>
              <a:t> حيث يبدأ الانكماش عند النقطة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a</a:t>
            </a:r>
            <a:r>
              <a:rPr lang="ar-SA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ويبدأ الانتعاش عند النقطة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b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981200" y="3048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ثانيا : تطبيقات على المعادلات 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1752600" y="2362200"/>
          <a:ext cx="6477000" cy="2743200"/>
        </p:xfrm>
        <a:graphic>
          <a:graphicData uri="http://schemas.openxmlformats.org/presentationml/2006/ole">
            <p:oleObj spid="_x0000_s22531" name="Equation" r:id="rId3" imgW="977760" imgH="393480" progId="Equation.3">
              <p:embed/>
            </p:oleObj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228600" y="9906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</a:t>
            </a:r>
            <a:r>
              <a:rPr lang="ar-SA" sz="3200" b="1" dirty="0" smtClean="0">
                <a:solidFill>
                  <a:srgbClr val="009900"/>
                </a:solidFill>
              </a:rPr>
              <a:t>: </a:t>
            </a:r>
            <a:r>
              <a:rPr lang="ar-SA" sz="3200" b="1" dirty="0" smtClean="0">
                <a:solidFill>
                  <a:srgbClr val="FF0000"/>
                </a:solidFill>
              </a:rPr>
              <a:t>تمثل هذه المعادلة مضاعف الضريبة الثابتة 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304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: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28600" y="9144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المعادلة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Y=f(L,K,T)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عن العلاقة بين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الناتج المحلي الإجمالي </a:t>
            </a:r>
            <a:r>
              <a:rPr kumimoji="0" lang="ar-SA" sz="4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الحقيقي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والعوامل المحددة للعرض الكلي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28600" y="2209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 :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27432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المعادلة                   عن مضاعف الإنفاق الحكومي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4648200" y="2743200"/>
          <a:ext cx="2286000" cy="762000"/>
        </p:xfrm>
        <a:graphic>
          <a:graphicData uri="http://schemas.openxmlformats.org/presentationml/2006/ole">
            <p:oleObj spid="_x0000_s23555" name="Equation" r:id="rId3" imgW="711000" imgH="393480" progId="Equation.3">
              <p:embed/>
            </p:oleObj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228600" y="39624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الرابع 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8600" y="4495800"/>
            <a:ext cx="937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/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المعادلة                                                   .                                             </a:t>
            </a:r>
            <a:r>
              <a:rPr kumimoji="0" lang="ar-SA" sz="4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ar-SA" sz="4000" dirty="0" smtClean="0"/>
              <a:t> </a:t>
            </a:r>
            <a:r>
              <a:rPr lang="ar-SA" sz="4000" dirty="0" smtClean="0"/>
              <a:t/>
            </a:r>
            <a:br>
              <a:rPr lang="ar-SA" sz="4000" dirty="0" smtClean="0"/>
            </a:br>
            <a:r>
              <a:rPr lang="ar-SA" sz="4000" dirty="0" smtClean="0"/>
              <a:t>تعبر عن مضاعف الموازنة </a:t>
            </a:r>
            <a:r>
              <a:rPr lang="ar-SA" sz="4000" dirty="0" smtClean="0"/>
              <a:t>المتوازنة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295400" y="4267200"/>
          <a:ext cx="5410200" cy="914400"/>
        </p:xfrm>
        <a:graphic>
          <a:graphicData uri="http://schemas.openxmlformats.org/presentationml/2006/ole">
            <p:oleObj spid="_x0000_s23556" name="Equation" r:id="rId4" imgW="266688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905000" y="1143000"/>
          <a:ext cx="6172200" cy="1524000"/>
        </p:xfrm>
        <a:graphic>
          <a:graphicData uri="http://schemas.openxmlformats.org/presentationml/2006/ole">
            <p:oleObj spid="_x0000_s24578" name="Equation" r:id="rId3" imgW="1638000" imgH="431640" progId="Equation.3">
              <p:embed/>
            </p:oleObj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228600" y="304800"/>
            <a:ext cx="94488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الخامس  </a:t>
            </a:r>
            <a:endParaRPr lang="en-US" sz="3200" u="sng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600" y="2974776"/>
            <a:ext cx="9372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تعبر هذه المعادلة عن معجل الاستثمار  </a:t>
            </a: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0" y="152400"/>
            <a:ext cx="74237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olidFill>
                  <a:srgbClr val="FF0000"/>
                </a:solidFill>
              </a:rPr>
              <a:t>ثالثا : تطبيقات على الجداول   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685800" y="2438400"/>
          <a:ext cx="8305800" cy="3771900"/>
        </p:xfrm>
        <a:graphic>
          <a:graphicData uri="http://schemas.openxmlformats.org/presentationml/2006/ole">
            <p:oleObj spid="_x0000_s25601" name="شريحة" r:id="rId3" imgW="3110329" imgH="2331819" progId="PowerPoint.Slide.12">
              <p:embed/>
            </p:oleObj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228600" y="838200"/>
            <a:ext cx="944880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 :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/>
              <a:t>يبين هذا الجدول كيفية حساب </a:t>
            </a:r>
            <a:r>
              <a:rPr lang="ar-SA" sz="3200" b="1" dirty="0" err="1" smtClean="0"/>
              <a:t>الـ</a:t>
            </a:r>
            <a:r>
              <a:rPr lang="fr-FR" sz="3200" b="1" dirty="0" smtClean="0"/>
              <a:t>GDP</a:t>
            </a:r>
            <a:r>
              <a:rPr lang="ar-SA" sz="3200" b="1" dirty="0" smtClean="0"/>
              <a:t> بطريقة الدخل الوطني بحيث نضيف إليه كل من </a:t>
            </a:r>
            <a:r>
              <a:rPr lang="ar-SA" sz="3200" b="1" dirty="0" smtClean="0">
                <a:solidFill>
                  <a:srgbClr val="FF0000"/>
                </a:solidFill>
              </a:rPr>
              <a:t>دخل الإيجارات </a:t>
            </a:r>
            <a:r>
              <a:rPr lang="ar-SA" sz="3200" b="1" dirty="0" smtClean="0"/>
              <a:t>ثم </a:t>
            </a:r>
            <a:r>
              <a:rPr lang="ar-SA" sz="3200" b="1" dirty="0" smtClean="0">
                <a:solidFill>
                  <a:srgbClr val="FF0000"/>
                </a:solidFill>
              </a:rPr>
              <a:t>ناقصا الإعانات غير المباشرة </a:t>
            </a:r>
            <a:r>
              <a:rPr lang="ar-SA" sz="3200" b="1" dirty="0" smtClean="0"/>
              <a:t>ثم </a:t>
            </a:r>
            <a:r>
              <a:rPr lang="ar-SA" sz="3200" b="1" dirty="0" smtClean="0">
                <a:solidFill>
                  <a:srgbClr val="FF0000"/>
                </a:solidFill>
              </a:rPr>
              <a:t>الناتج المحلي الإجمالي </a:t>
            </a:r>
            <a:r>
              <a:rPr lang="ar-SA" sz="3200" b="1" dirty="0" smtClean="0"/>
              <a:t>وذلك على التوالي . </a:t>
            </a:r>
            <a:endParaRPr lang="en-US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533400" y="1752600"/>
          <a:ext cx="8610600" cy="4267200"/>
        </p:xfrm>
        <a:graphic>
          <a:graphicData uri="http://schemas.openxmlformats.org/presentationml/2006/ole">
            <p:oleObj spid="_x0000_s26625" name="شريحة" r:id="rId3" imgW="4564214" imgH="3422909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2286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الأول :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ar-BH" sz="3200" b="1" dirty="0" smtClean="0"/>
              <a:t>وفقا للجدول أدناه فإن مكاسب</a:t>
            </a:r>
            <a:r>
              <a:rPr lang="ar-SA" sz="3200" b="1" dirty="0" smtClean="0"/>
              <a:t> التجارة بين البلدين هي  </a:t>
            </a:r>
            <a:r>
              <a:rPr lang="ar-SA" sz="3200" b="1" dirty="0" smtClean="0">
                <a:solidFill>
                  <a:srgbClr val="FF0000"/>
                </a:solidFill>
              </a:rPr>
              <a:t>30-26=4 </a:t>
            </a:r>
            <a:r>
              <a:rPr lang="ar-SA" sz="3200" b="1" dirty="0" smtClean="0"/>
              <a:t>(بالنسبة للخانة أ) و </a:t>
            </a:r>
            <a:r>
              <a:rPr lang="ar-SA" sz="3200" b="1" dirty="0" smtClean="0">
                <a:solidFill>
                  <a:srgbClr val="FF0000"/>
                </a:solidFill>
              </a:rPr>
              <a:t>30-18= 12</a:t>
            </a:r>
            <a:r>
              <a:rPr lang="ar-SA" sz="3200" b="1" dirty="0" smtClean="0"/>
              <a:t> (بالنسبة للخانة ب)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304800" y="1371600"/>
          <a:ext cx="9372600" cy="4419600"/>
        </p:xfrm>
        <a:graphic>
          <a:graphicData uri="http://schemas.openxmlformats.org/presentationml/2006/ole">
            <p:oleObj spid="_x0000_s27649" name="شريحة" r:id="rId3" imgW="4556658" imgH="3418222" progId="PowerPoint.Slide.12">
              <p:embed/>
            </p:oleObj>
          </a:graphicData>
        </a:graphic>
      </p:graphicFrame>
      <p:sp>
        <p:nvSpPr>
          <p:cNvPr id="4" name="مربع نص 3"/>
          <p:cNvSpPr txBox="1"/>
          <p:nvPr/>
        </p:nvSpPr>
        <p:spPr>
          <a:xfrm>
            <a:off x="228600" y="228600"/>
            <a:ext cx="94488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الثاني :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ar-BH" sz="3200" b="1" dirty="0" smtClean="0"/>
              <a:t>يعبر الشكل أعلاه عن </a:t>
            </a:r>
            <a:r>
              <a:rPr lang="ar-BH" sz="3200" b="1" dirty="0" smtClean="0">
                <a:solidFill>
                  <a:srgbClr val="FF0000"/>
                </a:solidFill>
              </a:rPr>
              <a:t>الحلقة المفرغة للفقر 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28600" y="228600"/>
            <a:ext cx="94488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ar-SA" sz="3200" b="1" u="sng" dirty="0" smtClean="0">
                <a:solidFill>
                  <a:srgbClr val="009900"/>
                </a:solidFill>
              </a:rPr>
              <a:t>التطبيق الثالث :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just"/>
            <a:r>
              <a:rPr lang="ar-SA" sz="3200" b="1" dirty="0" smtClean="0"/>
              <a:t>في الشكل أعلاه، فإن </a:t>
            </a:r>
            <a:r>
              <a:rPr lang="ar-BH" sz="3200" b="1" dirty="0" smtClean="0"/>
              <a:t>التدفق المالي </a:t>
            </a:r>
            <a:r>
              <a:rPr lang="ar-BH" sz="3200" b="1" dirty="0" err="1" smtClean="0"/>
              <a:t>ل</a:t>
            </a:r>
            <a:r>
              <a:rPr lang="ar-SA" sz="3200" b="1" dirty="0" smtClean="0"/>
              <a:t>لدخل</a:t>
            </a:r>
            <a:r>
              <a:rPr lang="ar-BH" sz="3200" b="1" dirty="0" smtClean="0"/>
              <a:t> من قطاع الأعمال إلى القطاع العائلي </a:t>
            </a:r>
            <a:r>
              <a:rPr lang="ar-BH" sz="3200" b="1" dirty="0" err="1" smtClean="0"/>
              <a:t>و</a:t>
            </a:r>
            <a:r>
              <a:rPr lang="ar-SA" sz="3200" b="1" dirty="0" smtClean="0"/>
              <a:t>الإنفاق</a:t>
            </a:r>
            <a:r>
              <a:rPr lang="ar-BH" sz="3200" b="1" dirty="0" smtClean="0"/>
              <a:t> من القطاع العائلي إلى قطاع الأعمال، والتدفق </a:t>
            </a:r>
            <a:r>
              <a:rPr lang="ar-SA" sz="3200" b="1" dirty="0" smtClean="0"/>
              <a:t>المادي </a:t>
            </a:r>
            <a:r>
              <a:rPr lang="ar-BH" sz="3200" b="1" dirty="0" smtClean="0"/>
              <a:t> للناتج المحلي الإجمالي من قطاع الأعمال إلى القطاع العائلي وتدفق </a:t>
            </a:r>
            <a:r>
              <a:rPr lang="ar-SA" sz="3200" b="1" dirty="0" smtClean="0"/>
              <a:t>الموارد</a:t>
            </a:r>
            <a:r>
              <a:rPr lang="ar-BH" sz="3200" b="1" dirty="0" smtClean="0"/>
              <a:t> من القطاع العائلي إلى قطاع الأعمال. </a:t>
            </a:r>
            <a:endParaRPr lang="en-US" sz="3200" dirty="0" smtClean="0"/>
          </a:p>
          <a:p>
            <a:endParaRPr lang="en-US" sz="3200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04800" y="2819400"/>
          <a:ext cx="9296400" cy="3352800"/>
        </p:xfrm>
        <a:graphic>
          <a:graphicData uri="http://schemas.openxmlformats.org/presentationml/2006/ole">
            <p:oleObj spid="_x0000_s29698" name="شريحة" r:id="rId3" imgW="4527876" imgH="339406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371600" y="2590800"/>
          <a:ext cx="6858000" cy="3657600"/>
        </p:xfrm>
        <a:graphic>
          <a:graphicData uri="http://schemas.openxmlformats.org/drawingml/2006/table">
            <a:tbl>
              <a:tblPr rtl="1"/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Q</a:t>
                      </a:r>
                      <a:r>
                        <a:rPr lang="en-US" sz="4000" baseline="-250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P</a:t>
                      </a:r>
                      <a:r>
                        <a:rPr lang="en-US" sz="4000" baseline="-250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Q</a:t>
                      </a:r>
                      <a:r>
                        <a:rPr lang="en-US" sz="4000" baseline="-25000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P</a:t>
                      </a:r>
                      <a:r>
                        <a:rPr lang="en-US" sz="4000" baseline="-25000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>
                          <a:latin typeface="Calibri"/>
                          <a:ea typeface="Calibri"/>
                          <a:cs typeface="Times New Roman"/>
                        </a:rPr>
                        <a:t>السنة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150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000" dirty="0">
                          <a:latin typeface="Times New Roman"/>
                          <a:ea typeface="Calibri"/>
                          <a:cs typeface="Arial"/>
                        </a:rPr>
                        <a:t>70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BH" sz="4000" dirty="0"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28600" y="36611"/>
            <a:ext cx="94488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ar-SA" sz="4000" b="1" u="sng" dirty="0" smtClean="0">
                <a:solidFill>
                  <a:srgbClr val="009900"/>
                </a:solidFill>
              </a:rPr>
              <a:t>التطبيق الرابع :</a:t>
            </a:r>
            <a:endParaRPr lang="en-US" sz="4000" dirty="0" smtClean="0">
              <a:solidFill>
                <a:srgbClr val="FF0000"/>
              </a:solidFill>
            </a:endParaRPr>
          </a:p>
          <a:p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في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هذا 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الجدول بافتراض اقتصاد ينتج سلعتين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، الناتج المحلي النقدي في سنة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2008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و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2009</a:t>
            </a:r>
            <a:r>
              <a:rPr kumimoji="0" lang="ar-B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هما على التوالي </a:t>
            </a:r>
            <a:r>
              <a:rPr lang="ar-BH" sz="4000" dirty="0" smtClean="0"/>
              <a:t>5400 و11600      </a:t>
            </a:r>
            <a:endParaRPr lang="en-US" sz="4000" dirty="0" smtClean="0"/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384" name="Group 152"/>
          <p:cNvGraphicFramePr>
            <a:graphicFrameLocks noGrp="1"/>
          </p:cNvGraphicFramePr>
          <p:nvPr/>
        </p:nvGraphicFramePr>
        <p:xfrm>
          <a:off x="271727" y="1439674"/>
          <a:ext cx="9362547" cy="4750068"/>
        </p:xfrm>
        <a:graphic>
          <a:graphicData uri="http://schemas.openxmlformats.org/drawingml/2006/table">
            <a:tbl>
              <a:tblPr/>
              <a:tblGrid>
                <a:gridCol w="1872854"/>
                <a:gridCol w="1872853"/>
                <a:gridCol w="1871133"/>
                <a:gridCol w="1872854"/>
                <a:gridCol w="1872853"/>
              </a:tblGrid>
              <a:tr h="860554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حيث تكلفة الفرصة البديلة لسوريا في المنسوجات هي 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3/1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و بالنسبة للعراق في المنسوجات هي </a:t>
                      </a:r>
                      <a:r>
                        <a:rPr kumimoji="0" lang="ar-S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783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تكلفة الفرص البديلة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القمح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ألف طن / يوم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المنسوجات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ألف متر / يوم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الدولة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5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القمح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المنسوجات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إنتاج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إنتاج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6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3/1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سوريا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5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1/1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30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abic Transparent" pitchFamily="2" charset="-78"/>
                        </a:rPr>
                        <a:t>العراق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marL="99060" marR="9906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0"/>
            <a:ext cx="944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ar-SA" sz="4000" b="1" u="sng" dirty="0" smtClean="0">
                <a:solidFill>
                  <a:srgbClr val="009900"/>
                </a:solidFill>
              </a:rPr>
              <a:t>التطبيق الخامس :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جدول </a:t>
            </a:r>
            <a:r>
              <a:rPr lang="ar-SA" sz="4000" b="1" dirty="0" smtClean="0">
                <a:latin typeface="Arial" charset="0"/>
                <a:cs typeface="Arabic Transparent" pitchFamily="2" charset="-78"/>
              </a:rPr>
              <a:t>يبين 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إنتاج عمل يوم واحد في كل من العراق وسوريا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915400" y="6477001"/>
            <a:ext cx="825500" cy="244475"/>
          </a:xfrm>
          <a:prstGeom prst="rect">
            <a:avLst/>
          </a:prstGeom>
        </p:spPr>
        <p:txBody>
          <a:bodyPr/>
          <a:lstStyle/>
          <a:p>
            <a:fld id="{D16C210D-FB6C-4E97-8D77-93FDFA196275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599" y="838199"/>
          <a:ext cx="9448801" cy="5257802"/>
        </p:xfrm>
        <a:graphic>
          <a:graphicData uri="http://schemas.openxmlformats.org/drawingml/2006/table">
            <a:tbl>
              <a:tblPr rtl="1"/>
              <a:tblGrid>
                <a:gridCol w="5532935"/>
                <a:gridCol w="1584426"/>
                <a:gridCol w="2331440"/>
              </a:tblGrid>
              <a:tr h="523901">
                <a:tc gridSpan="3"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ar-SA" sz="1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و</a:t>
                      </a:r>
                      <a:r>
                        <a:rPr lang="ar-SA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كذا </a:t>
                      </a:r>
                      <a:r>
                        <a:rPr lang="ar-SA" sz="24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عدد  </a:t>
                      </a:r>
                      <a:r>
                        <a:rPr lang="ar-SA" sz="24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السكان وقوة العمل الفاعلة والبطالة في قطر معين</a:t>
                      </a:r>
                      <a:endParaRPr lang="en-US" sz="24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>
                      <a:noFill/>
                    </a:lnL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598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الهيكل</a:t>
                      </a:r>
                      <a:r>
                        <a:rPr lang="ar-BH" sz="2000" baseline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السكاني</a:t>
                      </a: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180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مليون نسمة</a:t>
                      </a:r>
                      <a:endParaRPr lang="en-US" sz="18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طريقة الحساب</a:t>
                      </a:r>
                      <a:endParaRPr lang="en-US" sz="200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1- عدد السكان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2- ناقصا من هم دون عمر (16) سنة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- 10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3- ناقصاً من هم فوق عمر (65) سنة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BH" sz="20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ar-SA" sz="20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 </a:t>
                      </a: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4- عدد السكان في عمر العمل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4 </a:t>
                      </a: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=</a:t>
                      </a: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[(3+2) -1]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5- ناقصاً عدد غير المشاركين في القوى العاملة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1.5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6- قوة العمل الفاعلة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4.5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(5) - (4) = 6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7- ناقصا عدد العاملين فعلاً</a:t>
                      </a:r>
                      <a:endParaRPr lang="en-US" sz="2000" b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3.5 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ln>
                          <a:solidFill>
                            <a:schemeClr val="tx1"/>
                          </a:solidFill>
                        </a:ln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8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8- عدد العاطلين عن العمل</a:t>
                      </a: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*</a:t>
                      </a:r>
                    </a:p>
                  </a:txBody>
                  <a:tcPr marL="74295" marR="7429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1.0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(7) - (6) = 8</a:t>
                      </a: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600" y="0"/>
            <a:ext cx="944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ar-SA" sz="4000" b="1" u="sng" dirty="0" smtClean="0">
                <a:solidFill>
                  <a:srgbClr val="009900"/>
                </a:solidFill>
              </a:rPr>
              <a:t>التطبيق السادس :</a:t>
            </a:r>
            <a:r>
              <a:rPr lang="ar-BH" sz="4000" b="1" dirty="0" smtClean="0">
                <a:latin typeface="Arial" charset="0"/>
                <a:cs typeface="Arabic Transparent" pitchFamily="2" charset="-78"/>
              </a:rPr>
              <a:t>جدول </a:t>
            </a:r>
            <a:r>
              <a:rPr lang="ar-SA" sz="4000" b="1" dirty="0" smtClean="0">
                <a:latin typeface="Arial" charset="0"/>
                <a:cs typeface="Arabic Transparent" pitchFamily="2" charset="-78"/>
              </a:rPr>
              <a:t>يبين كيفية حساب معدل البطالة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</TotalTime>
  <Words>518</Words>
  <Application>Microsoft Office PowerPoint</Application>
  <PresentationFormat>A4 Paper (210x297 mm)‎</PresentationFormat>
  <Paragraphs>101</Paragraphs>
  <Slides>15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15</vt:i4>
      </vt:variant>
    </vt:vector>
  </HeadingPairs>
  <TitlesOfParts>
    <vt:vector size="18" baseType="lpstr">
      <vt:lpstr>Office Theme</vt:lpstr>
      <vt:lpstr>شريحة</vt:lpstr>
      <vt:lpstr>Equation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Fawaz Alenazi</cp:lastModifiedBy>
  <cp:revision>142</cp:revision>
  <dcterms:created xsi:type="dcterms:W3CDTF">2009-10-14T19:14:34Z</dcterms:created>
  <dcterms:modified xsi:type="dcterms:W3CDTF">2011-06-01T22:22:12Z</dcterms:modified>
</cp:coreProperties>
</file>