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9" r:id="rId1"/>
  </p:sldMasterIdLst>
  <p:notesMasterIdLst>
    <p:notesMasterId r:id="rId16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1" r:id="rId14"/>
    <p:sldId id="292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FF"/>
    <a:srgbClr val="000000"/>
    <a:srgbClr val="FFFFCC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98" autoAdjust="0"/>
    <p:restoredTop sz="94664" autoAdjust="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fld id="{49E4EF59-C092-421C-A0F4-7E0FD0AB04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</p:grpSp>
      <p:sp>
        <p:nvSpPr>
          <p:cNvPr id="518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8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E4221-4F46-42F4-8214-0AF27E71792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50D75-CB97-4385-A464-EA6DD80746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58562-F666-441E-A722-5296FA811F6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B93DE-488D-4823-83C7-B7E299DCF3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0C95A-5A1E-4354-BE03-47B29452023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64C91-A604-4CE0-A98F-ED99151926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3BC93-D8CE-4F29-A6D3-38DF2091E3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1708A-9B67-4E47-BD6D-22630F3CB2D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7EBC2-8310-454E-9554-A85D2BC8F47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BBBFC-AD94-4132-80C8-0F884C3FC1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8D534-1131-4692-90B3-AD4D369BAB6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099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7177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101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2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3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4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5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0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1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2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3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4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5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6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7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8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19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0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1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2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3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4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25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grpSp>
            <p:nvGrpSpPr>
              <p:cNvPr id="7203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12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3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7204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14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7205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14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4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415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sp>
            <p:nvSpPr>
              <p:cNvPr id="4155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6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7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8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59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60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61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62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</p:grpSp>
      <p:sp>
        <p:nvSpPr>
          <p:cNvPr id="416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4166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1370FCA-5438-4208-9D5E-357CD193C76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67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3" grpId="0"/>
      <p:bldP spid="416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lmatar@kfu.edu.sa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b="1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r>
              <a:rPr lang="ar-SA" sz="2800" b="1" dirty="0" smtClean="0"/>
              <a:t>الصحة واللياقة (101-0231)</a:t>
            </a:r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Health &amp; Fitness</a:t>
            </a:r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endParaRPr lang="ar-SA" sz="2800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marL="514350" indent="-514350" algn="ctr" eaLnBrk="1" hangingPunct="1">
              <a:buFont typeface="Wingdings" pitchFamily="2" charset="2"/>
              <a:buNone/>
              <a:defRPr/>
            </a:pPr>
            <a:r>
              <a:rPr lang="ar-SA" sz="2800" dirty="0" smtClean="0"/>
              <a:t> </a:t>
            </a:r>
            <a:endParaRPr lang="en-US" sz="2800" dirty="0" smtClean="0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ar-SA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1357313" y="714375"/>
            <a:ext cx="6357937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ctr">
              <a:defRPr/>
            </a:pPr>
            <a:r>
              <a:rPr lang="ar-SA" sz="4000" b="1" dirty="0">
                <a:solidFill>
                  <a:srgbClr val="FFFF00"/>
                </a:solidFill>
              </a:rPr>
              <a:t>المخطط العام للمقرر</a:t>
            </a:r>
          </a:p>
          <a:p>
            <a:pPr marL="514350" indent="-514350" algn="ctr">
              <a:defRPr/>
            </a:pPr>
            <a:endParaRPr lang="ar-SA" b="1" dirty="0"/>
          </a:p>
          <a:p>
            <a:pPr marL="514350" indent="-514350" algn="ctr">
              <a:defRPr/>
            </a:pPr>
            <a:endParaRPr lang="ar-SA" b="1" dirty="0"/>
          </a:p>
          <a:p>
            <a:pPr marL="514350" indent="-514350" algn="ctr">
              <a:defRPr/>
            </a:pPr>
            <a:endParaRPr lang="ar-SA" b="1" dirty="0"/>
          </a:p>
          <a:p>
            <a:pPr marL="514350" indent="-514350" algn="ctr">
              <a:defRPr/>
            </a:pPr>
            <a:endParaRPr lang="en-US" dirty="0"/>
          </a:p>
          <a:p>
            <a:pPr marL="514350" indent="-514350" algn="ctr">
              <a:defRPr/>
            </a:pPr>
            <a:r>
              <a:rPr lang="ar-SA" sz="2400" b="1" dirty="0">
                <a:solidFill>
                  <a:srgbClr val="FFC000"/>
                </a:solidFill>
              </a:rPr>
              <a:t>أ.د/</a:t>
            </a:r>
            <a:r>
              <a:rPr lang="ar-SA" sz="2400" b="1" dirty="0" err="1">
                <a:solidFill>
                  <a:srgbClr val="FFC000"/>
                </a:solidFill>
              </a:rPr>
              <a:t>عبدالحكيم</a:t>
            </a:r>
            <a:r>
              <a:rPr lang="ar-SA" sz="2400" b="1" dirty="0">
                <a:solidFill>
                  <a:srgbClr val="FFC000"/>
                </a:solidFill>
              </a:rPr>
              <a:t> بن جواد المطر</a:t>
            </a:r>
            <a:endParaRPr lang="en-US" sz="2400" dirty="0">
              <a:solidFill>
                <a:srgbClr val="FFC000"/>
              </a:solidFill>
            </a:endParaRPr>
          </a:p>
          <a:p>
            <a:pPr marL="514350" indent="-514350" algn="ctr">
              <a:defRPr/>
            </a:pPr>
            <a:r>
              <a:rPr lang="ar-SA" sz="2400" dirty="0">
                <a:solidFill>
                  <a:srgbClr val="FFC000"/>
                </a:solidFill>
              </a:rPr>
              <a:t>أستاذ التأهيل الحركي </a:t>
            </a:r>
            <a:endParaRPr lang="en-US" sz="2400" dirty="0">
              <a:solidFill>
                <a:srgbClr val="FFC000"/>
              </a:solidFill>
            </a:endParaRPr>
          </a:p>
          <a:p>
            <a:pPr marL="514350" indent="-514350" algn="ctr">
              <a:defRPr/>
            </a:pPr>
            <a:r>
              <a:rPr lang="ar-SA" sz="2400" dirty="0" smtClean="0">
                <a:solidFill>
                  <a:srgbClr val="FFC000"/>
                </a:solidFill>
              </a:rPr>
              <a:t>  </a:t>
            </a:r>
            <a:endParaRPr lang="en-US" sz="2400" dirty="0">
              <a:solidFill>
                <a:srgbClr val="FFC000"/>
              </a:solidFill>
            </a:endParaRPr>
          </a:p>
          <a:p>
            <a:pPr marL="514350" indent="-514350" algn="ctr">
              <a:defRPr/>
            </a:pPr>
            <a:r>
              <a:rPr lang="ar-SA" sz="2400" dirty="0">
                <a:solidFill>
                  <a:srgbClr val="FFC000"/>
                </a:solidFill>
              </a:rPr>
              <a:t>المكتب: </a:t>
            </a:r>
            <a:r>
              <a:rPr lang="ar-SA" sz="2400" dirty="0" smtClean="0">
                <a:solidFill>
                  <a:srgbClr val="FFC000"/>
                </a:solidFill>
              </a:rPr>
              <a:t>2033بمبنى </a:t>
            </a:r>
            <a:r>
              <a:rPr lang="ar-SA" sz="2400" dirty="0">
                <a:solidFill>
                  <a:srgbClr val="FFC000"/>
                </a:solidFill>
              </a:rPr>
              <a:t>كلية التربية (44) جامعة الملك فيصل بالأحساء</a:t>
            </a:r>
            <a:endParaRPr lang="en-US" sz="2400" dirty="0">
              <a:solidFill>
                <a:srgbClr val="FFC000"/>
              </a:solidFill>
            </a:endParaRPr>
          </a:p>
          <a:p>
            <a:pPr algn="ctr">
              <a:defRPr/>
            </a:pPr>
            <a:r>
              <a:rPr lang="ar-SA" sz="2400" dirty="0">
                <a:solidFill>
                  <a:srgbClr val="FFC000"/>
                </a:solidFill>
              </a:rPr>
              <a:t>تليفون/035800000 تحويله  </a:t>
            </a:r>
            <a:r>
              <a:rPr lang="ar-SA" sz="2400" dirty="0" smtClean="0">
                <a:solidFill>
                  <a:srgbClr val="FFC000"/>
                </a:solidFill>
              </a:rPr>
              <a:t>2344 </a:t>
            </a:r>
            <a:endParaRPr lang="en-US" sz="2400" dirty="0">
              <a:solidFill>
                <a:srgbClr val="FFC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FFC000"/>
              </a:solidFill>
            </a:endParaRPr>
          </a:p>
          <a:p>
            <a:pPr algn="ctr">
              <a:defRPr/>
            </a:pPr>
            <a:r>
              <a:rPr lang="en-US" sz="2400" dirty="0">
                <a:solidFill>
                  <a:srgbClr val="FFC000"/>
                </a:solidFill>
              </a:rPr>
              <a:t>E-mail : </a:t>
            </a:r>
            <a:r>
              <a:rPr lang="en-US" sz="2400" dirty="0">
                <a:solidFill>
                  <a:srgbClr val="FFC000"/>
                </a:solidFill>
                <a:hlinkClick r:id="rId2"/>
              </a:rPr>
              <a:t>almatar@kfu.edu.sa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</a:p>
          <a:p>
            <a:pPr algn="ctr">
              <a:defRPr/>
            </a:pP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00312" y="285750"/>
          <a:ext cx="4986338" cy="533400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الأسبوع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المادة العلمية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الأهداف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المرجع/الصفحة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لأول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تمهيد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درجات الصحة ومستوياتها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العوامل التي تحدد مستويات 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مكونات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العلاقة بين الصحة واللياقة البدنية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عرض مختصر لمحتويات المقرر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 مفهوم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تحديد مستويات الصحة و العوامل المؤثرة فيها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تحديد مكونات الصحة العامة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العلاقة بين الصحة واللياقة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سلامة ، بهاء الدين .(2007). الصحة والتربية الصحية. ص ص 17-26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Health &amp; Fitness                                                                                                                                                               Prof. A. </a:t>
            </a:r>
            <a:r>
              <a:rPr lang="en-US" dirty="0" err="1"/>
              <a:t>Almatar</a:t>
            </a:r>
            <a:endParaRPr lang="en-US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257425" y="274638"/>
          <a:ext cx="6600825" cy="5120640"/>
        </p:xfrm>
        <a:graphic>
          <a:graphicData uri="http://schemas.openxmlformats.org/drawingml/2006/table">
            <a:tbl>
              <a:tblPr rtl="1"/>
              <a:tblGrid>
                <a:gridCol w="642937"/>
                <a:gridCol w="1631950"/>
                <a:gridCol w="2747963"/>
                <a:gridCol w="1577975"/>
              </a:tblGrid>
              <a:tr h="40640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الثاني والثالث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تعريف اللياقة البدنية ومكوناتها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اللياقة القلبية الوعائية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فوائد تدريبات الليلقة القلبية الوعائية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العلاقة بين التدريبات الهوائبة و أمراض القلب والشرايين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مخاطر الأنشطة البدنية والوقاية منها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قياس مستوى اللياقة القلبية الوعائية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تطوير اللياقة القلبية الوعائية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الاستمرارية في النشاط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اللياقة البدنية وعناصرها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تحديد فوائد ممارسة تدريبات اللياقة القلبية الوعائية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التفريق بين الأنشطة الهوائية واللاهوائية وعلاقتها بأمراض القلب والشرايين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الإصابات المصاحبة للأنشطة البدنية وكيفية تجنبها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تحديد مستوى اللياقة القلبية الوعائية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اختيار برنامج لتطوير اللياقة القلبية الوعائية وكيفية الالتزام به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بوصالح، علي (1411). السمنة واللياقة البدنية. ص ص 11-34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1000125"/>
          <a:ext cx="4986338" cy="41452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34353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الرابع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أهمية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قياس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تطوير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عناصر اللياقة العضلية وأهميتها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تحديد مستوى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اختيار الأنشطة المناسبة لتطوير اللياقة العضلية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بوصالح، علي (1411). السمنة واللياقة البدنية. ص ص 11-15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1000125"/>
          <a:ext cx="4986338" cy="390144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3800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الخامس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 القوام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علاقة القوام بالصحة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الانحرافات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أسباب الإنحرافات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تقويم القوام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علاج الانحرافات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القوام السليم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علاقة القوام بالصحة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الانحرافات القوامية وأسبابها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كيفية تقويم القوام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أساليب علاج الانحرافات القوامية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ح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سانين، محمد صبحي و راغب، محمد عبالسلام .(1995)ز القوام السليم للجميع. ص ص 27-36، 149-155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1071563"/>
          <a:ext cx="4986338" cy="390144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3546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لسادس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التغذية الصحية ومكوناتها وأهميتها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الغذاء الصحي المتوازن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الهرم الغذائي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معرفة العناصر الغذائية الأساسية وأهميتها ومصادرها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كيفية تحقيق التوازن في الغذاء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الهرم الغذائي وأهميته في المحافظة على الصحة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حيات، مصطفى  جوهر. ( 1987). التوازن الرياضي الغذائي.  ص ص 34- 67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930400" y="1428750"/>
          <a:ext cx="6642100" cy="4389120"/>
        </p:xfrm>
        <a:graphic>
          <a:graphicData uri="http://schemas.openxmlformats.org/drawingml/2006/table">
            <a:tbl>
              <a:tblPr rtl="1"/>
              <a:tblGrid>
                <a:gridCol w="708025"/>
                <a:gridCol w="1792287"/>
                <a:gridCol w="2620963"/>
                <a:gridCol w="1520825"/>
              </a:tblGrid>
              <a:tr h="43322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السابع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و الثامن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ماهيةالتركيب الجسماني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أهمية التركيب الجسماني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قياس التركيب الجسماني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مباديء التحكم في 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الزيادة في الوزن : الأسباب والأضرار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انخفاض الوزن: ألسباب والأضرار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برامج انقاص الوزن التقليدية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الطريقة المثلى للتحكم في 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مفاهيم خاطئة عن التحكم بالوزن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ماهية التركيب الجسماني وأهميته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قياس التركيب الجسماني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أسباب السمنة وأضرارها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أسباب انخفاض الوزن الحاد وآثاره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تقييم برامج انقاص الوزن التقليدية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القدرة على اختيار البرنامج الأفضل للتحكم بالوزن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بعض المفاهيم الخاطئة المرتبطة بالتحكم بالوزن وتصحيحها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بوصالح، علي (1411). السمنة واللياقة </a:t>
                      </a:r>
                      <a:r>
                        <a:rPr kumimoji="0" lang="ar-S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البدنية. ص ص 35- 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3025" y="785813"/>
          <a:ext cx="5845175" cy="5120640"/>
        </p:xfrm>
        <a:graphic>
          <a:graphicData uri="http://schemas.openxmlformats.org/drawingml/2006/table">
            <a:tbl>
              <a:tblPr rtl="1"/>
              <a:tblGrid>
                <a:gridCol w="763588"/>
                <a:gridCol w="1931987"/>
                <a:gridCol w="1550988"/>
                <a:gridCol w="1598612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التاسع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الأمراض المعدية وغير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العدوى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المناعة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الوقاية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المكافحة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أهم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معرفة كيفية انتشار الأمراض المعدية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أنواع المناعة  ودورها في مقاومة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طرق الوقاية من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بعض أساليب مكافحة الأمراض المعدية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شكر، فايز عبدالمقصود وآخرون (2007). الصحة المدرسية . ص ص 103-107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2697163"/>
          <a:ext cx="4986338" cy="268224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العاشر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التدخين آثاره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أنواع استخدامات التبغ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آثار استخدامات التبغ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الإقلاع عن التدخين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أنواع استخدامات التبغ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معرفة آثار استخدامات التبغ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أساليب الإقلاع عن التدخين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الفرحان، راشد . التدخين مباح ولكن. ص ص 2-13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600" dirty="0"/>
              <a:t>Health &amp; Fitness                                                                                                                                                               Prof. A. </a:t>
            </a:r>
            <a:r>
              <a:rPr lang="en-US" sz="1600" dirty="0" err="1"/>
              <a:t>Almatar</a:t>
            </a:r>
            <a:endParaRPr lang="en-US" sz="16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357437" y="1571625"/>
          <a:ext cx="4986338" cy="41452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2203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الحادي عشر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علاقة المخدرات بالتدخين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العوامل المؤدية للإدمان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أنواع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آثار تعاطي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طرق الوقاية من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المقصود بالمخدرات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العلاقة بين التدخين والمخدرات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أنواع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آثار تعاطي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طرق الوقاية من المخدرات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شاهين، ياسين(1410). المخدرات والمؤثرات العقلية. ص ص21-27، 49، 109-123، 131-133.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71751" y="1071563"/>
          <a:ext cx="4986337" cy="41452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2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الثاني عشر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أسباب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آثار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الوقاية من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التعرف على المقصود بحوادث السير ومدى انتشارها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أسباب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آثار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79388" algn="l"/>
                        </a:tabLst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أساليب الوقاية من حوادث السير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مذكرات من إعداد أستاذ المقرر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614612" y="2332038"/>
          <a:ext cx="4986338" cy="3840480"/>
        </p:xfrm>
        <a:graphic>
          <a:graphicData uri="http://schemas.openxmlformats.org/drawingml/2006/table">
            <a:tbl>
              <a:tblPr rtl="1"/>
              <a:tblGrid>
                <a:gridCol w="650875"/>
                <a:gridCol w="1647825"/>
                <a:gridCol w="1323975"/>
                <a:gridCol w="1363663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الرابع عشر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الضغوط وكيفية التعامل معه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أنواع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مصادر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أساليب التعامل مع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النشاط البدني والضغوط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تعريف الضغوط وأنواعه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مصادر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معرفة أساليب التعامل مع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A1AF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التعرف على النشطة البدنية التي تخفف الضغوط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A1AF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مذكرات من إعداد أستاذ المقرر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41288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000000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87550" algn="r"/>
                        </a:tabLst>
                      </a:pPr>
                      <a:endParaRPr kumimoji="0" lang="ar-S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Health &amp; Fitness                                                                                                                                                               Prof. A. Almatar</a:t>
            </a:r>
          </a:p>
        </p:txBody>
      </p:sp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990600" y="315913"/>
            <a:ext cx="8153400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762000" algn="l"/>
              </a:tabLst>
            </a:pPr>
            <a:r>
              <a:rPr lang="ar-SA" b="1" u="sng" dirty="0">
                <a:solidFill>
                  <a:srgbClr val="FFFF00"/>
                </a:solidFill>
                <a:cs typeface="Times New Roman" pitchFamily="18" charset="0"/>
              </a:rPr>
              <a:t>الدرجات</a:t>
            </a:r>
            <a:r>
              <a:rPr lang="ar-SA" u="sng" dirty="0">
                <a:solidFill>
                  <a:srgbClr val="FFFF00"/>
                </a:solidFill>
                <a:cs typeface="Times New Roman" pitchFamily="18" charset="0"/>
              </a:rPr>
              <a:t>:</a:t>
            </a:r>
          </a:p>
          <a:p>
            <a:pPr>
              <a:tabLst>
                <a:tab pos="762000" algn="l"/>
              </a:tabLst>
            </a:pPr>
            <a:endParaRPr lang="en-US" dirty="0"/>
          </a:p>
          <a:p>
            <a:pPr eaLnBrk="0" hangingPunct="0">
              <a:tabLst>
                <a:tab pos="762000" algn="l"/>
              </a:tabLst>
            </a:pPr>
            <a:r>
              <a:rPr lang="ar-SA" u="sng" dirty="0">
                <a:cs typeface="Times New Roman" pitchFamily="18" charset="0"/>
              </a:rPr>
              <a:t>الاختبار النهائي </a:t>
            </a:r>
            <a:r>
              <a:rPr lang="ar-SA" u="sng" dirty="0" smtClean="0">
                <a:cs typeface="Times New Roman" pitchFamily="18" charset="0"/>
              </a:rPr>
              <a:t>70 </a:t>
            </a:r>
            <a:r>
              <a:rPr lang="ar-SA" u="sng" dirty="0">
                <a:cs typeface="Times New Roman" pitchFamily="18" charset="0"/>
              </a:rPr>
              <a:t>درجة</a:t>
            </a:r>
          </a:p>
          <a:p>
            <a:pPr eaLnBrk="0" hangingPunct="0">
              <a:tabLst>
                <a:tab pos="762000" algn="l"/>
              </a:tabLst>
            </a:pPr>
            <a:r>
              <a:rPr lang="ar-SA" u="sng" dirty="0" smtClean="0"/>
              <a:t>المناقشات والواجبات والدخول على المحاضرات 30 درجة</a:t>
            </a:r>
            <a:endParaRPr lang="ar-SA" u="sng" dirty="0"/>
          </a:p>
          <a:p>
            <a:pPr eaLnBrk="0" hangingPunct="0">
              <a:tabLst>
                <a:tab pos="762000" algn="l"/>
              </a:tabLst>
            </a:pPr>
            <a:endParaRPr lang="en-US" dirty="0"/>
          </a:p>
          <a:p>
            <a:pPr rtl="0" eaLnBrk="0" hangingPunct="0">
              <a:tabLst>
                <a:tab pos="762000" algn="l"/>
              </a:tabLst>
            </a:pPr>
            <a:r>
              <a:rPr lang="ar-SA" b="1" u="sng" dirty="0">
                <a:solidFill>
                  <a:srgbClr val="FFFF00"/>
                </a:solidFill>
                <a:cs typeface="Times New Roman" pitchFamily="18" charset="0"/>
              </a:rPr>
              <a:t>المراجع:</a:t>
            </a:r>
            <a:endParaRPr lang="en-US" dirty="0">
              <a:solidFill>
                <a:srgbClr val="FFFF00"/>
              </a:solidFill>
            </a:endParaRPr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 err="1">
                <a:cs typeface="Times New Roman" pitchFamily="18" charset="0"/>
              </a:rPr>
              <a:t>بوصالح</a:t>
            </a:r>
            <a:r>
              <a:rPr lang="ar-SA" dirty="0">
                <a:cs typeface="Times New Roman" pitchFamily="18" charset="0"/>
              </a:rPr>
              <a:t>، علي (1411). السمنة واللياقة البدنية. الرياض: الاتحاد السعودي للطب الرياضي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 err="1">
                <a:cs typeface="Times New Roman" pitchFamily="18" charset="0"/>
              </a:rPr>
              <a:t>حسانين</a:t>
            </a:r>
            <a:r>
              <a:rPr lang="ar-SA" dirty="0">
                <a:cs typeface="Times New Roman" pitchFamily="18" charset="0"/>
              </a:rPr>
              <a:t>، محمد صبحي </a:t>
            </a:r>
            <a:r>
              <a:rPr lang="ar-SA" dirty="0" err="1">
                <a:cs typeface="Times New Roman" pitchFamily="18" charset="0"/>
              </a:rPr>
              <a:t>و</a:t>
            </a:r>
            <a:r>
              <a:rPr lang="ar-SA" dirty="0">
                <a:cs typeface="Times New Roman" pitchFamily="18" charset="0"/>
              </a:rPr>
              <a:t> راغب، محمد </a:t>
            </a:r>
            <a:r>
              <a:rPr lang="ar-SA" dirty="0" err="1">
                <a:cs typeface="Times New Roman" pitchFamily="18" charset="0"/>
              </a:rPr>
              <a:t>عبالسلام</a:t>
            </a:r>
            <a:r>
              <a:rPr lang="ar-SA" dirty="0">
                <a:cs typeface="Times New Roman" pitchFamily="18" charset="0"/>
              </a:rPr>
              <a:t> .(1995)ز القوام السليم للجميع. القاهرة : دار الفكر العربي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حيات، مصطفى  جوهر. ( 1987). التوازن الرياضي الغذائي.  الكويت: مطابع الأنباء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سلامة ، بهاء الدين .(2007). الصحة والتربية الصحية. القاهرة: دار الفكر العربي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شاهين، سيف الدين(1410). المخدرات والمؤثرات العقلية. الرياض: </a:t>
            </a:r>
            <a:r>
              <a:rPr lang="ar-SA" dirty="0" err="1">
                <a:cs typeface="Times New Roman" pitchFamily="18" charset="0"/>
              </a:rPr>
              <a:t>العبيكان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شكر، </a:t>
            </a:r>
            <a:r>
              <a:rPr lang="ar-SA" dirty="0" err="1">
                <a:cs typeface="Times New Roman" pitchFamily="18" charset="0"/>
              </a:rPr>
              <a:t>فايز</a:t>
            </a:r>
            <a:r>
              <a:rPr lang="ar-SA" dirty="0">
                <a:cs typeface="Times New Roman" pitchFamily="18" charset="0"/>
              </a:rPr>
              <a:t> </a:t>
            </a:r>
            <a:r>
              <a:rPr lang="ar-SA" dirty="0" err="1">
                <a:cs typeface="Times New Roman" pitchFamily="18" charset="0"/>
              </a:rPr>
              <a:t>عبدالمقصود</a:t>
            </a:r>
            <a:r>
              <a:rPr lang="ar-SA" dirty="0">
                <a:cs typeface="Times New Roman" pitchFamily="18" charset="0"/>
              </a:rPr>
              <a:t> وآخرون (2007). الصحة المدرسية . القاهرة: عالم الكتب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الفرحان، راشد . التدخين مباح ولكن. الكويت: مطابع المنار</a:t>
            </a:r>
            <a:endParaRPr lang="en-US" dirty="0"/>
          </a:p>
          <a:p>
            <a:pPr eaLnBrk="0" hangingPunct="0">
              <a:buFontTx/>
              <a:buChar char="•"/>
              <a:tabLst>
                <a:tab pos="762000" algn="l"/>
              </a:tabLst>
            </a:pPr>
            <a:r>
              <a:rPr lang="ar-SA" dirty="0">
                <a:cs typeface="Times New Roman" pitchFamily="18" charset="0"/>
              </a:rPr>
              <a:t>مذكرات من إعداد أستاذ المقرر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ding Grid">
  <a:themeElements>
    <a:clrScheme name="Fading Grid 3">
      <a:dk1>
        <a:srgbClr val="010199"/>
      </a:dk1>
      <a:lt1>
        <a:srgbClr val="FFFFFF"/>
      </a:lt1>
      <a:dk2>
        <a:srgbClr val="000099"/>
      </a:dk2>
      <a:lt2>
        <a:srgbClr val="CCFFFF"/>
      </a:lt2>
      <a:accent1>
        <a:srgbClr val="00C600"/>
      </a:accent1>
      <a:accent2>
        <a:srgbClr val="01017D"/>
      </a:accent2>
      <a:accent3>
        <a:srgbClr val="AAAACA"/>
      </a:accent3>
      <a:accent4>
        <a:srgbClr val="DADADA"/>
      </a:accent4>
      <a:accent5>
        <a:srgbClr val="AADFAA"/>
      </a:accent5>
      <a:accent6>
        <a:srgbClr val="010171"/>
      </a:accent6>
      <a:hlink>
        <a:srgbClr val="FFE701"/>
      </a:hlink>
      <a:folHlink>
        <a:srgbClr val="3366FF"/>
      </a:folHlink>
    </a:clrScheme>
    <a:fontScheme name="Fading Gri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955</TotalTime>
  <Words>946</Words>
  <Application>Microsoft Office PowerPoint</Application>
  <PresentationFormat>عرض على الشاشة (3:4)‏</PresentationFormat>
  <Paragraphs>184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Fading Grid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scs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Stary</dc:creator>
  <cp:lastModifiedBy>raldossery</cp:lastModifiedBy>
  <cp:revision>54</cp:revision>
  <dcterms:created xsi:type="dcterms:W3CDTF">2004-07-04T18:25:52Z</dcterms:created>
  <dcterms:modified xsi:type="dcterms:W3CDTF">2012-03-03T08:07:36Z</dcterms:modified>
</cp:coreProperties>
</file>