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340" r:id="rId2"/>
    <p:sldId id="302" r:id="rId3"/>
    <p:sldId id="303" r:id="rId4"/>
    <p:sldId id="304" r:id="rId5"/>
    <p:sldId id="306" r:id="rId6"/>
    <p:sldId id="307" r:id="rId7"/>
    <p:sldId id="310" r:id="rId8"/>
    <p:sldId id="311" r:id="rId9"/>
    <p:sldId id="312" r:id="rId10"/>
    <p:sldId id="347" r:id="rId11"/>
    <p:sldId id="348" r:id="rId12"/>
    <p:sldId id="349" r:id="rId13"/>
    <p:sldId id="351" r:id="rId14"/>
    <p:sldId id="350" r:id="rId15"/>
    <p:sldId id="352" r:id="rId16"/>
    <p:sldId id="353" r:id="rId17"/>
    <p:sldId id="354"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AD9968"/>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99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5F82585-37F0-4D13-B148-33F2E7365B80}" type="datetimeFigureOut">
              <a:rPr lang="en-US"/>
              <a:pPr>
                <a:defRPr/>
              </a:pPr>
              <a:t>11/6/2013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41B1BF4-A35D-4550-A4E3-BD2E465C0D47}"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91003EFC-4185-46D5-8431-74B4CBAC6C38}" type="datetimeFigureOut">
              <a:rPr lang="en-US"/>
              <a:pPr>
                <a:defRPr/>
              </a:pPr>
              <a:t>11/6/2013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7E8B1144-F8B8-420E-A1D2-F1C06E3B4149}" type="slidenum">
              <a:rPr lang="ar-SA"/>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4CFEC23E-35CA-4A37-B2FD-583E729EF7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08D68260-A321-4FDE-8ABE-0818540A72EB}"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B763F142-696A-4013-A8C6-C8B58519BA8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C11142E7-C3B0-421D-AFA0-3D057C96191B}"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3075"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3077"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08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3080"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40" r:id="rId1"/>
    <p:sldLayoutId id="2147483841" r:id="rId2"/>
    <p:sldLayoutId id="2147483836" r:id="rId3"/>
    <p:sldLayoutId id="2147483842" r:id="rId4"/>
    <p:sldLayoutId id="2147483837" r:id="rId5"/>
    <p:sldLayoutId id="2147483838" r:id="rId6"/>
    <p:sldLayoutId id="2147483839" r:id="rId7"/>
    <p:sldLayoutId id="2147483843" r:id="rId8"/>
    <p:sldLayoutId id="2147483844" r:id="rId9"/>
    <p:sldLayoutId id="2147483845" r:id="rId10"/>
    <p:sldLayoutId id="2147483846" r:id="rId11"/>
  </p:sldLayoutIdLst>
  <p:hf hd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4294967295"/>
          </p:nvPr>
        </p:nvSpPr>
        <p:spPr bwMode="auto">
          <a:xfrm>
            <a:off x="2185988" y="6356350"/>
            <a:ext cx="482600" cy="365125"/>
          </a:xfrm>
          <a:prstGeom prst="rect">
            <a:avLst/>
          </a:prstGeom>
          <a:noFill/>
          <a:ln>
            <a:miter lim="800000"/>
            <a:headEnd/>
            <a:tailEnd/>
          </a:ln>
        </p:spPr>
        <p:txBody>
          <a:bodyPr/>
          <a:lstStyle/>
          <a:p>
            <a:fld id="{BED0BFDF-F24F-4FAE-ACDA-B97363DB8205}" type="slidenum">
              <a:rPr lang="ar-SA"/>
              <a:pPr/>
              <a:t>1</a:t>
            </a:fld>
            <a:endParaRPr lang="en-US"/>
          </a:p>
        </p:txBody>
      </p:sp>
      <p:sp>
        <p:nvSpPr>
          <p:cNvPr id="1126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1269"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C9D4FBCB-2846-4C02-9ED3-E47EBD3C57DB}"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4800600" y="4648200"/>
            <a:ext cx="4768850" cy="1524000"/>
          </a:xfrm>
          <a:prstGeom prst="rect">
            <a:avLst/>
          </a:prstGeom>
          <a:noFill/>
          <a:ln w="9525">
            <a:noFill/>
            <a:miter lim="800000"/>
            <a:headEnd/>
            <a:tailEnd/>
          </a:ln>
        </p:spPr>
        <p:txBody>
          <a:bodyPr/>
          <a:lstStyle/>
          <a:p>
            <a:pPr algn="ctr" rtl="0">
              <a:spcBef>
                <a:spcPct val="20000"/>
              </a:spcBef>
              <a:buFont typeface="Arial" pitchFamily="34" charset="0"/>
              <a:buNone/>
            </a:pPr>
            <a:r>
              <a:rPr lang="ar-SA" sz="2800" b="1">
                <a:latin typeface="Calibri" pitchFamily="34" charset="0"/>
              </a:rPr>
              <a:t>جامعة الملك فيصل</a:t>
            </a:r>
          </a:p>
          <a:p>
            <a:pPr algn="ctr" rtl="0">
              <a:spcBef>
                <a:spcPct val="20000"/>
              </a:spcBef>
              <a:buFont typeface="Arial" pitchFamily="34" charset="0"/>
              <a:buNone/>
            </a:pPr>
            <a:r>
              <a:rPr lang="ar-SA" sz="2800" b="1">
                <a:latin typeface="Calibri" pitchFamily="34" charset="0"/>
              </a:rPr>
              <a:t>عمادة التعلم الإلكتروني والتعليم عن بعد</a:t>
            </a:r>
            <a:endParaRPr lang="en-US" sz="2800" b="1">
              <a:latin typeface="Calibri" pitchFamily="34" charset="0"/>
            </a:endParaRPr>
          </a:p>
          <a:p>
            <a:pPr algn="ctr" rtl="0">
              <a:spcBef>
                <a:spcPct val="20000"/>
              </a:spcBef>
              <a:buFont typeface="Arial" pitchFamily="34" charset="0"/>
              <a:buNone/>
            </a:pPr>
            <a:endParaRPr lang="en-US" sz="2800" b="1">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127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667000"/>
            <a:ext cx="5099050" cy="2286000"/>
          </a:xfrm>
          <a:prstGeom prst="rect">
            <a:avLst/>
          </a:prstGeom>
          <a:noFill/>
          <a:ln w="9525">
            <a:noFill/>
            <a:miter lim="800000"/>
            <a:headEnd/>
            <a:tailEnd/>
          </a:ln>
        </p:spPr>
        <p:txBody>
          <a:bodyPr anchor="ctr"/>
          <a:lstStyle/>
          <a:p>
            <a:pPr algn="ctr"/>
            <a:r>
              <a:rPr lang="ar-SA" sz="3200" b="1" dirty="0">
                <a:solidFill>
                  <a:srgbClr val="000000"/>
                </a:solidFill>
                <a:latin typeface="AYM Wadiy S_U normal."/>
                <a:cs typeface="Times New Roman" pitchFamily="18" charset="0"/>
              </a:rPr>
              <a:t>اسم المقرر: مبادئ </a:t>
            </a:r>
            <a:r>
              <a:rPr lang="ar-SA" sz="3200" b="1" dirty="0" err="1">
                <a:solidFill>
                  <a:srgbClr val="000000"/>
                </a:solidFill>
                <a:latin typeface="AYM Wadiy S_U normal."/>
                <a:cs typeface="Times New Roman" pitchFamily="18" charset="0"/>
              </a:rPr>
              <a:t>المحاسبة </a:t>
            </a:r>
            <a:r>
              <a:rPr lang="ar-SA" sz="3200" b="1" dirty="0">
                <a:solidFill>
                  <a:srgbClr val="000000"/>
                </a:solidFill>
                <a:latin typeface="AYM Wadiy S_U normal."/>
                <a:cs typeface="Times New Roman" pitchFamily="18" charset="0"/>
              </a:rPr>
              <a:t>(</a:t>
            </a:r>
            <a:r>
              <a:rPr lang="ar-SA" sz="3200" b="1" dirty="0" smtClean="0">
                <a:solidFill>
                  <a:srgbClr val="000000"/>
                </a:solidFill>
                <a:latin typeface="AYM Wadiy S_U normal."/>
                <a:cs typeface="Times New Roman" pitchFamily="18" charset="0"/>
              </a:rPr>
              <a:t>2</a:t>
            </a:r>
            <a:r>
              <a:rPr lang="ar-SA" sz="3200" b="1" dirty="0" err="1" smtClean="0">
                <a:solidFill>
                  <a:srgbClr val="000000"/>
                </a:solidFill>
                <a:latin typeface="AYM Wadiy S_U normal."/>
                <a:cs typeface="Times New Roman" pitchFamily="18" charset="0"/>
              </a:rPr>
              <a:t>)</a:t>
            </a:r>
            <a:endParaRPr lang="ar-SA" sz="3200" b="1" dirty="0" smtClean="0">
              <a:solidFill>
                <a:srgbClr val="000000"/>
              </a:solidFill>
              <a:latin typeface="AYM Wadiy S_U normal."/>
              <a:cs typeface="Times New Roman" pitchFamily="18" charset="0"/>
            </a:endParaRPr>
          </a:p>
        </p:txBody>
      </p:sp>
      <p:sp>
        <p:nvSpPr>
          <p:cNvPr id="1127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5828E3B0-0C88-4357-AA34-5AE9A502FC3B}"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7"/>
                                        </p:tgtEl>
                                        <p:attrNameLst>
                                          <p:attrName>style.visibility</p:attrName>
                                        </p:attrNameLst>
                                      </p:cBhvr>
                                      <p:to>
                                        <p:strVal val="visible"/>
                                      </p:to>
                                    </p:set>
                                    <p:animEffect transition="in" filter="blinds(horizontal)">
                                      <p:cBhvr>
                                        <p:cTn id="12" dur="500"/>
                                        <p:tgtEl>
                                          <p:spTgt spid="51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30"/>
                                        </p:tgtEl>
                                        <p:attrNameLst>
                                          <p:attrName>style.visibility</p:attrName>
                                        </p:attrNameLst>
                                      </p:cBhvr>
                                      <p:to>
                                        <p:strVal val="visible"/>
                                      </p:to>
                                    </p:set>
                                    <p:animEffect transition="in" filter="blinds(horizontal)">
                                      <p:cBhvr>
                                        <p:cTn id="17" dur="500"/>
                                        <p:tgtEl>
                                          <p:spTgt spid="5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P spid="51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C00000"/>
                </a:solidFill>
                <a:cs typeface="Arial" pitchFamily="34" charset="0"/>
              </a:rPr>
              <a:t>المحاضرة التاسعة</a:t>
            </a:r>
            <a:endParaRPr lang="en-US" b="1" dirty="0" smtClean="0">
              <a:solidFill>
                <a:srgbClr val="C00000"/>
              </a:solidFill>
              <a:cs typeface="Arial" pitchFamily="34" charset="0"/>
            </a:endParaRPr>
          </a:p>
        </p:txBody>
      </p:sp>
      <p:sp>
        <p:nvSpPr>
          <p:cNvPr id="6147" name="Subtitle 5"/>
          <p:cNvSpPr>
            <a:spLocks noGrp="1"/>
          </p:cNvSpPr>
          <p:nvPr>
            <p:ph type="subTitle" idx="1"/>
          </p:nvPr>
        </p:nvSpPr>
        <p:spPr>
          <a:xfrm>
            <a:off x="457200" y="3886200"/>
            <a:ext cx="9067800" cy="1676400"/>
          </a:xfrm>
        </p:spPr>
        <p:txBody>
          <a:bodyPr/>
          <a:lstStyle/>
          <a:p>
            <a:pPr rtl="1" eaLnBrk="1" hangingPunct="1">
              <a:lnSpc>
                <a:spcPct val="150000"/>
              </a:lnSpc>
            </a:pPr>
            <a:r>
              <a:rPr lang="ar-SA" b="1" dirty="0" smtClean="0">
                <a:solidFill>
                  <a:schemeClr val="tx1"/>
                </a:solidFill>
                <a:cs typeface="Arial" pitchFamily="34" charset="0"/>
              </a:rPr>
              <a:t>تمارين عملية</a:t>
            </a:r>
            <a:endParaRPr lang="en-US" b="1" dirty="0" smtClean="0">
              <a:solidFill>
                <a:schemeClr val="tx1"/>
              </a:solidFill>
              <a:cs typeface="Arial" pitchFamily="34" charset="0"/>
            </a:endParaRPr>
          </a:p>
        </p:txBody>
      </p:sp>
      <p:sp>
        <p:nvSpPr>
          <p:cNvPr id="12292"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12293"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ABFDE8F1-E2CE-4618-91C6-25BBA4880B55}" type="slidenum">
              <a:rPr lang="ar-SA" sz="1200">
                <a:solidFill>
                  <a:schemeClr val="bg1"/>
                </a:solidFill>
              </a:rPr>
              <a:pPr/>
              <a:t>2</a:t>
            </a:fld>
            <a:r>
              <a:rPr lang="en-US" sz="1200">
                <a:solidFill>
                  <a:schemeClr val="bg1"/>
                </a:solidFill>
              </a:rPr>
              <a:t>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blinds(horizontal)">
                                      <p:cBhvr>
                                        <p:cTn id="12" dur="5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en-GB" sz="2800" b="1" smtClean="0">
                <a:solidFill>
                  <a:srgbClr val="376092"/>
                </a:solidFill>
                <a:cs typeface="Arial" pitchFamily="34" charset="0"/>
              </a:rPr>
              <a:t/>
            </a:r>
            <a:br>
              <a:rPr lang="en-GB" sz="28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3" name="Content Placeholder 2"/>
          <p:cNvSpPr>
            <a:spLocks noGrp="1"/>
          </p:cNvSpPr>
          <p:nvPr>
            <p:ph idx="1"/>
          </p:nvPr>
        </p:nvSpPr>
        <p:spPr>
          <a:xfrm>
            <a:off x="495300" y="1295400"/>
            <a:ext cx="8915400" cy="4830763"/>
          </a:xfrm>
        </p:spPr>
        <p:txBody>
          <a:bodyPr/>
          <a:lstStyle/>
          <a:p>
            <a:pPr rtl="1">
              <a:lnSpc>
                <a:spcPct val="150000"/>
              </a:lnSpc>
            </a:pPr>
            <a:endParaRPr lang="en-GB" sz="2400" smtClean="0">
              <a:cs typeface="Arial" pitchFamily="34" charset="0"/>
            </a:endParaRPr>
          </a:p>
          <a:p>
            <a:pPr algn="just" rtl="1"/>
            <a:endParaRPr lang="en-GB" smtClean="0">
              <a:cs typeface="Arial" pitchFamily="34" charset="0"/>
            </a:endParaRPr>
          </a:p>
        </p:txBody>
      </p:sp>
      <p:sp>
        <p:nvSpPr>
          <p:cNvPr id="13316" name="Rectangle 8"/>
          <p:cNvSpPr>
            <a:spLocks noChangeArrowheads="1"/>
          </p:cNvSpPr>
          <p:nvPr/>
        </p:nvSpPr>
        <p:spPr bwMode="auto">
          <a:xfrm>
            <a:off x="381000" y="152400"/>
            <a:ext cx="8991600" cy="1066800"/>
          </a:xfrm>
          <a:prstGeom prst="rect">
            <a:avLst/>
          </a:prstGeom>
          <a:gradFill rotWithShape="1">
            <a:gsLst>
              <a:gs pos="0">
                <a:srgbClr val="FFFFCC"/>
              </a:gs>
              <a:gs pos="100000">
                <a:srgbClr val="FFCC99"/>
              </a:gs>
            </a:gsLst>
            <a:path path="shape">
              <a:fillToRect l="50000" t="50000" r="50000" b="50000"/>
            </a:path>
          </a:gradFill>
          <a:ln w="9525">
            <a:noFill/>
            <a:miter lim="800000"/>
            <a:headEnd/>
            <a:tailEnd/>
          </a:ln>
          <a:effectLst>
            <a:prstShdw prst="shdw17" dist="17961" dir="2700000">
              <a:srgbClr val="99997A"/>
            </a:prstShdw>
          </a:effectLst>
        </p:spPr>
        <p:txBody>
          <a:bodyPr anchor="ctr"/>
          <a:lstStyle/>
          <a:p>
            <a:pPr algn="ctr"/>
            <a:r>
              <a:rPr lang="ar-SA" sz="4000" b="1" dirty="0" smtClean="0">
                <a:solidFill>
                  <a:schemeClr val="accent2"/>
                </a:solidFill>
                <a:latin typeface="Tahoma" pitchFamily="34" charset="0"/>
                <a:cs typeface="Susan" pitchFamily="10" charset="-78"/>
              </a:rPr>
              <a:t>التمرين الأول</a:t>
            </a:r>
            <a:endParaRPr lang="en-US" sz="4000" b="1" dirty="0">
              <a:solidFill>
                <a:schemeClr val="accent2"/>
              </a:solidFill>
              <a:latin typeface="Tahoma" pitchFamily="34" charset="0"/>
              <a:cs typeface="Susan" pitchFamily="10" charset="-78"/>
            </a:endParaRPr>
          </a:p>
        </p:txBody>
      </p:sp>
      <p:sp>
        <p:nvSpPr>
          <p:cNvPr id="34825" name="Rectangle 9"/>
          <p:cNvSpPr>
            <a:spLocks noChangeArrowheads="1"/>
          </p:cNvSpPr>
          <p:nvPr/>
        </p:nvSpPr>
        <p:spPr bwMode="auto">
          <a:xfrm>
            <a:off x="457200" y="1295400"/>
            <a:ext cx="9067800" cy="4648200"/>
          </a:xfrm>
          <a:prstGeom prst="rect">
            <a:avLst/>
          </a:prstGeom>
          <a:solidFill>
            <a:srgbClr val="F2FFC9"/>
          </a:solidFill>
          <a:ln w="9525">
            <a:solidFill>
              <a:schemeClr val="tx2"/>
            </a:solidFill>
            <a:miter lim="800000"/>
            <a:headEnd/>
            <a:tailEnd/>
          </a:ln>
          <a:effectLst>
            <a:outerShdw dist="107763" dir="2700000" algn="ctr" rotWithShape="0">
              <a:schemeClr val="bg2">
                <a:alpha val="50000"/>
              </a:schemeClr>
            </a:outerShdw>
          </a:effectLst>
        </p:spPr>
        <p:txBody>
          <a:bodyPr/>
          <a:lstStyle/>
          <a:p>
            <a:pPr marL="457200" indent="-457200" eaLnBrk="0" hangingPunct="0">
              <a:lnSpc>
                <a:spcPct val="150000"/>
              </a:lnSpc>
              <a:spcBef>
                <a:spcPct val="20000"/>
              </a:spcBef>
              <a:buFont typeface="Arial" pitchFamily="34" charset="0"/>
              <a:buNone/>
              <a:defRPr/>
            </a:pPr>
            <a:r>
              <a:rPr lang="ar-SA" sz="2400" b="1" dirty="0" smtClean="0">
                <a:latin typeface="Calibri" pitchFamily="34" charset="0"/>
              </a:rPr>
              <a:t>فيما يلي البيانات المستخرجة من دفاتر شركة النجاح التجارية في 30/ </a:t>
            </a:r>
            <a:r>
              <a:rPr lang="ar-SA" sz="2400" b="1" dirty="0" smtClean="0">
                <a:latin typeface="Calibri" pitchFamily="34" charset="0"/>
              </a:rPr>
              <a:t>1/ </a:t>
            </a:r>
            <a:r>
              <a:rPr lang="ar-SA" sz="2400" b="1" dirty="0" err="1" smtClean="0">
                <a:latin typeface="Calibri" pitchFamily="34" charset="0"/>
              </a:rPr>
              <a:t>1434هـ</a:t>
            </a:r>
            <a:endParaRPr lang="ar-SA" sz="2400" b="1" dirty="0" smtClean="0">
              <a:latin typeface="Calibri" pitchFamily="34" charset="0"/>
            </a:endParaRPr>
          </a:p>
          <a:p>
            <a:pPr marL="457200" indent="-457200" eaLnBrk="0" hangingPunct="0">
              <a:lnSpc>
                <a:spcPct val="150000"/>
              </a:lnSpc>
              <a:spcBef>
                <a:spcPct val="20000"/>
              </a:spcBef>
              <a:buFont typeface="Arial" pitchFamily="34" charset="0"/>
              <a:buNone/>
              <a:defRPr/>
            </a:pPr>
            <a:r>
              <a:rPr lang="ar-SA" sz="2400" b="1" dirty="0" smtClean="0">
                <a:latin typeface="Calibri" pitchFamily="34" charset="0"/>
              </a:rPr>
              <a:t>						</a:t>
            </a:r>
          </a:p>
          <a:p>
            <a:pPr marL="457200" indent="-457200" eaLnBrk="0" hangingPunct="0">
              <a:lnSpc>
                <a:spcPct val="150000"/>
              </a:lnSpc>
              <a:spcBef>
                <a:spcPct val="20000"/>
              </a:spcBef>
              <a:buFont typeface="Arial" pitchFamily="34" charset="0"/>
              <a:buNone/>
              <a:defRPr/>
            </a:pPr>
            <a:r>
              <a:rPr lang="ar-SA" sz="2400" b="1" dirty="0" smtClean="0">
                <a:latin typeface="Calibri" pitchFamily="34" charset="0"/>
              </a:rPr>
              <a:t>	</a:t>
            </a:r>
          </a:p>
          <a:p>
            <a:pPr marL="457200" indent="-457200" eaLnBrk="0" hangingPunct="0">
              <a:lnSpc>
                <a:spcPct val="150000"/>
              </a:lnSpc>
              <a:spcBef>
                <a:spcPct val="20000"/>
              </a:spcBef>
              <a:buFont typeface="Arial" pitchFamily="34" charset="0"/>
              <a:buNone/>
              <a:defRPr/>
            </a:pPr>
            <a:endParaRPr lang="en-US" sz="2700" b="1" dirty="0">
              <a:latin typeface="Calibri" pitchFamily="34" charset="0"/>
            </a:endParaRPr>
          </a:p>
        </p:txBody>
      </p:sp>
      <p:sp>
        <p:nvSpPr>
          <p:cNvPr id="13318"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D527ABF5-0F65-4C2F-9B09-80542DD34A33}" type="slidenum">
              <a:rPr lang="ar-SA" sz="1200">
                <a:solidFill>
                  <a:schemeClr val="bg1"/>
                </a:solidFill>
              </a:rPr>
              <a:pPr/>
              <a:t>3</a:t>
            </a:fld>
            <a:r>
              <a:rPr lang="en-US" sz="1200">
                <a:solidFill>
                  <a:schemeClr val="bg1"/>
                </a:solidFill>
              </a:rPr>
              <a:t> [ </a:t>
            </a:r>
          </a:p>
        </p:txBody>
      </p:sp>
      <p:sp>
        <p:nvSpPr>
          <p:cNvPr id="1331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graphicFrame>
        <p:nvGraphicFramePr>
          <p:cNvPr id="8" name="Table 7"/>
          <p:cNvGraphicFramePr>
            <a:graphicFrameLocks noGrp="1"/>
          </p:cNvGraphicFramePr>
          <p:nvPr/>
        </p:nvGraphicFramePr>
        <p:xfrm>
          <a:off x="1371600" y="1905000"/>
          <a:ext cx="6908800" cy="4023360"/>
        </p:xfrm>
        <a:graphic>
          <a:graphicData uri="http://schemas.openxmlformats.org/drawingml/2006/table">
            <a:tbl>
              <a:tblPr rtl="1" firstRow="1" bandRow="1">
                <a:tableStyleId>{5C22544A-7EE6-4342-B048-85BDC9FD1C3A}</a:tableStyleId>
              </a:tblPr>
              <a:tblGrid>
                <a:gridCol w="3370470"/>
                <a:gridCol w="1162878"/>
                <a:gridCol w="1131072"/>
                <a:gridCol w="1244380"/>
              </a:tblGrid>
              <a:tr h="370840">
                <a:tc>
                  <a:txBody>
                    <a:bodyPr/>
                    <a:lstStyle/>
                    <a:p>
                      <a:pPr rtl="1"/>
                      <a:endParaRPr lang="ar-SA" sz="2400" dirty="0"/>
                    </a:p>
                  </a:txBody>
                  <a:tcPr/>
                </a:tc>
                <a:tc>
                  <a:txBody>
                    <a:bodyPr/>
                    <a:lstStyle/>
                    <a:p>
                      <a:pPr algn="ctr" rtl="1"/>
                      <a:r>
                        <a:rPr lang="ar-SA" sz="2400" b="1" dirty="0" smtClean="0">
                          <a:latin typeface="Calibri" pitchFamily="34" charset="0"/>
                        </a:rPr>
                        <a:t>عدد الوحدات</a:t>
                      </a:r>
                      <a:endParaRPr lang="ar-SA" sz="2400" dirty="0"/>
                    </a:p>
                  </a:txBody>
                  <a:tcPr/>
                </a:tc>
                <a:tc>
                  <a:txBody>
                    <a:bodyPr/>
                    <a:lstStyle/>
                    <a:p>
                      <a:pPr algn="ctr" rtl="1"/>
                      <a:r>
                        <a:rPr lang="ar-SA" sz="2400" b="1" dirty="0" smtClean="0">
                          <a:latin typeface="Calibri" pitchFamily="34" charset="0"/>
                        </a:rPr>
                        <a:t>تكلفة الوحدة</a:t>
                      </a:r>
                      <a:endParaRPr lang="ar-SA" sz="2400" dirty="0"/>
                    </a:p>
                  </a:txBody>
                  <a:tcPr/>
                </a:tc>
                <a:tc>
                  <a:txBody>
                    <a:bodyPr/>
                    <a:lstStyle/>
                    <a:p>
                      <a:pPr algn="ctr" rtl="1"/>
                      <a:r>
                        <a:rPr lang="ar-SA" sz="2400" b="1" dirty="0" smtClean="0">
                          <a:latin typeface="Calibri" pitchFamily="34" charset="0"/>
                        </a:rPr>
                        <a:t>اجمالي التكلفة</a:t>
                      </a:r>
                      <a:endParaRPr lang="ar-SA" sz="2400" dirty="0"/>
                    </a:p>
                  </a:txBody>
                  <a:tcPr/>
                </a:tc>
              </a:tr>
              <a:tr h="370840">
                <a:tc>
                  <a:txBody>
                    <a:bodyPr/>
                    <a:lstStyle/>
                    <a:p>
                      <a:pPr algn="r" rtl="1"/>
                      <a:r>
                        <a:rPr lang="ar-SA" sz="2400" dirty="0" smtClean="0"/>
                        <a:t>مخزون 1/ 1</a:t>
                      </a:r>
                      <a:endParaRPr lang="ar-SA" sz="2400" dirty="0"/>
                    </a:p>
                  </a:txBody>
                  <a:tcPr/>
                </a:tc>
                <a:tc>
                  <a:txBody>
                    <a:bodyPr/>
                    <a:lstStyle/>
                    <a:p>
                      <a:pPr algn="ctr" rtl="1"/>
                      <a:r>
                        <a:rPr lang="ar-SA" sz="2400" dirty="0" smtClean="0"/>
                        <a:t>1000</a:t>
                      </a:r>
                      <a:endParaRPr lang="ar-SA" sz="2400" dirty="0"/>
                    </a:p>
                  </a:txBody>
                  <a:tcPr/>
                </a:tc>
                <a:tc>
                  <a:txBody>
                    <a:bodyPr/>
                    <a:lstStyle/>
                    <a:p>
                      <a:pPr algn="ctr" rtl="1"/>
                      <a:r>
                        <a:rPr lang="ar-SA" sz="2400" dirty="0" smtClean="0"/>
                        <a:t>8</a:t>
                      </a:r>
                      <a:endParaRPr lang="ar-SA" sz="2400" dirty="0"/>
                    </a:p>
                  </a:txBody>
                  <a:tcPr/>
                </a:tc>
                <a:tc>
                  <a:txBody>
                    <a:bodyPr/>
                    <a:lstStyle/>
                    <a:p>
                      <a:pPr algn="ctr" rtl="1"/>
                      <a:r>
                        <a:rPr lang="ar-SA" sz="2400" dirty="0" smtClean="0"/>
                        <a:t>8000</a:t>
                      </a:r>
                      <a:endParaRPr lang="ar-SA" sz="2400" dirty="0"/>
                    </a:p>
                  </a:txBody>
                  <a:tcPr/>
                </a:tc>
              </a:tr>
              <a:tr h="370840">
                <a:tc>
                  <a:txBody>
                    <a:bodyPr/>
                    <a:lstStyle/>
                    <a:p>
                      <a:pPr algn="r" rtl="1"/>
                      <a:r>
                        <a:rPr lang="ar-SA" sz="2400" dirty="0" smtClean="0"/>
                        <a:t>مشتريات </a:t>
                      </a:r>
                      <a:r>
                        <a:rPr lang="ar-SA" sz="2400" dirty="0" smtClean="0"/>
                        <a:t>10/</a:t>
                      </a:r>
                      <a:r>
                        <a:rPr lang="ar-SA" sz="2400" baseline="0" dirty="0" smtClean="0"/>
                        <a:t> 1</a:t>
                      </a:r>
                      <a:endParaRPr lang="ar-SA" sz="2400" dirty="0"/>
                    </a:p>
                  </a:txBody>
                  <a:tcPr/>
                </a:tc>
                <a:tc>
                  <a:txBody>
                    <a:bodyPr/>
                    <a:lstStyle/>
                    <a:p>
                      <a:pPr algn="ctr" rtl="1"/>
                      <a:r>
                        <a:rPr lang="ar-SA" sz="2400" dirty="0" smtClean="0"/>
                        <a:t>3000</a:t>
                      </a:r>
                      <a:endParaRPr lang="ar-SA" sz="2400" dirty="0"/>
                    </a:p>
                  </a:txBody>
                  <a:tcPr/>
                </a:tc>
                <a:tc>
                  <a:txBody>
                    <a:bodyPr/>
                    <a:lstStyle/>
                    <a:p>
                      <a:pPr algn="ctr" rtl="1"/>
                      <a:r>
                        <a:rPr lang="ar-SA" sz="2400" dirty="0" smtClean="0"/>
                        <a:t>10</a:t>
                      </a:r>
                      <a:endParaRPr lang="ar-SA" sz="2400" dirty="0"/>
                    </a:p>
                  </a:txBody>
                  <a:tcPr/>
                </a:tc>
                <a:tc>
                  <a:txBody>
                    <a:bodyPr/>
                    <a:lstStyle/>
                    <a:p>
                      <a:pPr algn="ctr" rtl="1"/>
                      <a:r>
                        <a:rPr lang="ar-SA" sz="2400" dirty="0" smtClean="0"/>
                        <a:t>30000</a:t>
                      </a:r>
                      <a:endParaRPr lang="ar-SA" sz="2400" dirty="0"/>
                    </a:p>
                  </a:txBody>
                  <a:tcPr/>
                </a:tc>
              </a:tr>
              <a:tr h="370840">
                <a:tc>
                  <a:txBody>
                    <a:bodyPr/>
                    <a:lstStyle/>
                    <a:p>
                      <a:pPr algn="r" rtl="1"/>
                      <a:r>
                        <a:rPr lang="ar-SA" sz="2400" dirty="0" smtClean="0"/>
                        <a:t>مشتريات 18/ 1</a:t>
                      </a:r>
                      <a:endParaRPr lang="ar-SA" sz="2400" dirty="0"/>
                    </a:p>
                  </a:txBody>
                  <a:tcPr/>
                </a:tc>
                <a:tc>
                  <a:txBody>
                    <a:bodyPr/>
                    <a:lstStyle/>
                    <a:p>
                      <a:pPr algn="ctr" rtl="1"/>
                      <a:r>
                        <a:rPr lang="ar-SA" sz="2400" dirty="0" smtClean="0"/>
                        <a:t>3500</a:t>
                      </a:r>
                      <a:endParaRPr lang="ar-SA" sz="2400" dirty="0"/>
                    </a:p>
                  </a:txBody>
                  <a:tcPr/>
                </a:tc>
                <a:tc>
                  <a:txBody>
                    <a:bodyPr/>
                    <a:lstStyle/>
                    <a:p>
                      <a:pPr algn="ctr" rtl="1"/>
                      <a:r>
                        <a:rPr lang="ar-SA" sz="2400" dirty="0" smtClean="0"/>
                        <a:t>11</a:t>
                      </a:r>
                      <a:endParaRPr lang="ar-SA" sz="2400" dirty="0"/>
                    </a:p>
                  </a:txBody>
                  <a:tcPr/>
                </a:tc>
                <a:tc>
                  <a:txBody>
                    <a:bodyPr/>
                    <a:lstStyle/>
                    <a:p>
                      <a:pPr algn="ctr" rtl="1"/>
                      <a:r>
                        <a:rPr lang="ar-SA" sz="2400" dirty="0" smtClean="0"/>
                        <a:t>38500</a:t>
                      </a:r>
                      <a:endParaRPr lang="ar-SA" sz="2400" dirty="0"/>
                    </a:p>
                  </a:txBody>
                  <a:tcPr/>
                </a:tc>
              </a:tr>
              <a:tr h="345440">
                <a:tc>
                  <a:txBody>
                    <a:bodyPr/>
                    <a:lstStyle/>
                    <a:p>
                      <a:pPr algn="r" rtl="1"/>
                      <a:r>
                        <a:rPr lang="ar-SA" sz="2400" dirty="0" smtClean="0"/>
                        <a:t>مشتريات 24/ 1</a:t>
                      </a:r>
                      <a:endParaRPr lang="ar-SA" sz="2400" dirty="0"/>
                    </a:p>
                  </a:txBody>
                  <a:tcPr/>
                </a:tc>
                <a:tc>
                  <a:txBody>
                    <a:bodyPr/>
                    <a:lstStyle/>
                    <a:p>
                      <a:pPr algn="ctr" rtl="1"/>
                      <a:r>
                        <a:rPr lang="ar-SA" sz="2400" dirty="0" smtClean="0"/>
                        <a:t>1500</a:t>
                      </a:r>
                      <a:endParaRPr lang="ar-SA" sz="2400" dirty="0"/>
                    </a:p>
                  </a:txBody>
                  <a:tcPr/>
                </a:tc>
                <a:tc>
                  <a:txBody>
                    <a:bodyPr/>
                    <a:lstStyle/>
                    <a:p>
                      <a:pPr algn="ctr" rtl="1"/>
                      <a:r>
                        <a:rPr lang="ar-SA" sz="2400" dirty="0" smtClean="0"/>
                        <a:t>12</a:t>
                      </a:r>
                      <a:endParaRPr lang="ar-SA" sz="2400" dirty="0"/>
                    </a:p>
                  </a:txBody>
                  <a:tcPr/>
                </a:tc>
                <a:tc>
                  <a:txBody>
                    <a:bodyPr/>
                    <a:lstStyle/>
                    <a:p>
                      <a:pPr algn="ctr" rtl="1"/>
                      <a:r>
                        <a:rPr lang="ar-SA" sz="2400" dirty="0" smtClean="0"/>
                        <a:t>18000</a:t>
                      </a:r>
                      <a:endParaRPr lang="ar-SA" sz="2400"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400" dirty="0" smtClean="0"/>
                        <a:t>البضاعة</a:t>
                      </a:r>
                      <a:r>
                        <a:rPr lang="ar-SA" sz="2400" baseline="0" dirty="0" smtClean="0"/>
                        <a:t> المتاحة للبيع </a:t>
                      </a:r>
                      <a:endParaRPr lang="ar-SA" sz="2400" dirty="0" smtClean="0"/>
                    </a:p>
                  </a:txBody>
                  <a:tcPr/>
                </a:tc>
                <a:tc>
                  <a:txBody>
                    <a:bodyPr/>
                    <a:lstStyle/>
                    <a:p>
                      <a:pPr algn="ctr" rtl="1"/>
                      <a:r>
                        <a:rPr lang="ar-SA" sz="2400" dirty="0" smtClean="0"/>
                        <a:t>9000</a:t>
                      </a:r>
                      <a:endParaRPr lang="ar-SA" sz="2400" dirty="0"/>
                    </a:p>
                  </a:txBody>
                  <a:tcPr/>
                </a:tc>
                <a:tc>
                  <a:txBody>
                    <a:bodyPr/>
                    <a:lstStyle/>
                    <a:p>
                      <a:pPr algn="ctr" rtl="1"/>
                      <a:endParaRPr lang="ar-SA" sz="2400" dirty="0"/>
                    </a:p>
                  </a:txBody>
                  <a:tcPr/>
                </a:tc>
                <a:tc>
                  <a:txBody>
                    <a:bodyPr/>
                    <a:lstStyle/>
                    <a:p>
                      <a:pPr algn="ctr" rtl="1"/>
                      <a:r>
                        <a:rPr lang="ar-SA" sz="2400" dirty="0" smtClean="0"/>
                        <a:t>94500</a:t>
                      </a:r>
                      <a:endParaRPr lang="ar-SA" sz="2400" dirty="0"/>
                    </a:p>
                  </a:txBody>
                  <a:tcPr/>
                </a:tc>
              </a:tr>
              <a:tr h="370840">
                <a:tc>
                  <a:txBody>
                    <a:bodyPr/>
                    <a:lstStyle/>
                    <a:p>
                      <a:pPr algn="r" rtl="1"/>
                      <a:r>
                        <a:rPr lang="ar-SA" sz="2400" dirty="0" smtClean="0"/>
                        <a:t>البضاعة المباعة</a:t>
                      </a:r>
                      <a:endParaRPr lang="ar-SA" sz="2400" dirty="0"/>
                    </a:p>
                  </a:txBody>
                  <a:tcPr/>
                </a:tc>
                <a:tc>
                  <a:txBody>
                    <a:bodyPr/>
                    <a:lstStyle/>
                    <a:p>
                      <a:pPr algn="ctr" rtl="1"/>
                      <a:r>
                        <a:rPr lang="ar-SA" sz="2400" u="none" dirty="0" smtClean="0"/>
                        <a:t>7000</a:t>
                      </a:r>
                      <a:endParaRPr lang="ar-SA" sz="2400" u="none" dirty="0"/>
                    </a:p>
                  </a:txBody>
                  <a:tcPr/>
                </a:tc>
                <a:tc>
                  <a:txBody>
                    <a:bodyPr/>
                    <a:lstStyle/>
                    <a:p>
                      <a:pPr algn="ctr" rtl="1"/>
                      <a:endParaRPr lang="ar-SA" sz="2400" dirty="0"/>
                    </a:p>
                  </a:txBody>
                  <a:tcPr/>
                </a:tc>
                <a:tc>
                  <a:txBody>
                    <a:bodyPr/>
                    <a:lstStyle/>
                    <a:p>
                      <a:pPr algn="ctr" rtl="1"/>
                      <a:endParaRPr lang="ar-SA" sz="2400" dirty="0"/>
                    </a:p>
                  </a:txBody>
                  <a:tcPr/>
                </a:tc>
              </a:tr>
              <a:tr h="370840">
                <a:tc>
                  <a:txBody>
                    <a:bodyPr/>
                    <a:lstStyle/>
                    <a:p>
                      <a:pPr algn="r" rtl="1"/>
                      <a:r>
                        <a:rPr lang="ar-SA" sz="2400" dirty="0" smtClean="0"/>
                        <a:t>مخزون آخر المدة</a:t>
                      </a:r>
                      <a:endParaRPr lang="ar-SA" sz="2400" dirty="0"/>
                    </a:p>
                  </a:txBody>
                  <a:tcPr/>
                </a:tc>
                <a:tc>
                  <a:txBody>
                    <a:bodyPr/>
                    <a:lstStyle/>
                    <a:p>
                      <a:pPr algn="ctr" rtl="1"/>
                      <a:r>
                        <a:rPr lang="ar-SA" sz="2400" dirty="0" smtClean="0"/>
                        <a:t>2000</a:t>
                      </a:r>
                      <a:endParaRPr lang="ar-SA" sz="2400" dirty="0"/>
                    </a:p>
                  </a:txBody>
                  <a:tcPr/>
                </a:tc>
                <a:tc>
                  <a:txBody>
                    <a:bodyPr/>
                    <a:lstStyle/>
                    <a:p>
                      <a:pPr algn="ctr" rtl="1"/>
                      <a:endParaRPr lang="ar-SA" sz="2400" dirty="0"/>
                    </a:p>
                  </a:txBody>
                  <a:tcPr/>
                </a:tc>
                <a:tc>
                  <a:txBody>
                    <a:bodyPr/>
                    <a:lstStyle/>
                    <a:p>
                      <a:pPr algn="ctr" rtl="1"/>
                      <a:endParaRPr lang="ar-SA" sz="2400" dirty="0"/>
                    </a:p>
                  </a:txBody>
                  <a:tcPr/>
                </a:tc>
              </a:tr>
            </a:tbl>
          </a:graphicData>
        </a:graphic>
      </p:graphicFrame>
      <p:cxnSp>
        <p:nvCxnSpPr>
          <p:cNvPr id="10" name="Straight Connector 9"/>
          <p:cNvCxnSpPr/>
          <p:nvPr/>
        </p:nvCxnSpPr>
        <p:spPr>
          <a:xfrm flipH="1">
            <a:off x="4038600" y="4572000"/>
            <a:ext cx="685800" cy="0"/>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flipH="1">
            <a:off x="1676400" y="4572000"/>
            <a:ext cx="685800" cy="0"/>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flipH="1">
            <a:off x="4038600" y="5486400"/>
            <a:ext cx="6858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1"/>
          <p:cNvSpPr txBox="1">
            <a:spLocks/>
          </p:cNvSpPr>
          <p:nvPr/>
        </p:nvSpPr>
        <p:spPr bwMode="auto">
          <a:xfrm>
            <a:off x="762000" y="609600"/>
            <a:ext cx="8305800" cy="762000"/>
          </a:xfrm>
          <a:prstGeom prst="rect">
            <a:avLst/>
          </a:prstGeom>
          <a:solidFill>
            <a:schemeClr val="accent1">
              <a:lumMod val="20000"/>
              <a:lumOff val="80000"/>
            </a:schemeClr>
          </a:solidFill>
          <a:ln w="9525">
            <a:noFill/>
            <a:miter lim="800000"/>
            <a:headEnd/>
            <a:tailEnd/>
          </a:ln>
        </p:spPr>
        <p:txBody>
          <a:bodyPr anchor="ctr"/>
          <a:lstStyle/>
          <a:p>
            <a:pPr algn="ctr" rtl="0" eaLnBrk="0" hangingPunct="0">
              <a:defRPr/>
            </a:pPr>
            <a:r>
              <a:rPr lang="ar-SA" sz="3600" b="1" dirty="0" smtClean="0">
                <a:solidFill>
                  <a:srgbClr val="FF0000"/>
                </a:solidFill>
                <a:latin typeface="+mj-lt"/>
                <a:ea typeface="+mj-ea"/>
                <a:cs typeface="Arial" charset="0"/>
              </a:rPr>
              <a:t>المطلوب</a:t>
            </a:r>
          </a:p>
        </p:txBody>
      </p:sp>
      <p:sp>
        <p:nvSpPr>
          <p:cNvPr id="14435"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6DD3F9B3-6359-4A8E-9783-3253E19C0E73}" type="slidenum">
              <a:rPr lang="ar-SA" sz="1200">
                <a:solidFill>
                  <a:schemeClr val="bg1"/>
                </a:solidFill>
              </a:rPr>
              <a:pPr/>
              <a:t>4</a:t>
            </a:fld>
            <a:r>
              <a:rPr lang="en-US" sz="1200">
                <a:solidFill>
                  <a:schemeClr val="bg1"/>
                </a:solidFill>
              </a:rPr>
              <a:t> [ </a:t>
            </a:r>
          </a:p>
        </p:txBody>
      </p:sp>
      <p:sp>
        <p:nvSpPr>
          <p:cNvPr id="14436"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
        <p:nvSpPr>
          <p:cNvPr id="9" name="Title 8"/>
          <p:cNvSpPr>
            <a:spLocks noGrp="1"/>
          </p:cNvSpPr>
          <p:nvPr>
            <p:ph type="title"/>
          </p:nvPr>
        </p:nvSpPr>
        <p:spPr>
          <a:xfrm>
            <a:off x="533400" y="1295400"/>
            <a:ext cx="8610600" cy="2438400"/>
          </a:xfrm>
        </p:spPr>
        <p:txBody>
          <a:bodyPr/>
          <a:lstStyle/>
          <a:p>
            <a:r>
              <a:rPr lang="ar-SA" sz="3200" b="1" dirty="0" smtClean="0">
                <a:solidFill>
                  <a:srgbClr val="FF0000"/>
                </a:solidFill>
              </a:rPr>
              <a:t>أولاً: تحديد تكلفة مخزون آخر المدة وفقا للطرق </a:t>
            </a:r>
            <a:r>
              <a:rPr lang="ar-SA" sz="3200" b="1" dirty="0" err="1" smtClean="0">
                <a:solidFill>
                  <a:srgbClr val="FF0000"/>
                </a:solidFill>
              </a:rPr>
              <a:t>التالية:</a:t>
            </a:r>
            <a:r>
              <a:rPr lang="ar-SA" sz="3200" b="1" dirty="0" smtClean="0"/>
              <a:t/>
            </a:r>
            <a:br>
              <a:rPr lang="ar-SA" sz="3200" b="1" dirty="0" smtClean="0"/>
            </a:br>
            <a:r>
              <a:rPr lang="ar-SA" sz="3200" b="1" dirty="0" smtClean="0"/>
              <a:t>1- طريقة متوسط التكلفة</a:t>
            </a:r>
            <a:br>
              <a:rPr lang="ar-SA" sz="3200" b="1" dirty="0" smtClean="0"/>
            </a:br>
            <a:r>
              <a:rPr lang="ar-SA" sz="3200" b="1" dirty="0" smtClean="0"/>
              <a:t>2- طريقة الوارد أولا صادر أولاً</a:t>
            </a:r>
            <a:br>
              <a:rPr lang="ar-SA" sz="3200" b="1" dirty="0" smtClean="0"/>
            </a:br>
            <a:r>
              <a:rPr lang="ar-SA" sz="3200" b="1" dirty="0" smtClean="0"/>
              <a:t>3- طريقة الوارد أخيراً صادر أولاً</a:t>
            </a:r>
            <a:endParaRPr lang="ar-SA" sz="3200" b="1" dirty="0"/>
          </a:p>
        </p:txBody>
      </p:sp>
      <p:sp>
        <p:nvSpPr>
          <p:cNvPr id="6" name="Title 1"/>
          <p:cNvSpPr txBox="1">
            <a:spLocks/>
          </p:cNvSpPr>
          <p:nvPr/>
        </p:nvSpPr>
        <p:spPr bwMode="auto">
          <a:xfrm>
            <a:off x="533400" y="3657600"/>
            <a:ext cx="8915400" cy="2057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sz="2800" b="1" i="0" u="none" strike="noStrike" kern="1200" cap="none" spc="0" normalizeH="0" baseline="0" noProof="0" dirty="0" smtClean="0">
                <a:ln>
                  <a:noFill/>
                </a:ln>
                <a:solidFill>
                  <a:srgbClr val="FF0000"/>
                </a:solidFill>
                <a:effectLst/>
                <a:uLnTx/>
                <a:uFillTx/>
                <a:latin typeface="+mj-lt"/>
                <a:ea typeface="+mj-ea"/>
                <a:cs typeface="Arial" pitchFamily="34" charset="0"/>
              </a:rPr>
              <a:t>ثانياً: بافتراض أن القيمة السوقية للمخزون تبلغ 20000 ريال </a:t>
            </a:r>
            <a:r>
              <a:rPr kumimoji="0" lang="ar-SA" sz="2800" b="1" i="0" u="none" strike="noStrike" kern="1200" cap="none" spc="0" normalizeH="0" baseline="0" noProof="0" dirty="0" err="1" smtClean="0">
                <a:ln>
                  <a:noFill/>
                </a:ln>
                <a:solidFill>
                  <a:srgbClr val="FF0000"/>
                </a:solidFill>
                <a:effectLst/>
                <a:uLnTx/>
                <a:uFillTx/>
                <a:latin typeface="+mj-lt"/>
                <a:ea typeface="+mj-ea"/>
                <a:cs typeface="Arial" pitchFamily="34" charset="0"/>
              </a:rPr>
              <a:t>ماهو</a:t>
            </a:r>
            <a:r>
              <a:rPr kumimoji="0" lang="ar-SA" sz="2800" b="1" i="0" u="none" strike="noStrike" kern="1200" cap="none" spc="0" normalizeH="0" baseline="0" noProof="0" dirty="0" smtClean="0">
                <a:ln>
                  <a:noFill/>
                </a:ln>
                <a:solidFill>
                  <a:srgbClr val="FF0000"/>
                </a:solidFill>
                <a:effectLst/>
                <a:uLnTx/>
                <a:uFillTx/>
                <a:latin typeface="+mj-lt"/>
                <a:ea typeface="+mj-ea"/>
                <a:cs typeface="Arial" pitchFamily="34" charset="0"/>
              </a:rPr>
              <a:t> قيد اليومية اللازم لإثبات المخزون في نهاية الفترة في حال استخدام طريقة متوسط التكلفة</a:t>
            </a:r>
            <a:endParaRPr kumimoji="0" lang="en-GB" sz="2800" b="1" i="0" u="none" strike="noStrike" kern="1200" cap="none" spc="0" normalizeH="0" baseline="0" noProof="0" dirty="0" smtClean="0">
              <a:ln>
                <a:noFill/>
              </a:ln>
              <a:solidFill>
                <a:srgbClr val="FF0000"/>
              </a:solidFill>
              <a:effectLst/>
              <a:uLnTx/>
              <a:uFillTx/>
              <a:latin typeface="+mj-lt"/>
              <a:ea typeface="+mj-ea"/>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9" grpId="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algn="ctr"/>
            <a:r>
              <a:rPr lang="ar-SA" sz="3200" b="1" dirty="0" smtClean="0">
                <a:solidFill>
                  <a:srgbClr val="FF0000"/>
                </a:solidFill>
                <a:cs typeface="Arial" pitchFamily="34" charset="0"/>
              </a:rPr>
              <a:t>حل التمرين الأول</a:t>
            </a:r>
            <a:endParaRPr lang="en-GB" sz="3200" b="1" dirty="0" smtClean="0">
              <a:cs typeface="Arial" pitchFamily="34" charset="0"/>
            </a:endParaRPr>
          </a:p>
        </p:txBody>
      </p:sp>
      <p:sp>
        <p:nvSpPr>
          <p:cNvPr id="3" name="Content Placeholder 2"/>
          <p:cNvSpPr>
            <a:spLocks noGrp="1"/>
          </p:cNvSpPr>
          <p:nvPr>
            <p:ph idx="4294967295"/>
          </p:nvPr>
        </p:nvSpPr>
        <p:spPr>
          <a:xfrm>
            <a:off x="533400" y="1493837"/>
            <a:ext cx="8915400" cy="4754563"/>
          </a:xfrm>
        </p:spPr>
        <p:txBody>
          <a:bodyPr/>
          <a:lstStyle/>
          <a:p>
            <a:pPr marL="514350" indent="-514350" algn="just" rtl="1">
              <a:buFont typeface="+mj-lt"/>
              <a:buAutoNum type="arabicPeriod"/>
            </a:pPr>
            <a:r>
              <a:rPr lang="ar-SA" sz="2800" b="1" dirty="0" smtClean="0">
                <a:solidFill>
                  <a:srgbClr val="3B84AF"/>
                </a:solidFill>
                <a:cs typeface="Arial" pitchFamily="34" charset="0"/>
              </a:rPr>
              <a:t>طريقة متوسط التكلفة</a:t>
            </a:r>
          </a:p>
          <a:p>
            <a:pPr marL="514350" indent="-514350" algn="just" rtl="1">
              <a:buFont typeface="+mj-lt"/>
              <a:buAutoNum type="arabicPeriod"/>
            </a:pPr>
            <a:endParaRPr lang="ar-SA" sz="2800" b="1" dirty="0" smtClean="0">
              <a:solidFill>
                <a:srgbClr val="3B84AF"/>
              </a:solidFill>
              <a:cs typeface="Arial" pitchFamily="34" charset="0"/>
            </a:endParaRPr>
          </a:p>
          <a:p>
            <a:pPr algn="just" rtl="1">
              <a:buNone/>
            </a:pPr>
            <a:r>
              <a:rPr lang="ar-SA" sz="2800" dirty="0" smtClean="0">
                <a:cs typeface="Arial" pitchFamily="34" charset="0"/>
              </a:rPr>
              <a:t>متوسط تكلفة الوحدة 	=</a:t>
            </a:r>
          </a:p>
          <a:p>
            <a:pPr algn="just" rtl="1"/>
            <a:endParaRPr lang="ar-SA" sz="2800" dirty="0" smtClean="0">
              <a:cs typeface="Arial" pitchFamily="34" charset="0"/>
            </a:endParaRPr>
          </a:p>
          <a:p>
            <a:pPr algn="just" rtl="1">
              <a:buNone/>
            </a:pPr>
            <a:r>
              <a:rPr lang="ar-SA" sz="2800" dirty="0" smtClean="0">
                <a:cs typeface="Arial" pitchFamily="34" charset="0"/>
              </a:rPr>
              <a:t>				=94500 ÷ 9000 = 10.5 ريال للوحدة</a:t>
            </a:r>
          </a:p>
          <a:p>
            <a:pPr algn="just" rtl="1">
              <a:buNone/>
            </a:pPr>
            <a:endParaRPr lang="ar-SA" sz="2800" dirty="0" smtClean="0">
              <a:cs typeface="Arial" pitchFamily="34" charset="0"/>
            </a:endParaRPr>
          </a:p>
          <a:p>
            <a:pPr algn="just" rtl="1">
              <a:buNone/>
            </a:pPr>
            <a:r>
              <a:rPr lang="ar-SA" sz="2800" dirty="0" smtClean="0">
                <a:cs typeface="Arial" pitchFamily="34" charset="0"/>
              </a:rPr>
              <a:t>تكلفة مخزون آخر المدة = 2000 × 10.5   =21000 ريال  </a:t>
            </a:r>
            <a:endParaRPr lang="en-GB" sz="2800" dirty="0" smtClean="0">
              <a:cs typeface="Arial" pitchFamily="34" charset="0"/>
            </a:endParaRPr>
          </a:p>
        </p:txBody>
      </p:sp>
      <p:sp>
        <p:nvSpPr>
          <p:cNvPr id="16388"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62941425-5A7A-4492-A630-8C83F59AF14F}" type="slidenum">
              <a:rPr lang="ar-SA" sz="1200">
                <a:solidFill>
                  <a:schemeClr val="bg1"/>
                </a:solidFill>
              </a:rPr>
              <a:pPr/>
              <a:t>5</a:t>
            </a:fld>
            <a:r>
              <a:rPr lang="en-US" sz="1200">
                <a:solidFill>
                  <a:schemeClr val="bg1"/>
                </a:solidFill>
              </a:rPr>
              <a:t> [ </a:t>
            </a:r>
          </a:p>
        </p:txBody>
      </p:sp>
      <p:sp>
        <p:nvSpPr>
          <p:cNvPr id="1638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graphicFrame>
        <p:nvGraphicFramePr>
          <p:cNvPr id="6" name="Table 5"/>
          <p:cNvGraphicFramePr>
            <a:graphicFrameLocks noGrp="1"/>
          </p:cNvGraphicFramePr>
          <p:nvPr/>
        </p:nvGraphicFramePr>
        <p:xfrm>
          <a:off x="3200400" y="2057400"/>
          <a:ext cx="3073400" cy="1463040"/>
        </p:xfrm>
        <a:graphic>
          <a:graphicData uri="http://schemas.openxmlformats.org/drawingml/2006/table">
            <a:tbl>
              <a:tblPr rtl="1" firstRow="1" bandRow="1">
                <a:tableStyleId>{2D5ABB26-0587-4C30-8999-92F81FD0307C}</a:tableStyleId>
              </a:tblPr>
              <a:tblGrid>
                <a:gridCol w="3073400"/>
              </a:tblGrid>
              <a:tr h="731520">
                <a:tc>
                  <a:txBody>
                    <a:bodyPr/>
                    <a:lstStyle/>
                    <a:p>
                      <a:pPr algn="ctr" rtl="1"/>
                      <a:r>
                        <a:rPr lang="ar-SA" sz="3200" dirty="0" smtClean="0">
                          <a:cs typeface="Al-Bahrani bold 1" pitchFamily="2" charset="-78"/>
                        </a:rPr>
                        <a:t>تكلفة البضاعة</a:t>
                      </a:r>
                      <a:r>
                        <a:rPr lang="ar-SA" sz="3200" baseline="0" dirty="0" smtClean="0">
                          <a:cs typeface="Al-Bahrani bold 1" pitchFamily="2" charset="-78"/>
                        </a:rPr>
                        <a:t> المتاحة للبيع</a:t>
                      </a:r>
                      <a:endParaRPr lang="ar-SA" sz="3200" dirty="0">
                        <a:cs typeface="Al-Bahrani bold 1" pitchFamily="2" charset="-78"/>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1520">
                <a:tc>
                  <a:txBody>
                    <a:bodyPr/>
                    <a:lstStyle/>
                    <a:p>
                      <a:pPr algn="ctr" rtl="1"/>
                      <a:r>
                        <a:rPr lang="ar-SA" sz="3200" dirty="0" smtClean="0">
                          <a:cs typeface="Al-Bahrani bold 1" pitchFamily="2" charset="-78"/>
                        </a:rPr>
                        <a:t>عدد الوحدات المتاحة للبيع</a:t>
                      </a:r>
                      <a:endParaRPr lang="ar-SA" sz="3200" dirty="0">
                        <a:cs typeface="Al-Bahrani bold 1" pitchFamily="2" charset="-78"/>
                      </a:endParaRPr>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1524000"/>
            <a:ext cx="8724900" cy="4525963"/>
          </a:xfrm>
        </p:spPr>
        <p:txBody>
          <a:bodyPr/>
          <a:lstStyle/>
          <a:p>
            <a:pPr algn="just" rtl="1">
              <a:buFont typeface="Arial" pitchFamily="34" charset="0"/>
              <a:buNone/>
            </a:pPr>
            <a:r>
              <a:rPr lang="ar-SA" b="1" dirty="0" smtClean="0">
                <a:solidFill>
                  <a:srgbClr val="3B84AF"/>
                </a:solidFill>
                <a:cs typeface="Arial" pitchFamily="34" charset="0"/>
              </a:rPr>
              <a:t>2- طريقة الوارد أولاً صارد أولاً</a:t>
            </a:r>
          </a:p>
          <a:p>
            <a:pPr algn="just" rtl="1">
              <a:buFont typeface="Arial" pitchFamily="34" charset="0"/>
              <a:buNone/>
            </a:pPr>
            <a:endParaRPr lang="ar-SA" dirty="0" smtClean="0">
              <a:cs typeface="Arial" pitchFamily="34" charset="0"/>
            </a:endParaRPr>
          </a:p>
          <a:p>
            <a:pPr algn="just" rtl="1">
              <a:buNone/>
            </a:pPr>
            <a:r>
              <a:rPr lang="ar-SA" dirty="0" smtClean="0">
                <a:cs typeface="Arial" pitchFamily="34" charset="0"/>
              </a:rPr>
              <a:t>تكلفة مخزون آخر المدة  = (1500 × 12) + (500 × 11)</a:t>
            </a:r>
          </a:p>
          <a:p>
            <a:pPr algn="just" rtl="1">
              <a:buFont typeface="Arial" pitchFamily="34" charset="0"/>
              <a:buNone/>
            </a:pPr>
            <a:r>
              <a:rPr lang="ar-SA" dirty="0" smtClean="0">
                <a:cs typeface="Arial" pitchFamily="34" charset="0"/>
              </a:rPr>
              <a:t>		   	      </a:t>
            </a:r>
            <a:r>
              <a:rPr lang="ar-SA" dirty="0" err="1" smtClean="0">
                <a:cs typeface="Arial" pitchFamily="34" charset="0"/>
              </a:rPr>
              <a:t>=18000 </a:t>
            </a:r>
            <a:r>
              <a:rPr lang="ar-SA" dirty="0" smtClean="0">
                <a:cs typeface="Arial" pitchFamily="34" charset="0"/>
              </a:rPr>
              <a:t>+ 5500 =23500 ريال</a:t>
            </a:r>
          </a:p>
        </p:txBody>
      </p:sp>
      <p:sp>
        <p:nvSpPr>
          <p:cNvPr id="17412"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B7EB3823-A9DE-4145-B52C-4509D3666438}" type="slidenum">
              <a:rPr lang="ar-SA" sz="1200">
                <a:solidFill>
                  <a:schemeClr val="bg1"/>
                </a:solidFill>
              </a:rPr>
              <a:pPr/>
              <a:t>6</a:t>
            </a:fld>
            <a:r>
              <a:rPr lang="en-US" sz="1200">
                <a:solidFill>
                  <a:schemeClr val="bg1"/>
                </a:solidFill>
              </a:rPr>
              <a:t> [ </a:t>
            </a:r>
          </a:p>
        </p:txBody>
      </p:sp>
      <p:sp>
        <p:nvSpPr>
          <p:cNvPr id="17413"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90600" y="1600201"/>
            <a:ext cx="8420100" cy="2895600"/>
          </a:xfrm>
        </p:spPr>
        <p:txBody>
          <a:bodyPr/>
          <a:lstStyle/>
          <a:p>
            <a:pPr rtl="1">
              <a:lnSpc>
                <a:spcPct val="150000"/>
              </a:lnSpc>
              <a:buNone/>
            </a:pPr>
            <a:r>
              <a:rPr lang="ar-SA" b="1" dirty="0" smtClean="0">
                <a:solidFill>
                  <a:srgbClr val="3B84AF"/>
                </a:solidFill>
                <a:cs typeface="Arial" pitchFamily="34" charset="0"/>
              </a:rPr>
              <a:t>3- طريقة الوارد أخيراً صادر أولاً</a:t>
            </a:r>
          </a:p>
          <a:p>
            <a:pPr rtl="1">
              <a:lnSpc>
                <a:spcPct val="150000"/>
              </a:lnSpc>
              <a:buNone/>
            </a:pPr>
            <a:endParaRPr lang="ar-SA" b="1" dirty="0" smtClean="0">
              <a:solidFill>
                <a:srgbClr val="3B84AF"/>
              </a:solidFill>
              <a:cs typeface="Arial" pitchFamily="34" charset="0"/>
            </a:endParaRPr>
          </a:p>
          <a:p>
            <a:pPr algn="just" rtl="1">
              <a:buNone/>
            </a:pPr>
            <a:r>
              <a:rPr lang="ar-SA" dirty="0" smtClean="0">
                <a:cs typeface="Arial" pitchFamily="34" charset="0"/>
              </a:rPr>
              <a:t>تكلفة مخزون آخر المدة  = (1000× 8) + (1000× 10)</a:t>
            </a:r>
          </a:p>
          <a:p>
            <a:pPr algn="just" rtl="1">
              <a:buNone/>
            </a:pPr>
            <a:r>
              <a:rPr lang="ar-SA" dirty="0" smtClean="0">
                <a:cs typeface="Arial" pitchFamily="34" charset="0"/>
              </a:rPr>
              <a:t>		   	      =8000+ 10000= 18000 ريال</a:t>
            </a:r>
          </a:p>
          <a:p>
            <a:pPr>
              <a:buFont typeface="Arial" pitchFamily="34" charset="0"/>
              <a:buNone/>
            </a:pPr>
            <a:endParaRPr lang="en-GB" sz="2800" dirty="0" smtClean="0">
              <a:cs typeface="Arial" pitchFamily="34" charset="0"/>
            </a:endParaRPr>
          </a:p>
        </p:txBody>
      </p:sp>
      <p:sp>
        <p:nvSpPr>
          <p:cNvPr id="20484"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F59BE37C-B679-4BA8-B8E2-D115EB8280B6}" type="slidenum">
              <a:rPr lang="ar-SA" sz="1200">
                <a:solidFill>
                  <a:schemeClr val="bg1"/>
                </a:solidFill>
              </a:rPr>
              <a:pPr/>
              <a:t>7</a:t>
            </a:fld>
            <a:r>
              <a:rPr lang="en-US" sz="1200">
                <a:solidFill>
                  <a:schemeClr val="bg1"/>
                </a:solidFill>
              </a:rPr>
              <a:t> [ </a:t>
            </a:r>
          </a:p>
        </p:txBody>
      </p:sp>
      <p:sp>
        <p:nvSpPr>
          <p:cNvPr id="20485"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62000" y="1371600"/>
            <a:ext cx="8382000" cy="3276600"/>
          </a:xfrm>
          <a:prstGeom prst="rect">
            <a:avLst/>
          </a:prstGeom>
          <a:solidFill>
            <a:srgbClr val="FFFFCC"/>
          </a:solidFill>
        </p:spPr>
        <p:txBody>
          <a:bodyPr/>
          <a:lstStyle/>
          <a:p>
            <a:pPr rtl="0" eaLnBrk="0" hangingPunct="0">
              <a:defRPr/>
            </a:pPr>
            <a:r>
              <a:rPr lang="ar-SA" sz="3200" b="1" dirty="0" smtClean="0">
                <a:latin typeface="+mj-lt"/>
                <a:ea typeface="+mj-ea"/>
                <a:cs typeface="Arial" charset="0"/>
              </a:rPr>
              <a:t>ثانيا: إثبات مخزون آخر الفترة بافتراض أن القيمة السوقية للمخزون تبلغ 20000 ريال وأن الشركة تستخدم طريقة متوسط التكلفة.</a:t>
            </a:r>
          </a:p>
          <a:p>
            <a:pPr rtl="0" eaLnBrk="0" hangingPunct="0">
              <a:defRPr/>
            </a:pPr>
            <a:endParaRPr lang="ar-SA" sz="2800" b="1" dirty="0" smtClean="0">
              <a:latin typeface="+mj-lt"/>
              <a:ea typeface="+mj-ea"/>
              <a:cs typeface="Arial" charset="0"/>
            </a:endParaRPr>
          </a:p>
          <a:p>
            <a:pPr algn="ctr" rtl="0" eaLnBrk="0" hangingPunct="0">
              <a:defRPr/>
            </a:pPr>
            <a:r>
              <a:rPr lang="ar-SA" sz="3200" b="1" dirty="0" smtClean="0">
                <a:solidFill>
                  <a:srgbClr val="FF0000"/>
                </a:solidFill>
              </a:rPr>
              <a:t>القاعدة الرئيسية لإثبات قيمة مخزون آخر الفترة في الدفاتر هي</a:t>
            </a:r>
          </a:p>
          <a:p>
            <a:pPr algn="ctr" rtl="0" eaLnBrk="0" hangingPunct="0">
              <a:defRPr/>
            </a:pPr>
            <a:r>
              <a:rPr lang="ar-SA" sz="3200" b="1" dirty="0" smtClean="0">
                <a:solidFill>
                  <a:srgbClr val="FF0000"/>
                </a:solidFill>
              </a:rPr>
              <a:t>   </a:t>
            </a:r>
            <a:r>
              <a:rPr lang="ar-SA" sz="3200" b="1" u="sng" dirty="0" smtClean="0">
                <a:solidFill>
                  <a:srgbClr val="FF0000"/>
                </a:solidFill>
              </a:rPr>
              <a:t>( التكلفة أو السوق أيهما أقل)</a:t>
            </a:r>
          </a:p>
        </p:txBody>
      </p:sp>
      <p:sp>
        <p:nvSpPr>
          <p:cNvPr id="21598"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8364F143-1C11-4219-8868-0DB49A535CB2}" type="slidenum">
              <a:rPr lang="ar-SA" sz="1200">
                <a:solidFill>
                  <a:schemeClr val="bg1"/>
                </a:solidFill>
              </a:rPr>
              <a:pPr/>
              <a:t>8</a:t>
            </a:fld>
            <a:r>
              <a:rPr lang="en-US" sz="1200">
                <a:solidFill>
                  <a:schemeClr val="bg1"/>
                </a:solidFill>
              </a:rPr>
              <a:t> [ </a:t>
            </a:r>
          </a:p>
        </p:txBody>
      </p:sp>
      <p:sp>
        <p:nvSpPr>
          <p:cNvPr id="2159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95400" y="903744"/>
            <a:ext cx="7848600" cy="4216539"/>
          </a:xfrm>
          <a:prstGeom prst="rect">
            <a:avLst/>
          </a:prstGeom>
          <a:solidFill>
            <a:schemeClr val="accent6">
              <a:lumMod val="20000"/>
              <a:lumOff val="80000"/>
            </a:schemeClr>
          </a:solidFill>
        </p:spPr>
        <p:txBody>
          <a:bodyPr wrap="square">
            <a:spAutoFit/>
          </a:bodyPr>
          <a:lstStyle/>
          <a:p>
            <a:pPr algn="just">
              <a:defRPr/>
            </a:pPr>
            <a:r>
              <a:rPr lang="ar-SA" sz="3200" b="1" dirty="0" smtClean="0">
                <a:solidFill>
                  <a:srgbClr val="FF0000"/>
                </a:solidFill>
              </a:rPr>
              <a:t>إذا كانت الشركة تستخدم طريقة متوسط التكلفة سنجد أن تكلفة مخزون آخر الفترة بلغت 21000 ريال وبمقارنتها مع القيمة السوقية البالغة 20000 ريال نجد أن القيمة السوقية هي الأقل فيتم إثبات المخزون بالقيمة الأقل على النحو </a:t>
            </a:r>
            <a:r>
              <a:rPr lang="ar-SA" sz="3200" b="1" dirty="0" err="1" smtClean="0">
                <a:solidFill>
                  <a:srgbClr val="FF0000"/>
                </a:solidFill>
              </a:rPr>
              <a:t>التالي:</a:t>
            </a:r>
            <a:endParaRPr lang="ar-SA" sz="3200" b="1" dirty="0" smtClean="0">
              <a:solidFill>
                <a:srgbClr val="FF0000"/>
              </a:solidFill>
            </a:endParaRPr>
          </a:p>
          <a:p>
            <a:pPr algn="ctr">
              <a:defRPr/>
            </a:pPr>
            <a:endParaRPr lang="ar-SA" sz="3600" b="1" dirty="0" smtClean="0">
              <a:solidFill>
                <a:srgbClr val="FF0000"/>
              </a:solidFill>
            </a:endParaRPr>
          </a:p>
          <a:p>
            <a:pPr>
              <a:defRPr/>
            </a:pPr>
            <a:r>
              <a:rPr lang="ar-SA" sz="3600" b="1" dirty="0" smtClean="0">
                <a:solidFill>
                  <a:srgbClr val="FF0000"/>
                </a:solidFill>
              </a:rPr>
              <a:t>	20000 من حـ / مخزون آخر المدة</a:t>
            </a:r>
          </a:p>
          <a:p>
            <a:pPr algn="ctr">
              <a:defRPr/>
            </a:pPr>
            <a:r>
              <a:rPr lang="ar-SA" sz="3600" b="1" dirty="0" smtClean="0">
                <a:solidFill>
                  <a:srgbClr val="FF0000"/>
                </a:solidFill>
              </a:rPr>
              <a:t>	20000 من حـ / تكلفة البضاعة المباعة</a:t>
            </a:r>
            <a:endParaRPr lang="en-GB" sz="3600" dirty="0">
              <a:solidFill>
                <a:srgbClr val="FF0000"/>
              </a:solidFill>
            </a:endParaRPr>
          </a:p>
        </p:txBody>
      </p:sp>
      <p:sp>
        <p:nvSpPr>
          <p:cNvPr id="22679"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754B9D9E-F4C3-4901-A177-BA80C03108D0}" type="slidenum">
              <a:rPr lang="ar-SA" sz="1200">
                <a:solidFill>
                  <a:schemeClr val="bg1"/>
                </a:solidFill>
              </a:rPr>
              <a:pPr/>
              <a:t>9</a:t>
            </a:fld>
            <a:r>
              <a:rPr lang="en-US" sz="1200">
                <a:solidFill>
                  <a:schemeClr val="bg1"/>
                </a:solidFill>
              </a:rPr>
              <a:t> [ </a:t>
            </a:r>
          </a:p>
        </p:txBody>
      </p:sp>
      <p:sp>
        <p:nvSpPr>
          <p:cNvPr id="22680"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en-GB" sz="2800" b="1" smtClean="0">
                <a:solidFill>
                  <a:srgbClr val="376092"/>
                </a:solidFill>
                <a:cs typeface="Arial" pitchFamily="34" charset="0"/>
              </a:rPr>
              <a:t/>
            </a:r>
            <a:br>
              <a:rPr lang="en-GB" sz="28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3" name="Content Placeholder 2"/>
          <p:cNvSpPr>
            <a:spLocks noGrp="1"/>
          </p:cNvSpPr>
          <p:nvPr>
            <p:ph idx="1"/>
          </p:nvPr>
        </p:nvSpPr>
        <p:spPr>
          <a:xfrm>
            <a:off x="495300" y="1295400"/>
            <a:ext cx="8915400" cy="4830763"/>
          </a:xfrm>
        </p:spPr>
        <p:txBody>
          <a:bodyPr/>
          <a:lstStyle/>
          <a:p>
            <a:pPr rtl="1">
              <a:lnSpc>
                <a:spcPct val="150000"/>
              </a:lnSpc>
            </a:pPr>
            <a:endParaRPr lang="en-GB" sz="2400" smtClean="0">
              <a:cs typeface="Arial" pitchFamily="34" charset="0"/>
            </a:endParaRPr>
          </a:p>
          <a:p>
            <a:pPr algn="just" rtl="1"/>
            <a:endParaRPr lang="en-GB" smtClean="0">
              <a:cs typeface="Arial" pitchFamily="34" charset="0"/>
            </a:endParaRPr>
          </a:p>
        </p:txBody>
      </p:sp>
      <p:sp>
        <p:nvSpPr>
          <p:cNvPr id="13316" name="Rectangle 8"/>
          <p:cNvSpPr>
            <a:spLocks noChangeArrowheads="1"/>
          </p:cNvSpPr>
          <p:nvPr/>
        </p:nvSpPr>
        <p:spPr bwMode="auto">
          <a:xfrm>
            <a:off x="381000" y="152400"/>
            <a:ext cx="8991600" cy="1066800"/>
          </a:xfrm>
          <a:prstGeom prst="rect">
            <a:avLst/>
          </a:prstGeom>
          <a:gradFill rotWithShape="1">
            <a:gsLst>
              <a:gs pos="0">
                <a:srgbClr val="FFFFCC"/>
              </a:gs>
              <a:gs pos="100000">
                <a:srgbClr val="FFCC99"/>
              </a:gs>
            </a:gsLst>
            <a:path path="shape">
              <a:fillToRect l="50000" t="50000" r="50000" b="50000"/>
            </a:path>
          </a:gradFill>
          <a:ln w="9525">
            <a:noFill/>
            <a:miter lim="800000"/>
            <a:headEnd/>
            <a:tailEnd/>
          </a:ln>
          <a:effectLst>
            <a:prstShdw prst="shdw17" dist="17961" dir="2700000">
              <a:srgbClr val="99997A"/>
            </a:prstShdw>
          </a:effectLst>
        </p:spPr>
        <p:txBody>
          <a:bodyPr anchor="ctr"/>
          <a:lstStyle/>
          <a:p>
            <a:pPr algn="ctr"/>
            <a:r>
              <a:rPr lang="ar-SA" sz="4000" b="1" dirty="0" smtClean="0">
                <a:solidFill>
                  <a:schemeClr val="accent2"/>
                </a:solidFill>
                <a:latin typeface="Tahoma" pitchFamily="34" charset="0"/>
                <a:cs typeface="Susan" pitchFamily="10" charset="-78"/>
              </a:rPr>
              <a:t>التمرين الثاني</a:t>
            </a:r>
            <a:endParaRPr lang="en-US" sz="4000" b="1" dirty="0">
              <a:solidFill>
                <a:schemeClr val="accent2"/>
              </a:solidFill>
              <a:latin typeface="Tahoma" pitchFamily="34" charset="0"/>
              <a:cs typeface="Susan" pitchFamily="10" charset="-78"/>
            </a:endParaRPr>
          </a:p>
        </p:txBody>
      </p:sp>
      <p:sp>
        <p:nvSpPr>
          <p:cNvPr id="34825" name="Rectangle 9"/>
          <p:cNvSpPr>
            <a:spLocks noChangeArrowheads="1"/>
          </p:cNvSpPr>
          <p:nvPr/>
        </p:nvSpPr>
        <p:spPr bwMode="auto">
          <a:xfrm>
            <a:off x="228600" y="1447800"/>
            <a:ext cx="9448800" cy="4648200"/>
          </a:xfrm>
          <a:prstGeom prst="rect">
            <a:avLst/>
          </a:prstGeom>
          <a:noFill/>
          <a:ln w="9525">
            <a:noFill/>
            <a:miter lim="800000"/>
            <a:headEnd/>
            <a:tailEnd/>
          </a:ln>
          <a:effectLst>
            <a:outerShdw dist="107763" dir="2700000" algn="ctr" rotWithShape="0">
              <a:schemeClr val="bg1">
                <a:alpha val="50000"/>
              </a:schemeClr>
            </a:outerShdw>
          </a:effectLst>
        </p:spPr>
        <p:txBody>
          <a:bodyPr/>
          <a:lstStyle/>
          <a:p>
            <a:pPr marL="457200" indent="-457200" eaLnBrk="0" hangingPunct="0">
              <a:lnSpc>
                <a:spcPct val="150000"/>
              </a:lnSpc>
              <a:spcBef>
                <a:spcPct val="20000"/>
              </a:spcBef>
              <a:buFont typeface="Arial" pitchFamily="34" charset="0"/>
              <a:buNone/>
              <a:defRPr/>
            </a:pPr>
            <a:r>
              <a:rPr lang="ar-SA" sz="2400" b="1" dirty="0" smtClean="0">
                <a:latin typeface="Calibri" pitchFamily="34" charset="0"/>
              </a:rPr>
              <a:t>اشترت شركة الراشد التجارية سيارة </a:t>
            </a:r>
            <a:r>
              <a:rPr lang="ar-SA" sz="2400" b="1" smtClean="0">
                <a:latin typeface="Calibri" pitchFamily="34" charset="0"/>
              </a:rPr>
              <a:t>بقيمة </a:t>
            </a:r>
            <a:r>
              <a:rPr lang="ar-SA" sz="2400" b="1" smtClean="0">
                <a:latin typeface="Calibri" pitchFamily="34" charset="0"/>
              </a:rPr>
              <a:t>100000 </a:t>
            </a:r>
            <a:r>
              <a:rPr lang="ar-SA" sz="2400" b="1" dirty="0" smtClean="0">
                <a:latin typeface="Calibri" pitchFamily="34" charset="0"/>
              </a:rPr>
              <a:t>ريال في 1/ 1/ 1433هـ وتم تقدير العمر الانتاجي لها بخمس سنوات. وقدرت قيمتها في نهاية العمر الإنتاجي بمبلغ 10000 ريال. </a:t>
            </a:r>
          </a:p>
          <a:p>
            <a:pPr marL="457200" indent="-457200" eaLnBrk="0" hangingPunct="0">
              <a:lnSpc>
                <a:spcPct val="150000"/>
              </a:lnSpc>
              <a:spcBef>
                <a:spcPct val="20000"/>
              </a:spcBef>
              <a:buFont typeface="Arial" pitchFamily="34" charset="0"/>
              <a:buNone/>
              <a:defRPr/>
            </a:pPr>
            <a:r>
              <a:rPr lang="ar-SA" sz="2400" b="1" dirty="0" smtClean="0">
                <a:latin typeface="Calibri" pitchFamily="34" charset="0"/>
              </a:rPr>
              <a:t>المطلوب: </a:t>
            </a:r>
          </a:p>
          <a:p>
            <a:pPr marL="457200" indent="-457200" eaLnBrk="0" hangingPunct="0">
              <a:lnSpc>
                <a:spcPct val="150000"/>
              </a:lnSpc>
              <a:spcBef>
                <a:spcPct val="20000"/>
              </a:spcBef>
              <a:buFont typeface="Arial" pitchFamily="34" charset="0"/>
              <a:buNone/>
              <a:defRPr/>
            </a:pPr>
            <a:r>
              <a:rPr lang="ar-SA" sz="2400" b="1" dirty="0" smtClean="0">
                <a:latin typeface="Calibri" pitchFamily="34" charset="0"/>
              </a:rPr>
              <a:t>أولا : حساب أقساط الإستهلاك للسنوات الثلاث الأولى ومجمع الاستهلاك في نهاية السنة الثانية بالطرق </a:t>
            </a:r>
            <a:r>
              <a:rPr lang="ar-SA" sz="2400" b="1" dirty="0" err="1" smtClean="0">
                <a:latin typeface="Calibri" pitchFamily="34" charset="0"/>
              </a:rPr>
              <a:t>التالية:</a:t>
            </a:r>
            <a:endParaRPr lang="ar-SA" sz="2400" b="1" dirty="0" smtClean="0">
              <a:latin typeface="Calibri" pitchFamily="34" charset="0"/>
            </a:endParaRPr>
          </a:p>
          <a:p>
            <a:pPr marL="457200" indent="-457200" eaLnBrk="0" hangingPunct="0">
              <a:lnSpc>
                <a:spcPct val="150000"/>
              </a:lnSpc>
              <a:spcBef>
                <a:spcPct val="20000"/>
              </a:spcBef>
              <a:buFont typeface="Arial" pitchFamily="34" charset="0"/>
              <a:buNone/>
              <a:defRPr/>
            </a:pPr>
            <a:r>
              <a:rPr lang="ar-SA" sz="2400" b="1" dirty="0" smtClean="0">
                <a:latin typeface="Calibri" pitchFamily="34" charset="0"/>
              </a:rPr>
              <a:t>1- طريقة القسط الثابت</a:t>
            </a:r>
          </a:p>
          <a:p>
            <a:pPr marL="457200" indent="-457200" eaLnBrk="0" hangingPunct="0">
              <a:lnSpc>
                <a:spcPct val="150000"/>
              </a:lnSpc>
              <a:spcBef>
                <a:spcPct val="20000"/>
              </a:spcBef>
              <a:buFont typeface="Arial" pitchFamily="34" charset="0"/>
              <a:buNone/>
              <a:defRPr/>
            </a:pPr>
            <a:r>
              <a:rPr lang="ar-SA" sz="2400" b="1" dirty="0" smtClean="0">
                <a:latin typeface="Calibri" pitchFamily="34" charset="0"/>
              </a:rPr>
              <a:t>2- طريقة الرصيد المتناقص (مضاعف معدل القسط الثابت)</a:t>
            </a:r>
          </a:p>
          <a:p>
            <a:pPr marL="457200" indent="-457200" eaLnBrk="0" hangingPunct="0">
              <a:lnSpc>
                <a:spcPct val="150000"/>
              </a:lnSpc>
              <a:spcBef>
                <a:spcPct val="20000"/>
              </a:spcBef>
              <a:buFont typeface="Arial" pitchFamily="34" charset="0"/>
              <a:buNone/>
              <a:defRPr/>
            </a:pPr>
            <a:r>
              <a:rPr lang="ar-SA" sz="2000" b="1" dirty="0" smtClean="0">
                <a:latin typeface="Calibri" pitchFamily="34" charset="0"/>
              </a:rPr>
              <a:t>	</a:t>
            </a:r>
          </a:p>
          <a:p>
            <a:pPr marL="457200" indent="-457200" eaLnBrk="0" hangingPunct="0">
              <a:lnSpc>
                <a:spcPct val="150000"/>
              </a:lnSpc>
              <a:spcBef>
                <a:spcPct val="20000"/>
              </a:spcBef>
              <a:buFont typeface="Arial" pitchFamily="34" charset="0"/>
              <a:buNone/>
              <a:defRPr/>
            </a:pPr>
            <a:endParaRPr lang="en-US" sz="2000" b="1" dirty="0">
              <a:latin typeface="Calibri" pitchFamily="34" charset="0"/>
            </a:endParaRPr>
          </a:p>
        </p:txBody>
      </p:sp>
      <p:sp>
        <p:nvSpPr>
          <p:cNvPr id="13318" name="Slide Number Placeholder 3"/>
          <p:cNvSpPr txBox="1">
            <a:spLocks/>
          </p:cNvSpPr>
          <p:nvPr/>
        </p:nvSpPr>
        <p:spPr bwMode="auto">
          <a:xfrm>
            <a:off x="9220200" y="6477000"/>
            <a:ext cx="676275" cy="352425"/>
          </a:xfrm>
          <a:prstGeom prst="rect">
            <a:avLst/>
          </a:prstGeom>
          <a:noFill/>
          <a:ln w="9525">
            <a:noFill/>
            <a:miter lim="800000"/>
            <a:headEnd/>
            <a:tailEnd/>
          </a:ln>
        </p:spPr>
        <p:txBody>
          <a:bodyPr/>
          <a:lstStyle/>
          <a:p>
            <a:r>
              <a:rPr lang="en-US" sz="1200">
                <a:solidFill>
                  <a:schemeClr val="bg1"/>
                </a:solidFill>
              </a:rPr>
              <a:t> ]  </a:t>
            </a:r>
            <a:fld id="{D527ABF5-0F65-4C2F-9B09-80542DD34A33}" type="slidenum">
              <a:rPr lang="ar-SA" sz="1200">
                <a:solidFill>
                  <a:schemeClr val="bg1"/>
                </a:solidFill>
              </a:rPr>
              <a:pPr/>
              <a:t>10</a:t>
            </a:fld>
            <a:r>
              <a:rPr lang="en-US" sz="1200">
                <a:solidFill>
                  <a:schemeClr val="bg1"/>
                </a:solidFill>
              </a:rPr>
              <a:t> [ </a:t>
            </a:r>
          </a:p>
        </p:txBody>
      </p:sp>
      <p:sp>
        <p:nvSpPr>
          <p:cNvPr id="13319" name="Footer Placeholder 4"/>
          <p:cNvSpPr>
            <a:spLocks noGrp="1"/>
          </p:cNvSpPr>
          <p:nvPr/>
        </p:nvSpPr>
        <p:spPr bwMode="auto">
          <a:xfrm>
            <a:off x="4495800" y="6400800"/>
            <a:ext cx="1447800" cy="457200"/>
          </a:xfrm>
          <a:prstGeom prst="rect">
            <a:avLst/>
          </a:prstGeom>
          <a:noFill/>
          <a:ln w="9525">
            <a:noFill/>
            <a:miter lim="800000"/>
            <a:headEnd/>
            <a:tailEnd/>
          </a:ln>
        </p:spPr>
        <p:txBody>
          <a:bodyPr anchor="ctr"/>
          <a:lstStyle/>
          <a:p>
            <a:endParaRPr lang="en-US" sz="1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التمرين الثاني</a:t>
            </a:r>
            <a:endParaRPr lang="ar-SA" dirty="0"/>
          </a:p>
        </p:txBody>
      </p:sp>
      <p:sp>
        <p:nvSpPr>
          <p:cNvPr id="3" name="Content Placeholder 2"/>
          <p:cNvSpPr>
            <a:spLocks noGrp="1"/>
          </p:cNvSpPr>
          <p:nvPr>
            <p:ph idx="1"/>
          </p:nvPr>
        </p:nvSpPr>
        <p:spPr/>
        <p:txBody>
          <a:bodyPr/>
          <a:lstStyle/>
          <a:p>
            <a:pPr marL="457200" indent="-457200">
              <a:lnSpc>
                <a:spcPct val="150000"/>
              </a:lnSpc>
              <a:defRPr/>
            </a:pPr>
            <a:r>
              <a:rPr lang="ar-SA" sz="2400" b="1" dirty="0" smtClean="0">
                <a:latin typeface="Calibri" pitchFamily="34" charset="0"/>
              </a:rPr>
              <a:t>3- طريقة وحدات </a:t>
            </a:r>
            <a:r>
              <a:rPr lang="ar-SA" sz="2400" b="1" dirty="0" err="1" smtClean="0">
                <a:latin typeface="Calibri" pitchFamily="34" charset="0"/>
              </a:rPr>
              <a:t>النشاط </a:t>
            </a:r>
            <a:r>
              <a:rPr lang="ar-SA" sz="2400" b="1" dirty="0" smtClean="0">
                <a:latin typeface="Calibri" pitchFamily="34" charset="0"/>
              </a:rPr>
              <a:t>– بافتراض أن العمر الانتاجي المقدر للسيارة 200000 كيلومتر وتم استخدامها في السنوات الثلاث الأولى </a:t>
            </a:r>
            <a:r>
              <a:rPr lang="ar-SA" sz="2400" b="1" dirty="0" err="1" smtClean="0">
                <a:latin typeface="Calibri" pitchFamily="34" charset="0"/>
              </a:rPr>
              <a:t>لمسافة </a:t>
            </a:r>
            <a:r>
              <a:rPr lang="ar-SA" sz="2400" b="1" dirty="0" smtClean="0">
                <a:latin typeface="Calibri" pitchFamily="34" charset="0"/>
              </a:rPr>
              <a:t>(30000 </a:t>
            </a:r>
            <a:r>
              <a:rPr lang="ar-SA" sz="2400" b="1" dirty="0" err="1" smtClean="0">
                <a:latin typeface="Calibri" pitchFamily="34" charset="0"/>
              </a:rPr>
              <a:t>كيلومتر </a:t>
            </a:r>
            <a:r>
              <a:rPr lang="ar-SA" sz="2400" b="1" dirty="0" smtClean="0">
                <a:latin typeface="Calibri" pitchFamily="34" charset="0"/>
              </a:rPr>
              <a:t>، 50000 </a:t>
            </a:r>
            <a:r>
              <a:rPr lang="ar-SA" sz="2400" b="1" dirty="0" err="1" smtClean="0">
                <a:latin typeface="Calibri" pitchFamily="34" charset="0"/>
              </a:rPr>
              <a:t>كيلومتر </a:t>
            </a:r>
            <a:r>
              <a:rPr lang="ar-SA" sz="2400" b="1" dirty="0" smtClean="0">
                <a:latin typeface="Calibri" pitchFamily="34" charset="0"/>
              </a:rPr>
              <a:t>، 40000 كيلو متر على التوالي</a:t>
            </a:r>
            <a:r>
              <a:rPr lang="ar-SA" sz="2400" b="1" dirty="0" err="1" smtClean="0">
                <a:latin typeface="Calibri" pitchFamily="34" charset="0"/>
              </a:rPr>
              <a:t>)</a:t>
            </a:r>
            <a:endParaRPr lang="ar-SA" sz="2400" b="1" dirty="0" smtClean="0">
              <a:latin typeface="Calibri" pitchFamily="34" charset="0"/>
            </a:endParaRPr>
          </a:p>
          <a:p>
            <a:pPr marL="457200" indent="-457200">
              <a:lnSpc>
                <a:spcPct val="150000"/>
              </a:lnSpc>
              <a:defRPr/>
            </a:pPr>
            <a:r>
              <a:rPr lang="ar-SA" b="1" dirty="0" smtClean="0">
                <a:latin typeface="Calibri" pitchFamily="34" charset="0"/>
              </a:rPr>
              <a:t>						</a:t>
            </a:r>
          </a:p>
          <a:p>
            <a:pPr rtl="1"/>
            <a:r>
              <a:rPr lang="ar-SA" dirty="0" smtClean="0"/>
              <a:t>ثانياً: بافتراض أن الشركة قامت ببيع السيارة في نهاية السنة الثالثة بمبلغ 44000 ريال. ماهو قيد تسجيل عملية البيع بافتراض استخدام طريقة القسط الثابت.</a:t>
            </a:r>
            <a:endParaRPr lang="ar-SA" dirty="0"/>
          </a:p>
        </p:txBody>
      </p:sp>
      <p:sp>
        <p:nvSpPr>
          <p:cNvPr id="4" name="Rectangle 8"/>
          <p:cNvSpPr>
            <a:spLocks noChangeArrowheads="1"/>
          </p:cNvSpPr>
          <p:nvPr/>
        </p:nvSpPr>
        <p:spPr bwMode="auto">
          <a:xfrm>
            <a:off x="381000" y="152400"/>
            <a:ext cx="8991600" cy="1066800"/>
          </a:xfrm>
          <a:prstGeom prst="rect">
            <a:avLst/>
          </a:prstGeom>
          <a:gradFill rotWithShape="1">
            <a:gsLst>
              <a:gs pos="0">
                <a:srgbClr val="FFFFCC"/>
              </a:gs>
              <a:gs pos="100000">
                <a:srgbClr val="FFCC99"/>
              </a:gs>
            </a:gsLst>
            <a:path path="shape">
              <a:fillToRect l="50000" t="50000" r="50000" b="50000"/>
            </a:path>
          </a:gradFill>
          <a:ln w="9525">
            <a:noFill/>
            <a:miter lim="800000"/>
            <a:headEnd/>
            <a:tailEnd/>
          </a:ln>
          <a:effectLst>
            <a:prstShdw prst="shdw17" dist="17961" dir="2700000">
              <a:srgbClr val="99997A"/>
            </a:prstShdw>
          </a:effectLst>
        </p:spPr>
        <p:txBody>
          <a:bodyPr anchor="ctr"/>
          <a:lstStyle/>
          <a:p>
            <a:pPr algn="ctr"/>
            <a:r>
              <a:rPr lang="ar-SA" sz="4000" b="1" dirty="0" err="1" smtClean="0">
                <a:solidFill>
                  <a:schemeClr val="accent2"/>
                </a:solidFill>
                <a:latin typeface="Tahoma" pitchFamily="34" charset="0"/>
                <a:cs typeface="Susan" pitchFamily="10" charset="-78"/>
              </a:rPr>
              <a:t>تابع </a:t>
            </a:r>
            <a:r>
              <a:rPr lang="ar-SA" sz="4000" b="1" dirty="0" smtClean="0">
                <a:solidFill>
                  <a:schemeClr val="accent2"/>
                </a:solidFill>
                <a:latin typeface="Tahoma" pitchFamily="34" charset="0"/>
                <a:cs typeface="Susan" pitchFamily="10" charset="-78"/>
              </a:rPr>
              <a:t>- التمرين الثاني</a:t>
            </a:r>
            <a:endParaRPr lang="en-US" sz="4000" b="1" dirty="0">
              <a:solidFill>
                <a:schemeClr val="accent2"/>
              </a:solidFill>
              <a:latin typeface="Tahoma" pitchFamily="34" charset="0"/>
              <a:cs typeface="Susan" pitchFamily="10"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حل التمرين الثاني</a:t>
            </a:r>
            <a:endParaRPr lang="ar-SA" dirty="0"/>
          </a:p>
        </p:txBody>
      </p:sp>
      <p:sp>
        <p:nvSpPr>
          <p:cNvPr id="3" name="Content Placeholder 2"/>
          <p:cNvSpPr>
            <a:spLocks noGrp="1"/>
          </p:cNvSpPr>
          <p:nvPr>
            <p:ph idx="1"/>
          </p:nvPr>
        </p:nvSpPr>
        <p:spPr>
          <a:xfrm>
            <a:off x="533400" y="1447800"/>
            <a:ext cx="8915400" cy="2057400"/>
          </a:xfrm>
        </p:spPr>
        <p:txBody>
          <a:bodyPr/>
          <a:lstStyle/>
          <a:p>
            <a:pPr rtl="1"/>
            <a:r>
              <a:rPr lang="ar-SA" dirty="0" smtClean="0"/>
              <a:t>أولاً: </a:t>
            </a:r>
          </a:p>
          <a:p>
            <a:pPr rtl="1"/>
            <a:r>
              <a:rPr lang="ar-SA" dirty="0" smtClean="0"/>
              <a:t>1- طريقة القسط الثابت</a:t>
            </a:r>
          </a:p>
          <a:p>
            <a:pPr rtl="1"/>
            <a:r>
              <a:rPr lang="ar-SA" dirty="0" smtClean="0"/>
              <a:t>مصروف الاستهلاك السنوي = </a:t>
            </a:r>
          </a:p>
          <a:p>
            <a:pPr rtl="1"/>
            <a:r>
              <a:rPr lang="ar-SA" dirty="0" smtClean="0"/>
              <a:t>											</a:t>
            </a:r>
            <a:endParaRPr lang="ar-SA" dirty="0"/>
          </a:p>
        </p:txBody>
      </p:sp>
      <p:graphicFrame>
        <p:nvGraphicFramePr>
          <p:cNvPr id="4" name="Table 3"/>
          <p:cNvGraphicFramePr>
            <a:graphicFrameLocks noGrp="1"/>
          </p:cNvGraphicFramePr>
          <p:nvPr/>
        </p:nvGraphicFramePr>
        <p:xfrm>
          <a:off x="2133600" y="2286000"/>
          <a:ext cx="3073400" cy="1264920"/>
        </p:xfrm>
        <a:graphic>
          <a:graphicData uri="http://schemas.openxmlformats.org/drawingml/2006/table">
            <a:tbl>
              <a:tblPr rtl="1" firstRow="1" bandRow="1">
                <a:tableStyleId>{2D5ABB26-0587-4C30-8999-92F81FD0307C}</a:tableStyleId>
              </a:tblPr>
              <a:tblGrid>
                <a:gridCol w="3073400"/>
              </a:tblGrid>
              <a:tr h="632460">
                <a:tc>
                  <a:txBody>
                    <a:bodyPr/>
                    <a:lstStyle/>
                    <a:p>
                      <a:pPr algn="ctr" rtl="1"/>
                      <a:r>
                        <a:rPr lang="ar-SA" sz="2800" b="1" dirty="0" smtClean="0">
                          <a:cs typeface="Al-Bahrani bold 1" pitchFamily="2" charset="-78"/>
                        </a:rPr>
                        <a:t>التكلفة – قيمة الخردة</a:t>
                      </a:r>
                      <a:endParaRPr lang="ar-SA" sz="2800" b="1" dirty="0">
                        <a:cs typeface="Al-Bahrani bold 1" pitchFamily="2" charset="-78"/>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2460">
                <a:tc>
                  <a:txBody>
                    <a:bodyPr/>
                    <a:lstStyle/>
                    <a:p>
                      <a:pPr algn="ctr" rtl="1"/>
                      <a:r>
                        <a:rPr lang="ar-SA" sz="2800" b="1" dirty="0" smtClean="0">
                          <a:cs typeface="Al-Bahrani bold 1" pitchFamily="2" charset="-78"/>
                        </a:rPr>
                        <a:t>عدد سنوات</a:t>
                      </a:r>
                      <a:r>
                        <a:rPr lang="ar-SA" sz="2800" b="1" baseline="0" dirty="0" smtClean="0">
                          <a:cs typeface="Al-Bahrani bold 1" pitchFamily="2" charset="-78"/>
                        </a:rPr>
                        <a:t> العمر الانتاجي</a:t>
                      </a:r>
                      <a:endParaRPr lang="ar-SA" sz="2800" b="1" dirty="0">
                        <a:cs typeface="Al-Bahrani bold 1" pitchFamily="2" charset="-78"/>
                      </a:endParaRPr>
                    </a:p>
                  </a:txBody>
                  <a:tcPr>
                    <a:lnT w="12700" cap="flat" cmpd="sng" algn="ctr">
                      <a:solidFill>
                        <a:schemeClr val="tx1"/>
                      </a:solidFill>
                      <a:prstDash val="solid"/>
                      <a:round/>
                      <a:headEnd type="none" w="med" len="med"/>
                      <a:tailEnd type="none" w="med" len="med"/>
                    </a:lnT>
                  </a:tcPr>
                </a:tc>
              </a:tr>
            </a:tbl>
          </a:graphicData>
        </a:graphic>
      </p:graphicFrame>
      <p:sp>
        <p:nvSpPr>
          <p:cNvPr id="6" name="TextBox 5"/>
          <p:cNvSpPr txBox="1"/>
          <p:nvPr/>
        </p:nvSpPr>
        <p:spPr>
          <a:xfrm>
            <a:off x="7239000" y="3581400"/>
            <a:ext cx="457200" cy="584775"/>
          </a:xfrm>
          <a:prstGeom prst="rect">
            <a:avLst/>
          </a:prstGeom>
          <a:noFill/>
        </p:spPr>
        <p:txBody>
          <a:bodyPr wrap="square" rtlCol="1">
            <a:spAutoFit/>
          </a:bodyPr>
          <a:lstStyle/>
          <a:p>
            <a:r>
              <a:rPr lang="ar-SA" sz="3200" dirty="0" smtClean="0"/>
              <a:t>= </a:t>
            </a:r>
            <a:endParaRPr lang="ar-SA" sz="3200" dirty="0"/>
          </a:p>
        </p:txBody>
      </p:sp>
      <p:graphicFrame>
        <p:nvGraphicFramePr>
          <p:cNvPr id="7" name="Table 6"/>
          <p:cNvGraphicFramePr>
            <a:graphicFrameLocks noGrp="1"/>
          </p:cNvGraphicFramePr>
          <p:nvPr/>
        </p:nvGraphicFramePr>
        <p:xfrm>
          <a:off x="4191000" y="3429000"/>
          <a:ext cx="2667000" cy="914400"/>
        </p:xfrm>
        <a:graphic>
          <a:graphicData uri="http://schemas.openxmlformats.org/drawingml/2006/table">
            <a:tbl>
              <a:tblPr rtl="1" firstRow="1" bandRow="1">
                <a:tableStyleId>{2D5ABB26-0587-4C30-8999-92F81FD0307C}</a:tableStyleId>
              </a:tblPr>
              <a:tblGrid>
                <a:gridCol w="2667000"/>
              </a:tblGrid>
              <a:tr h="370840">
                <a:tc>
                  <a:txBody>
                    <a:bodyPr/>
                    <a:lstStyle/>
                    <a:p>
                      <a:pPr algn="ctr" rtl="1"/>
                      <a:r>
                        <a:rPr lang="ar-SA" sz="2400" b="1" dirty="0" smtClean="0">
                          <a:cs typeface="Al-Bahrani bold 1" pitchFamily="2" charset="-78"/>
                        </a:rPr>
                        <a:t>100000 - 10000</a:t>
                      </a:r>
                      <a:endParaRPr lang="ar-SA" sz="2400" b="1" dirty="0">
                        <a:cs typeface="Al-Bahrani bold 1" pitchFamily="2" charset="-78"/>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400" b="1" dirty="0" smtClean="0">
                          <a:cs typeface="Al-Bahrani bold 1" pitchFamily="2" charset="-78"/>
                        </a:rPr>
                        <a:t>5</a:t>
                      </a:r>
                      <a:endParaRPr lang="ar-SA" sz="2400" b="1" dirty="0">
                        <a:cs typeface="Al-Bahrani bold 1" pitchFamily="2" charset="-78"/>
                      </a:endParaRPr>
                    </a:p>
                  </a:txBody>
                  <a:tcPr>
                    <a:lnT w="12700" cap="flat" cmpd="sng" algn="ctr">
                      <a:solidFill>
                        <a:schemeClr val="tx1"/>
                      </a:solidFill>
                      <a:prstDash val="solid"/>
                      <a:round/>
                      <a:headEnd type="none" w="med" len="med"/>
                      <a:tailEnd type="none" w="med" len="med"/>
                    </a:lnT>
                  </a:tcPr>
                </a:tc>
              </a:tr>
            </a:tbl>
          </a:graphicData>
        </a:graphic>
      </p:graphicFrame>
      <p:sp>
        <p:nvSpPr>
          <p:cNvPr id="8" name="TextBox 7"/>
          <p:cNvSpPr txBox="1"/>
          <p:nvPr/>
        </p:nvSpPr>
        <p:spPr>
          <a:xfrm>
            <a:off x="609600" y="3657600"/>
            <a:ext cx="3200400" cy="584775"/>
          </a:xfrm>
          <a:prstGeom prst="rect">
            <a:avLst/>
          </a:prstGeom>
          <a:noFill/>
        </p:spPr>
        <p:txBody>
          <a:bodyPr wrap="square" rtlCol="1">
            <a:spAutoFit/>
          </a:bodyPr>
          <a:lstStyle/>
          <a:p>
            <a:r>
              <a:rPr lang="ar-SA" sz="3200" dirty="0" smtClean="0"/>
              <a:t>= 18000 ريال سنويا </a:t>
            </a:r>
            <a:endParaRPr lang="ar-SA" sz="3200" dirty="0"/>
          </a:p>
        </p:txBody>
      </p:sp>
      <p:sp>
        <p:nvSpPr>
          <p:cNvPr id="9" name="TextBox 8"/>
          <p:cNvSpPr txBox="1"/>
          <p:nvPr/>
        </p:nvSpPr>
        <p:spPr>
          <a:xfrm>
            <a:off x="381000" y="4267200"/>
            <a:ext cx="8991600" cy="1508105"/>
          </a:xfrm>
          <a:prstGeom prst="rect">
            <a:avLst/>
          </a:prstGeom>
          <a:noFill/>
        </p:spPr>
        <p:txBody>
          <a:bodyPr wrap="square" rtlCol="1">
            <a:spAutoFit/>
          </a:bodyPr>
          <a:lstStyle/>
          <a:p>
            <a:r>
              <a:rPr lang="ar-SA" sz="3200" dirty="0" smtClean="0"/>
              <a:t>وبذلك يكون مصروف الاستهلاك ثابت بقيمة 18000 ريال لكل سنة من الثلاث سنوات.</a:t>
            </a:r>
          </a:p>
          <a:p>
            <a:r>
              <a:rPr lang="ar-SA" sz="2800" b="1" dirty="0" smtClean="0"/>
              <a:t>مجمع الاستهلاك في نهاية السنة </a:t>
            </a:r>
            <a:r>
              <a:rPr lang="ar-SA" sz="2800" b="1" dirty="0" err="1" smtClean="0"/>
              <a:t>الثالثة </a:t>
            </a:r>
            <a:r>
              <a:rPr lang="ar-SA" sz="2800" b="1" dirty="0" smtClean="0"/>
              <a:t>= 18000 × 3 = 54000 ريال </a:t>
            </a:r>
            <a:endParaRPr lang="ar-SA"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r>
              <a:rPr lang="ar-SA" dirty="0" smtClean="0"/>
              <a:t>2- طريقة الرصيد المتناقص ( مضاعف معدل القسط الثابت)</a:t>
            </a:r>
          </a:p>
          <a:p>
            <a:r>
              <a:rPr lang="ar-SA" dirty="0" smtClean="0"/>
              <a:t>مضاعف معدل القسط الثابت </a:t>
            </a:r>
            <a:r>
              <a:rPr lang="ar-SA" dirty="0" err="1" smtClean="0"/>
              <a:t>=       </a:t>
            </a:r>
            <a:r>
              <a:rPr lang="ar-SA" b="1" dirty="0" smtClean="0"/>
              <a:t>×</a:t>
            </a:r>
            <a:r>
              <a:rPr lang="ar-SA" dirty="0" smtClean="0"/>
              <a:t> 2 = 40 %</a:t>
            </a:r>
          </a:p>
          <a:p>
            <a:pPr rtl="1" eaLnBrk="1" fontAlgn="t" latinLnBrk="0" hangingPunct="1"/>
            <a:endParaRPr lang="ar-SA" b="1" dirty="0" smtClean="0"/>
          </a:p>
          <a:p>
            <a:pPr rtl="1" eaLnBrk="1" fontAlgn="t" latinLnBrk="0" hangingPunct="1"/>
            <a:endParaRPr lang="ar-SA" dirty="0" smtClean="0"/>
          </a:p>
        </p:txBody>
      </p:sp>
      <p:graphicFrame>
        <p:nvGraphicFramePr>
          <p:cNvPr id="5" name="Table 4"/>
          <p:cNvGraphicFramePr>
            <a:graphicFrameLocks noGrp="1"/>
          </p:cNvGraphicFramePr>
          <p:nvPr/>
        </p:nvGraphicFramePr>
        <p:xfrm>
          <a:off x="914399" y="2971800"/>
          <a:ext cx="8458201" cy="2250440"/>
        </p:xfrm>
        <a:graphic>
          <a:graphicData uri="http://schemas.openxmlformats.org/drawingml/2006/table">
            <a:tbl>
              <a:tblPr rtl="1" firstRow="1" bandRow="1">
                <a:tableStyleId>{5C22544A-7EE6-4342-B048-85BDC9FD1C3A}</a:tableStyleId>
              </a:tblPr>
              <a:tblGrid>
                <a:gridCol w="1038726"/>
                <a:gridCol w="2745206"/>
                <a:gridCol w="1214976"/>
                <a:gridCol w="1418938"/>
                <a:gridCol w="2040355"/>
              </a:tblGrid>
              <a:tr h="370840">
                <a:tc>
                  <a:txBody>
                    <a:bodyPr/>
                    <a:lstStyle/>
                    <a:p>
                      <a:pPr algn="ctr" rtl="1"/>
                      <a:r>
                        <a:rPr lang="ar-SA" sz="2400" b="1" dirty="0" smtClean="0"/>
                        <a:t>السنة</a:t>
                      </a:r>
                      <a:endParaRPr lang="ar-SA" sz="2400" b="1" dirty="0"/>
                    </a:p>
                  </a:txBody>
                  <a:tcPr/>
                </a:tc>
                <a:tc>
                  <a:txBody>
                    <a:bodyPr/>
                    <a:lstStyle/>
                    <a:p>
                      <a:pPr algn="ctr" rtl="1"/>
                      <a:r>
                        <a:rPr lang="ar-SA" sz="2400" b="1" dirty="0" smtClean="0"/>
                        <a:t>القيمة الدفترية في بداية العام</a:t>
                      </a:r>
                      <a:endParaRPr lang="ar-SA" sz="2400" b="1" dirty="0"/>
                    </a:p>
                  </a:txBody>
                  <a:tcPr/>
                </a:tc>
                <a:tc>
                  <a:txBody>
                    <a:bodyPr/>
                    <a:lstStyle/>
                    <a:p>
                      <a:pPr algn="ctr" rtl="1"/>
                      <a:r>
                        <a:rPr lang="ar-SA" sz="2400" b="1" dirty="0" smtClean="0"/>
                        <a:t>معدل</a:t>
                      </a:r>
                      <a:r>
                        <a:rPr lang="ar-SA" sz="2400" b="1" baseline="0" dirty="0" smtClean="0"/>
                        <a:t> الاستهلاك</a:t>
                      </a:r>
                      <a:endParaRPr lang="ar-SA" sz="2400" b="1" dirty="0"/>
                    </a:p>
                  </a:txBody>
                  <a:tcPr/>
                </a:tc>
                <a:tc>
                  <a:txBody>
                    <a:bodyPr/>
                    <a:lstStyle/>
                    <a:p>
                      <a:pPr algn="ctr" rtl="1"/>
                      <a:r>
                        <a:rPr lang="ar-SA" sz="2400" b="1" dirty="0" smtClean="0"/>
                        <a:t>مصروف الاستهلاك</a:t>
                      </a:r>
                      <a:endParaRPr lang="ar-SA" sz="2400" b="1" dirty="0"/>
                    </a:p>
                  </a:txBody>
                  <a:tcPr/>
                </a:tc>
                <a:tc>
                  <a:txBody>
                    <a:bodyPr/>
                    <a:lstStyle/>
                    <a:p>
                      <a:pPr algn="ctr" rtl="1"/>
                      <a:r>
                        <a:rPr lang="ar-SA" sz="2400" b="1" dirty="0" smtClean="0"/>
                        <a:t>مجمع الاستهلاك في نهاية العام</a:t>
                      </a:r>
                      <a:endParaRPr lang="ar-SA" sz="2400" b="1" dirty="0"/>
                    </a:p>
                  </a:txBody>
                  <a:tcPr/>
                </a:tc>
              </a:tr>
              <a:tr h="370840">
                <a:tc>
                  <a:txBody>
                    <a:bodyPr/>
                    <a:lstStyle/>
                    <a:p>
                      <a:pPr algn="r" rtl="1"/>
                      <a:r>
                        <a:rPr lang="ar-SA" sz="2400" b="1" dirty="0" smtClean="0"/>
                        <a:t>الأولى</a:t>
                      </a:r>
                      <a:endParaRPr lang="ar-SA" sz="2400" b="1" dirty="0"/>
                    </a:p>
                  </a:txBody>
                  <a:tcPr/>
                </a:tc>
                <a:tc>
                  <a:txBody>
                    <a:bodyPr/>
                    <a:lstStyle/>
                    <a:p>
                      <a:pPr algn="r" rtl="1"/>
                      <a:r>
                        <a:rPr lang="ar-SA" sz="2400" b="1" dirty="0" smtClean="0"/>
                        <a:t>100000</a:t>
                      </a:r>
                      <a:endParaRPr lang="ar-SA" sz="2400" b="1" dirty="0"/>
                    </a:p>
                  </a:txBody>
                  <a:tcPr/>
                </a:tc>
                <a:tc>
                  <a:txBody>
                    <a:bodyPr/>
                    <a:lstStyle/>
                    <a:p>
                      <a:pPr algn="r" rtl="1"/>
                      <a:r>
                        <a:rPr lang="ar-SA" sz="2400" b="1" dirty="0" smtClean="0"/>
                        <a:t>40 %</a:t>
                      </a:r>
                      <a:endParaRPr lang="ar-SA" sz="2400" b="1" dirty="0"/>
                    </a:p>
                  </a:txBody>
                  <a:tcPr/>
                </a:tc>
                <a:tc>
                  <a:txBody>
                    <a:bodyPr/>
                    <a:lstStyle/>
                    <a:p>
                      <a:pPr algn="r" rtl="1"/>
                      <a:r>
                        <a:rPr lang="ar-SA" sz="2400" b="1" dirty="0" smtClean="0"/>
                        <a:t>40000</a:t>
                      </a:r>
                      <a:endParaRPr lang="ar-SA" sz="2400" b="1" dirty="0"/>
                    </a:p>
                  </a:txBody>
                  <a:tcPr/>
                </a:tc>
                <a:tc>
                  <a:txBody>
                    <a:bodyPr/>
                    <a:lstStyle/>
                    <a:p>
                      <a:pPr algn="r" rtl="1"/>
                      <a:r>
                        <a:rPr lang="ar-SA" sz="2400" b="1" dirty="0" smtClean="0"/>
                        <a:t>40000</a:t>
                      </a:r>
                      <a:endParaRPr lang="ar-SA" sz="2400" b="1" dirty="0"/>
                    </a:p>
                  </a:txBody>
                  <a:tcPr/>
                </a:tc>
              </a:tr>
              <a:tr h="513080">
                <a:tc>
                  <a:txBody>
                    <a:bodyPr/>
                    <a:lstStyle/>
                    <a:p>
                      <a:pPr algn="r" rtl="1"/>
                      <a:r>
                        <a:rPr lang="ar-SA" sz="2400" b="1" dirty="0" smtClean="0"/>
                        <a:t>الثانية</a:t>
                      </a:r>
                    </a:p>
                  </a:txBody>
                  <a:tcPr/>
                </a:tc>
                <a:tc>
                  <a:txBody>
                    <a:bodyPr/>
                    <a:lstStyle/>
                    <a:p>
                      <a:pPr algn="r" rtl="1"/>
                      <a:r>
                        <a:rPr lang="ar-SA" sz="2400" b="1" dirty="0" smtClean="0"/>
                        <a:t>100000- 40000</a:t>
                      </a:r>
                      <a:endParaRPr lang="ar-SA" sz="2400" b="1"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400" b="1" dirty="0" smtClean="0"/>
                        <a:t>40 %</a:t>
                      </a:r>
                    </a:p>
                  </a:txBody>
                  <a:tcPr/>
                </a:tc>
                <a:tc>
                  <a:txBody>
                    <a:bodyPr/>
                    <a:lstStyle/>
                    <a:p>
                      <a:pPr algn="r" rtl="1"/>
                      <a:r>
                        <a:rPr lang="ar-SA" sz="2400" b="1" dirty="0" smtClean="0"/>
                        <a:t>24000</a:t>
                      </a:r>
                      <a:endParaRPr lang="ar-SA" sz="2400" b="1" dirty="0"/>
                    </a:p>
                  </a:txBody>
                  <a:tcPr/>
                </a:tc>
                <a:tc>
                  <a:txBody>
                    <a:bodyPr/>
                    <a:lstStyle/>
                    <a:p>
                      <a:pPr algn="r" rtl="1"/>
                      <a:r>
                        <a:rPr lang="ar-SA" sz="2400" b="1" dirty="0" smtClean="0"/>
                        <a:t>64000</a:t>
                      </a:r>
                      <a:endParaRPr lang="ar-SA" sz="2400" b="1" dirty="0"/>
                    </a:p>
                  </a:txBody>
                  <a:tcPr/>
                </a:tc>
              </a:tr>
              <a:tr h="370840">
                <a:tc>
                  <a:txBody>
                    <a:bodyPr/>
                    <a:lstStyle/>
                    <a:p>
                      <a:pPr algn="r" rtl="1"/>
                      <a:r>
                        <a:rPr lang="ar-SA" sz="2400" b="1" dirty="0" smtClean="0"/>
                        <a:t>الثالثة</a:t>
                      </a:r>
                      <a:endParaRPr lang="ar-SA" sz="2400" b="1" dirty="0"/>
                    </a:p>
                  </a:txBody>
                  <a:tcPr/>
                </a:tc>
                <a:tc>
                  <a:txBody>
                    <a:bodyPr/>
                    <a:lstStyle/>
                    <a:p>
                      <a:pPr algn="r" rtl="1"/>
                      <a:r>
                        <a:rPr lang="ar-SA" sz="2400" b="1" dirty="0" smtClean="0"/>
                        <a:t>100000-64000</a:t>
                      </a:r>
                      <a:endParaRPr lang="ar-SA" sz="2400" b="1"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400" b="1" dirty="0" smtClean="0"/>
                        <a:t>40 %</a:t>
                      </a:r>
                    </a:p>
                  </a:txBody>
                  <a:tcPr/>
                </a:tc>
                <a:tc>
                  <a:txBody>
                    <a:bodyPr/>
                    <a:lstStyle/>
                    <a:p>
                      <a:pPr algn="r" rtl="1"/>
                      <a:r>
                        <a:rPr lang="ar-SA" sz="2400" b="1" dirty="0" smtClean="0"/>
                        <a:t>14400</a:t>
                      </a:r>
                      <a:endParaRPr lang="ar-SA" sz="2400" b="1" dirty="0"/>
                    </a:p>
                  </a:txBody>
                  <a:tcPr/>
                </a:tc>
                <a:tc>
                  <a:txBody>
                    <a:bodyPr/>
                    <a:lstStyle/>
                    <a:p>
                      <a:pPr algn="r" rtl="1"/>
                      <a:r>
                        <a:rPr lang="ar-SA" sz="2400" b="1" dirty="0" smtClean="0"/>
                        <a:t>78400</a:t>
                      </a:r>
                      <a:endParaRPr lang="ar-SA" sz="2400" b="1" dirty="0"/>
                    </a:p>
                  </a:txBody>
                  <a:tcPr/>
                </a:tc>
              </a:tr>
            </a:tbl>
          </a:graphicData>
        </a:graphic>
      </p:graphicFrame>
      <p:graphicFrame>
        <p:nvGraphicFramePr>
          <p:cNvPr id="6" name="Table 5"/>
          <p:cNvGraphicFramePr>
            <a:graphicFrameLocks noGrp="1"/>
          </p:cNvGraphicFramePr>
          <p:nvPr/>
        </p:nvGraphicFramePr>
        <p:xfrm>
          <a:off x="4790440" y="1981200"/>
          <a:ext cx="314960" cy="914400"/>
        </p:xfrm>
        <a:graphic>
          <a:graphicData uri="http://schemas.openxmlformats.org/drawingml/2006/table">
            <a:tbl>
              <a:tblPr rtl="1" firstRow="1" bandRow="1">
                <a:tableStyleId>{2D5ABB26-0587-4C30-8999-92F81FD0307C}</a:tableStyleId>
              </a:tblPr>
              <a:tblGrid>
                <a:gridCol w="314960"/>
              </a:tblGrid>
              <a:tr h="260773">
                <a:tc>
                  <a:txBody>
                    <a:bodyPr/>
                    <a:lstStyle/>
                    <a:p>
                      <a:pPr rtl="1"/>
                      <a:r>
                        <a:rPr lang="ar-SA" sz="2400" dirty="0" smtClean="0"/>
                        <a:t>1</a:t>
                      </a:r>
                      <a:endParaRPr lang="ar-SA" sz="2400" b="1" dirty="0">
                        <a:solidFill>
                          <a:schemeClr val="tx1"/>
                        </a:solidFill>
                      </a:endParaRPr>
                    </a:p>
                  </a:txBody>
                  <a:tcPr>
                    <a:lnB w="12700" cap="flat" cmpd="sng" algn="ctr">
                      <a:solidFill>
                        <a:schemeClr val="tx1"/>
                      </a:solidFill>
                      <a:prstDash val="solid"/>
                      <a:round/>
                      <a:headEnd type="none" w="med" len="med"/>
                      <a:tailEnd type="none" w="med" len="med"/>
                    </a:lnB>
                  </a:tcPr>
                </a:tc>
              </a:tr>
              <a:tr h="260773">
                <a:tc>
                  <a:txBody>
                    <a:bodyPr/>
                    <a:lstStyle/>
                    <a:p>
                      <a:pPr rtl="1"/>
                      <a:r>
                        <a:rPr lang="ar-SA" sz="2400" dirty="0" smtClean="0"/>
                        <a:t>5</a:t>
                      </a:r>
                      <a:endParaRPr lang="ar-SA" sz="2400" b="1" dirty="0">
                        <a:solidFill>
                          <a:schemeClr val="tx1"/>
                        </a:solidFill>
                      </a:endParaRPr>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95300" y="1600201"/>
            <a:ext cx="8915400" cy="1524000"/>
          </a:xfrm>
        </p:spPr>
        <p:txBody>
          <a:bodyPr/>
          <a:lstStyle/>
          <a:p>
            <a:r>
              <a:rPr lang="ar-SA" dirty="0" smtClean="0"/>
              <a:t>3- طريقة وحدات النشاط</a:t>
            </a:r>
          </a:p>
          <a:p>
            <a:r>
              <a:rPr lang="ar-SA" dirty="0" smtClean="0"/>
              <a:t>معدل الاستهلاك للوحدة = </a:t>
            </a:r>
            <a:endParaRPr lang="ar-SA" dirty="0"/>
          </a:p>
        </p:txBody>
      </p:sp>
      <p:graphicFrame>
        <p:nvGraphicFramePr>
          <p:cNvPr id="4" name="Table 3"/>
          <p:cNvGraphicFramePr>
            <a:graphicFrameLocks noGrp="1"/>
          </p:cNvGraphicFramePr>
          <p:nvPr/>
        </p:nvGraphicFramePr>
        <p:xfrm>
          <a:off x="2667000" y="2057400"/>
          <a:ext cx="3073400" cy="1036320"/>
        </p:xfrm>
        <a:graphic>
          <a:graphicData uri="http://schemas.openxmlformats.org/drawingml/2006/table">
            <a:tbl>
              <a:tblPr rtl="1" firstRow="1" bandRow="1">
                <a:tableStyleId>{2D5ABB26-0587-4C30-8999-92F81FD0307C}</a:tableStyleId>
              </a:tblPr>
              <a:tblGrid>
                <a:gridCol w="3073400"/>
              </a:tblGrid>
              <a:tr h="370840">
                <a:tc>
                  <a:txBody>
                    <a:bodyPr/>
                    <a:lstStyle/>
                    <a:p>
                      <a:pPr algn="ctr" rtl="1"/>
                      <a:r>
                        <a:rPr lang="ar-SA" sz="2800" dirty="0" smtClean="0">
                          <a:cs typeface="Al-Bahrani bold 1" pitchFamily="2" charset="-78"/>
                        </a:rPr>
                        <a:t>التكلفة – قيمة الخردة</a:t>
                      </a:r>
                      <a:endParaRPr lang="ar-SA" sz="2800" dirty="0">
                        <a:cs typeface="Al-Bahrani bold 1" pitchFamily="2" charset="-78"/>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800" dirty="0" smtClean="0">
                          <a:cs typeface="Al-Bahrani bold 1" pitchFamily="2" charset="-78"/>
                        </a:rPr>
                        <a:t>عدد وحدات النشاط المقدرة</a:t>
                      </a:r>
                      <a:endParaRPr lang="ar-SA" sz="2800" dirty="0">
                        <a:cs typeface="Al-Bahrani bold 1" pitchFamily="2" charset="-78"/>
                      </a:endParaRPr>
                    </a:p>
                  </a:txBody>
                  <a:tcPr>
                    <a:lnT w="12700" cap="flat" cmpd="sng" algn="ctr">
                      <a:solidFill>
                        <a:schemeClr val="tx1"/>
                      </a:solidFill>
                      <a:prstDash val="solid"/>
                      <a:round/>
                      <a:headEnd type="none" w="med" len="med"/>
                      <a:tailEnd type="none" w="med" len="med"/>
                    </a:lnT>
                  </a:tcPr>
                </a:tc>
              </a:tr>
            </a:tbl>
          </a:graphicData>
        </a:graphic>
      </p:graphicFrame>
      <p:sp>
        <p:nvSpPr>
          <p:cNvPr id="5" name="Content Placeholder 2"/>
          <p:cNvSpPr txBox="1">
            <a:spLocks/>
          </p:cNvSpPr>
          <p:nvPr/>
        </p:nvSpPr>
        <p:spPr bwMode="auto">
          <a:xfrm>
            <a:off x="609600" y="3733800"/>
            <a:ext cx="89154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معدل الاستهلاك </a:t>
            </a:r>
            <a:r>
              <a:rPr kumimoji="0" lang="ar-SA" sz="3200" b="0" i="0" u="none" strike="noStrike" kern="1200" cap="none" spc="0" normalizeH="0" baseline="0" noProof="0" dirty="0" err="1" smtClean="0">
                <a:ln>
                  <a:noFill/>
                </a:ln>
                <a:solidFill>
                  <a:schemeClr val="tx1"/>
                </a:solidFill>
                <a:effectLst/>
                <a:uLnTx/>
                <a:uFillTx/>
                <a:latin typeface="+mn-lt"/>
                <a:ea typeface="+mn-ea"/>
                <a:cs typeface="Arial" charset="0"/>
              </a:rPr>
              <a:t>للكيلومتر=</a:t>
            </a: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 </a:t>
            </a: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6" name="Table 5"/>
          <p:cNvGraphicFramePr>
            <a:graphicFrameLocks noGrp="1"/>
          </p:cNvGraphicFramePr>
          <p:nvPr/>
        </p:nvGraphicFramePr>
        <p:xfrm>
          <a:off x="3657600" y="3581400"/>
          <a:ext cx="2133600" cy="914400"/>
        </p:xfrm>
        <a:graphic>
          <a:graphicData uri="http://schemas.openxmlformats.org/drawingml/2006/table">
            <a:tbl>
              <a:tblPr rtl="1" firstRow="1" bandRow="1">
                <a:tableStyleId>{2D5ABB26-0587-4C30-8999-92F81FD0307C}</a:tableStyleId>
              </a:tblPr>
              <a:tblGrid>
                <a:gridCol w="2133600"/>
              </a:tblGrid>
              <a:tr h="370840">
                <a:tc>
                  <a:txBody>
                    <a:bodyPr/>
                    <a:lstStyle/>
                    <a:p>
                      <a:pPr algn="ctr" rtl="1"/>
                      <a:r>
                        <a:rPr lang="ar-SA" sz="2400" dirty="0" smtClean="0">
                          <a:cs typeface="Al-Bahrani bold 1" pitchFamily="2" charset="-78"/>
                        </a:rPr>
                        <a:t>100000 - 10000</a:t>
                      </a:r>
                      <a:endParaRPr lang="ar-SA" sz="2400" dirty="0">
                        <a:cs typeface="Al-Bahrani bold 1" pitchFamily="2" charset="-78"/>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SA" sz="2400" dirty="0" smtClean="0">
                          <a:cs typeface="Al-Bahrani bold 1" pitchFamily="2" charset="-78"/>
                        </a:rPr>
                        <a:t>200000</a:t>
                      </a:r>
                      <a:endParaRPr lang="ar-SA" sz="2400" dirty="0">
                        <a:cs typeface="Al-Bahrani bold 1" pitchFamily="2" charset="-78"/>
                      </a:endParaRPr>
                    </a:p>
                  </a:txBody>
                  <a:tcPr>
                    <a:lnT w="12700" cap="flat" cmpd="sng" algn="ctr">
                      <a:solidFill>
                        <a:schemeClr val="tx1"/>
                      </a:solidFill>
                      <a:prstDash val="solid"/>
                      <a:round/>
                      <a:headEnd type="none" w="med" len="med"/>
                      <a:tailEnd type="none" w="med" len="med"/>
                    </a:lnT>
                  </a:tcPr>
                </a:tc>
              </a:tr>
            </a:tbl>
          </a:graphicData>
        </a:graphic>
      </p:graphicFrame>
      <p:sp>
        <p:nvSpPr>
          <p:cNvPr id="7" name="TextBox 6"/>
          <p:cNvSpPr txBox="1"/>
          <p:nvPr/>
        </p:nvSpPr>
        <p:spPr>
          <a:xfrm>
            <a:off x="304800" y="3733800"/>
            <a:ext cx="3276600" cy="584775"/>
          </a:xfrm>
          <a:prstGeom prst="rect">
            <a:avLst/>
          </a:prstGeom>
          <a:noFill/>
        </p:spPr>
        <p:txBody>
          <a:bodyPr wrap="square" rtlCol="1">
            <a:spAutoFit/>
          </a:bodyPr>
          <a:lstStyle/>
          <a:p>
            <a:r>
              <a:rPr lang="ar-SA" sz="3200" dirty="0" smtClean="0"/>
              <a:t>= 0.</a:t>
            </a:r>
            <a:r>
              <a:rPr lang="ar-SA" sz="3200" dirty="0" err="1" smtClean="0"/>
              <a:t>45ريال</a:t>
            </a:r>
            <a:r>
              <a:rPr lang="ar-SA" sz="3200" dirty="0" smtClean="0"/>
              <a:t> للكيلومتر</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ar-SA" dirty="0"/>
          </a:p>
        </p:txBody>
      </p:sp>
      <p:sp>
        <p:nvSpPr>
          <p:cNvPr id="3" name="Content Placeholder 2"/>
          <p:cNvSpPr>
            <a:spLocks noGrp="1"/>
          </p:cNvSpPr>
          <p:nvPr>
            <p:ph idx="1"/>
          </p:nvPr>
        </p:nvSpPr>
        <p:spPr/>
        <p:txBody>
          <a:bodyPr/>
          <a:lstStyle/>
          <a:p>
            <a:pPr rtl="1"/>
            <a:endParaRPr lang="ar-SA" b="1" dirty="0" smtClean="0"/>
          </a:p>
          <a:p>
            <a:pPr rtl="1"/>
            <a:r>
              <a:rPr lang="ar-SA" b="1" dirty="0" smtClean="0"/>
              <a:t>استهلاك السنة </a:t>
            </a:r>
            <a:r>
              <a:rPr lang="ar-SA" b="1" dirty="0" err="1" smtClean="0"/>
              <a:t>الأولى </a:t>
            </a:r>
            <a:r>
              <a:rPr lang="ar-SA" b="1" dirty="0" smtClean="0"/>
              <a:t>= </a:t>
            </a:r>
            <a:r>
              <a:rPr lang="ar-SA" b="1" dirty="0" err="1" smtClean="0"/>
              <a:t>30000 </a:t>
            </a:r>
            <a:r>
              <a:rPr lang="ar-SA" b="1" dirty="0" smtClean="0"/>
              <a:t>×  </a:t>
            </a:r>
            <a:r>
              <a:rPr lang="ar-SA" b="1" dirty="0" err="1" smtClean="0"/>
              <a:t>0.45 </a:t>
            </a:r>
            <a:r>
              <a:rPr lang="ar-SA" b="1" dirty="0" smtClean="0"/>
              <a:t>= 13500 ريال</a:t>
            </a:r>
          </a:p>
          <a:p>
            <a:pPr rtl="1"/>
            <a:r>
              <a:rPr lang="ar-SA" b="1" dirty="0" smtClean="0"/>
              <a:t>استهلاك السنة </a:t>
            </a:r>
            <a:r>
              <a:rPr lang="ar-SA" b="1" dirty="0" err="1" smtClean="0"/>
              <a:t>الثانية =50000  </a:t>
            </a:r>
            <a:r>
              <a:rPr lang="ar-SA" b="1" dirty="0" smtClean="0"/>
              <a:t>×  </a:t>
            </a:r>
            <a:r>
              <a:rPr lang="ar-SA" b="1" dirty="0" err="1" smtClean="0"/>
              <a:t>0.45 </a:t>
            </a:r>
            <a:r>
              <a:rPr lang="ar-SA" b="1" dirty="0" smtClean="0"/>
              <a:t>= 22500 ريال</a:t>
            </a:r>
          </a:p>
          <a:p>
            <a:pPr rtl="1"/>
            <a:r>
              <a:rPr lang="ar-SA" b="1" dirty="0" smtClean="0"/>
              <a:t>استهلاك السنة </a:t>
            </a:r>
            <a:r>
              <a:rPr lang="ar-SA" b="1" dirty="0" err="1" smtClean="0"/>
              <a:t>الثالثة =40000  </a:t>
            </a:r>
            <a:r>
              <a:rPr lang="ar-SA" b="1" dirty="0" smtClean="0"/>
              <a:t>×  </a:t>
            </a:r>
            <a:r>
              <a:rPr lang="ar-SA" b="1" dirty="0" err="1" smtClean="0"/>
              <a:t>0.45 </a:t>
            </a:r>
            <a:r>
              <a:rPr lang="ar-SA" b="1" dirty="0" smtClean="0"/>
              <a:t>= </a:t>
            </a:r>
            <a:r>
              <a:rPr lang="ar-SA" b="1" u="sng" dirty="0" smtClean="0"/>
              <a:t>18000</a:t>
            </a:r>
            <a:r>
              <a:rPr lang="ar-SA" b="1" dirty="0" smtClean="0"/>
              <a:t> ريال</a:t>
            </a:r>
          </a:p>
          <a:p>
            <a:pPr rtl="1"/>
            <a:r>
              <a:rPr lang="ar-SA" b="1" dirty="0" smtClean="0"/>
              <a:t>مجمع الاستهلاك في السنة </a:t>
            </a:r>
            <a:r>
              <a:rPr lang="ar-SA" b="1" dirty="0" err="1" smtClean="0"/>
              <a:t>الثالثة              </a:t>
            </a:r>
            <a:r>
              <a:rPr lang="ar-SA" b="1" dirty="0" smtClean="0"/>
              <a:t>= 54000 ريال</a:t>
            </a:r>
          </a:p>
          <a:p>
            <a:endParaRPr lang="ar-SA" b="1" dirty="0" smtClean="0"/>
          </a:p>
          <a:p>
            <a:endParaRPr lang="ar-SA"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ثانياً: حالة بيع السيارة</a:t>
            </a:r>
            <a:endParaRPr lang="ar-SA" dirty="0"/>
          </a:p>
        </p:txBody>
      </p:sp>
      <p:sp>
        <p:nvSpPr>
          <p:cNvPr id="3" name="Content Placeholder 2"/>
          <p:cNvSpPr>
            <a:spLocks noGrp="1"/>
          </p:cNvSpPr>
          <p:nvPr>
            <p:ph idx="1"/>
          </p:nvPr>
        </p:nvSpPr>
        <p:spPr/>
        <p:txBody>
          <a:bodyPr/>
          <a:lstStyle/>
          <a:p>
            <a:pPr rtl="1"/>
            <a:r>
              <a:rPr lang="ar-SA" dirty="0" smtClean="0"/>
              <a:t>بافتراض استخدام طريقة </a:t>
            </a:r>
            <a:r>
              <a:rPr lang="ar-SA" smtClean="0"/>
              <a:t>القسط الثابت</a:t>
            </a:r>
          </a:p>
          <a:p>
            <a:pPr rtl="1"/>
            <a:endParaRPr lang="ar-SA" dirty="0" smtClean="0"/>
          </a:p>
          <a:p>
            <a:pPr rtl="1"/>
            <a:r>
              <a:rPr lang="ar-SA" dirty="0" smtClean="0"/>
              <a:t>مجمع الاستهلاك في نهاية السنة </a:t>
            </a:r>
            <a:r>
              <a:rPr lang="ar-SA" dirty="0" err="1" smtClean="0"/>
              <a:t>الثالثة </a:t>
            </a:r>
            <a:r>
              <a:rPr lang="ar-SA" dirty="0" smtClean="0"/>
              <a:t>= 54000 ريال</a:t>
            </a:r>
          </a:p>
          <a:p>
            <a:pPr rtl="1"/>
            <a:endParaRPr lang="ar-SA" dirty="0" smtClean="0"/>
          </a:p>
          <a:p>
            <a:pPr rtl="1"/>
            <a:r>
              <a:rPr lang="ar-SA" dirty="0" smtClean="0"/>
              <a:t>القيمة الدفترية في نهاية السنة </a:t>
            </a:r>
            <a:r>
              <a:rPr lang="ar-SA" dirty="0" err="1" smtClean="0"/>
              <a:t>الثالثة    </a:t>
            </a:r>
            <a:r>
              <a:rPr lang="ar-SA" dirty="0" smtClean="0"/>
              <a:t>= 46000 ريال</a:t>
            </a:r>
          </a:p>
          <a:p>
            <a:pPr rtl="1"/>
            <a:endParaRPr lang="ar-SA" dirty="0" smtClean="0"/>
          </a:p>
          <a:p>
            <a:pPr rtl="1"/>
            <a:r>
              <a:rPr lang="ar-SA" dirty="0" smtClean="0"/>
              <a:t>خسارة بيع </a:t>
            </a:r>
            <a:r>
              <a:rPr lang="ar-SA" dirty="0" err="1" smtClean="0"/>
              <a:t>السيارة </a:t>
            </a:r>
            <a:r>
              <a:rPr lang="ar-SA" dirty="0" smtClean="0"/>
              <a:t>= </a:t>
            </a:r>
            <a:r>
              <a:rPr lang="ar-SA" dirty="0" err="1" smtClean="0"/>
              <a:t>44000 </a:t>
            </a:r>
            <a:r>
              <a:rPr lang="ar-SA" dirty="0" smtClean="0"/>
              <a:t>– </a:t>
            </a:r>
            <a:r>
              <a:rPr lang="ar-SA" dirty="0" err="1" smtClean="0"/>
              <a:t>46000 = </a:t>
            </a:r>
            <a:r>
              <a:rPr lang="ar-SA" dirty="0" smtClean="0"/>
              <a:t>(2000) ريال</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قيد عملية البيع</a:t>
            </a:r>
            <a:endParaRPr lang="ar-SA" dirty="0"/>
          </a:p>
        </p:txBody>
      </p:sp>
      <p:sp>
        <p:nvSpPr>
          <p:cNvPr id="3" name="Content Placeholder 2"/>
          <p:cNvSpPr>
            <a:spLocks noGrp="1"/>
          </p:cNvSpPr>
          <p:nvPr>
            <p:ph idx="1"/>
          </p:nvPr>
        </p:nvSpPr>
        <p:spPr/>
        <p:txBody>
          <a:bodyPr/>
          <a:lstStyle/>
          <a:p>
            <a:pPr rtl="1"/>
            <a:r>
              <a:rPr lang="ar-SA" dirty="0" smtClean="0"/>
              <a:t>من مذكورين </a:t>
            </a:r>
          </a:p>
          <a:p>
            <a:pPr rtl="1"/>
            <a:r>
              <a:rPr lang="ar-SA" dirty="0" smtClean="0"/>
              <a:t>44000 		</a:t>
            </a:r>
            <a:r>
              <a:rPr lang="ar-SA" dirty="0" err="1" smtClean="0"/>
              <a:t>حـ</a:t>
            </a:r>
            <a:r>
              <a:rPr lang="ar-SA" dirty="0" smtClean="0"/>
              <a:t> / النقدية</a:t>
            </a:r>
          </a:p>
          <a:p>
            <a:pPr rtl="1"/>
            <a:r>
              <a:rPr lang="ar-SA" dirty="0" smtClean="0"/>
              <a:t>54000 		</a:t>
            </a:r>
            <a:r>
              <a:rPr lang="ar-SA" dirty="0" err="1" smtClean="0"/>
              <a:t>حـ</a:t>
            </a:r>
            <a:r>
              <a:rPr lang="ar-SA" dirty="0" smtClean="0"/>
              <a:t> / مجمع استهلاك السيارة</a:t>
            </a:r>
          </a:p>
          <a:p>
            <a:pPr rtl="1"/>
            <a:r>
              <a:rPr lang="ar-SA" dirty="0" smtClean="0"/>
              <a:t>2000 		</a:t>
            </a:r>
            <a:r>
              <a:rPr lang="ar-SA" dirty="0" err="1" smtClean="0"/>
              <a:t>حـ</a:t>
            </a:r>
            <a:r>
              <a:rPr lang="ar-SA" dirty="0" smtClean="0"/>
              <a:t> / خسارة بيع السيارة</a:t>
            </a:r>
          </a:p>
          <a:p>
            <a:pPr rtl="1"/>
            <a:r>
              <a:rPr lang="ar-SA" dirty="0" smtClean="0"/>
              <a:t>		100000  			الى </a:t>
            </a:r>
            <a:r>
              <a:rPr lang="ar-SA" dirty="0" err="1" smtClean="0"/>
              <a:t>حـ</a:t>
            </a:r>
            <a:r>
              <a:rPr lang="ar-SA" dirty="0" smtClean="0"/>
              <a:t> / السيارة</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9156"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9157"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
        <p:nvSpPr>
          <p:cNvPr id="49159" name="Footer Placeholder 4"/>
          <p:cNvSpPr txBox="1">
            <a:spLocks noGrp="1"/>
          </p:cNvSpPr>
          <p:nvPr/>
        </p:nvSpPr>
        <p:spPr bwMode="auto">
          <a:xfrm>
            <a:off x="2057400" y="4876800"/>
            <a:ext cx="4292600" cy="457200"/>
          </a:xfrm>
          <a:prstGeom prst="rect">
            <a:avLst/>
          </a:prstGeom>
          <a:noFill/>
          <a:ln w="9525">
            <a:noFill/>
            <a:miter lim="800000"/>
            <a:headEnd/>
            <a:tailEnd/>
          </a:ln>
        </p:spPr>
        <p:txBody>
          <a:bodyPr/>
          <a:lstStyle/>
          <a:p>
            <a:endParaRPr lang="en-US" sz="20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2202</TotalTime>
  <Words>632</Words>
  <Application>Microsoft Office PowerPoint</Application>
  <PresentationFormat>A4 Paper (210x297 mm)‎</PresentationFormat>
  <Paragraphs>156</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التاسعة</vt:lpstr>
      <vt:lpstr>    </vt:lpstr>
      <vt:lpstr>أولاً: تحديد تكلفة مخزون آخر المدة وفقا للطرق التالية: 1- طريقة متوسط التكلفة 2- طريقة الوارد أولا صادر أولاً 3- طريقة الوارد أخيراً صادر أولاً</vt:lpstr>
      <vt:lpstr>حل التمرين الأول</vt:lpstr>
      <vt:lpstr>الشريحة 6</vt:lpstr>
      <vt:lpstr>الشريحة 7</vt:lpstr>
      <vt:lpstr>الشريحة 8</vt:lpstr>
      <vt:lpstr>الشريحة 9</vt:lpstr>
      <vt:lpstr>    </vt:lpstr>
      <vt:lpstr>تابع- التمرين الثاني</vt:lpstr>
      <vt:lpstr>حل التمرين الثاني</vt:lpstr>
      <vt:lpstr>الشريحة 13</vt:lpstr>
      <vt:lpstr>الشريحة 14</vt:lpstr>
      <vt:lpstr> </vt:lpstr>
      <vt:lpstr>ثانياً: حالة بيع السيارة</vt:lpstr>
      <vt:lpstr>قيد عملية البيع</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163</cp:revision>
  <dcterms:created xsi:type="dcterms:W3CDTF">2009-10-14T19:14:34Z</dcterms:created>
  <dcterms:modified xsi:type="dcterms:W3CDTF">2013-11-06T07:59:09Z</dcterms:modified>
</cp:coreProperties>
</file>