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340" r:id="rId2"/>
    <p:sldId id="302" r:id="rId3"/>
    <p:sldId id="303" r:id="rId4"/>
    <p:sldId id="342" r:id="rId5"/>
    <p:sldId id="304" r:id="rId6"/>
    <p:sldId id="305" r:id="rId7"/>
    <p:sldId id="353" r:id="rId8"/>
    <p:sldId id="306" r:id="rId9"/>
    <p:sldId id="343" r:id="rId10"/>
    <p:sldId id="352" r:id="rId11"/>
    <p:sldId id="344" r:id="rId12"/>
    <p:sldId id="348" r:id="rId13"/>
    <p:sldId id="345" r:id="rId14"/>
    <p:sldId id="347" r:id="rId15"/>
    <p:sldId id="346" r:id="rId16"/>
    <p:sldId id="349" r:id="rId17"/>
    <p:sldId id="350"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50" d="100"/>
          <a:sy n="50" d="100"/>
        </p:scale>
        <p:origin x="-966" y="-52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B5F82585-37F0-4D13-B148-33F2E7365B80}" type="datetimeFigureOut">
              <a:rPr lang="en-US"/>
              <a:pPr>
                <a:defRPr/>
              </a:pPr>
              <a:t>11/21/2013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41B1BF4-A35D-4550-A4E3-BD2E465C0D47}"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91003EFC-4185-46D5-8431-74B4CBAC6C38}" type="datetimeFigureOut">
              <a:rPr lang="en-US"/>
              <a:pPr>
                <a:defRPr/>
              </a:pPr>
              <a:t>11/21/2013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7E8B1144-F8B8-420E-A1D2-F1C06E3B4149}" type="slidenum">
              <a:rPr lang="ar-SA"/>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4CFEC23E-35CA-4A37-B2FD-583E729EF7E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08D68260-A321-4FDE-8ABE-0818540A72EB}"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B763F142-696A-4013-A8C6-C8B58519BA8F}"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C11142E7-C3B0-421D-AFA0-3D057C96191B}"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3075"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3077"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308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3080"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4796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التعليم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40" r:id="rId1"/>
    <p:sldLayoutId id="2147483841" r:id="rId2"/>
    <p:sldLayoutId id="2147483836" r:id="rId3"/>
    <p:sldLayoutId id="2147483842" r:id="rId4"/>
    <p:sldLayoutId id="2147483837" r:id="rId5"/>
    <p:sldLayoutId id="2147483838" r:id="rId6"/>
    <p:sldLayoutId id="2147483839" r:id="rId7"/>
    <p:sldLayoutId id="2147483843" r:id="rId8"/>
    <p:sldLayoutId id="2147483844" r:id="rId9"/>
    <p:sldLayoutId id="2147483845" r:id="rId10"/>
    <p:sldLayoutId id="2147483846" r:id="rId11"/>
  </p:sldLayoutIdLst>
  <p:hf hd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4294967295"/>
          </p:nvPr>
        </p:nvSpPr>
        <p:spPr bwMode="auto">
          <a:xfrm>
            <a:off x="2185988" y="6356350"/>
            <a:ext cx="482600" cy="365125"/>
          </a:xfrm>
          <a:prstGeom prst="rect">
            <a:avLst/>
          </a:prstGeom>
          <a:noFill/>
          <a:ln>
            <a:miter lim="800000"/>
            <a:headEnd/>
            <a:tailEnd/>
          </a:ln>
        </p:spPr>
        <p:txBody>
          <a:bodyPr/>
          <a:lstStyle/>
          <a:p>
            <a:fld id="{BED0BFDF-F24F-4FAE-ACDA-B97363DB8205}" type="slidenum">
              <a:rPr lang="ar-SA"/>
              <a:pPr/>
              <a:t>1</a:t>
            </a:fld>
            <a:endParaRPr lang="en-US"/>
          </a:p>
        </p:txBody>
      </p:sp>
      <p:sp>
        <p:nvSpPr>
          <p:cNvPr id="11267"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1269" name="Slide Number Placeholder 3"/>
          <p:cNvSpPr txBox="1">
            <a:spLocks noGrp="1"/>
          </p:cNvSpPr>
          <p:nvPr/>
        </p:nvSpPr>
        <p:spPr bwMode="auto">
          <a:xfrm>
            <a:off x="2185988" y="6356350"/>
            <a:ext cx="482600" cy="365125"/>
          </a:xfrm>
          <a:prstGeom prst="rect">
            <a:avLst/>
          </a:prstGeom>
          <a:noFill/>
          <a:ln w="9525">
            <a:noFill/>
            <a:miter lim="800000"/>
            <a:headEnd/>
            <a:tailEnd/>
          </a:ln>
        </p:spPr>
        <p:txBody>
          <a:bodyPr anchor="ctr"/>
          <a:lstStyle/>
          <a:p>
            <a:pPr rtl="0"/>
            <a:fld id="{C9D4FBCB-2846-4C02-9ED3-E47EBD3C57DB}"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4800600" y="4648200"/>
            <a:ext cx="4768850" cy="1524000"/>
          </a:xfrm>
          <a:prstGeom prst="rect">
            <a:avLst/>
          </a:prstGeom>
          <a:noFill/>
          <a:ln w="9525">
            <a:noFill/>
            <a:miter lim="800000"/>
            <a:headEnd/>
            <a:tailEnd/>
          </a:ln>
        </p:spPr>
        <p:txBody>
          <a:bodyPr/>
          <a:lstStyle/>
          <a:p>
            <a:pPr algn="ctr" rtl="0">
              <a:spcBef>
                <a:spcPct val="20000"/>
              </a:spcBef>
              <a:buFont typeface="Arial" pitchFamily="34" charset="0"/>
              <a:buNone/>
            </a:pPr>
            <a:r>
              <a:rPr lang="ar-SA" sz="2800" b="1">
                <a:latin typeface="Calibri" pitchFamily="34" charset="0"/>
              </a:rPr>
              <a:t>جامعة الملك فيصل</a:t>
            </a:r>
          </a:p>
          <a:p>
            <a:pPr algn="ctr" rtl="0">
              <a:spcBef>
                <a:spcPct val="20000"/>
              </a:spcBef>
              <a:buFont typeface="Arial" pitchFamily="34" charset="0"/>
              <a:buNone/>
            </a:pPr>
            <a:r>
              <a:rPr lang="ar-SA" sz="2800" b="1">
                <a:latin typeface="Calibri" pitchFamily="34" charset="0"/>
              </a:rPr>
              <a:t>عمادة التعلم الإلكتروني والتعليم عن بعد</a:t>
            </a:r>
            <a:endParaRPr lang="en-US" sz="2800" b="1">
              <a:latin typeface="Calibri" pitchFamily="34" charset="0"/>
            </a:endParaRPr>
          </a:p>
          <a:p>
            <a:pPr algn="ctr" rtl="0">
              <a:spcBef>
                <a:spcPct val="20000"/>
              </a:spcBef>
              <a:buFont typeface="Arial" pitchFamily="34" charset="0"/>
              <a:buNone/>
            </a:pPr>
            <a:endParaRPr lang="en-US" sz="2800" b="1">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127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2286000"/>
          </a:xfrm>
          <a:prstGeom prst="rect">
            <a:avLst/>
          </a:prstGeom>
          <a:noFill/>
          <a:ln w="9525">
            <a:noFill/>
            <a:miter lim="800000"/>
            <a:headEnd/>
            <a:tailEnd/>
          </a:ln>
        </p:spPr>
        <p:txBody>
          <a:bodyPr anchor="ctr"/>
          <a:lstStyle/>
          <a:p>
            <a:pPr algn="ctr"/>
            <a:r>
              <a:rPr lang="ar-SA" sz="3200" b="1" dirty="0">
                <a:solidFill>
                  <a:srgbClr val="000000"/>
                </a:solidFill>
                <a:latin typeface="AYM Wadiy S_U normal."/>
                <a:cs typeface="Times New Roman" pitchFamily="18" charset="0"/>
              </a:rPr>
              <a:t>اسم المقرر: مبادئ </a:t>
            </a:r>
            <a:r>
              <a:rPr lang="ar-SA" sz="3200" b="1" dirty="0" err="1">
                <a:solidFill>
                  <a:srgbClr val="000000"/>
                </a:solidFill>
                <a:latin typeface="AYM Wadiy S_U normal."/>
                <a:cs typeface="Times New Roman" pitchFamily="18" charset="0"/>
              </a:rPr>
              <a:t>المحاسبة </a:t>
            </a:r>
            <a:r>
              <a:rPr lang="ar-SA" sz="3200" b="1" dirty="0">
                <a:solidFill>
                  <a:srgbClr val="000000"/>
                </a:solidFill>
                <a:latin typeface="AYM Wadiy S_U normal."/>
                <a:cs typeface="Times New Roman" pitchFamily="18" charset="0"/>
              </a:rPr>
              <a:t>(</a:t>
            </a:r>
            <a:r>
              <a:rPr lang="ar-SA" sz="3200" b="1" dirty="0" smtClean="0">
                <a:solidFill>
                  <a:srgbClr val="000000"/>
                </a:solidFill>
                <a:latin typeface="AYM Wadiy S_U normal."/>
                <a:cs typeface="Times New Roman" pitchFamily="18" charset="0"/>
              </a:rPr>
              <a:t>2</a:t>
            </a:r>
            <a:r>
              <a:rPr lang="ar-SA" sz="3200" b="1" dirty="0" err="1" smtClean="0">
                <a:solidFill>
                  <a:srgbClr val="000000"/>
                </a:solidFill>
                <a:latin typeface="AYM Wadiy S_U normal."/>
                <a:cs typeface="Times New Roman" pitchFamily="18" charset="0"/>
              </a:rPr>
              <a:t>)</a:t>
            </a:r>
            <a:endParaRPr lang="ar-SA" sz="3200" b="1" dirty="0" smtClean="0">
              <a:solidFill>
                <a:srgbClr val="000000"/>
              </a:solidFill>
              <a:latin typeface="AYM Wadiy S_U normal."/>
              <a:cs typeface="Times New Roman" pitchFamily="18" charset="0"/>
            </a:endParaRPr>
          </a:p>
        </p:txBody>
      </p:sp>
      <p:sp>
        <p:nvSpPr>
          <p:cNvPr id="11276"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5828E3B0-0C88-4357-AA34-5AE9A502FC3B}"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27"/>
                                        </p:tgtEl>
                                        <p:attrNameLst>
                                          <p:attrName>style.visibility</p:attrName>
                                        </p:attrNameLst>
                                      </p:cBhvr>
                                      <p:to>
                                        <p:strVal val="visible"/>
                                      </p:to>
                                    </p:set>
                                    <p:animEffect transition="in" filter="blinds(horizontal)">
                                      <p:cBhvr>
                                        <p:cTn id="12" dur="500"/>
                                        <p:tgtEl>
                                          <p:spTgt spid="512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130"/>
                                        </p:tgtEl>
                                        <p:attrNameLst>
                                          <p:attrName>style.visibility</p:attrName>
                                        </p:attrNameLst>
                                      </p:cBhvr>
                                      <p:to>
                                        <p:strVal val="visible"/>
                                      </p:to>
                                    </p:set>
                                    <p:animEffect transition="in" filter="blinds(horizontal)">
                                      <p:cBhvr>
                                        <p:cTn id="17" dur="500"/>
                                        <p:tgtEl>
                                          <p:spTgt spid="5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0"/>
      <p:bldP spid="51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C00000"/>
                </a:solidFill>
                <a:cs typeface="Arial" pitchFamily="34" charset="0"/>
              </a:rPr>
              <a:t>المحاضرة الثانية عشر</a:t>
            </a:r>
            <a:endParaRPr lang="en-US" b="1" dirty="0" smtClean="0">
              <a:solidFill>
                <a:srgbClr val="C00000"/>
              </a:solidFill>
              <a:cs typeface="Arial" pitchFamily="34" charset="0"/>
            </a:endParaRPr>
          </a:p>
        </p:txBody>
      </p:sp>
      <p:sp>
        <p:nvSpPr>
          <p:cNvPr id="6147" name="Subtitle 5"/>
          <p:cNvSpPr>
            <a:spLocks noGrp="1"/>
          </p:cNvSpPr>
          <p:nvPr>
            <p:ph type="subTitle" idx="1"/>
          </p:nvPr>
        </p:nvSpPr>
        <p:spPr>
          <a:xfrm>
            <a:off x="457200" y="3886200"/>
            <a:ext cx="9067800" cy="1676400"/>
          </a:xfrm>
        </p:spPr>
        <p:txBody>
          <a:bodyPr/>
          <a:lstStyle/>
          <a:p>
            <a:pPr rtl="1" eaLnBrk="1" hangingPunct="1">
              <a:lnSpc>
                <a:spcPct val="150000"/>
              </a:lnSpc>
            </a:pPr>
            <a:r>
              <a:rPr lang="ar-SA" sz="2400" b="1" dirty="0" smtClean="0">
                <a:solidFill>
                  <a:schemeClr val="tx1"/>
                </a:solidFill>
                <a:cs typeface="Arial" pitchFamily="34" charset="0"/>
              </a:rPr>
              <a:t>الأصول النقدية</a:t>
            </a:r>
            <a:endParaRPr lang="ar-SA" b="1" dirty="0" smtClean="0">
              <a:solidFill>
                <a:schemeClr val="tx1"/>
              </a:solidFill>
              <a:cs typeface="Arial" pitchFamily="34" charset="0"/>
            </a:endParaRPr>
          </a:p>
          <a:p>
            <a:pPr rtl="1" eaLnBrk="1" hangingPunct="1">
              <a:lnSpc>
                <a:spcPct val="150000"/>
              </a:lnSpc>
            </a:pPr>
            <a:r>
              <a:rPr lang="ar-SA" b="1" dirty="0" smtClean="0">
                <a:solidFill>
                  <a:schemeClr val="tx1"/>
                </a:solidFill>
                <a:cs typeface="Arial" pitchFamily="34" charset="0"/>
              </a:rPr>
              <a:t>(تمارين عملية)</a:t>
            </a:r>
            <a:endParaRPr lang="en-US" b="1" dirty="0" smtClean="0">
              <a:solidFill>
                <a:schemeClr val="tx1"/>
              </a:solidFill>
              <a:cs typeface="Arial" pitchFamily="34" charset="0"/>
            </a:endParaRPr>
          </a:p>
        </p:txBody>
      </p:sp>
      <p:sp>
        <p:nvSpPr>
          <p:cNvPr id="12292"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12293"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ABFDE8F1-E2CE-4618-91C6-25BBA4880B55}" type="slidenum">
              <a:rPr lang="ar-SA" sz="1200">
                <a:solidFill>
                  <a:schemeClr val="bg1"/>
                </a:solidFill>
              </a:rPr>
              <a:pPr/>
              <a:t>2</a:t>
            </a:fld>
            <a:r>
              <a:rPr lang="en-US" sz="1200">
                <a:solidFill>
                  <a:schemeClr val="bg1"/>
                </a:solidFill>
              </a:rPr>
              <a:t>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linds(horizont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147">
                                            <p:txEl>
                                              <p:pRg st="0" end="0"/>
                                            </p:txEl>
                                          </p:spTgt>
                                        </p:tgtEl>
                                        <p:attrNameLst>
                                          <p:attrName>style.visibility</p:attrName>
                                        </p:attrNameLst>
                                      </p:cBhvr>
                                      <p:to>
                                        <p:strVal val="visible"/>
                                      </p:to>
                                    </p:set>
                                    <p:animEffect transition="in" filter="blinds(horizontal)">
                                      <p:cBhvr>
                                        <p:cTn id="12" dur="500"/>
                                        <p:tgtEl>
                                          <p:spTgt spid="61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147">
                                            <p:txEl>
                                              <p:pRg st="1" end="1"/>
                                            </p:txEl>
                                          </p:spTgt>
                                        </p:tgtEl>
                                        <p:attrNameLst>
                                          <p:attrName>style.visibility</p:attrName>
                                        </p:attrNameLst>
                                      </p:cBhvr>
                                      <p:to>
                                        <p:strVal val="visible"/>
                                      </p:to>
                                    </p:set>
                                    <p:animEffect transition="in" filter="blinds(horizontal)">
                                      <p:cBhvr>
                                        <p:cTn id="17" dur="500"/>
                                        <p:tgtEl>
                                          <p:spTgt spid="61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rtl="1"/>
            <a:r>
              <a:rPr lang="ar-SA" sz="3200" b="1" smtClean="0">
                <a:solidFill>
                  <a:srgbClr val="376092"/>
                </a:solidFill>
                <a:cs typeface="Arial" pitchFamily="34" charset="0"/>
              </a:rPr>
              <a:t/>
            </a:r>
            <a:br>
              <a:rPr lang="ar-SA" sz="3200" b="1" smtClean="0">
                <a:solidFill>
                  <a:srgbClr val="376092"/>
                </a:solidFill>
                <a:cs typeface="Arial" pitchFamily="34" charset="0"/>
              </a:rPr>
            </a:br>
            <a:r>
              <a:rPr lang="ar-SA" sz="3200" b="1" smtClean="0">
                <a:solidFill>
                  <a:srgbClr val="376092"/>
                </a:solidFill>
                <a:cs typeface="Arial" pitchFamily="34" charset="0"/>
              </a:rPr>
              <a:t/>
            </a:r>
            <a:br>
              <a:rPr lang="ar-SA" sz="3200" b="1" smtClean="0">
                <a:solidFill>
                  <a:srgbClr val="376092"/>
                </a:solidFill>
                <a:cs typeface="Arial" pitchFamily="34" charset="0"/>
              </a:rPr>
            </a:br>
            <a:r>
              <a:rPr lang="en-GB" sz="2800" b="1" smtClean="0">
                <a:solidFill>
                  <a:srgbClr val="376092"/>
                </a:solidFill>
                <a:cs typeface="Arial" pitchFamily="34" charset="0"/>
              </a:rPr>
              <a:t/>
            </a:r>
            <a:br>
              <a:rPr lang="en-GB" sz="2800" b="1" smtClean="0">
                <a:solidFill>
                  <a:srgbClr val="376092"/>
                </a:solidFill>
                <a:cs typeface="Arial" pitchFamily="34" charset="0"/>
              </a:rPr>
            </a:br>
            <a:r>
              <a:rPr lang="ar-SA" sz="3200" b="1" smtClean="0">
                <a:solidFill>
                  <a:srgbClr val="376092"/>
                </a:solidFill>
                <a:cs typeface="Arial" pitchFamily="34" charset="0"/>
              </a:rPr>
              <a:t/>
            </a:r>
            <a:br>
              <a:rPr lang="ar-SA" sz="3200" b="1" smtClean="0">
                <a:solidFill>
                  <a:srgbClr val="376092"/>
                </a:solidFill>
                <a:cs typeface="Arial" pitchFamily="34" charset="0"/>
              </a:rPr>
            </a:br>
            <a:endParaRPr lang="en-GB" sz="3200" smtClean="0">
              <a:solidFill>
                <a:srgbClr val="FF0000"/>
              </a:solidFill>
              <a:cs typeface="Arial" pitchFamily="34" charset="0"/>
            </a:endParaRPr>
          </a:p>
        </p:txBody>
      </p:sp>
      <p:sp>
        <p:nvSpPr>
          <p:cNvPr id="3" name="Content Placeholder 2"/>
          <p:cNvSpPr>
            <a:spLocks noGrp="1"/>
          </p:cNvSpPr>
          <p:nvPr>
            <p:ph idx="1"/>
          </p:nvPr>
        </p:nvSpPr>
        <p:spPr>
          <a:xfrm>
            <a:off x="495300" y="1295400"/>
            <a:ext cx="8915400" cy="4830763"/>
          </a:xfrm>
        </p:spPr>
        <p:txBody>
          <a:bodyPr/>
          <a:lstStyle/>
          <a:p>
            <a:pPr rtl="1">
              <a:lnSpc>
                <a:spcPct val="150000"/>
              </a:lnSpc>
            </a:pPr>
            <a:endParaRPr lang="en-GB" sz="2400" smtClean="0">
              <a:cs typeface="Arial" pitchFamily="34" charset="0"/>
            </a:endParaRPr>
          </a:p>
          <a:p>
            <a:pPr algn="just" rtl="1"/>
            <a:endParaRPr lang="en-GB" smtClean="0">
              <a:cs typeface="Arial" pitchFamily="34" charset="0"/>
            </a:endParaRPr>
          </a:p>
        </p:txBody>
      </p:sp>
      <p:sp>
        <p:nvSpPr>
          <p:cNvPr id="13316" name="Rectangle 8"/>
          <p:cNvSpPr>
            <a:spLocks noChangeArrowheads="1"/>
          </p:cNvSpPr>
          <p:nvPr/>
        </p:nvSpPr>
        <p:spPr bwMode="auto">
          <a:xfrm>
            <a:off x="381000" y="152400"/>
            <a:ext cx="8991600" cy="1219200"/>
          </a:xfrm>
          <a:prstGeom prst="rect">
            <a:avLst/>
          </a:prstGeom>
          <a:gradFill rotWithShape="1">
            <a:gsLst>
              <a:gs pos="0">
                <a:srgbClr val="FFFFCC"/>
              </a:gs>
              <a:gs pos="100000">
                <a:srgbClr val="FFCC99"/>
              </a:gs>
            </a:gsLst>
            <a:path path="shape">
              <a:fillToRect l="50000" t="50000" r="50000" b="50000"/>
            </a:path>
          </a:gradFill>
          <a:ln w="9525">
            <a:noFill/>
            <a:miter lim="800000"/>
            <a:headEnd/>
            <a:tailEnd/>
          </a:ln>
          <a:effectLst>
            <a:prstShdw prst="shdw17" dist="17961" dir="2700000">
              <a:srgbClr val="99997A"/>
            </a:prstShdw>
          </a:effectLst>
        </p:spPr>
        <p:txBody>
          <a:bodyPr anchor="ctr"/>
          <a:lstStyle/>
          <a:p>
            <a:pPr algn="ctr"/>
            <a:r>
              <a:rPr lang="ar-SA" sz="4000" b="1" dirty="0" smtClean="0">
                <a:solidFill>
                  <a:schemeClr val="accent2"/>
                </a:solidFill>
                <a:latin typeface="Tahoma" pitchFamily="34" charset="0"/>
                <a:cs typeface="Susan" pitchFamily="10" charset="-78"/>
              </a:rPr>
              <a:t>تمرين على إعداد مذكرة تسوية حساب البنك</a:t>
            </a:r>
          </a:p>
          <a:p>
            <a:pPr algn="ctr"/>
            <a:r>
              <a:rPr lang="ar-SA" sz="2800" b="1" dirty="0" smtClean="0">
                <a:solidFill>
                  <a:schemeClr val="tx2"/>
                </a:solidFill>
                <a:latin typeface="Tahoma" pitchFamily="34" charset="0"/>
                <a:cs typeface="Susan" pitchFamily="10" charset="-78"/>
              </a:rPr>
              <a:t>(التمرين السابع </a:t>
            </a:r>
            <a:r>
              <a:rPr lang="ar-SA" sz="2800" b="1" dirty="0" err="1" smtClean="0">
                <a:solidFill>
                  <a:schemeClr val="tx2"/>
                </a:solidFill>
                <a:latin typeface="Tahoma" pitchFamily="34" charset="0"/>
                <a:cs typeface="Susan" pitchFamily="10" charset="-78"/>
              </a:rPr>
              <a:t>صفحة233)</a:t>
            </a:r>
            <a:endParaRPr lang="en-US" sz="2800" b="1" dirty="0">
              <a:solidFill>
                <a:schemeClr val="tx2"/>
              </a:solidFill>
              <a:latin typeface="Tahoma" pitchFamily="34" charset="0"/>
              <a:cs typeface="Susan" pitchFamily="10" charset="-78"/>
            </a:endParaRPr>
          </a:p>
        </p:txBody>
      </p:sp>
      <p:sp>
        <p:nvSpPr>
          <p:cNvPr id="34825" name="Rectangle 9"/>
          <p:cNvSpPr>
            <a:spLocks noChangeArrowheads="1"/>
          </p:cNvSpPr>
          <p:nvPr/>
        </p:nvSpPr>
        <p:spPr bwMode="auto">
          <a:xfrm>
            <a:off x="381000" y="1752600"/>
            <a:ext cx="9067800" cy="4114800"/>
          </a:xfrm>
          <a:prstGeom prst="rect">
            <a:avLst/>
          </a:prstGeom>
          <a:solidFill>
            <a:srgbClr val="F2FFC9"/>
          </a:solidFill>
          <a:ln w="9525">
            <a:solidFill>
              <a:schemeClr val="tx2"/>
            </a:solidFill>
            <a:miter lim="800000"/>
            <a:headEnd/>
            <a:tailEnd/>
          </a:ln>
          <a:effectLst>
            <a:outerShdw dist="107763" dir="2700000" algn="ctr" rotWithShape="0">
              <a:schemeClr val="bg2">
                <a:alpha val="50000"/>
              </a:schemeClr>
            </a:outerShdw>
          </a:effectLst>
        </p:spPr>
        <p:txBody>
          <a:bodyPr/>
          <a:lstStyle/>
          <a:p>
            <a:pPr marL="457200" indent="-457200" algn="just" eaLnBrk="0" hangingPunct="0">
              <a:lnSpc>
                <a:spcPct val="150000"/>
              </a:lnSpc>
              <a:spcBef>
                <a:spcPct val="20000"/>
              </a:spcBef>
              <a:buFont typeface="Arial" pitchFamily="34" charset="0"/>
              <a:buNone/>
              <a:defRPr/>
            </a:pPr>
            <a:r>
              <a:rPr lang="ar-SA" sz="2400" b="1" dirty="0" smtClean="0"/>
              <a:t>بلغ رصيد حساب البنك في دفاتر منشأة ”النجاح“ 317180 ريال في 30/ 12/ 1422هـ. وعند ورود كشف حساب البنك في 30/ 12/ 1422هـ، اتضح أن رصيد المنشأة وفقاً لكشف حساب البنك هو 396110 ريال ، وبمراجعة دفاتر المنشأة مع كشف الحساب تبين </a:t>
            </a:r>
            <a:r>
              <a:rPr lang="ar-SA" sz="2400" b="1" dirty="0" err="1" smtClean="0"/>
              <a:t>التالي :</a:t>
            </a:r>
            <a:endParaRPr lang="ar-SA" sz="2400" b="1" dirty="0" smtClean="0"/>
          </a:p>
          <a:p>
            <a:pPr marL="457200" indent="-457200" algn="just" eaLnBrk="0" hangingPunct="0">
              <a:lnSpc>
                <a:spcPct val="150000"/>
              </a:lnSpc>
              <a:spcBef>
                <a:spcPct val="20000"/>
              </a:spcBef>
              <a:buFont typeface="Arial" pitchFamily="34" charset="0"/>
              <a:buNone/>
              <a:defRPr/>
            </a:pPr>
            <a:r>
              <a:rPr lang="ar-SA" sz="2400" b="1" dirty="0" smtClean="0"/>
              <a:t>1- أن هناك مصاريف وعمولات بنكية قدرها 70 ريالا قام البنك بخصمها وأرسل إشعار الخصم مع كشف الحساب.</a:t>
            </a:r>
          </a:p>
          <a:p>
            <a:pPr marL="457200" indent="-457200" algn="just" eaLnBrk="0" hangingPunct="0">
              <a:lnSpc>
                <a:spcPct val="150000"/>
              </a:lnSpc>
              <a:spcBef>
                <a:spcPct val="20000"/>
              </a:spcBef>
              <a:buFont typeface="Arial" pitchFamily="34" charset="0"/>
              <a:buNone/>
              <a:defRPr/>
            </a:pPr>
            <a:endParaRPr lang="ar-SA" sz="2500" dirty="0" smtClean="0">
              <a:latin typeface="Calibri" pitchFamily="34" charset="0"/>
              <a:cs typeface="Al-Bahrani bold 1" pitchFamily="2" charset="-78"/>
            </a:endParaRPr>
          </a:p>
        </p:txBody>
      </p:sp>
      <p:sp>
        <p:nvSpPr>
          <p:cNvPr id="13318"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D527ABF5-0F65-4C2F-9B09-80542DD34A33}" type="slidenum">
              <a:rPr lang="ar-SA" sz="1200">
                <a:solidFill>
                  <a:schemeClr val="bg1"/>
                </a:solidFill>
              </a:rPr>
              <a:pPr/>
              <a:t>3</a:t>
            </a:fld>
            <a:r>
              <a:rPr lang="en-US" sz="1200">
                <a:solidFill>
                  <a:schemeClr val="bg1"/>
                </a:solidFill>
              </a:rPr>
              <a:t> [ </a:t>
            </a:r>
          </a:p>
        </p:txBody>
      </p:sp>
      <p:sp>
        <p:nvSpPr>
          <p:cNvPr id="13319"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nodePh="1">
                                  <p:stCondLst>
                                    <p:cond delay="0"/>
                                  </p:stCondLst>
                                  <p:endCondLst>
                                    <p:cond evt="begin" delay="0">
                                      <p:tn val="10"/>
                                    </p:cond>
                                  </p:end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381000" y="228600"/>
            <a:ext cx="8991600" cy="5867400"/>
          </a:xfrm>
          <a:prstGeom prst="rect">
            <a:avLst/>
          </a:prstGeom>
          <a:solidFill>
            <a:srgbClr val="F2FFC9"/>
          </a:solidFill>
          <a:ln w="9525">
            <a:solidFill>
              <a:schemeClr val="tx2"/>
            </a:solidFill>
            <a:miter lim="800000"/>
            <a:headEnd/>
            <a:tailEnd/>
          </a:ln>
          <a:effectLst>
            <a:outerShdw dist="107763" dir="2700000" algn="ctr" rotWithShape="0">
              <a:schemeClr val="bg2">
                <a:alpha val="50000"/>
              </a:schemeClr>
            </a:outerShdw>
          </a:effectLst>
        </p:spPr>
        <p:txBody>
          <a:bodyPr/>
          <a:lstStyle/>
          <a:p>
            <a:pPr marL="457200" indent="-457200" algn="just" eaLnBrk="0" hangingPunct="0">
              <a:lnSpc>
                <a:spcPct val="150000"/>
              </a:lnSpc>
              <a:spcBef>
                <a:spcPct val="20000"/>
              </a:spcBef>
              <a:buFont typeface="Arial" pitchFamily="34" charset="0"/>
              <a:buNone/>
              <a:defRPr/>
            </a:pPr>
            <a:r>
              <a:rPr lang="ar-SA" sz="2500" b="1" dirty="0" smtClean="0">
                <a:latin typeface="Calibri" pitchFamily="34" charset="0"/>
                <a:cs typeface="+mn-cs"/>
              </a:rPr>
              <a:t>2- إيداعات يوم 20/ 12/ 1422هـ وقدرها 18200 ريالا لم تظهر في كشف الحساب.</a:t>
            </a:r>
          </a:p>
          <a:p>
            <a:pPr marL="457200" indent="-457200" algn="just" eaLnBrk="0" hangingPunct="0">
              <a:lnSpc>
                <a:spcPct val="150000"/>
              </a:lnSpc>
              <a:spcBef>
                <a:spcPct val="20000"/>
              </a:spcBef>
              <a:buFont typeface="Arial" pitchFamily="34" charset="0"/>
              <a:buNone/>
              <a:defRPr/>
            </a:pPr>
            <a:r>
              <a:rPr lang="ar-SA" sz="2500" b="1" dirty="0" smtClean="0">
                <a:latin typeface="Calibri" pitchFamily="34" charset="0"/>
                <a:cs typeface="+mn-cs"/>
              </a:rPr>
              <a:t>3- أن هناك شيكات حررت لمستفيدين ولم تقدم للصرف من البنك قيمتها 81200 ريال.</a:t>
            </a:r>
          </a:p>
          <a:p>
            <a:pPr marL="457200" indent="-457200" algn="just" eaLnBrk="0" hangingPunct="0">
              <a:lnSpc>
                <a:spcPct val="150000"/>
              </a:lnSpc>
              <a:spcBef>
                <a:spcPct val="20000"/>
              </a:spcBef>
              <a:buFont typeface="Arial" pitchFamily="34" charset="0"/>
              <a:buNone/>
              <a:defRPr/>
            </a:pPr>
            <a:r>
              <a:rPr lang="ar-SA" sz="2500" b="1" dirty="0" smtClean="0">
                <a:latin typeface="Calibri" pitchFamily="34" charset="0"/>
                <a:cs typeface="+mn-cs"/>
              </a:rPr>
              <a:t>4- هناك كمبيالات قيمتها 16000 ريال قام البنك بتحصيلها نيابة عن المنشأة وأضافها إلى حساب المنشأة وأرسل إشعار الإضافة مع كشف الحساب.</a:t>
            </a:r>
          </a:p>
          <a:p>
            <a:pPr marL="457200" indent="-457200" algn="just" eaLnBrk="0" hangingPunct="0">
              <a:lnSpc>
                <a:spcPct val="150000"/>
              </a:lnSpc>
              <a:spcBef>
                <a:spcPct val="20000"/>
              </a:spcBef>
              <a:buFont typeface="Arial" pitchFamily="34" charset="0"/>
              <a:buNone/>
              <a:defRPr/>
            </a:pPr>
            <a:r>
              <a:rPr lang="ar-SA" sz="2800" dirty="0" smtClean="0"/>
              <a:t>المطلوب:</a:t>
            </a:r>
          </a:p>
          <a:p>
            <a:pPr marL="457200" indent="-457200" algn="just" eaLnBrk="0" hangingPunct="0">
              <a:lnSpc>
                <a:spcPct val="150000"/>
              </a:lnSpc>
              <a:spcBef>
                <a:spcPct val="20000"/>
              </a:spcBef>
              <a:buFont typeface="Arial" pitchFamily="34" charset="0"/>
              <a:buNone/>
              <a:defRPr/>
            </a:pPr>
            <a:r>
              <a:rPr lang="ar-SA" sz="2800" dirty="0" smtClean="0"/>
              <a:t>1- إعداد مذكرة تسوية البنك في 30/ 12/ 1422هـ.</a:t>
            </a:r>
          </a:p>
          <a:p>
            <a:pPr marL="457200" indent="-457200" algn="just" eaLnBrk="0" hangingPunct="0">
              <a:lnSpc>
                <a:spcPct val="150000"/>
              </a:lnSpc>
              <a:spcBef>
                <a:spcPct val="20000"/>
              </a:spcBef>
              <a:buFont typeface="Arial" pitchFamily="34" charset="0"/>
              <a:buNone/>
              <a:defRPr/>
            </a:pPr>
            <a:r>
              <a:rPr lang="ar-SA" sz="2800" dirty="0" smtClean="0"/>
              <a:t>2- إجراء قيود التسوية اللازمة في دفاتر منشأة ”النجاح“</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1"/>
          <p:cNvSpPr txBox="1">
            <a:spLocks/>
          </p:cNvSpPr>
          <p:nvPr/>
        </p:nvSpPr>
        <p:spPr bwMode="auto">
          <a:xfrm>
            <a:off x="762000" y="609600"/>
            <a:ext cx="8305800" cy="533400"/>
          </a:xfrm>
          <a:prstGeom prst="rect">
            <a:avLst/>
          </a:prstGeom>
          <a:solidFill>
            <a:schemeClr val="accent1">
              <a:lumMod val="20000"/>
              <a:lumOff val="80000"/>
            </a:schemeClr>
          </a:solidFill>
          <a:ln w="9525">
            <a:noFill/>
            <a:miter lim="800000"/>
            <a:headEnd/>
            <a:tailEnd/>
          </a:ln>
        </p:spPr>
        <p:txBody>
          <a:bodyPr anchor="ctr"/>
          <a:lstStyle/>
          <a:p>
            <a:pPr algn="ctr" rtl="0" eaLnBrk="0" hangingPunct="0">
              <a:defRPr/>
            </a:pPr>
            <a:r>
              <a:rPr lang="ar-SA" sz="4000" dirty="0" smtClean="0">
                <a:solidFill>
                  <a:srgbClr val="376092"/>
                </a:solidFill>
                <a:latin typeface="Estrangelo Edessa" pitchFamily="66" charset="0"/>
                <a:ea typeface="+mj-ea"/>
                <a:cs typeface="Arabic Transparent" pitchFamily="2" charset="-78"/>
              </a:rPr>
              <a:t>حل التمرين</a:t>
            </a:r>
            <a:endParaRPr lang="en-GB" sz="4000" dirty="0">
              <a:solidFill>
                <a:srgbClr val="376092"/>
              </a:solidFill>
              <a:latin typeface="Estrangelo Edessa" pitchFamily="66" charset="0"/>
              <a:ea typeface="+mj-ea"/>
              <a:cs typeface="Arabic Transparent" pitchFamily="2" charset="-78"/>
            </a:endParaRPr>
          </a:p>
        </p:txBody>
      </p:sp>
      <p:sp>
        <p:nvSpPr>
          <p:cNvPr id="14435"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6DD3F9B3-6359-4A8E-9783-3253E19C0E73}" type="slidenum">
              <a:rPr lang="ar-SA" sz="1200">
                <a:solidFill>
                  <a:schemeClr val="bg1"/>
                </a:solidFill>
              </a:rPr>
              <a:pPr/>
              <a:t>5</a:t>
            </a:fld>
            <a:r>
              <a:rPr lang="en-US" sz="1200">
                <a:solidFill>
                  <a:schemeClr val="bg1"/>
                </a:solidFill>
              </a:rPr>
              <a:t> [ </a:t>
            </a:r>
          </a:p>
        </p:txBody>
      </p:sp>
      <p:sp>
        <p:nvSpPr>
          <p:cNvPr id="14436"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10" name="Content Placeholder 5"/>
          <p:cNvSpPr>
            <a:spLocks noGrp="1"/>
          </p:cNvSpPr>
          <p:nvPr>
            <p:ph sz="quarter" idx="4294967295"/>
          </p:nvPr>
        </p:nvSpPr>
        <p:spPr>
          <a:xfrm>
            <a:off x="533400" y="1600200"/>
            <a:ext cx="8991600" cy="4191000"/>
          </a:xfrm>
          <a:solidFill>
            <a:schemeClr val="accent6">
              <a:lumMod val="20000"/>
              <a:lumOff val="80000"/>
            </a:schemeClr>
          </a:solidFill>
        </p:spPr>
        <p:txBody>
          <a:bodyPr/>
          <a:lstStyle/>
          <a:p>
            <a:pPr algn="ctr" rtl="1">
              <a:buNone/>
            </a:pPr>
            <a:r>
              <a:rPr lang="ar-SA" sz="2800" dirty="0" smtClean="0">
                <a:cs typeface="+mj-cs"/>
              </a:rPr>
              <a:t>مذكرة تسوية حساب البنك</a:t>
            </a:r>
          </a:p>
          <a:p>
            <a:pPr algn="ctr" rtl="1">
              <a:buNone/>
            </a:pPr>
            <a:endParaRPr lang="ar-SA" sz="2800" dirty="0" smtClean="0">
              <a:cs typeface="+mj-cs"/>
            </a:endParaRPr>
          </a:p>
          <a:p>
            <a:pPr rtl="1">
              <a:buNone/>
            </a:pPr>
            <a:r>
              <a:rPr lang="ar-SA" sz="2800" dirty="0" smtClean="0">
                <a:cs typeface="+mj-cs"/>
              </a:rPr>
              <a:t>الرصيد الظاهر في كشف حساب البنك				396110</a:t>
            </a:r>
          </a:p>
          <a:p>
            <a:pPr rtl="1">
              <a:buNone/>
            </a:pPr>
            <a:r>
              <a:rPr lang="ar-SA" sz="2800" dirty="0" smtClean="0">
                <a:cs typeface="+mj-cs"/>
              </a:rPr>
              <a:t>يضاف: إيداعات لم تظهر في كشف الحساب			18200</a:t>
            </a:r>
          </a:p>
          <a:p>
            <a:pPr rtl="1">
              <a:buNone/>
            </a:pPr>
            <a:r>
              <a:rPr lang="ar-SA" sz="2800" dirty="0" smtClean="0">
                <a:cs typeface="+mj-cs"/>
              </a:rPr>
              <a:t>يخصم: شيكات محررة لم تقدم </a:t>
            </a:r>
            <a:r>
              <a:rPr lang="ar-SA" sz="2800" dirty="0" err="1" smtClean="0">
                <a:cs typeface="+mj-cs"/>
              </a:rPr>
              <a:t>للصرف				</a:t>
            </a:r>
            <a:r>
              <a:rPr lang="ar-SA" sz="2800" u="sng" dirty="0" smtClean="0">
                <a:cs typeface="+mj-cs"/>
              </a:rPr>
              <a:t>(81200)</a:t>
            </a:r>
          </a:p>
          <a:p>
            <a:pPr rtl="1">
              <a:buNone/>
            </a:pPr>
            <a:r>
              <a:rPr lang="ar-SA" sz="2800" dirty="0" smtClean="0">
                <a:cs typeface="+mj-cs"/>
              </a:rPr>
              <a:t>رصيد كشف البنك بعد التعديل					</a:t>
            </a:r>
            <a:r>
              <a:rPr lang="ar-SA" sz="2800" u="sng" dirty="0" smtClean="0">
                <a:cs typeface="+mj-cs"/>
              </a:rPr>
              <a:t>333110</a:t>
            </a:r>
            <a:endParaRPr lang="ar-SA" sz="2800" u="sng" dirty="0">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95300" y="274638"/>
            <a:ext cx="8915400" cy="944562"/>
          </a:xfrm>
        </p:spPr>
        <p:txBody>
          <a:bodyPr/>
          <a:lstStyle/>
          <a:p>
            <a:pPr algn="ctr"/>
            <a:r>
              <a:rPr lang="ar-SA" sz="4000" dirty="0" smtClean="0">
                <a:cs typeface="Arabic Transparent" pitchFamily="2" charset="-78"/>
              </a:rPr>
              <a:t>تابع: مذكرة تسوية حساب البنك</a:t>
            </a:r>
            <a:endParaRPr lang="en-GB" sz="4000" dirty="0" smtClean="0">
              <a:cs typeface="Arabic Transparent" pitchFamily="2" charset="-78"/>
            </a:endParaRPr>
          </a:p>
        </p:txBody>
      </p:sp>
      <p:sp>
        <p:nvSpPr>
          <p:cNvPr id="6" name="Content Placeholder 5"/>
          <p:cNvSpPr>
            <a:spLocks noGrp="1"/>
          </p:cNvSpPr>
          <p:nvPr>
            <p:ph sz="quarter" idx="4294967295"/>
          </p:nvPr>
        </p:nvSpPr>
        <p:spPr>
          <a:xfrm>
            <a:off x="533400" y="1600200"/>
            <a:ext cx="8991600" cy="4191000"/>
          </a:xfrm>
          <a:solidFill>
            <a:schemeClr val="accent6">
              <a:lumMod val="20000"/>
              <a:lumOff val="80000"/>
            </a:schemeClr>
          </a:solidFill>
          <a:ln>
            <a:solidFill>
              <a:schemeClr val="tx1"/>
            </a:solidFill>
          </a:ln>
        </p:spPr>
        <p:txBody>
          <a:bodyPr/>
          <a:lstStyle/>
          <a:p>
            <a:pPr rtl="1">
              <a:buFont typeface="Arial" pitchFamily="34" charset="0"/>
              <a:buNone/>
              <a:defRPr/>
            </a:pPr>
            <a:endParaRPr lang="ar-SA" sz="2800" dirty="0" smtClean="0">
              <a:cs typeface="+mj-cs"/>
            </a:endParaRPr>
          </a:p>
          <a:p>
            <a:pPr rtl="1">
              <a:buFont typeface="Arial" pitchFamily="34" charset="0"/>
              <a:buNone/>
              <a:defRPr/>
            </a:pPr>
            <a:r>
              <a:rPr lang="ar-SA" sz="2800" dirty="0" smtClean="0">
                <a:cs typeface="+mj-cs"/>
              </a:rPr>
              <a:t>رصيد حساب البنك في الدفاتر</a:t>
            </a:r>
            <a:r>
              <a:rPr lang="en-US" sz="2800" dirty="0" smtClean="0">
                <a:cs typeface="+mj-cs"/>
              </a:rPr>
              <a:t>	</a:t>
            </a:r>
            <a:r>
              <a:rPr lang="ar-SA" sz="2800" dirty="0" smtClean="0">
                <a:cs typeface="+mj-cs"/>
              </a:rPr>
              <a:t>				317180</a:t>
            </a:r>
          </a:p>
          <a:p>
            <a:pPr rtl="1">
              <a:buFont typeface="Arial" pitchFamily="34" charset="0"/>
              <a:buNone/>
              <a:defRPr/>
            </a:pPr>
            <a:r>
              <a:rPr lang="ar-SA" sz="2800" dirty="0" smtClean="0">
                <a:cs typeface="+mj-cs"/>
              </a:rPr>
              <a:t>يضاف: أوراق قبض محصلة بواسطة البنك			16000</a:t>
            </a:r>
          </a:p>
          <a:p>
            <a:pPr rtl="1">
              <a:buFont typeface="Arial" pitchFamily="34" charset="0"/>
              <a:buNone/>
              <a:defRPr/>
            </a:pPr>
            <a:r>
              <a:rPr lang="ar-SA" sz="2800" dirty="0" smtClean="0">
                <a:cs typeface="+mj-cs"/>
              </a:rPr>
              <a:t>يخصم: مصاريف وعمولات بنكية				(70</a:t>
            </a:r>
            <a:r>
              <a:rPr lang="ar-SA" sz="2800" dirty="0" err="1" smtClean="0">
                <a:cs typeface="+mj-cs"/>
              </a:rPr>
              <a:t>)</a:t>
            </a:r>
            <a:endParaRPr lang="ar-SA" sz="2800" dirty="0" smtClean="0">
              <a:cs typeface="+mj-cs"/>
            </a:endParaRPr>
          </a:p>
          <a:p>
            <a:pPr rtl="1">
              <a:buFont typeface="Arial" pitchFamily="34" charset="0"/>
              <a:buNone/>
              <a:defRPr/>
            </a:pPr>
            <a:endParaRPr lang="ar-SA" sz="2800" dirty="0" smtClean="0">
              <a:cs typeface="+mj-cs"/>
            </a:endParaRPr>
          </a:p>
          <a:p>
            <a:pPr rtl="1">
              <a:buFont typeface="Arial" pitchFamily="34" charset="0"/>
              <a:buNone/>
              <a:defRPr/>
            </a:pPr>
            <a:r>
              <a:rPr lang="ar-SA" sz="2800" dirty="0" smtClean="0">
                <a:cs typeface="+mj-cs"/>
              </a:rPr>
              <a:t>الرصيد في الدفاتر بعد التعديل					</a:t>
            </a:r>
            <a:r>
              <a:rPr lang="ar-SA" sz="2800" u="sng" dirty="0" smtClean="0">
                <a:cs typeface="+mj-cs"/>
              </a:rPr>
              <a:t>333110</a:t>
            </a:r>
            <a:endParaRPr lang="en-GB" sz="2800" u="sng" dirty="0">
              <a:cs typeface="+mj-cs"/>
            </a:endParaRPr>
          </a:p>
        </p:txBody>
      </p:sp>
      <p:sp>
        <p:nvSpPr>
          <p:cNvPr id="15380"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EB467975-46C7-41F8-923C-083D3DB9D821}" type="slidenum">
              <a:rPr lang="ar-SA" sz="1200">
                <a:solidFill>
                  <a:schemeClr val="bg1"/>
                </a:solidFill>
              </a:rPr>
              <a:pPr/>
              <a:t>6</a:t>
            </a:fld>
            <a:r>
              <a:rPr lang="en-US" sz="1200">
                <a:solidFill>
                  <a:schemeClr val="bg1"/>
                </a:solidFill>
              </a:rPr>
              <a:t> [ </a:t>
            </a:r>
          </a:p>
        </p:txBody>
      </p:sp>
      <p:sp>
        <p:nvSpPr>
          <p:cNvPr id="15381"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cxnSp>
        <p:nvCxnSpPr>
          <p:cNvPr id="14" name="Straight Connector 13"/>
          <p:cNvCxnSpPr/>
          <p:nvPr/>
        </p:nvCxnSpPr>
        <p:spPr>
          <a:xfrm flipH="1">
            <a:off x="990600" y="3962400"/>
            <a:ext cx="1143000"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5"/>
          <p:cNvSpPr>
            <a:spLocks noGrp="1"/>
          </p:cNvSpPr>
          <p:nvPr>
            <p:ph sz="quarter" idx="4294967295"/>
          </p:nvPr>
        </p:nvSpPr>
        <p:spPr>
          <a:xfrm>
            <a:off x="533400" y="1600200"/>
            <a:ext cx="8991600" cy="4191000"/>
          </a:xfrm>
          <a:solidFill>
            <a:schemeClr val="accent6">
              <a:lumMod val="20000"/>
              <a:lumOff val="80000"/>
            </a:schemeClr>
          </a:solidFill>
          <a:ln>
            <a:solidFill>
              <a:schemeClr val="tx1"/>
            </a:solidFill>
          </a:ln>
        </p:spPr>
        <p:txBody>
          <a:bodyPr/>
          <a:lstStyle/>
          <a:p>
            <a:pPr rtl="1">
              <a:buFont typeface="Arial" pitchFamily="34" charset="0"/>
              <a:buNone/>
              <a:defRPr/>
            </a:pPr>
            <a:r>
              <a:rPr lang="ar-SA" u="sng" dirty="0" smtClean="0">
                <a:cs typeface="+mj-cs"/>
              </a:rPr>
              <a:t>قيد تحصيل اوراق القبض</a:t>
            </a:r>
          </a:p>
          <a:p>
            <a:pPr rtl="1">
              <a:buFont typeface="Arial" pitchFamily="34" charset="0"/>
              <a:buNone/>
              <a:defRPr/>
            </a:pPr>
            <a:r>
              <a:rPr lang="ar-SA" dirty="0" smtClean="0">
                <a:cs typeface="+mj-cs"/>
              </a:rPr>
              <a:t>	 16000 من </a:t>
            </a:r>
            <a:r>
              <a:rPr lang="ar-SA" dirty="0" err="1" smtClean="0">
                <a:cs typeface="+mj-cs"/>
              </a:rPr>
              <a:t>حـ</a:t>
            </a:r>
            <a:r>
              <a:rPr lang="ar-SA" dirty="0" smtClean="0">
                <a:cs typeface="+mj-cs"/>
              </a:rPr>
              <a:t>/ البنك</a:t>
            </a:r>
          </a:p>
          <a:p>
            <a:pPr rtl="1">
              <a:buFont typeface="Arial" pitchFamily="34" charset="0"/>
              <a:buNone/>
              <a:defRPr/>
            </a:pPr>
            <a:r>
              <a:rPr lang="ar-SA" dirty="0" smtClean="0">
                <a:cs typeface="+mj-cs"/>
              </a:rPr>
              <a:t>		16000 إلى </a:t>
            </a:r>
            <a:r>
              <a:rPr lang="ar-SA" dirty="0" err="1" smtClean="0">
                <a:cs typeface="+mj-cs"/>
              </a:rPr>
              <a:t>حـ</a:t>
            </a:r>
            <a:r>
              <a:rPr lang="ar-SA" dirty="0" smtClean="0">
                <a:cs typeface="+mj-cs"/>
              </a:rPr>
              <a:t> / اوراق القبض</a:t>
            </a:r>
          </a:p>
          <a:p>
            <a:pPr rtl="1">
              <a:buFont typeface="Arial" pitchFamily="34" charset="0"/>
              <a:buNone/>
              <a:defRPr/>
            </a:pPr>
            <a:endParaRPr lang="ar-SA" u="sng" dirty="0" smtClean="0">
              <a:cs typeface="+mj-cs"/>
            </a:endParaRPr>
          </a:p>
          <a:p>
            <a:pPr rtl="1">
              <a:buFont typeface="Arial" pitchFamily="34" charset="0"/>
              <a:buNone/>
              <a:defRPr/>
            </a:pPr>
            <a:r>
              <a:rPr lang="ar-SA" u="sng" dirty="0" smtClean="0">
                <a:cs typeface="+mj-cs"/>
              </a:rPr>
              <a:t>قيد إثبات المصاريف البنكية</a:t>
            </a:r>
          </a:p>
          <a:p>
            <a:pPr rtl="1">
              <a:buFont typeface="Arial" pitchFamily="34" charset="0"/>
              <a:buNone/>
              <a:defRPr/>
            </a:pPr>
            <a:r>
              <a:rPr lang="ar-SA" dirty="0" smtClean="0">
                <a:cs typeface="+mj-cs"/>
              </a:rPr>
              <a:t>	70 من </a:t>
            </a:r>
            <a:r>
              <a:rPr lang="ar-SA" dirty="0" err="1" smtClean="0">
                <a:cs typeface="+mj-cs"/>
              </a:rPr>
              <a:t>حـ</a:t>
            </a:r>
            <a:r>
              <a:rPr lang="ar-SA" dirty="0" smtClean="0">
                <a:cs typeface="+mj-cs"/>
              </a:rPr>
              <a:t>/ مصاريف بنكية</a:t>
            </a:r>
          </a:p>
          <a:p>
            <a:pPr rtl="1">
              <a:buFont typeface="Arial" pitchFamily="34" charset="0"/>
              <a:buNone/>
              <a:defRPr/>
            </a:pPr>
            <a:r>
              <a:rPr lang="ar-SA" dirty="0" smtClean="0">
                <a:cs typeface="+mj-cs"/>
              </a:rPr>
              <a:t>		70 إلى </a:t>
            </a:r>
            <a:r>
              <a:rPr lang="ar-SA" dirty="0" err="1" smtClean="0">
                <a:cs typeface="+mj-cs"/>
              </a:rPr>
              <a:t>حـ</a:t>
            </a:r>
            <a:r>
              <a:rPr lang="ar-SA" dirty="0" smtClean="0">
                <a:cs typeface="+mj-cs"/>
              </a:rPr>
              <a:t>/ البنك</a:t>
            </a:r>
            <a:endParaRPr lang="en-GB" dirty="0">
              <a:cs typeface="+mj-cs"/>
            </a:endParaRPr>
          </a:p>
        </p:txBody>
      </p:sp>
      <p:sp>
        <p:nvSpPr>
          <p:cNvPr id="6" name="Title 1"/>
          <p:cNvSpPr txBox="1">
            <a:spLocks/>
          </p:cNvSpPr>
          <p:nvPr/>
        </p:nvSpPr>
        <p:spPr bwMode="auto">
          <a:xfrm>
            <a:off x="762000" y="609600"/>
            <a:ext cx="8305800" cy="533400"/>
          </a:xfrm>
          <a:prstGeom prst="rect">
            <a:avLst/>
          </a:prstGeom>
          <a:solidFill>
            <a:schemeClr val="accent1">
              <a:lumMod val="20000"/>
              <a:lumOff val="80000"/>
            </a:schemeClr>
          </a:solidFill>
          <a:ln w="9525">
            <a:noFill/>
            <a:miter lim="800000"/>
            <a:headEnd/>
            <a:tailEnd/>
          </a:ln>
        </p:spPr>
        <p:txBody>
          <a:bodyPr anchor="ctr"/>
          <a:lstStyle/>
          <a:p>
            <a:pPr rtl="0" eaLnBrk="0" hangingPunct="0">
              <a:defRPr/>
            </a:pPr>
            <a:r>
              <a:rPr lang="ar-SA" sz="4000" dirty="0" smtClean="0">
                <a:solidFill>
                  <a:srgbClr val="376092"/>
                </a:solidFill>
                <a:latin typeface="Estrangelo Edessa" pitchFamily="66" charset="0"/>
                <a:ea typeface="+mj-ea"/>
                <a:cs typeface="Arabic Transparent" pitchFamily="2" charset="-78"/>
              </a:rPr>
              <a:t>قيود التسوية</a:t>
            </a:r>
            <a:endParaRPr lang="en-GB" sz="4000" dirty="0">
              <a:solidFill>
                <a:srgbClr val="376092"/>
              </a:solidFill>
              <a:latin typeface="Estrangelo Edessa" pitchFamily="66" charset="0"/>
              <a:ea typeface="+mj-ea"/>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62941425-5A7A-4492-A630-8C83F59AF14F}" type="slidenum">
              <a:rPr lang="ar-SA" sz="1200">
                <a:solidFill>
                  <a:schemeClr val="bg1"/>
                </a:solidFill>
              </a:rPr>
              <a:pPr/>
              <a:t>8</a:t>
            </a:fld>
            <a:r>
              <a:rPr lang="en-US" sz="1200">
                <a:solidFill>
                  <a:schemeClr val="bg1"/>
                </a:solidFill>
              </a:rPr>
              <a:t> [ </a:t>
            </a:r>
          </a:p>
        </p:txBody>
      </p:sp>
      <p:sp>
        <p:nvSpPr>
          <p:cNvPr id="16389"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7" name="Rectangle 8"/>
          <p:cNvSpPr>
            <a:spLocks noChangeArrowheads="1"/>
          </p:cNvSpPr>
          <p:nvPr/>
        </p:nvSpPr>
        <p:spPr bwMode="auto">
          <a:xfrm>
            <a:off x="228600" y="152400"/>
            <a:ext cx="9372600" cy="1066800"/>
          </a:xfrm>
          <a:prstGeom prst="rect">
            <a:avLst/>
          </a:prstGeom>
          <a:gradFill rotWithShape="1">
            <a:gsLst>
              <a:gs pos="0">
                <a:srgbClr val="FFFFCC"/>
              </a:gs>
              <a:gs pos="100000">
                <a:srgbClr val="FFCC99"/>
              </a:gs>
            </a:gsLst>
            <a:path path="shape">
              <a:fillToRect l="50000" t="50000" r="50000" b="50000"/>
            </a:path>
          </a:gradFill>
          <a:ln w="9525">
            <a:noFill/>
            <a:miter lim="800000"/>
            <a:headEnd/>
            <a:tailEnd/>
          </a:ln>
          <a:effectLst>
            <a:prstShdw prst="shdw17" dist="17961" dir="2700000">
              <a:srgbClr val="99997A"/>
            </a:prstShdw>
          </a:effectLst>
        </p:spPr>
        <p:txBody>
          <a:bodyPr anchor="ctr"/>
          <a:lstStyle/>
          <a:p>
            <a:pPr algn="ctr"/>
            <a:r>
              <a:rPr lang="ar-SA" sz="4000" b="1" dirty="0" smtClean="0">
                <a:solidFill>
                  <a:schemeClr val="accent2"/>
                </a:solidFill>
                <a:latin typeface="Tahoma" pitchFamily="34" charset="0"/>
                <a:cs typeface="Susan" pitchFamily="10" charset="-78"/>
              </a:rPr>
              <a:t>تمرين على شراء وبيع الاستثمارات قصيرة الاجل</a:t>
            </a:r>
          </a:p>
          <a:p>
            <a:pPr algn="ctr"/>
            <a:r>
              <a:rPr lang="ar-SA" sz="3000" b="1" dirty="0" smtClean="0">
                <a:solidFill>
                  <a:schemeClr val="accent2"/>
                </a:solidFill>
                <a:latin typeface="Tahoma" pitchFamily="34" charset="0"/>
                <a:cs typeface="Susan" pitchFamily="10" charset="-78"/>
              </a:rPr>
              <a:t>(الاستثمارات في الاوراق المالية المقتناة بغرض الاتجار)</a:t>
            </a:r>
            <a:endParaRPr lang="en-US" sz="3000" b="1" dirty="0">
              <a:solidFill>
                <a:schemeClr val="accent2"/>
              </a:solidFill>
              <a:latin typeface="Tahoma" pitchFamily="34" charset="0"/>
              <a:cs typeface="Susan" pitchFamily="10" charset="-78"/>
            </a:endParaRPr>
          </a:p>
        </p:txBody>
      </p:sp>
      <p:sp>
        <p:nvSpPr>
          <p:cNvPr id="8" name="Rectangle 9"/>
          <p:cNvSpPr>
            <a:spLocks noChangeArrowheads="1"/>
          </p:cNvSpPr>
          <p:nvPr/>
        </p:nvSpPr>
        <p:spPr bwMode="auto">
          <a:xfrm>
            <a:off x="381000" y="1752600"/>
            <a:ext cx="9067800" cy="4038600"/>
          </a:xfrm>
          <a:prstGeom prst="rect">
            <a:avLst/>
          </a:prstGeom>
          <a:solidFill>
            <a:srgbClr val="F2FFC9"/>
          </a:solidFill>
          <a:ln w="9525">
            <a:solidFill>
              <a:schemeClr val="tx2"/>
            </a:solidFill>
            <a:miter lim="800000"/>
            <a:headEnd/>
            <a:tailEnd/>
          </a:ln>
          <a:effectLst>
            <a:outerShdw dist="107763" dir="2700000" algn="ctr" rotWithShape="0">
              <a:schemeClr val="bg2">
                <a:alpha val="50000"/>
              </a:schemeClr>
            </a:outerShdw>
          </a:effectLst>
        </p:spPr>
        <p:txBody>
          <a:bodyPr/>
          <a:lstStyle/>
          <a:p>
            <a:pPr marL="457200" indent="-457200" algn="just" eaLnBrk="0" hangingPunct="0">
              <a:lnSpc>
                <a:spcPct val="150000"/>
              </a:lnSpc>
              <a:spcBef>
                <a:spcPct val="20000"/>
              </a:spcBef>
              <a:buFont typeface="Arial" pitchFamily="34" charset="0"/>
              <a:buNone/>
              <a:defRPr/>
            </a:pPr>
            <a:r>
              <a:rPr lang="ar-SA" sz="2400" b="1" u="sng" dirty="0" smtClean="0">
                <a:latin typeface="Calibri" pitchFamily="34" charset="0"/>
                <a:cs typeface="+mj-cs"/>
              </a:rPr>
              <a:t>التمرين الثامن صفحة 234</a:t>
            </a:r>
          </a:p>
          <a:p>
            <a:pPr marL="457200" indent="-457200" algn="just" eaLnBrk="0" hangingPunct="0">
              <a:lnSpc>
                <a:spcPct val="150000"/>
              </a:lnSpc>
              <a:spcBef>
                <a:spcPct val="20000"/>
              </a:spcBef>
              <a:buFont typeface="Arial" pitchFamily="34" charset="0"/>
              <a:buNone/>
              <a:defRPr/>
            </a:pPr>
            <a:r>
              <a:rPr lang="ar-SA" sz="2400" b="1" dirty="0" smtClean="0">
                <a:latin typeface="Calibri" pitchFamily="34" charset="0"/>
                <a:cs typeface="+mj-cs"/>
              </a:rPr>
              <a:t>فيما يلي بعض العمليات المالية التي تمت في منشأة ”السدحان“ التجارية خلال عام </a:t>
            </a:r>
            <a:r>
              <a:rPr lang="ar-SA" sz="2400" b="1" dirty="0" err="1" smtClean="0">
                <a:latin typeface="Calibri" pitchFamily="34" charset="0"/>
                <a:cs typeface="+mj-cs"/>
              </a:rPr>
              <a:t>1422هـ:</a:t>
            </a:r>
            <a:endParaRPr lang="ar-SA" sz="2500" b="1" dirty="0" smtClean="0">
              <a:latin typeface="Calibri" pitchFamily="34" charset="0"/>
              <a:cs typeface="+mn-cs"/>
            </a:endParaRPr>
          </a:p>
          <a:p>
            <a:pPr marL="457200" indent="-457200" algn="just" eaLnBrk="0" hangingPunct="0">
              <a:lnSpc>
                <a:spcPct val="150000"/>
              </a:lnSpc>
              <a:spcBef>
                <a:spcPct val="20000"/>
              </a:spcBef>
              <a:buFont typeface="Arial" pitchFamily="34" charset="0"/>
              <a:buNone/>
              <a:defRPr/>
            </a:pPr>
            <a:r>
              <a:rPr lang="ar-SA" sz="2500" b="1" dirty="0" smtClean="0">
                <a:latin typeface="Calibri" pitchFamily="34" charset="0"/>
                <a:cs typeface="+mn-cs"/>
              </a:rPr>
              <a:t>أولا: في 15/ 3/ 1422هـ تم شراء 3000 سهم بمبلغ 150 ريال للسهم بغرض الإتجار وبلغت مصاريف العمولة نصف ريال للسهم، وتم سداد المبلغ المستحق بشيك.</a:t>
            </a:r>
          </a:p>
          <a:p>
            <a:pPr marL="457200" indent="-457200" eaLnBrk="0" hangingPunct="0">
              <a:lnSpc>
                <a:spcPct val="150000"/>
              </a:lnSpc>
              <a:spcBef>
                <a:spcPct val="20000"/>
              </a:spcBef>
              <a:buFont typeface="Arial" pitchFamily="34" charset="0"/>
              <a:buNone/>
              <a:defRPr/>
            </a:pPr>
            <a:endParaRPr lang="en-US" sz="2700" b="1" dirty="0">
              <a:latin typeface="Calibri"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381000" y="304800"/>
            <a:ext cx="9067800" cy="5791200"/>
          </a:xfrm>
          <a:prstGeom prst="rect">
            <a:avLst/>
          </a:prstGeom>
          <a:solidFill>
            <a:srgbClr val="F2FFC9"/>
          </a:solidFill>
          <a:ln w="9525">
            <a:solidFill>
              <a:schemeClr val="tx2"/>
            </a:solidFill>
            <a:miter lim="800000"/>
            <a:headEnd/>
            <a:tailEnd/>
          </a:ln>
          <a:effectLst>
            <a:outerShdw dist="107763" dir="2700000" algn="ctr" rotWithShape="0">
              <a:schemeClr val="bg2">
                <a:alpha val="50000"/>
              </a:schemeClr>
            </a:outerShdw>
          </a:effectLst>
        </p:spPr>
        <p:txBody>
          <a:bodyPr/>
          <a:lstStyle/>
          <a:p>
            <a:pPr marL="457200" indent="-457200" algn="just" eaLnBrk="0" hangingPunct="0">
              <a:lnSpc>
                <a:spcPct val="150000"/>
              </a:lnSpc>
              <a:spcBef>
                <a:spcPct val="20000"/>
              </a:spcBef>
              <a:defRPr/>
            </a:pPr>
            <a:r>
              <a:rPr lang="ar-SA" sz="2500" b="1" dirty="0" smtClean="0">
                <a:latin typeface="Calibri" pitchFamily="34" charset="0"/>
                <a:cs typeface="+mn-cs"/>
              </a:rPr>
              <a:t>ثانيا: في 20/ 5/ 1422هـ تم بيغ 1000 سهم من الأسهم المشتراة في نهاية العام الماضي بمبلغ 120 ريال للسهم وبلغت مصاريف العمولة 1000 ريال علماً بأن إجمالي تكلفة السهم الواحد في تاريخ الشراء تبلغ 115ريال، وتم تحصيل المبلغ المستحق بشيك.</a:t>
            </a:r>
            <a:endParaRPr lang="en-US" sz="2500" b="1" dirty="0" smtClean="0">
              <a:latin typeface="Calibri" pitchFamily="34" charset="0"/>
              <a:cs typeface="+mn-cs"/>
            </a:endParaRPr>
          </a:p>
          <a:p>
            <a:pPr marL="457200" indent="-457200" algn="just" eaLnBrk="0" hangingPunct="0">
              <a:lnSpc>
                <a:spcPct val="150000"/>
              </a:lnSpc>
              <a:spcBef>
                <a:spcPct val="20000"/>
              </a:spcBef>
              <a:buFont typeface="Arial" pitchFamily="34" charset="0"/>
              <a:buNone/>
              <a:defRPr/>
            </a:pPr>
            <a:r>
              <a:rPr lang="ar-SA" sz="2500" b="1" dirty="0" smtClean="0">
                <a:latin typeface="Calibri" pitchFamily="34" charset="0"/>
                <a:cs typeface="+mn-cs"/>
              </a:rPr>
              <a:t>ثالثا: في 7/ 6/ 1422هـ تم بيع 2000 سهم من الأسهم المشتراة في 15/ 3/ 1422 هـ بمبلغ 140 ريال للسهم وبلغت مصاريف العمولة 1500 ريال، وتم تحصيل المبلغ المستحق بشيك.</a:t>
            </a:r>
          </a:p>
          <a:p>
            <a:pPr marL="457200" indent="-457200" algn="just" eaLnBrk="0" hangingPunct="0">
              <a:lnSpc>
                <a:spcPct val="150000"/>
              </a:lnSpc>
              <a:spcBef>
                <a:spcPct val="20000"/>
              </a:spcBef>
              <a:buFont typeface="Arial" pitchFamily="34" charset="0"/>
              <a:buNone/>
              <a:defRPr/>
            </a:pPr>
            <a:endParaRPr lang="ar-SA" sz="200" b="1" dirty="0" smtClean="0">
              <a:latin typeface="Calibri" pitchFamily="34" charset="0"/>
              <a:cs typeface="+mn-cs"/>
            </a:endParaRPr>
          </a:p>
          <a:p>
            <a:pPr marL="457200" indent="-457200" algn="just" eaLnBrk="0" hangingPunct="0">
              <a:lnSpc>
                <a:spcPct val="150000"/>
              </a:lnSpc>
              <a:spcBef>
                <a:spcPct val="20000"/>
              </a:spcBef>
              <a:buFont typeface="Arial" pitchFamily="34" charset="0"/>
              <a:buNone/>
              <a:defRPr/>
            </a:pPr>
            <a:r>
              <a:rPr lang="ar-SA" sz="2800" dirty="0" smtClean="0">
                <a:latin typeface="Calibri" pitchFamily="34" charset="0"/>
                <a:cs typeface="Arabic Transparent" pitchFamily="2" charset="-78"/>
              </a:rPr>
              <a:t>المطلوب: إجراء قيود اليومية اللازمة لإثبات العمليات السابقة في دفاتر منشأة ”السدحان“.</a:t>
            </a:r>
            <a:endParaRPr lang="en-US" sz="2800" dirty="0">
              <a:latin typeface="Calibri" pitchFamily="34" charset="0"/>
              <a:cs typeface="Arabic Transparent" pitchFamily="2"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0"/>
            <a:ext cx="8915400" cy="4221163"/>
          </a:xfrm>
        </p:spPr>
        <p:txBody>
          <a:bodyPr/>
          <a:lstStyle/>
          <a:p>
            <a:pPr rtl="1"/>
            <a:endParaRPr lang="ar-SA" sz="2800" dirty="0" smtClean="0">
              <a:cs typeface="+mj-cs"/>
            </a:endParaRPr>
          </a:p>
          <a:p>
            <a:pPr rtl="1"/>
            <a:r>
              <a:rPr lang="ar-SA" sz="2800" dirty="0" smtClean="0">
                <a:cs typeface="+mj-cs"/>
              </a:rPr>
              <a:t>ثمن الشراء=  	</a:t>
            </a:r>
            <a:r>
              <a:rPr lang="ar-SA" sz="2800" dirty="0" err="1" smtClean="0">
                <a:cs typeface="+mj-cs"/>
              </a:rPr>
              <a:t>3000 </a:t>
            </a:r>
            <a:r>
              <a:rPr lang="ar-SA" sz="2800" dirty="0" smtClean="0">
                <a:cs typeface="+mj-cs"/>
              </a:rPr>
              <a:t>×  </a:t>
            </a:r>
            <a:r>
              <a:rPr lang="ar-SA" sz="2800" dirty="0" err="1" smtClean="0">
                <a:cs typeface="+mj-cs"/>
              </a:rPr>
              <a:t>150 </a:t>
            </a:r>
            <a:r>
              <a:rPr lang="ar-SA" sz="2800" dirty="0" smtClean="0">
                <a:cs typeface="+mj-cs"/>
              </a:rPr>
              <a:t>= 			450000</a:t>
            </a:r>
          </a:p>
          <a:p>
            <a:pPr rtl="1"/>
            <a:r>
              <a:rPr lang="ar-SA" sz="2800" dirty="0" smtClean="0">
                <a:cs typeface="+mj-cs"/>
              </a:rPr>
              <a:t>يضاف: مصاريف </a:t>
            </a:r>
            <a:r>
              <a:rPr lang="ar-SA" sz="2800" dirty="0" err="1" smtClean="0">
                <a:cs typeface="+mj-cs"/>
              </a:rPr>
              <a:t>العمولة=3000  </a:t>
            </a:r>
            <a:r>
              <a:rPr lang="ar-SA" sz="2800" dirty="0" smtClean="0">
                <a:cs typeface="+mj-cs"/>
              </a:rPr>
              <a:t>×  0.50=		1500</a:t>
            </a:r>
          </a:p>
          <a:p>
            <a:pPr rtl="1"/>
            <a:r>
              <a:rPr lang="ar-SA" sz="2800" dirty="0" smtClean="0">
                <a:cs typeface="+mj-cs"/>
              </a:rPr>
              <a:t>إجمالي تكلفة الشراء					451500</a:t>
            </a:r>
          </a:p>
          <a:p>
            <a:pPr rtl="1"/>
            <a:endParaRPr lang="ar-SA" sz="2800" u="sng" dirty="0" smtClean="0">
              <a:solidFill>
                <a:srgbClr val="FF0000"/>
              </a:solidFill>
              <a:cs typeface="+mj-cs"/>
            </a:endParaRPr>
          </a:p>
          <a:p>
            <a:pPr rtl="1"/>
            <a:r>
              <a:rPr lang="ar-SA" sz="2800" u="sng" dirty="0" smtClean="0">
                <a:solidFill>
                  <a:srgbClr val="FF0000"/>
                </a:solidFill>
                <a:cs typeface="+mj-cs"/>
              </a:rPr>
              <a:t>إثبات عملية الشراء في 15/ 3/ 1422 هـ</a:t>
            </a:r>
          </a:p>
          <a:p>
            <a:pPr rtl="1"/>
            <a:r>
              <a:rPr lang="ar-SA" sz="2800" dirty="0" smtClean="0">
                <a:solidFill>
                  <a:srgbClr val="FF0000"/>
                </a:solidFill>
                <a:cs typeface="+mj-cs"/>
              </a:rPr>
              <a:t>451500	 من حـ / </a:t>
            </a:r>
            <a:r>
              <a:rPr lang="ar-SA" sz="2800" dirty="0" smtClean="0">
                <a:solidFill>
                  <a:srgbClr val="FF0000"/>
                </a:solidFill>
              </a:rPr>
              <a:t>استثمارات قصيرة الأجل </a:t>
            </a:r>
            <a:r>
              <a:rPr lang="ar-SA" sz="2800" dirty="0" smtClean="0">
                <a:solidFill>
                  <a:srgbClr val="FF0000"/>
                </a:solidFill>
                <a:cs typeface="+mj-cs"/>
              </a:rPr>
              <a:t>	</a:t>
            </a:r>
          </a:p>
          <a:p>
            <a:pPr rtl="1"/>
            <a:r>
              <a:rPr lang="ar-SA" sz="2800" dirty="0" smtClean="0">
                <a:solidFill>
                  <a:srgbClr val="FF0000"/>
                </a:solidFill>
                <a:cs typeface="+mj-cs"/>
              </a:rPr>
              <a:t>		451500		</a:t>
            </a:r>
            <a:r>
              <a:rPr lang="ar-SA" sz="2800" dirty="0" err="1" smtClean="0">
                <a:solidFill>
                  <a:srgbClr val="FF0000"/>
                </a:solidFill>
                <a:cs typeface="+mj-cs"/>
              </a:rPr>
              <a:t>إلىحـ</a:t>
            </a:r>
            <a:r>
              <a:rPr lang="ar-SA" sz="2800" dirty="0" smtClean="0">
                <a:solidFill>
                  <a:srgbClr val="FF0000"/>
                </a:solidFill>
                <a:cs typeface="+mj-cs"/>
              </a:rPr>
              <a:t>/ البنك</a:t>
            </a:r>
          </a:p>
          <a:p>
            <a:pPr rtl="1"/>
            <a:r>
              <a:rPr lang="ar-SA" sz="2800" dirty="0" smtClean="0">
                <a:solidFill>
                  <a:srgbClr val="FF0000"/>
                </a:solidFill>
                <a:cs typeface="+mj-cs"/>
              </a:rPr>
              <a:t>	</a:t>
            </a:r>
            <a:endParaRPr lang="ar-SA" sz="2800" dirty="0">
              <a:solidFill>
                <a:srgbClr val="FF0000"/>
              </a:solidFill>
              <a:cs typeface="+mj-cs"/>
            </a:endParaRPr>
          </a:p>
        </p:txBody>
      </p:sp>
      <p:sp>
        <p:nvSpPr>
          <p:cNvPr id="4" name="Title 1"/>
          <p:cNvSpPr txBox="1">
            <a:spLocks/>
          </p:cNvSpPr>
          <p:nvPr/>
        </p:nvSpPr>
        <p:spPr bwMode="auto">
          <a:xfrm>
            <a:off x="762000" y="609600"/>
            <a:ext cx="8305800" cy="533400"/>
          </a:xfrm>
          <a:prstGeom prst="rect">
            <a:avLst/>
          </a:prstGeom>
          <a:solidFill>
            <a:schemeClr val="accent1">
              <a:lumMod val="20000"/>
              <a:lumOff val="80000"/>
            </a:schemeClr>
          </a:solidFill>
          <a:ln w="9525">
            <a:noFill/>
            <a:miter lim="800000"/>
            <a:headEnd/>
            <a:tailEnd/>
          </a:ln>
        </p:spPr>
        <p:txBody>
          <a:bodyPr anchor="ctr"/>
          <a:lstStyle/>
          <a:p>
            <a:pPr rtl="0" eaLnBrk="0" hangingPunct="0">
              <a:defRPr/>
            </a:pPr>
            <a:r>
              <a:rPr lang="ar-SA" sz="4000" dirty="0" smtClean="0">
                <a:solidFill>
                  <a:srgbClr val="376092"/>
                </a:solidFill>
                <a:latin typeface="+mj-lt"/>
                <a:ea typeface="+mj-ea"/>
                <a:cs typeface="+mj-cs"/>
              </a:rPr>
              <a:t>أولاً:</a:t>
            </a:r>
            <a:endParaRPr lang="en-GB" sz="4000" dirty="0">
              <a:solidFill>
                <a:srgbClr val="376092"/>
              </a:solidFill>
              <a:latin typeface="+mj-lt"/>
              <a:ea typeface="+mj-ea"/>
              <a:cs typeface="+mj-cs"/>
            </a:endParaRPr>
          </a:p>
        </p:txBody>
      </p:sp>
      <p:cxnSp>
        <p:nvCxnSpPr>
          <p:cNvPr id="6" name="Straight Connector 5"/>
          <p:cNvCxnSpPr/>
          <p:nvPr/>
        </p:nvCxnSpPr>
        <p:spPr>
          <a:xfrm flipH="1">
            <a:off x="1600200" y="3048000"/>
            <a:ext cx="1447800"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rtl="1"/>
            <a:r>
              <a:rPr lang="ar-SA" sz="2800" dirty="0" smtClean="0">
                <a:cs typeface="+mj-cs"/>
              </a:rPr>
              <a:t>صافي سعر البيع = (1000 ×  120 ) – 1000 = 	119000</a:t>
            </a:r>
          </a:p>
          <a:p>
            <a:pPr rtl="1"/>
            <a:r>
              <a:rPr lang="ar-SA" sz="2800" dirty="0" smtClean="0">
                <a:cs typeface="+mj-cs"/>
              </a:rPr>
              <a:t>يخصم : التكلفة الأصلية=	</a:t>
            </a:r>
            <a:r>
              <a:rPr lang="ar-SA" sz="2800" dirty="0" err="1" smtClean="0">
                <a:cs typeface="+mj-cs"/>
              </a:rPr>
              <a:t>1000  </a:t>
            </a:r>
            <a:r>
              <a:rPr lang="ar-SA" sz="2800" dirty="0" smtClean="0">
                <a:cs typeface="+mj-cs"/>
              </a:rPr>
              <a:t>×  </a:t>
            </a:r>
            <a:r>
              <a:rPr lang="ar-SA" sz="2800" dirty="0" err="1" smtClean="0">
                <a:cs typeface="+mj-cs"/>
              </a:rPr>
              <a:t>115=	</a:t>
            </a:r>
            <a:r>
              <a:rPr lang="ar-SA" sz="2800" dirty="0" smtClean="0">
                <a:cs typeface="+mj-cs"/>
              </a:rPr>
              <a:t>(</a:t>
            </a:r>
            <a:r>
              <a:rPr lang="ar-SA" sz="2800" u="sng" dirty="0" smtClean="0">
                <a:cs typeface="+mj-cs"/>
              </a:rPr>
              <a:t>115000)</a:t>
            </a:r>
          </a:p>
          <a:p>
            <a:pPr rtl="1"/>
            <a:r>
              <a:rPr lang="ar-SA" sz="2800" dirty="0" smtClean="0">
                <a:cs typeface="+mj-cs"/>
              </a:rPr>
              <a:t>الأرباح المحققة 						4000</a:t>
            </a:r>
          </a:p>
          <a:p>
            <a:pPr rtl="1"/>
            <a:r>
              <a:rPr lang="ar-SA" sz="2800" u="sng" dirty="0" smtClean="0">
                <a:solidFill>
                  <a:srgbClr val="FF0000"/>
                </a:solidFill>
                <a:cs typeface="+mj-cs"/>
              </a:rPr>
              <a:t>إثبات عملية البيع في 20/ 5/ 1422 هـ</a:t>
            </a:r>
          </a:p>
          <a:p>
            <a:pPr rtl="1"/>
            <a:r>
              <a:rPr lang="ar-SA" sz="2800" dirty="0" smtClean="0">
                <a:solidFill>
                  <a:srgbClr val="FF0000"/>
                </a:solidFill>
                <a:cs typeface="+mj-cs"/>
              </a:rPr>
              <a:t>119000 من حـ / النقدية	</a:t>
            </a:r>
          </a:p>
          <a:p>
            <a:pPr rtl="1"/>
            <a:r>
              <a:rPr lang="ar-SA" sz="2800" dirty="0" smtClean="0">
                <a:solidFill>
                  <a:srgbClr val="FF0000"/>
                </a:solidFill>
                <a:cs typeface="+mj-cs"/>
              </a:rPr>
              <a:t>			إلى مذكورين</a:t>
            </a:r>
          </a:p>
          <a:p>
            <a:pPr rtl="1"/>
            <a:r>
              <a:rPr lang="ar-SA" sz="2800" dirty="0" smtClean="0">
                <a:solidFill>
                  <a:srgbClr val="FF0000"/>
                </a:solidFill>
                <a:cs typeface="+mj-cs"/>
              </a:rPr>
              <a:t>	115000	</a:t>
            </a:r>
            <a:r>
              <a:rPr lang="ar-SA" sz="2800" dirty="0" err="1" smtClean="0">
                <a:solidFill>
                  <a:srgbClr val="FF0000"/>
                </a:solidFill>
                <a:cs typeface="+mj-cs"/>
              </a:rPr>
              <a:t>حـ</a:t>
            </a:r>
            <a:r>
              <a:rPr lang="ar-SA" sz="2800" dirty="0" smtClean="0">
                <a:solidFill>
                  <a:srgbClr val="FF0000"/>
                </a:solidFill>
                <a:cs typeface="+mj-cs"/>
              </a:rPr>
              <a:t>/ استثمارات قصيرة الأجل</a:t>
            </a:r>
          </a:p>
          <a:p>
            <a:pPr rtl="1"/>
            <a:r>
              <a:rPr lang="ar-SA" sz="2800" dirty="0" smtClean="0">
                <a:solidFill>
                  <a:srgbClr val="FF0000"/>
                </a:solidFill>
                <a:cs typeface="+mj-cs"/>
              </a:rPr>
              <a:t>	4000	</a:t>
            </a:r>
            <a:r>
              <a:rPr lang="ar-SA" sz="2800" dirty="0" err="1" smtClean="0">
                <a:solidFill>
                  <a:srgbClr val="FF0000"/>
                </a:solidFill>
                <a:cs typeface="+mj-cs"/>
              </a:rPr>
              <a:t>حـ</a:t>
            </a:r>
            <a:r>
              <a:rPr lang="ar-SA" sz="2800" dirty="0" smtClean="0">
                <a:solidFill>
                  <a:srgbClr val="FF0000"/>
                </a:solidFill>
                <a:cs typeface="+mj-cs"/>
              </a:rPr>
              <a:t> / مكاسف محققة من بيع استثمارات قصيرة الأجل</a:t>
            </a:r>
            <a:endParaRPr lang="ar-SA" sz="2800" dirty="0">
              <a:solidFill>
                <a:srgbClr val="FF0000"/>
              </a:solidFill>
              <a:cs typeface="+mj-cs"/>
            </a:endParaRPr>
          </a:p>
        </p:txBody>
      </p:sp>
      <p:sp>
        <p:nvSpPr>
          <p:cNvPr id="4" name="Title 1"/>
          <p:cNvSpPr txBox="1">
            <a:spLocks/>
          </p:cNvSpPr>
          <p:nvPr/>
        </p:nvSpPr>
        <p:spPr bwMode="auto">
          <a:xfrm>
            <a:off x="762000" y="609600"/>
            <a:ext cx="8305800" cy="533400"/>
          </a:xfrm>
          <a:prstGeom prst="rect">
            <a:avLst/>
          </a:prstGeom>
          <a:solidFill>
            <a:schemeClr val="accent1">
              <a:lumMod val="20000"/>
              <a:lumOff val="80000"/>
            </a:schemeClr>
          </a:solidFill>
          <a:ln w="9525">
            <a:noFill/>
            <a:miter lim="800000"/>
            <a:headEnd/>
            <a:tailEnd/>
          </a:ln>
        </p:spPr>
        <p:txBody>
          <a:bodyPr anchor="ctr"/>
          <a:lstStyle/>
          <a:p>
            <a:pPr rtl="0" eaLnBrk="0" hangingPunct="0">
              <a:defRPr/>
            </a:pPr>
            <a:r>
              <a:rPr lang="ar-SA" sz="4000" dirty="0" smtClean="0">
                <a:solidFill>
                  <a:srgbClr val="376092"/>
                </a:solidFill>
                <a:latin typeface="+mj-lt"/>
                <a:ea typeface="+mj-ea"/>
                <a:cs typeface="+mj-cs"/>
              </a:rPr>
              <a:t>ثانياً:</a:t>
            </a:r>
            <a:endParaRPr lang="en-GB" sz="4000" dirty="0">
              <a:solidFill>
                <a:srgbClr val="376092"/>
              </a:solidFill>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rtl="1"/>
            <a:r>
              <a:rPr lang="ar-SA" sz="2800" dirty="0" smtClean="0">
                <a:cs typeface="+mj-cs"/>
              </a:rPr>
              <a:t>صافي سعر البيع (2000 × 140 ) – 1500 =		 278500</a:t>
            </a:r>
          </a:p>
          <a:p>
            <a:pPr rtl="1"/>
            <a:r>
              <a:rPr lang="ar-SA" sz="2800" dirty="0" smtClean="0">
                <a:cs typeface="+mj-cs"/>
              </a:rPr>
              <a:t>يخصم: التكلفة الأصلية 2000 ×  </a:t>
            </a:r>
            <a:r>
              <a:rPr lang="ar-SA" sz="2800" dirty="0" err="1" smtClean="0">
                <a:cs typeface="+mj-cs"/>
              </a:rPr>
              <a:t>150.50 =		 </a:t>
            </a:r>
            <a:r>
              <a:rPr lang="ar-SA" sz="2800" u="sng" dirty="0" smtClean="0">
                <a:cs typeface="+mj-cs"/>
              </a:rPr>
              <a:t>(301000)</a:t>
            </a:r>
          </a:p>
          <a:p>
            <a:pPr rtl="1"/>
            <a:r>
              <a:rPr lang="ar-SA" sz="2800" dirty="0" smtClean="0">
                <a:cs typeface="+mj-cs"/>
              </a:rPr>
              <a:t>الخسائر </a:t>
            </a:r>
            <a:r>
              <a:rPr lang="ar-SA" sz="2800" dirty="0" err="1" smtClean="0">
                <a:cs typeface="+mj-cs"/>
              </a:rPr>
              <a:t>المحققة					          	</a:t>
            </a:r>
            <a:r>
              <a:rPr lang="ar-SA" sz="2800" dirty="0" smtClean="0">
                <a:cs typeface="+mj-cs"/>
              </a:rPr>
              <a:t>(22500)</a:t>
            </a:r>
          </a:p>
          <a:p>
            <a:pPr rtl="1"/>
            <a:r>
              <a:rPr lang="ar-SA" sz="2800" u="sng" dirty="0" smtClean="0">
                <a:solidFill>
                  <a:srgbClr val="FF0000"/>
                </a:solidFill>
                <a:cs typeface="+mj-cs"/>
              </a:rPr>
              <a:t>إثبات عملية البيع في 7/ 6/ 1422هـ</a:t>
            </a:r>
          </a:p>
          <a:p>
            <a:pPr rtl="1"/>
            <a:r>
              <a:rPr lang="ar-SA" sz="2800" dirty="0" smtClean="0">
                <a:solidFill>
                  <a:srgbClr val="FF0000"/>
                </a:solidFill>
                <a:cs typeface="+mj-cs"/>
              </a:rPr>
              <a:t>من مذكورين</a:t>
            </a:r>
          </a:p>
          <a:p>
            <a:pPr rtl="1"/>
            <a:r>
              <a:rPr lang="ar-SA" sz="2800" dirty="0" smtClean="0">
                <a:solidFill>
                  <a:srgbClr val="FF0000"/>
                </a:solidFill>
                <a:cs typeface="+mj-cs"/>
              </a:rPr>
              <a:t>	278500 حـ/ البنك</a:t>
            </a:r>
          </a:p>
          <a:p>
            <a:pPr rtl="1"/>
            <a:r>
              <a:rPr lang="ar-SA" sz="2800" dirty="0" smtClean="0">
                <a:solidFill>
                  <a:srgbClr val="FF0000"/>
                </a:solidFill>
                <a:cs typeface="+mj-cs"/>
              </a:rPr>
              <a:t>	22500 حـ/ خسائر محققة من بيع استثمارات قصيرة الأجل</a:t>
            </a:r>
          </a:p>
          <a:p>
            <a:pPr rtl="1"/>
            <a:r>
              <a:rPr lang="ar-SA" sz="2800" dirty="0" smtClean="0">
                <a:solidFill>
                  <a:srgbClr val="FF0000"/>
                </a:solidFill>
                <a:cs typeface="+mj-cs"/>
              </a:rPr>
              <a:t>			301000 إلى حـ/ استثمارات قصيرة الاجل</a:t>
            </a:r>
            <a:endParaRPr lang="ar-SA" sz="2800" dirty="0">
              <a:solidFill>
                <a:srgbClr val="FF0000"/>
              </a:solidFill>
              <a:cs typeface="+mj-cs"/>
            </a:endParaRPr>
          </a:p>
        </p:txBody>
      </p:sp>
      <p:sp>
        <p:nvSpPr>
          <p:cNvPr id="4" name="Title 1"/>
          <p:cNvSpPr txBox="1">
            <a:spLocks/>
          </p:cNvSpPr>
          <p:nvPr/>
        </p:nvSpPr>
        <p:spPr bwMode="auto">
          <a:xfrm>
            <a:off x="762000" y="609600"/>
            <a:ext cx="8305800" cy="533400"/>
          </a:xfrm>
          <a:prstGeom prst="rect">
            <a:avLst/>
          </a:prstGeom>
          <a:solidFill>
            <a:schemeClr val="accent1">
              <a:lumMod val="20000"/>
              <a:lumOff val="80000"/>
            </a:schemeClr>
          </a:solidFill>
          <a:ln w="9525">
            <a:noFill/>
            <a:miter lim="800000"/>
            <a:headEnd/>
            <a:tailEnd/>
          </a:ln>
        </p:spPr>
        <p:txBody>
          <a:bodyPr anchor="ctr"/>
          <a:lstStyle/>
          <a:p>
            <a:pPr rtl="0" eaLnBrk="0" hangingPunct="0">
              <a:defRPr/>
            </a:pPr>
            <a:r>
              <a:rPr lang="ar-SA" sz="4000" dirty="0" smtClean="0">
                <a:solidFill>
                  <a:srgbClr val="376092"/>
                </a:solidFill>
                <a:latin typeface="+mj-lt"/>
                <a:ea typeface="+mj-ea"/>
                <a:cs typeface="+mj-cs"/>
              </a:rPr>
              <a:t>ثالثاً:</a:t>
            </a:r>
            <a:endParaRPr lang="en-GB" sz="4000" dirty="0">
              <a:solidFill>
                <a:srgbClr val="376092"/>
              </a:solidFill>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
        <p:nvSpPr>
          <p:cNvPr id="4" name="Rectangle 8"/>
          <p:cNvSpPr>
            <a:spLocks noChangeArrowheads="1"/>
          </p:cNvSpPr>
          <p:nvPr/>
        </p:nvSpPr>
        <p:spPr bwMode="auto">
          <a:xfrm>
            <a:off x="228600" y="152400"/>
            <a:ext cx="9372600" cy="1066800"/>
          </a:xfrm>
          <a:prstGeom prst="rect">
            <a:avLst/>
          </a:prstGeom>
          <a:gradFill rotWithShape="1">
            <a:gsLst>
              <a:gs pos="0">
                <a:srgbClr val="FFFFCC"/>
              </a:gs>
              <a:gs pos="100000">
                <a:srgbClr val="FFCC99"/>
              </a:gs>
            </a:gsLst>
            <a:path path="shape">
              <a:fillToRect l="50000" t="50000" r="50000" b="50000"/>
            </a:path>
          </a:gradFill>
          <a:ln w="9525">
            <a:noFill/>
            <a:miter lim="800000"/>
            <a:headEnd/>
            <a:tailEnd/>
          </a:ln>
          <a:effectLst>
            <a:prstShdw prst="shdw17" dist="17961" dir="2700000">
              <a:srgbClr val="99997A"/>
            </a:prstShdw>
          </a:effectLst>
        </p:spPr>
        <p:txBody>
          <a:bodyPr anchor="ctr"/>
          <a:lstStyle/>
          <a:p>
            <a:pPr algn="ctr"/>
            <a:r>
              <a:rPr lang="ar-SA" sz="3000" b="1" dirty="0" smtClean="0">
                <a:solidFill>
                  <a:schemeClr val="accent2"/>
                </a:solidFill>
                <a:latin typeface="Tahoma" pitchFamily="34" charset="0"/>
                <a:cs typeface="Susan" pitchFamily="10" charset="-78"/>
              </a:rPr>
              <a:t>تمرين على تقييم الاستثمارات المالية المقتناة بغرض الإتجار</a:t>
            </a:r>
            <a:endParaRPr lang="en-US" sz="3000" b="1" dirty="0">
              <a:solidFill>
                <a:schemeClr val="accent2"/>
              </a:solidFill>
              <a:latin typeface="Tahoma" pitchFamily="34" charset="0"/>
              <a:cs typeface="Susan" pitchFamily="10" charset="-78"/>
            </a:endParaRPr>
          </a:p>
        </p:txBody>
      </p:sp>
      <p:sp>
        <p:nvSpPr>
          <p:cNvPr id="5" name="Rectangle 9"/>
          <p:cNvSpPr>
            <a:spLocks noChangeArrowheads="1"/>
          </p:cNvSpPr>
          <p:nvPr/>
        </p:nvSpPr>
        <p:spPr bwMode="auto">
          <a:xfrm>
            <a:off x="381000" y="1447800"/>
            <a:ext cx="9067800" cy="4648200"/>
          </a:xfrm>
          <a:prstGeom prst="rect">
            <a:avLst/>
          </a:prstGeom>
          <a:solidFill>
            <a:srgbClr val="F2FFC9"/>
          </a:solidFill>
          <a:ln w="9525">
            <a:solidFill>
              <a:schemeClr val="tx2"/>
            </a:solidFill>
            <a:miter lim="800000"/>
            <a:headEnd/>
            <a:tailEnd/>
          </a:ln>
          <a:effectLst>
            <a:outerShdw dist="107763" dir="2700000" algn="ctr" rotWithShape="0">
              <a:schemeClr val="bg2">
                <a:alpha val="50000"/>
              </a:schemeClr>
            </a:outerShdw>
          </a:effectLst>
        </p:spPr>
        <p:txBody>
          <a:bodyPr/>
          <a:lstStyle/>
          <a:p>
            <a:pPr marL="457200" indent="-457200" eaLnBrk="0" hangingPunct="0">
              <a:lnSpc>
                <a:spcPct val="150000"/>
              </a:lnSpc>
              <a:spcBef>
                <a:spcPct val="20000"/>
              </a:spcBef>
              <a:buFont typeface="Arial" pitchFamily="34" charset="0"/>
              <a:buNone/>
              <a:defRPr/>
            </a:pPr>
            <a:r>
              <a:rPr lang="ar-SA" sz="2400" b="1" u="sng" dirty="0" smtClean="0"/>
              <a:t>التمرين التاسع صفحة 234</a:t>
            </a:r>
          </a:p>
          <a:p>
            <a:pPr marL="457200" indent="-457200" eaLnBrk="0" hangingPunct="0">
              <a:lnSpc>
                <a:spcPct val="150000"/>
              </a:lnSpc>
              <a:spcBef>
                <a:spcPct val="20000"/>
              </a:spcBef>
              <a:buFont typeface="Arial" pitchFamily="34" charset="0"/>
              <a:buNone/>
              <a:defRPr/>
            </a:pPr>
            <a:r>
              <a:rPr lang="ar-SA" sz="2400" b="1" dirty="0" smtClean="0"/>
              <a:t>في 30/ 12/ 1422هـ كانت محفظة الأوراق المالية المقتناة بغرض الإتجار لدى منشأة ”الراجحي“ التجارية تتكون مما يلي:</a:t>
            </a:r>
          </a:p>
          <a:p>
            <a:pPr marL="457200" indent="-457200" eaLnBrk="0" hangingPunct="0">
              <a:lnSpc>
                <a:spcPct val="150000"/>
              </a:lnSpc>
              <a:spcBef>
                <a:spcPct val="20000"/>
              </a:spcBef>
              <a:buFont typeface="Arial" pitchFamily="34" charset="0"/>
              <a:buNone/>
              <a:defRPr/>
            </a:pPr>
            <a:r>
              <a:rPr lang="ar-SA" sz="2400" b="1" dirty="0" smtClean="0"/>
              <a:t>5000 سهم	من أسهم بنك الرياض		سعر السعم	350 ريال</a:t>
            </a:r>
          </a:p>
          <a:p>
            <a:pPr marL="457200" indent="-457200" eaLnBrk="0" hangingPunct="0">
              <a:lnSpc>
                <a:spcPct val="150000"/>
              </a:lnSpc>
              <a:spcBef>
                <a:spcPct val="20000"/>
              </a:spcBef>
              <a:buFont typeface="Arial" pitchFamily="34" charset="0"/>
              <a:buNone/>
              <a:defRPr/>
            </a:pPr>
            <a:r>
              <a:rPr lang="ar-SA" sz="2400" b="1" dirty="0" smtClean="0"/>
              <a:t>2000 سهم	من أسهم شركة ”الشمال“		سعر السهم	200 ريال</a:t>
            </a:r>
          </a:p>
          <a:p>
            <a:pPr marL="457200" indent="-457200" eaLnBrk="0" hangingPunct="0">
              <a:lnSpc>
                <a:spcPct val="150000"/>
              </a:lnSpc>
              <a:spcBef>
                <a:spcPct val="20000"/>
              </a:spcBef>
              <a:buFont typeface="Arial" pitchFamily="34" charset="0"/>
              <a:buNone/>
              <a:defRPr/>
            </a:pPr>
            <a:r>
              <a:rPr lang="ar-SA" sz="2400" b="1" dirty="0" smtClean="0"/>
              <a:t>3000 سهم	من أسهم بنك الجزيرة		سعر السهم	250 ريال</a:t>
            </a:r>
            <a:endParaRPr lang="en-US" sz="24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381000" y="1219200"/>
            <a:ext cx="9067800" cy="4495800"/>
          </a:xfrm>
          <a:prstGeom prst="rect">
            <a:avLst/>
          </a:prstGeom>
          <a:solidFill>
            <a:srgbClr val="F2FFC9"/>
          </a:solidFill>
          <a:ln w="9525">
            <a:solidFill>
              <a:schemeClr val="tx2"/>
            </a:solidFill>
            <a:miter lim="800000"/>
            <a:headEnd/>
            <a:tailEnd/>
          </a:ln>
          <a:effectLst>
            <a:outerShdw dist="107763" dir="2700000" algn="ctr" rotWithShape="0">
              <a:schemeClr val="bg2">
                <a:alpha val="50000"/>
              </a:schemeClr>
            </a:outerShdw>
          </a:effectLst>
        </p:spPr>
        <p:txBody>
          <a:bodyPr/>
          <a:lstStyle/>
          <a:p>
            <a:pPr marL="457200" indent="-457200" eaLnBrk="0" hangingPunct="0">
              <a:lnSpc>
                <a:spcPct val="150000"/>
              </a:lnSpc>
              <a:spcBef>
                <a:spcPct val="20000"/>
              </a:spcBef>
              <a:buFont typeface="Arial" pitchFamily="34" charset="0"/>
              <a:buNone/>
              <a:defRPr/>
            </a:pPr>
            <a:r>
              <a:rPr lang="ar-SA" sz="2500" b="1" dirty="0" smtClean="0">
                <a:latin typeface="Calibri" pitchFamily="34" charset="0"/>
              </a:rPr>
              <a:t>فإذا علمت أن القيمة العادلة في 30/ 12/ 1422 هـ لكل من سهم بنك الرياض وشركة الشمال وبنك الجزيرة 365 ، 190 ، 245 ريال على الترتيب.</a:t>
            </a:r>
          </a:p>
          <a:p>
            <a:pPr marL="457200" indent="-457200" eaLnBrk="0" hangingPunct="0">
              <a:lnSpc>
                <a:spcPct val="150000"/>
              </a:lnSpc>
              <a:spcBef>
                <a:spcPct val="20000"/>
              </a:spcBef>
              <a:buFont typeface="Arial" pitchFamily="34" charset="0"/>
              <a:buNone/>
              <a:defRPr/>
            </a:pPr>
            <a:endParaRPr lang="ar-SA" sz="2700" b="1" dirty="0" smtClean="0">
              <a:latin typeface="Calibri" pitchFamily="34" charset="0"/>
            </a:endParaRPr>
          </a:p>
          <a:p>
            <a:pPr marL="457200" indent="-457200" eaLnBrk="0" hangingPunct="0">
              <a:lnSpc>
                <a:spcPct val="150000"/>
              </a:lnSpc>
              <a:spcBef>
                <a:spcPct val="20000"/>
              </a:spcBef>
              <a:buFont typeface="Arial" pitchFamily="34" charset="0"/>
              <a:buNone/>
              <a:defRPr/>
            </a:pPr>
            <a:r>
              <a:rPr lang="ar-SA" sz="2800" b="1" dirty="0" smtClean="0">
                <a:solidFill>
                  <a:srgbClr val="FF0000"/>
                </a:solidFill>
                <a:latin typeface="Calibri" pitchFamily="34" charset="0"/>
                <a:cs typeface="Al-Bahrani bold 1" pitchFamily="2" charset="-78"/>
              </a:rPr>
              <a:t>المطلوب:</a:t>
            </a:r>
          </a:p>
          <a:p>
            <a:pPr marL="457200" indent="-457200" eaLnBrk="0" hangingPunct="0">
              <a:lnSpc>
                <a:spcPct val="150000"/>
              </a:lnSpc>
              <a:spcBef>
                <a:spcPct val="20000"/>
              </a:spcBef>
              <a:buFont typeface="Arial" pitchFamily="34" charset="0"/>
              <a:buNone/>
              <a:defRPr/>
            </a:pPr>
            <a:r>
              <a:rPr lang="ar-SA" sz="2800" b="1" dirty="0" smtClean="0">
                <a:solidFill>
                  <a:srgbClr val="FF0000"/>
                </a:solidFill>
                <a:latin typeface="Calibri" pitchFamily="34" charset="0"/>
                <a:cs typeface="Al-Bahrani bold 1" pitchFamily="2" charset="-78"/>
              </a:rPr>
              <a:t>1- إجراء قيود اليومية اللازمة لإثبات تقييم محفظة الأوراق المالية في 30/ 12/ 1422هـ.</a:t>
            </a:r>
          </a:p>
          <a:p>
            <a:pPr marL="457200" indent="-457200" eaLnBrk="0" hangingPunct="0">
              <a:lnSpc>
                <a:spcPct val="150000"/>
              </a:lnSpc>
              <a:spcBef>
                <a:spcPct val="20000"/>
              </a:spcBef>
              <a:buFont typeface="Arial" pitchFamily="34" charset="0"/>
              <a:buNone/>
              <a:defRPr/>
            </a:pPr>
            <a:r>
              <a:rPr lang="ar-SA" sz="2800" b="1" dirty="0" smtClean="0">
                <a:solidFill>
                  <a:srgbClr val="FF0000"/>
                </a:solidFill>
                <a:latin typeface="Calibri" pitchFamily="34" charset="0"/>
                <a:cs typeface="Al-Bahrani bold 1" pitchFamily="2" charset="-78"/>
              </a:rPr>
              <a:t>2- إظهار أثر التقييم على قائمة الدخل وقائمة المركز المالي</a:t>
            </a:r>
            <a:r>
              <a:rPr lang="ar-SA" sz="2700" b="1" dirty="0" smtClean="0">
                <a:solidFill>
                  <a:srgbClr val="FF0000"/>
                </a:solidFill>
                <a:latin typeface="Calibri" pitchFamily="34" charset="0"/>
              </a:rPr>
              <a:t>.</a:t>
            </a:r>
            <a:endParaRPr lang="en-US" sz="2700" b="1" dirty="0">
              <a:solidFill>
                <a:srgbClr val="FF0000"/>
              </a:solidFill>
              <a:latin typeface="Calibri"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318288" y="1600200"/>
          <a:ext cx="9092412" cy="2773680"/>
        </p:xfrm>
        <a:graphic>
          <a:graphicData uri="http://schemas.openxmlformats.org/drawingml/2006/table">
            <a:tbl>
              <a:tblPr rtl="1" firstRow="1" bandRow="1">
                <a:tableStyleId>{5C22544A-7EE6-4342-B048-85BDC9FD1C3A}</a:tableStyleId>
              </a:tblPr>
              <a:tblGrid>
                <a:gridCol w="1562100"/>
                <a:gridCol w="2781300"/>
                <a:gridCol w="2920365"/>
                <a:gridCol w="1828647"/>
              </a:tblGrid>
              <a:tr h="762000">
                <a:tc>
                  <a:txBody>
                    <a:bodyPr/>
                    <a:lstStyle/>
                    <a:p>
                      <a:pPr algn="r" rtl="1"/>
                      <a:r>
                        <a:rPr lang="ar-SA" sz="2000" b="1" dirty="0" smtClean="0">
                          <a:latin typeface="Times New Roman" pitchFamily="18" charset="0"/>
                          <a:ea typeface="Arial Unicode MS" pitchFamily="34" charset="-128"/>
                          <a:cs typeface="Times New Roman" pitchFamily="18" charset="0"/>
                        </a:rPr>
                        <a:t>الإستثمارات قصيرة</a:t>
                      </a:r>
                      <a:r>
                        <a:rPr lang="ar-SA" sz="2000" b="1" baseline="0" dirty="0" smtClean="0">
                          <a:latin typeface="Times New Roman" pitchFamily="18" charset="0"/>
                          <a:ea typeface="Arial Unicode MS" pitchFamily="34" charset="-128"/>
                          <a:cs typeface="Times New Roman" pitchFamily="18" charset="0"/>
                        </a:rPr>
                        <a:t> الأجل</a:t>
                      </a:r>
                      <a:endParaRPr lang="ar-SA" sz="2000" b="1" dirty="0">
                        <a:latin typeface="Times New Roman" pitchFamily="18" charset="0"/>
                        <a:ea typeface="Arial Unicode MS" pitchFamily="34" charset="-128"/>
                        <a:cs typeface="Times New Roman" pitchFamily="18" charset="0"/>
                      </a:endParaRPr>
                    </a:p>
                  </a:txBody>
                  <a:tcPr/>
                </a:tc>
                <a:tc>
                  <a:txBody>
                    <a:bodyPr/>
                    <a:lstStyle/>
                    <a:p>
                      <a:pPr algn="r" rtl="1"/>
                      <a:r>
                        <a:rPr lang="ar-SA" sz="2000" b="1" dirty="0" smtClean="0">
                          <a:latin typeface="Times New Roman" pitchFamily="18" charset="0"/>
                          <a:ea typeface="Arial Unicode MS" pitchFamily="34" charset="-128"/>
                          <a:cs typeface="Times New Roman" pitchFamily="18" charset="0"/>
                        </a:rPr>
                        <a:t>التكلفة الأصلية</a:t>
                      </a:r>
                      <a:endParaRPr lang="ar-SA" sz="2000" b="1" dirty="0">
                        <a:latin typeface="Times New Roman" pitchFamily="18" charset="0"/>
                        <a:ea typeface="Arial Unicode MS" pitchFamily="34" charset="-128"/>
                        <a:cs typeface="Times New Roman" pitchFamily="18" charset="0"/>
                      </a:endParaRPr>
                    </a:p>
                  </a:txBody>
                  <a:tcPr/>
                </a:tc>
                <a:tc>
                  <a:txBody>
                    <a:bodyPr/>
                    <a:lstStyle/>
                    <a:p>
                      <a:pPr algn="r" rtl="1"/>
                      <a:r>
                        <a:rPr lang="ar-SA" sz="2000" b="1" dirty="0" smtClean="0">
                          <a:latin typeface="Times New Roman" pitchFamily="18" charset="0"/>
                          <a:ea typeface="Arial Unicode MS" pitchFamily="34" charset="-128"/>
                          <a:cs typeface="Times New Roman" pitchFamily="18" charset="0"/>
                        </a:rPr>
                        <a:t>القيم</a:t>
                      </a:r>
                      <a:r>
                        <a:rPr lang="ar-SA" sz="2000" b="1" baseline="0" dirty="0" smtClean="0">
                          <a:latin typeface="Times New Roman" pitchFamily="18" charset="0"/>
                          <a:ea typeface="Arial Unicode MS" pitchFamily="34" charset="-128"/>
                          <a:cs typeface="Times New Roman" pitchFamily="18" charset="0"/>
                        </a:rPr>
                        <a:t>ة العادلة</a:t>
                      </a:r>
                      <a:endParaRPr lang="ar-SA" sz="2000" b="1" dirty="0">
                        <a:latin typeface="Times New Roman" pitchFamily="18" charset="0"/>
                        <a:ea typeface="Arial Unicode MS" pitchFamily="34" charset="-128"/>
                        <a:cs typeface="Times New Roman" pitchFamily="18" charset="0"/>
                      </a:endParaRPr>
                    </a:p>
                  </a:txBody>
                  <a:tcPr/>
                </a:tc>
                <a:tc>
                  <a:txBody>
                    <a:bodyPr/>
                    <a:lstStyle/>
                    <a:p>
                      <a:pPr algn="r" rtl="1"/>
                      <a:r>
                        <a:rPr lang="ar-SA" sz="2000" b="1" dirty="0" smtClean="0">
                          <a:latin typeface="Times New Roman" pitchFamily="18" charset="0"/>
                          <a:ea typeface="Arial Unicode MS" pitchFamily="34" charset="-128"/>
                          <a:cs typeface="Times New Roman" pitchFamily="18" charset="0"/>
                        </a:rPr>
                        <a:t>مكاسب</a:t>
                      </a:r>
                      <a:r>
                        <a:rPr lang="ar-SA" sz="2000" b="1" baseline="0" dirty="0" smtClean="0">
                          <a:latin typeface="Times New Roman" pitchFamily="18" charset="0"/>
                          <a:ea typeface="Arial Unicode MS" pitchFamily="34" charset="-128"/>
                          <a:cs typeface="Times New Roman" pitchFamily="18" charset="0"/>
                        </a:rPr>
                        <a:t> أو (خسائر) </a:t>
                      </a:r>
                    </a:p>
                    <a:p>
                      <a:pPr algn="r" rtl="1"/>
                      <a:r>
                        <a:rPr lang="ar-SA" sz="2000" b="1" baseline="0" dirty="0" smtClean="0">
                          <a:latin typeface="Times New Roman" pitchFamily="18" charset="0"/>
                          <a:ea typeface="Arial Unicode MS" pitchFamily="34" charset="-128"/>
                          <a:cs typeface="Times New Roman" pitchFamily="18" charset="0"/>
                        </a:rPr>
                        <a:t>غير محققة</a:t>
                      </a:r>
                      <a:endParaRPr lang="ar-SA" sz="2000" b="1" dirty="0">
                        <a:latin typeface="Times New Roman" pitchFamily="18" charset="0"/>
                        <a:ea typeface="Arial Unicode MS" pitchFamily="34" charset="-128"/>
                        <a:cs typeface="Times New Roman" pitchFamily="18" charset="0"/>
                      </a:endParaRPr>
                    </a:p>
                  </a:txBody>
                  <a:tcPr/>
                </a:tc>
              </a:tr>
              <a:tr h="1143000">
                <a:tc>
                  <a:txBody>
                    <a:bodyPr/>
                    <a:lstStyle/>
                    <a:p>
                      <a:pPr algn="r" rtl="1"/>
                      <a:r>
                        <a:rPr lang="ar-SA" sz="2000" b="1" i="0" dirty="0" smtClean="0">
                          <a:latin typeface="Times New Roman" pitchFamily="18" charset="0"/>
                          <a:ea typeface="Arial Unicode MS" pitchFamily="34" charset="-128"/>
                          <a:cs typeface="Times New Roman" pitchFamily="18" charset="0"/>
                        </a:rPr>
                        <a:t>بنك الرياض</a:t>
                      </a:r>
                    </a:p>
                    <a:p>
                      <a:pPr algn="r" rtl="1"/>
                      <a:endParaRPr lang="ar-SA" sz="2000" b="1" i="0" dirty="0" smtClean="0">
                        <a:latin typeface="Times New Roman" pitchFamily="18" charset="0"/>
                        <a:ea typeface="Arial Unicode MS" pitchFamily="34" charset="-128"/>
                        <a:cs typeface="Times New Roman" pitchFamily="18" charset="0"/>
                      </a:endParaRPr>
                    </a:p>
                    <a:p>
                      <a:pPr algn="r" rtl="1"/>
                      <a:r>
                        <a:rPr lang="ar-SA" sz="2000" b="1" i="0" dirty="0" smtClean="0">
                          <a:latin typeface="Times New Roman" pitchFamily="18" charset="0"/>
                          <a:ea typeface="Arial Unicode MS" pitchFamily="34" charset="-128"/>
                          <a:cs typeface="Times New Roman" pitchFamily="18" charset="0"/>
                        </a:rPr>
                        <a:t>شركة</a:t>
                      </a:r>
                      <a:r>
                        <a:rPr lang="ar-SA" sz="2000" b="1" i="0" baseline="0" dirty="0" smtClean="0">
                          <a:latin typeface="Times New Roman" pitchFamily="18" charset="0"/>
                          <a:ea typeface="Arial Unicode MS" pitchFamily="34" charset="-128"/>
                          <a:cs typeface="Times New Roman" pitchFamily="18" charset="0"/>
                        </a:rPr>
                        <a:t> الشمال</a:t>
                      </a:r>
                    </a:p>
                    <a:p>
                      <a:pPr algn="r" rtl="1"/>
                      <a:endParaRPr lang="ar-SA" sz="2000" b="1" i="0" baseline="0" dirty="0" smtClean="0">
                        <a:latin typeface="Times New Roman" pitchFamily="18" charset="0"/>
                        <a:ea typeface="Arial Unicode MS" pitchFamily="34" charset="-128"/>
                        <a:cs typeface="Times New Roman" pitchFamily="18" charset="0"/>
                      </a:endParaRPr>
                    </a:p>
                    <a:p>
                      <a:pPr algn="r" rtl="1"/>
                      <a:r>
                        <a:rPr lang="ar-SA" sz="2000" b="1" i="0" baseline="0" dirty="0" smtClean="0">
                          <a:latin typeface="Times New Roman" pitchFamily="18" charset="0"/>
                          <a:ea typeface="Arial Unicode MS" pitchFamily="34" charset="-128"/>
                          <a:cs typeface="Times New Roman" pitchFamily="18" charset="0"/>
                        </a:rPr>
                        <a:t>بنك الجزيرة</a:t>
                      </a:r>
                    </a:p>
                  </a:txBody>
                  <a:tcPr/>
                </a:tc>
                <a:tc>
                  <a:txBody>
                    <a:bodyPr/>
                    <a:lstStyle/>
                    <a:p>
                      <a:pPr algn="r" rtl="1"/>
                      <a:r>
                        <a:rPr lang="ar-SA" sz="2000" b="1" i="0" dirty="0" smtClean="0">
                          <a:latin typeface="Times New Roman" pitchFamily="18" charset="0"/>
                          <a:ea typeface="Arial Unicode MS" pitchFamily="34" charset="-128"/>
                          <a:cs typeface="Times New Roman" pitchFamily="18" charset="0"/>
                        </a:rPr>
                        <a:t>5000 ×  </a:t>
                      </a:r>
                      <a:r>
                        <a:rPr lang="ar-SA" sz="2000" b="1" i="0" dirty="0" err="1" smtClean="0">
                          <a:latin typeface="Times New Roman" pitchFamily="18" charset="0"/>
                          <a:ea typeface="Arial Unicode MS" pitchFamily="34" charset="-128"/>
                          <a:cs typeface="Times New Roman" pitchFamily="18" charset="0"/>
                        </a:rPr>
                        <a:t>350 </a:t>
                      </a:r>
                      <a:r>
                        <a:rPr lang="ar-SA" sz="2000" b="1" i="0" dirty="0" smtClean="0">
                          <a:latin typeface="Times New Roman" pitchFamily="18" charset="0"/>
                          <a:ea typeface="Arial Unicode MS" pitchFamily="34" charset="-128"/>
                          <a:cs typeface="Times New Roman" pitchFamily="18" charset="0"/>
                        </a:rPr>
                        <a:t>=1750000</a:t>
                      </a:r>
                    </a:p>
                    <a:p>
                      <a:pPr algn="r" rtl="1"/>
                      <a:endParaRPr lang="ar-SA" sz="2000" b="1" i="0" dirty="0" smtClean="0">
                        <a:latin typeface="Times New Roman" pitchFamily="18" charset="0"/>
                        <a:ea typeface="Arial Unicode MS" pitchFamily="34" charset="-128"/>
                        <a:cs typeface="Times New Roman" pitchFamily="18" charset="0"/>
                      </a:endParaRPr>
                    </a:p>
                    <a:p>
                      <a:pPr algn="r" rtl="1"/>
                      <a:r>
                        <a:rPr lang="ar-SA" sz="2000" b="1" i="0" dirty="0" smtClean="0">
                          <a:latin typeface="Times New Roman" pitchFamily="18" charset="0"/>
                          <a:ea typeface="Arial Unicode MS" pitchFamily="34" charset="-128"/>
                          <a:cs typeface="Times New Roman" pitchFamily="18" charset="0"/>
                        </a:rPr>
                        <a:t>2000 ×  200 = 400000</a:t>
                      </a:r>
                    </a:p>
                    <a:p>
                      <a:pPr algn="r" rtl="1"/>
                      <a:endParaRPr lang="ar-SA" sz="2000" b="1" i="0" dirty="0" smtClean="0">
                        <a:latin typeface="Times New Roman" pitchFamily="18" charset="0"/>
                        <a:ea typeface="Arial Unicode MS" pitchFamily="34" charset="-128"/>
                        <a:cs typeface="Times New Roman" pitchFamily="18" charset="0"/>
                      </a:endParaRPr>
                    </a:p>
                    <a:p>
                      <a:pPr algn="r" rtl="1"/>
                      <a:r>
                        <a:rPr lang="ar-SA" sz="2000" b="1" i="0" dirty="0" smtClean="0">
                          <a:latin typeface="Times New Roman" pitchFamily="18" charset="0"/>
                          <a:ea typeface="Arial Unicode MS" pitchFamily="34" charset="-128"/>
                          <a:cs typeface="Times New Roman" pitchFamily="18" charset="0"/>
                        </a:rPr>
                        <a:t>3000 ×  250 = 750000</a:t>
                      </a:r>
                      <a:endParaRPr lang="ar-SA" sz="2000" b="1" i="0" dirty="0">
                        <a:latin typeface="Times New Roman" pitchFamily="18" charset="0"/>
                        <a:ea typeface="Arial Unicode MS" pitchFamily="34" charset="-128"/>
                        <a:cs typeface="Times New Roman" pitchFamily="18" charset="0"/>
                      </a:endParaRPr>
                    </a:p>
                  </a:txBody>
                  <a:tcPr/>
                </a:tc>
                <a:tc>
                  <a:txBody>
                    <a:bodyPr/>
                    <a:lstStyle/>
                    <a:p>
                      <a:pPr algn="r" rtl="1"/>
                      <a:r>
                        <a:rPr lang="ar-SA" sz="2000" b="1" i="0" dirty="0" smtClean="0">
                          <a:latin typeface="Times New Roman" pitchFamily="18" charset="0"/>
                          <a:ea typeface="Arial Unicode MS" pitchFamily="34" charset="-128"/>
                          <a:cs typeface="Times New Roman" pitchFamily="18" charset="0"/>
                        </a:rPr>
                        <a:t>5000 ×  365 = 1825000</a:t>
                      </a:r>
                    </a:p>
                    <a:p>
                      <a:pPr algn="r" rtl="1"/>
                      <a:endParaRPr lang="ar-SA" sz="2000" b="1" i="0" dirty="0" smtClean="0">
                        <a:latin typeface="Times New Roman" pitchFamily="18" charset="0"/>
                        <a:ea typeface="Arial Unicode MS" pitchFamily="34" charset="-128"/>
                        <a:cs typeface="Times New Roman" pitchFamily="18" charset="0"/>
                      </a:endParaRPr>
                    </a:p>
                    <a:p>
                      <a:pPr algn="r" rtl="1"/>
                      <a:r>
                        <a:rPr lang="ar-SA" sz="2000" b="1" i="0" dirty="0" smtClean="0">
                          <a:latin typeface="Times New Roman" pitchFamily="18" charset="0"/>
                          <a:ea typeface="Arial Unicode MS" pitchFamily="34" charset="-128"/>
                          <a:cs typeface="Times New Roman" pitchFamily="18" charset="0"/>
                        </a:rPr>
                        <a:t>2000 ×  190 = 380000</a:t>
                      </a:r>
                    </a:p>
                    <a:p>
                      <a:pPr algn="r" rtl="1"/>
                      <a:endParaRPr lang="ar-SA" sz="2000" b="1" i="0" dirty="0" smtClean="0">
                        <a:latin typeface="Times New Roman" pitchFamily="18" charset="0"/>
                        <a:ea typeface="Arial Unicode MS" pitchFamily="34" charset="-128"/>
                        <a:cs typeface="Times New Roman" pitchFamily="18" charset="0"/>
                      </a:endParaRPr>
                    </a:p>
                    <a:p>
                      <a:pPr algn="r" rtl="1"/>
                      <a:r>
                        <a:rPr lang="ar-SA" sz="2000" b="1" i="0" dirty="0" smtClean="0">
                          <a:latin typeface="Times New Roman" pitchFamily="18" charset="0"/>
                          <a:ea typeface="Arial Unicode MS" pitchFamily="34" charset="-128"/>
                          <a:cs typeface="Times New Roman" pitchFamily="18" charset="0"/>
                        </a:rPr>
                        <a:t>3000 ×  245 = 735000</a:t>
                      </a:r>
                      <a:endParaRPr lang="ar-SA" sz="2000" b="1" i="0" dirty="0">
                        <a:latin typeface="Times New Roman" pitchFamily="18" charset="0"/>
                        <a:ea typeface="Arial Unicode MS" pitchFamily="34" charset="-128"/>
                        <a:cs typeface="Times New Roman" pitchFamily="18" charset="0"/>
                      </a:endParaRPr>
                    </a:p>
                  </a:txBody>
                  <a:tcPr/>
                </a:tc>
                <a:tc>
                  <a:txBody>
                    <a:bodyPr/>
                    <a:lstStyle/>
                    <a:p>
                      <a:pPr algn="r" rtl="1"/>
                      <a:r>
                        <a:rPr lang="ar-SA" sz="2000" b="1" i="0" dirty="0" smtClean="0">
                          <a:latin typeface="Times New Roman" pitchFamily="18" charset="0"/>
                          <a:ea typeface="Arial Unicode MS" pitchFamily="34" charset="-128"/>
                          <a:cs typeface="Times New Roman" pitchFamily="18" charset="0"/>
                        </a:rPr>
                        <a:t>75000</a:t>
                      </a:r>
                    </a:p>
                    <a:p>
                      <a:pPr algn="r" rtl="1"/>
                      <a:endParaRPr lang="ar-SA" sz="2000" b="1" i="0" dirty="0" smtClean="0">
                        <a:latin typeface="Times New Roman" pitchFamily="18" charset="0"/>
                        <a:ea typeface="Arial Unicode MS" pitchFamily="34" charset="-128"/>
                        <a:cs typeface="Times New Roman" pitchFamily="18" charset="0"/>
                      </a:endParaRPr>
                    </a:p>
                    <a:p>
                      <a:pPr algn="r" rtl="1"/>
                      <a:r>
                        <a:rPr lang="ar-SA" sz="2000" b="1" i="0" dirty="0" smtClean="0">
                          <a:latin typeface="Times New Roman" pitchFamily="18" charset="0"/>
                          <a:ea typeface="Arial Unicode MS" pitchFamily="34" charset="-128"/>
                          <a:cs typeface="Times New Roman" pitchFamily="18" charset="0"/>
                        </a:rPr>
                        <a:t>(20000)</a:t>
                      </a:r>
                    </a:p>
                    <a:p>
                      <a:pPr algn="r" rtl="1"/>
                      <a:endParaRPr lang="ar-SA" sz="2000" b="1" i="0" dirty="0" smtClean="0">
                        <a:latin typeface="Times New Roman" pitchFamily="18" charset="0"/>
                        <a:ea typeface="Arial Unicode MS" pitchFamily="34" charset="-128"/>
                        <a:cs typeface="Times New Roman" pitchFamily="18" charset="0"/>
                      </a:endParaRPr>
                    </a:p>
                    <a:p>
                      <a:pPr algn="r" rtl="1"/>
                      <a:r>
                        <a:rPr lang="ar-SA" sz="2000" b="1" i="0" dirty="0" smtClean="0">
                          <a:latin typeface="Times New Roman" pitchFamily="18" charset="0"/>
                          <a:ea typeface="Arial Unicode MS" pitchFamily="34" charset="-128"/>
                          <a:cs typeface="Times New Roman" pitchFamily="18" charset="0"/>
                        </a:rPr>
                        <a:t>(15000</a:t>
                      </a:r>
                      <a:r>
                        <a:rPr lang="ar-SA" sz="2000" b="1" i="0" dirty="0" err="1" smtClean="0">
                          <a:latin typeface="Times New Roman" pitchFamily="18" charset="0"/>
                          <a:ea typeface="Arial Unicode MS" pitchFamily="34" charset="-128"/>
                          <a:cs typeface="Times New Roman" pitchFamily="18" charset="0"/>
                        </a:rPr>
                        <a:t>)</a:t>
                      </a:r>
                      <a:endParaRPr lang="ar-SA" sz="2000" b="1" i="0" dirty="0">
                        <a:latin typeface="Times New Roman" pitchFamily="18" charset="0"/>
                        <a:ea typeface="Arial Unicode MS" pitchFamily="34" charset="-128"/>
                        <a:cs typeface="Times New Roman" pitchFamily="18" charset="0"/>
                      </a:endParaRPr>
                    </a:p>
                  </a:txBody>
                  <a:tcPr/>
                </a:tc>
              </a:tr>
              <a:tr h="370840">
                <a:tc>
                  <a:txBody>
                    <a:bodyPr/>
                    <a:lstStyle/>
                    <a:p>
                      <a:pPr algn="r" rtl="1"/>
                      <a:r>
                        <a:rPr lang="ar-SA" sz="2000" b="1" i="0" dirty="0" smtClean="0">
                          <a:latin typeface="Times New Roman" pitchFamily="18" charset="0"/>
                          <a:ea typeface="Arial Unicode MS" pitchFamily="34" charset="-128"/>
                          <a:cs typeface="Times New Roman" pitchFamily="18" charset="0"/>
                        </a:rPr>
                        <a:t>الإجمالي</a:t>
                      </a:r>
                      <a:endParaRPr lang="ar-SA" sz="2000" b="1" i="0" dirty="0">
                        <a:latin typeface="Times New Roman" pitchFamily="18" charset="0"/>
                        <a:ea typeface="Arial Unicode MS" pitchFamily="34" charset="-128"/>
                        <a:cs typeface="Times New Roman" pitchFamily="18" charset="0"/>
                      </a:endParaRPr>
                    </a:p>
                  </a:txBody>
                  <a:tcPr/>
                </a:tc>
                <a:tc>
                  <a:txBody>
                    <a:bodyPr/>
                    <a:lstStyle/>
                    <a:p>
                      <a:pPr algn="l" rtl="1"/>
                      <a:r>
                        <a:rPr lang="ar-SA" sz="2000" b="1" i="0" dirty="0" smtClean="0">
                          <a:latin typeface="Times New Roman" pitchFamily="18" charset="0"/>
                          <a:ea typeface="Arial Unicode MS" pitchFamily="34" charset="-128"/>
                          <a:cs typeface="Times New Roman" pitchFamily="18" charset="0"/>
                        </a:rPr>
                        <a:t>2900000</a:t>
                      </a:r>
                      <a:endParaRPr lang="ar-SA" sz="2000" b="1" i="0" dirty="0">
                        <a:latin typeface="Times New Roman" pitchFamily="18" charset="0"/>
                        <a:ea typeface="Arial Unicode MS" pitchFamily="34" charset="-128"/>
                        <a:cs typeface="Times New Roman" pitchFamily="18" charset="0"/>
                      </a:endParaRPr>
                    </a:p>
                  </a:txBody>
                  <a:tcPr/>
                </a:tc>
                <a:tc>
                  <a:txBody>
                    <a:bodyPr/>
                    <a:lstStyle/>
                    <a:p>
                      <a:pPr algn="l" rtl="1"/>
                      <a:r>
                        <a:rPr lang="ar-SA" sz="2000" b="1" i="0" dirty="0" smtClean="0">
                          <a:latin typeface="Times New Roman" pitchFamily="18" charset="0"/>
                          <a:ea typeface="Arial Unicode MS" pitchFamily="34" charset="-128"/>
                          <a:cs typeface="Times New Roman" pitchFamily="18" charset="0"/>
                        </a:rPr>
                        <a:t>2940000</a:t>
                      </a:r>
                      <a:endParaRPr lang="ar-SA" sz="2000" b="1" i="0" dirty="0">
                        <a:latin typeface="Times New Roman" pitchFamily="18" charset="0"/>
                        <a:ea typeface="Arial Unicode MS" pitchFamily="34" charset="-128"/>
                        <a:cs typeface="Times New Roman" pitchFamily="18" charset="0"/>
                      </a:endParaRPr>
                    </a:p>
                  </a:txBody>
                  <a:tcPr/>
                </a:tc>
                <a:tc>
                  <a:txBody>
                    <a:bodyPr/>
                    <a:lstStyle/>
                    <a:p>
                      <a:pPr algn="r" rtl="1"/>
                      <a:r>
                        <a:rPr lang="ar-SA" sz="2000" b="1" i="0" dirty="0" smtClean="0">
                          <a:latin typeface="Times New Roman" pitchFamily="18" charset="0"/>
                          <a:ea typeface="Arial Unicode MS" pitchFamily="34" charset="-128"/>
                          <a:cs typeface="Times New Roman" pitchFamily="18" charset="0"/>
                        </a:rPr>
                        <a:t>40000</a:t>
                      </a:r>
                    </a:p>
                  </a:txBody>
                  <a:tcPr/>
                </a:tc>
              </a:tr>
            </a:tbl>
          </a:graphicData>
        </a:graphic>
      </p:graphicFrame>
      <p:sp>
        <p:nvSpPr>
          <p:cNvPr id="5" name="Title 1"/>
          <p:cNvSpPr txBox="1">
            <a:spLocks/>
          </p:cNvSpPr>
          <p:nvPr/>
        </p:nvSpPr>
        <p:spPr bwMode="auto">
          <a:xfrm>
            <a:off x="762000" y="609600"/>
            <a:ext cx="8305800" cy="533400"/>
          </a:xfrm>
          <a:prstGeom prst="rect">
            <a:avLst/>
          </a:prstGeom>
          <a:solidFill>
            <a:schemeClr val="accent1">
              <a:lumMod val="20000"/>
              <a:lumOff val="80000"/>
            </a:schemeClr>
          </a:solidFill>
          <a:ln w="9525">
            <a:noFill/>
            <a:miter lim="800000"/>
            <a:headEnd/>
            <a:tailEnd/>
          </a:ln>
        </p:spPr>
        <p:txBody>
          <a:bodyPr anchor="ctr"/>
          <a:lstStyle/>
          <a:p>
            <a:pPr algn="ctr" rtl="0" eaLnBrk="0" hangingPunct="0">
              <a:defRPr/>
            </a:pPr>
            <a:r>
              <a:rPr lang="ar-SA" sz="4000" dirty="0" smtClean="0">
                <a:solidFill>
                  <a:srgbClr val="376092"/>
                </a:solidFill>
                <a:ea typeface="+mj-ea"/>
              </a:rPr>
              <a:t>حل التمرين</a:t>
            </a:r>
            <a:endParaRPr lang="en-GB" sz="4000" dirty="0">
              <a:solidFill>
                <a:srgbClr val="376092"/>
              </a:solidFill>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rtl="1"/>
            <a:r>
              <a:rPr lang="ar-SA" sz="2800" u="sng" dirty="0" smtClean="0">
                <a:cs typeface="+mj-cs"/>
              </a:rPr>
              <a:t>قيد التسوية</a:t>
            </a:r>
          </a:p>
          <a:p>
            <a:pPr rtl="1"/>
            <a:r>
              <a:rPr lang="ar-SA" sz="2800" dirty="0" smtClean="0">
                <a:cs typeface="+mj-cs"/>
              </a:rPr>
              <a:t>40000 من حـ / التعديلات في القيمة العادلة</a:t>
            </a:r>
          </a:p>
          <a:p>
            <a:pPr rtl="1"/>
            <a:r>
              <a:rPr lang="ar-SA" sz="2800" dirty="0" smtClean="0">
                <a:cs typeface="+mj-cs"/>
              </a:rPr>
              <a:t>		40000 إلى حـ/ مكاسب أو خسائر حيازة غير محققة</a:t>
            </a:r>
          </a:p>
          <a:p>
            <a:pPr rtl="1"/>
            <a:endParaRPr lang="ar-SA" sz="2800" dirty="0" smtClean="0">
              <a:cs typeface="+mj-cs"/>
            </a:endParaRPr>
          </a:p>
          <a:p>
            <a:pPr rtl="1"/>
            <a:r>
              <a:rPr lang="ar-SA" sz="2800" u="sng" dirty="0" smtClean="0">
                <a:cs typeface="+mj-cs"/>
              </a:rPr>
              <a:t>قيد الإقفال</a:t>
            </a:r>
          </a:p>
          <a:p>
            <a:pPr rtl="1"/>
            <a:r>
              <a:rPr lang="ar-SA" sz="2800" dirty="0" smtClean="0">
                <a:cs typeface="+mj-cs"/>
              </a:rPr>
              <a:t>4000 من حـ/ مكاسب أو خسائر غير حيازة غير محققة</a:t>
            </a:r>
          </a:p>
          <a:p>
            <a:pPr rtl="1"/>
            <a:r>
              <a:rPr lang="ar-SA" sz="2800" dirty="0" smtClean="0">
                <a:cs typeface="+mj-cs"/>
              </a:rPr>
              <a:t>		40000 إلى حـ / ملخص الدخل</a:t>
            </a:r>
          </a:p>
        </p:txBody>
      </p:sp>
      <p:sp>
        <p:nvSpPr>
          <p:cNvPr id="5" name="Title 1"/>
          <p:cNvSpPr txBox="1">
            <a:spLocks/>
          </p:cNvSpPr>
          <p:nvPr/>
        </p:nvSpPr>
        <p:spPr bwMode="auto">
          <a:xfrm>
            <a:off x="762000" y="609600"/>
            <a:ext cx="8305800" cy="533400"/>
          </a:xfrm>
          <a:prstGeom prst="rect">
            <a:avLst/>
          </a:prstGeom>
          <a:solidFill>
            <a:schemeClr val="accent1">
              <a:lumMod val="20000"/>
              <a:lumOff val="80000"/>
            </a:schemeClr>
          </a:solidFill>
          <a:ln w="9525">
            <a:noFill/>
            <a:miter lim="800000"/>
            <a:headEnd/>
            <a:tailEnd/>
          </a:ln>
        </p:spPr>
        <p:txBody>
          <a:bodyPr anchor="ctr"/>
          <a:lstStyle/>
          <a:p>
            <a:pPr algn="ctr" rtl="0" eaLnBrk="0" hangingPunct="0">
              <a:defRPr/>
            </a:pPr>
            <a:endParaRPr lang="en-GB" sz="3000" dirty="0">
              <a:solidFill>
                <a:srgbClr val="376092"/>
              </a:solidFill>
              <a:latin typeface="+mj-lt"/>
              <a:ea typeface="+mj-ea"/>
              <a:cs typeface="MCS Taybah S_U normal."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381000" y="990600"/>
          <a:ext cx="9220200" cy="2062129"/>
        </p:xfrm>
        <a:graphic>
          <a:graphicData uri="http://schemas.openxmlformats.org/drawingml/2006/table">
            <a:tbl>
              <a:tblPr rtl="1" firstRow="1" bandRow="1">
                <a:tableStyleId>{073A0DAA-6AF3-43AB-8588-CEC1D06C72B9}</a:tableStyleId>
              </a:tblPr>
              <a:tblGrid>
                <a:gridCol w="4572000"/>
                <a:gridCol w="4648200"/>
              </a:tblGrid>
              <a:tr h="381000">
                <a:tc gridSpan="2">
                  <a:txBody>
                    <a:bodyPr/>
                    <a:lstStyle/>
                    <a:p>
                      <a:pPr algn="ctr" rtl="1"/>
                      <a:r>
                        <a:rPr lang="ar-SA" sz="2500" dirty="0" smtClean="0">
                          <a:solidFill>
                            <a:schemeClr val="tx1"/>
                          </a:solidFill>
                          <a:latin typeface="Times New Roman" pitchFamily="18" charset="0"/>
                          <a:cs typeface="Times New Roman" pitchFamily="18" charset="0"/>
                        </a:rPr>
                        <a:t>ملخص الدخل</a:t>
                      </a:r>
                      <a:endParaRPr lang="ar-SA" sz="2500" dirty="0">
                        <a:solidFill>
                          <a:schemeClr val="tx1"/>
                        </a:solidFill>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solidFill>
                      <a:schemeClr val="bg1"/>
                    </a:solidFill>
                  </a:tcPr>
                </a:tc>
                <a:tc hMerge="1">
                  <a:txBody>
                    <a:bodyPr/>
                    <a:lstStyle/>
                    <a:p>
                      <a:pPr rtl="1"/>
                      <a:endParaRPr lang="ar-SA" dirty="0"/>
                    </a:p>
                  </a:txBody>
                  <a:tcPr/>
                </a:tc>
              </a:tr>
              <a:tr h="1589689">
                <a:tc>
                  <a:txBody>
                    <a:bodyPr/>
                    <a:lstStyle/>
                    <a:p>
                      <a:pPr rtl="1"/>
                      <a:endParaRPr lang="ar-SA" sz="2500" dirty="0">
                        <a:latin typeface="Times New Roman" pitchFamily="18"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r" rtl="1"/>
                      <a:r>
                        <a:rPr lang="ar-SA" sz="2500" b="1" dirty="0" smtClean="0">
                          <a:latin typeface="Times New Roman" pitchFamily="18" charset="0"/>
                          <a:cs typeface="Times New Roman" pitchFamily="18" charset="0"/>
                        </a:rPr>
                        <a:t>40000 مكاسب</a:t>
                      </a:r>
                      <a:r>
                        <a:rPr lang="ar-SA" sz="2500" b="1" baseline="0" dirty="0" smtClean="0">
                          <a:latin typeface="Times New Roman" pitchFamily="18" charset="0"/>
                          <a:cs typeface="Times New Roman" pitchFamily="18" charset="0"/>
                        </a:rPr>
                        <a:t> حيازة غير محققة</a:t>
                      </a:r>
                      <a:endParaRPr lang="ar-SA" sz="2500"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r>
            </a:tbl>
          </a:graphicData>
        </a:graphic>
      </p:graphicFrame>
      <p:graphicFrame>
        <p:nvGraphicFramePr>
          <p:cNvPr id="9" name="Table 8"/>
          <p:cNvGraphicFramePr>
            <a:graphicFrameLocks noGrp="1"/>
          </p:cNvGraphicFramePr>
          <p:nvPr/>
        </p:nvGraphicFramePr>
        <p:xfrm>
          <a:off x="381000" y="3352800"/>
          <a:ext cx="9220200" cy="2087880"/>
        </p:xfrm>
        <a:graphic>
          <a:graphicData uri="http://schemas.openxmlformats.org/drawingml/2006/table">
            <a:tbl>
              <a:tblPr rtl="1" firstRow="1" bandRow="1">
                <a:tableStyleId>{073A0DAA-6AF3-43AB-8588-CEC1D06C72B9}</a:tableStyleId>
              </a:tblPr>
              <a:tblGrid>
                <a:gridCol w="4572000"/>
                <a:gridCol w="4648200"/>
              </a:tblGrid>
              <a:tr h="0">
                <a:tc gridSpan="2">
                  <a:txBody>
                    <a:bodyPr/>
                    <a:lstStyle/>
                    <a:p>
                      <a:pPr algn="ctr" rtl="1"/>
                      <a:r>
                        <a:rPr lang="ar-SA" sz="2500" dirty="0" smtClean="0">
                          <a:solidFill>
                            <a:schemeClr val="tx1"/>
                          </a:solidFill>
                          <a:latin typeface="Times New Roman" pitchFamily="18" charset="0"/>
                          <a:cs typeface="Times New Roman" pitchFamily="18" charset="0"/>
                        </a:rPr>
                        <a:t>قائمة</a:t>
                      </a:r>
                      <a:r>
                        <a:rPr lang="ar-SA" sz="2500" baseline="0" dirty="0" smtClean="0">
                          <a:solidFill>
                            <a:schemeClr val="tx1"/>
                          </a:solidFill>
                          <a:latin typeface="Times New Roman" pitchFamily="18" charset="0"/>
                          <a:cs typeface="Times New Roman" pitchFamily="18" charset="0"/>
                        </a:rPr>
                        <a:t> المركز المالي</a:t>
                      </a:r>
                      <a:endParaRPr lang="ar-SA" sz="2500" dirty="0">
                        <a:solidFill>
                          <a:schemeClr val="tx1"/>
                        </a:solidFill>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solidFill>
                      <a:schemeClr val="bg1"/>
                    </a:solidFill>
                  </a:tcPr>
                </a:tc>
                <a:tc hMerge="1">
                  <a:txBody>
                    <a:bodyPr/>
                    <a:lstStyle/>
                    <a:p>
                      <a:pPr rtl="1"/>
                      <a:endParaRPr lang="ar-SA" dirty="0"/>
                    </a:p>
                  </a:txBody>
                  <a:tcPr/>
                </a:tc>
              </a:tr>
              <a:tr h="1589689">
                <a:tc>
                  <a:txBody>
                    <a:bodyPr/>
                    <a:lstStyle/>
                    <a:p>
                      <a:pPr algn="ctr" rtl="1"/>
                      <a:r>
                        <a:rPr lang="ar-SA" sz="2500" b="1" u="sng" dirty="0" smtClean="0">
                          <a:latin typeface="Times New Roman" pitchFamily="18" charset="0"/>
                          <a:cs typeface="Times New Roman" pitchFamily="18" charset="0"/>
                        </a:rPr>
                        <a:t>أصول متداولة</a:t>
                      </a:r>
                    </a:p>
                    <a:p>
                      <a:pPr algn="r" rtl="1"/>
                      <a:r>
                        <a:rPr lang="ar-SA" sz="2500" b="1" dirty="0" smtClean="0">
                          <a:latin typeface="Times New Roman" pitchFamily="18" charset="0"/>
                          <a:cs typeface="Times New Roman" pitchFamily="18" charset="0"/>
                        </a:rPr>
                        <a:t>2900000  </a:t>
                      </a:r>
                      <a:r>
                        <a:rPr lang="ar-SA" sz="2500" b="1" baseline="0" dirty="0" smtClean="0">
                          <a:latin typeface="Times New Roman" pitchFamily="18" charset="0"/>
                          <a:cs typeface="Times New Roman" pitchFamily="18" charset="0"/>
                        </a:rPr>
                        <a:t> استثمارات قصيرة الأجل</a:t>
                      </a:r>
                    </a:p>
                    <a:p>
                      <a:pPr algn="r" rtl="1"/>
                      <a:r>
                        <a:rPr lang="ar-SA" sz="2500" b="1" u="sng" baseline="0" dirty="0" smtClean="0">
                          <a:latin typeface="Times New Roman" pitchFamily="18" charset="0"/>
                          <a:cs typeface="Times New Roman" pitchFamily="18" charset="0"/>
                        </a:rPr>
                        <a:t>40000</a:t>
                      </a:r>
                      <a:r>
                        <a:rPr lang="ar-SA" sz="2500" b="1" baseline="0" dirty="0" smtClean="0">
                          <a:latin typeface="Times New Roman" pitchFamily="18" charset="0"/>
                          <a:cs typeface="Times New Roman" pitchFamily="18" charset="0"/>
                        </a:rPr>
                        <a:t>      + التعديلات في القيمة العادلة</a:t>
                      </a:r>
                    </a:p>
                    <a:p>
                      <a:pPr algn="r" rtl="1"/>
                      <a:r>
                        <a:rPr lang="ar-SA" sz="2500" b="1" baseline="0" dirty="0" smtClean="0">
                          <a:latin typeface="Times New Roman" pitchFamily="18" charset="0"/>
                          <a:cs typeface="Times New Roman" pitchFamily="18" charset="0"/>
                        </a:rPr>
                        <a:t>2940000   القيمة العادلة</a:t>
                      </a:r>
                      <a:endParaRPr lang="ar-SA" sz="2500" b="1" dirty="0">
                        <a:latin typeface="Times New Roman" pitchFamily="18"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r" rtl="1"/>
                      <a:endParaRPr lang="ar-SA" sz="25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49156"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49157"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
        <p:nvSpPr>
          <p:cNvPr id="49159" name="Footer Placeholder 4"/>
          <p:cNvSpPr txBox="1">
            <a:spLocks noGrp="1"/>
          </p:cNvSpPr>
          <p:nvPr/>
        </p:nvSpPr>
        <p:spPr bwMode="auto">
          <a:xfrm>
            <a:off x="2057400" y="4876800"/>
            <a:ext cx="4292600" cy="457200"/>
          </a:xfrm>
          <a:prstGeom prst="rect">
            <a:avLst/>
          </a:prstGeom>
          <a:noFill/>
          <a:ln w="9525">
            <a:noFill/>
            <a:miter lim="800000"/>
            <a:headEnd/>
            <a:tailEnd/>
          </a:ln>
        </p:spPr>
        <p:txBody>
          <a:bodyPr/>
          <a:lstStyle/>
          <a:p>
            <a:endParaRPr lang="en-US" sz="2000" b="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1742</TotalTime>
  <Words>637</Words>
  <Application>Microsoft Office PowerPoint</Application>
  <PresentationFormat>A4 Paper (210x297 mm)</PresentationFormat>
  <Paragraphs>140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المحاضرة الثانية عشر</vt:lpstr>
      <vt:lpstr>    </vt:lpstr>
      <vt:lpstr>Slide 4</vt:lpstr>
      <vt:lpstr>Slide 5</vt:lpstr>
      <vt:lpstr>تابع: مذكرة تسوية حساب البنك</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zalhmeli</cp:lastModifiedBy>
  <cp:revision>150</cp:revision>
  <dcterms:created xsi:type="dcterms:W3CDTF">2009-10-14T19:14:34Z</dcterms:created>
  <dcterms:modified xsi:type="dcterms:W3CDTF">2013-11-21T05:54:54Z</dcterms:modified>
</cp:coreProperties>
</file>