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340" r:id="rId2"/>
    <p:sldId id="600" r:id="rId3"/>
    <p:sldId id="602" r:id="rId4"/>
    <p:sldId id="603" r:id="rId5"/>
    <p:sldId id="624" r:id="rId6"/>
    <p:sldId id="604" r:id="rId7"/>
    <p:sldId id="625" r:id="rId8"/>
    <p:sldId id="626" r:id="rId9"/>
    <p:sldId id="605" r:id="rId10"/>
    <p:sldId id="627" r:id="rId11"/>
    <p:sldId id="628" r:id="rId12"/>
    <p:sldId id="62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09" autoAdjust="0"/>
    <p:restoredTop sz="94664" autoAdjust="0"/>
  </p:normalViewPr>
  <p:slideViewPr>
    <p:cSldViewPr>
      <p:cViewPr>
        <p:scale>
          <a:sx n="60" d="100"/>
          <a:sy n="60" d="100"/>
        </p:scale>
        <p:origin x="-564"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37C7CBC6-1582-4991-A43B-DEE4F454AE48}" type="datetimeFigureOut">
              <a:rPr lang="en-US"/>
              <a:pPr>
                <a:defRPr/>
              </a:pPr>
              <a:t>11/21/2013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7A8AFBF-A20A-4972-B713-B297FC2A8164}"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7F51D4CA-291D-48C2-A9A0-0E989C4DC13D}"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9246F71B-6B6F-4BF8-97F5-F120028DBDAE}" type="slidenum">
              <a:rPr lang="ar-SA"/>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D3F3BB6-A5DB-4201-870A-F2E1CEE5F36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43A5B0FD-E300-4FDA-B515-F475C8243C5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B983BBE5-915E-4390-9BC9-D28F948FA664}"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EACE3A9D-70B1-4287-A6EE-AA511EDA08A6}"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2051"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053"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060"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2056"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16" r:id="rId3"/>
    <p:sldLayoutId id="2147484022" r:id="rId4"/>
    <p:sldLayoutId id="2147484017" r:id="rId5"/>
    <p:sldLayoutId id="2147484018" r:id="rId6"/>
    <p:sldLayoutId id="2147484019" r:id="rId7"/>
    <p:sldLayoutId id="2147484023" r:id="rId8"/>
    <p:sldLayoutId id="2147484024" r:id="rId9"/>
    <p:sldLayoutId id="2147484025" r:id="rId10"/>
    <p:sldLayoutId id="2147484026" r:id="rId11"/>
  </p:sldLayoutIdLst>
  <p:hf hd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4294967295"/>
          </p:nvPr>
        </p:nvSpPr>
        <p:spPr bwMode="auto">
          <a:xfrm>
            <a:off x="2185988" y="6356350"/>
            <a:ext cx="482600" cy="365125"/>
          </a:xfrm>
          <a:prstGeom prst="rect">
            <a:avLst/>
          </a:prstGeom>
          <a:noFill/>
          <a:ln>
            <a:miter lim="800000"/>
            <a:headEnd/>
            <a:tailEnd/>
          </a:ln>
        </p:spPr>
        <p:txBody>
          <a:bodyPr/>
          <a:lstStyle/>
          <a:p>
            <a:fld id="{50518876-4AB0-4313-81BD-B7636487FC02}" type="slidenum">
              <a:rPr lang="ar-SA"/>
              <a:pPr/>
              <a:t>1</a:t>
            </a:fld>
            <a:endParaRPr lang="en-US"/>
          </a:p>
        </p:txBody>
      </p:sp>
      <p:sp>
        <p:nvSpPr>
          <p:cNvPr id="10243"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0245"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5BDF4A31-20B6-4240-9FA3-3F8737693A4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4800600" y="4648200"/>
            <a:ext cx="4768850" cy="1524000"/>
          </a:xfrm>
          <a:prstGeom prst="rect">
            <a:avLst/>
          </a:prstGeom>
          <a:noFill/>
          <a:ln w="9525">
            <a:noFill/>
            <a:miter lim="800000"/>
            <a:headEnd/>
            <a:tailEnd/>
          </a:ln>
        </p:spPr>
        <p:txBody>
          <a:bodyPr/>
          <a:lstStyle/>
          <a:p>
            <a:pPr algn="ctr" rtl="0">
              <a:spcBef>
                <a:spcPct val="20000"/>
              </a:spcBef>
              <a:buFont typeface="Arial" pitchFamily="34" charset="0"/>
              <a:buNone/>
            </a:pPr>
            <a:r>
              <a:rPr lang="ar-SA" sz="2800" b="1">
                <a:latin typeface="Calibri" pitchFamily="34" charset="0"/>
              </a:rPr>
              <a:t>جامعة الملك فيصل</a:t>
            </a:r>
          </a:p>
          <a:p>
            <a:pPr algn="ctr" rtl="0">
              <a:spcBef>
                <a:spcPct val="20000"/>
              </a:spcBef>
              <a:buFont typeface="Arial" pitchFamily="34" charset="0"/>
              <a:buNone/>
            </a:pPr>
            <a:r>
              <a:rPr lang="ar-SA" sz="2800" b="1">
                <a:latin typeface="Calibri" pitchFamily="34" charset="0"/>
              </a:rPr>
              <a:t>عمادة التعلم الإلكتروني والتعليم عن بعد</a:t>
            </a:r>
            <a:endParaRPr lang="en-US" sz="2800" b="1">
              <a:latin typeface="Calibri" pitchFamily="34" charset="0"/>
            </a:endParaRPr>
          </a:p>
          <a:p>
            <a:pPr algn="ctr" rtl="0">
              <a:spcBef>
                <a:spcPct val="20000"/>
              </a:spcBef>
              <a:buFont typeface="Arial" pitchFamily="34" charset="0"/>
              <a:buNone/>
            </a:pPr>
            <a:endParaRPr lang="en-US" sz="2800" b="1">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254"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2286000"/>
          </a:xfrm>
          <a:prstGeom prst="rect">
            <a:avLst/>
          </a:prstGeom>
          <a:noFill/>
          <a:ln w="9525">
            <a:noFill/>
            <a:miter lim="800000"/>
            <a:headEnd/>
            <a:tailEnd/>
          </a:ln>
        </p:spPr>
        <p:txBody>
          <a:bodyPr anchor="ctr"/>
          <a:lstStyle/>
          <a:p>
            <a:pPr algn="ctr"/>
            <a:r>
              <a:rPr lang="ar-SA" sz="3200" b="1" dirty="0" smtClean="0">
                <a:solidFill>
                  <a:srgbClr val="000000"/>
                </a:solidFill>
                <a:latin typeface="AYM Wadiy S_U normal."/>
                <a:cs typeface="Times New Roman" pitchFamily="18" charset="0"/>
              </a:rPr>
              <a:t>المقرر</a:t>
            </a:r>
            <a:r>
              <a:rPr lang="ar-SA" sz="3200" b="1" dirty="0">
                <a:solidFill>
                  <a:srgbClr val="000000"/>
                </a:solidFill>
                <a:latin typeface="AYM Wadiy S_U normal."/>
                <a:cs typeface="Times New Roman" pitchFamily="18" charset="0"/>
              </a:rPr>
              <a:t>: مبادئ </a:t>
            </a:r>
            <a:r>
              <a:rPr lang="ar-SA" sz="3200" b="1" dirty="0" err="1">
                <a:solidFill>
                  <a:srgbClr val="000000"/>
                </a:solidFill>
                <a:latin typeface="AYM Wadiy S_U normal."/>
                <a:cs typeface="Times New Roman" pitchFamily="18" charset="0"/>
              </a:rPr>
              <a:t>المحاسبة </a:t>
            </a:r>
            <a:r>
              <a:rPr lang="ar-SA" sz="3200" b="1" dirty="0">
                <a:solidFill>
                  <a:srgbClr val="000000"/>
                </a:solidFill>
                <a:latin typeface="AYM Wadiy S_U normal."/>
                <a:cs typeface="Times New Roman" pitchFamily="18" charset="0"/>
              </a:rPr>
              <a:t>(2</a:t>
            </a:r>
            <a:r>
              <a:rPr lang="ar-SA" sz="3200" b="1" dirty="0" err="1" smtClean="0">
                <a:solidFill>
                  <a:srgbClr val="000000"/>
                </a:solidFill>
                <a:latin typeface="AYM Wadiy S_U normal."/>
                <a:cs typeface="Times New Roman" pitchFamily="18" charset="0"/>
              </a:rPr>
              <a:t>)</a:t>
            </a:r>
            <a:endParaRPr lang="ar-SA" sz="3200" b="1" dirty="0">
              <a:solidFill>
                <a:srgbClr val="000000"/>
              </a:solidFill>
              <a:latin typeface="AYM Wadiy S_U normal."/>
              <a:cs typeface="Times New Roman" pitchFamily="18" charset="0"/>
            </a:endParaRPr>
          </a:p>
        </p:txBody>
      </p:sp>
      <p:sp>
        <p:nvSpPr>
          <p:cNvPr id="10252"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95E073CC-069C-4C7E-8938-27CC646E6E15}"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7"/>
                                        </p:tgtEl>
                                        <p:attrNameLst>
                                          <p:attrName>style.visibility</p:attrName>
                                        </p:attrNameLst>
                                      </p:cBhvr>
                                      <p:to>
                                        <p:strVal val="visible"/>
                                      </p:to>
                                    </p:set>
                                    <p:animEffect transition="in" filter="blinds(horizontal)">
                                      <p:cBhvr>
                                        <p:cTn id="12" dur="500"/>
                                        <p:tgtEl>
                                          <p:spTgt spid="51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30"/>
                                        </p:tgtEl>
                                        <p:attrNameLst>
                                          <p:attrName>style.visibility</p:attrName>
                                        </p:attrNameLst>
                                      </p:cBhvr>
                                      <p:to>
                                        <p:strVal val="visible"/>
                                      </p:to>
                                    </p:set>
                                    <p:animEffect transition="in" filter="blinds(horizontal)">
                                      <p:cBhvr>
                                        <p:cTn id="17" dur="500"/>
                                        <p:tgtEl>
                                          <p:spTgt spid="5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idx="4294967295"/>
          </p:nvPr>
        </p:nvSpPr>
        <p:spPr>
          <a:xfrm>
            <a:off x="685800" y="2057400"/>
            <a:ext cx="8420100" cy="1089025"/>
          </a:xfrm>
        </p:spPr>
        <p:txBody>
          <a:bodyPr/>
          <a:lstStyle/>
          <a:p>
            <a:pPr algn="ctr" eaLnBrk="1" hangingPunct="1"/>
            <a:r>
              <a:rPr lang="ar-SA" b="1" dirty="0" smtClean="0">
                <a:solidFill>
                  <a:srgbClr val="C00000"/>
                </a:solidFill>
                <a:cs typeface="Arial" pitchFamily="34" charset="0"/>
              </a:rPr>
              <a:t>المحاضرة 13</a:t>
            </a:r>
            <a:endParaRPr lang="en-US" dirty="0" smtClean="0">
              <a:cs typeface="Arial" pitchFamily="34" charset="0"/>
            </a:endParaRPr>
          </a:p>
        </p:txBody>
      </p:sp>
      <p:sp>
        <p:nvSpPr>
          <p:cNvPr id="6147" name="Subtitle 5"/>
          <p:cNvSpPr>
            <a:spLocks noGrp="1"/>
          </p:cNvSpPr>
          <p:nvPr>
            <p:ph type="subTitle" idx="4294967295"/>
          </p:nvPr>
        </p:nvSpPr>
        <p:spPr>
          <a:xfrm>
            <a:off x="762000" y="3352800"/>
            <a:ext cx="8610600" cy="762000"/>
          </a:xfrm>
          <a:solidFill>
            <a:srgbClr val="CC99FF"/>
          </a:solidFill>
        </p:spPr>
        <p:txBody>
          <a:bodyPr/>
          <a:lstStyle/>
          <a:p>
            <a:pPr marL="0" indent="0" algn="ctr" eaLnBrk="1" hangingPunct="1">
              <a:buFont typeface="Arial" pitchFamily="34" charset="0"/>
              <a:buNone/>
            </a:pPr>
            <a:r>
              <a:rPr lang="ar-SA" sz="4000" b="1" dirty="0" smtClean="0">
                <a:solidFill>
                  <a:srgbClr val="000000"/>
                </a:solidFill>
                <a:cs typeface="Arial" pitchFamily="34" charset="0"/>
              </a:rPr>
              <a:t>المدينون</a:t>
            </a:r>
            <a:endParaRPr lang="en-US" sz="4000" b="1" dirty="0" smtClean="0">
              <a:solidFill>
                <a:srgbClr val="000000"/>
              </a:solidFill>
              <a:cs typeface="Arial" pitchFamily="34" charset="0"/>
            </a:endParaRPr>
          </a:p>
        </p:txBody>
      </p:sp>
      <p:sp>
        <p:nvSpPr>
          <p:cNvPr id="1126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1270"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F4BD70B7-B588-462F-A757-62E449DA3830}" type="slidenum">
              <a:rPr lang="ar-SA" sz="1200">
                <a:solidFill>
                  <a:schemeClr val="bg1"/>
                </a:solidFill>
              </a:rPr>
              <a:pPr/>
              <a:t>2</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47">
                                            <p:bg/>
                                          </p:spTgt>
                                        </p:tgtEl>
                                        <p:attrNameLst>
                                          <p:attrName>style.visibility</p:attrName>
                                        </p:attrNameLst>
                                      </p:cBhvr>
                                      <p:to>
                                        <p:strVal val="visible"/>
                                      </p:to>
                                    </p:set>
                                    <p:animEffect transition="in" filter="blinds(horizontal)">
                                      <p:cBhvr>
                                        <p:cTn id="12" dur="500"/>
                                        <p:tgtEl>
                                          <p:spTgt spid="6147">
                                            <p:bg/>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47">
                                            <p:txEl>
                                              <p:pRg st="0" end="0"/>
                                            </p:txEl>
                                          </p:spTgt>
                                        </p:tgtEl>
                                        <p:attrNameLst>
                                          <p:attrName>style.visibility</p:attrName>
                                        </p:attrNameLst>
                                      </p:cBhvr>
                                      <p:to>
                                        <p:strVal val="visible"/>
                                      </p:to>
                                    </p:set>
                                    <p:animEffect transition="in" filter="blinds(horizontal)">
                                      <p:cBhvr>
                                        <p:cTn id="17" dur="5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457200" y="228600"/>
            <a:ext cx="8724900" cy="762000"/>
          </a:xfrm>
          <a:solidFill>
            <a:srgbClr val="FFFF99"/>
          </a:solidFill>
        </p:spPr>
        <p:txBody>
          <a:bodyPr/>
          <a:lstStyle/>
          <a:p>
            <a:pPr algn="ctr" rtl="1"/>
            <a:r>
              <a:rPr lang="ar-SA" sz="3600" b="1" dirty="0" smtClean="0">
                <a:solidFill>
                  <a:schemeClr val="tx1"/>
                </a:solidFill>
                <a:cs typeface="Arial" pitchFamily="34" charset="0"/>
              </a:rPr>
              <a:t>مفهوم ونشأة حسابات المدينين</a:t>
            </a:r>
            <a:endParaRPr lang="en-GB" sz="3600" b="1" dirty="0" smtClean="0">
              <a:solidFill>
                <a:schemeClr val="tx1"/>
              </a:solidFill>
              <a:cs typeface="Arial" pitchFamily="34" charset="0"/>
            </a:endParaRPr>
          </a:p>
        </p:txBody>
      </p:sp>
      <p:sp>
        <p:nvSpPr>
          <p:cNvPr id="18435" name="Content Placeholder 2"/>
          <p:cNvSpPr>
            <a:spLocks noGrp="1"/>
          </p:cNvSpPr>
          <p:nvPr>
            <p:ph sz="quarter" idx="4294967295"/>
          </p:nvPr>
        </p:nvSpPr>
        <p:spPr>
          <a:xfrm>
            <a:off x="457200" y="1143000"/>
            <a:ext cx="8839200" cy="4800600"/>
          </a:xfrm>
          <a:solidFill>
            <a:schemeClr val="tx2">
              <a:lumMod val="20000"/>
              <a:lumOff val="80000"/>
            </a:schemeClr>
          </a:solidFill>
        </p:spPr>
        <p:txBody>
          <a:bodyPr/>
          <a:lstStyle/>
          <a:p>
            <a:pPr marL="457200" indent="-457200" rtl="1">
              <a:buFont typeface="Arial" pitchFamily="34" charset="0"/>
              <a:buNone/>
              <a:defRPr/>
            </a:pPr>
            <a:r>
              <a:rPr lang="ar-SA" b="1" u="sng" dirty="0" smtClean="0">
                <a:solidFill>
                  <a:srgbClr val="FF3300"/>
                </a:solidFill>
              </a:rPr>
              <a:t>حسابات المدينين </a:t>
            </a:r>
            <a:r>
              <a:rPr lang="ar-SA" b="1" u="sng" dirty="0" err="1" smtClean="0">
                <a:solidFill>
                  <a:srgbClr val="FF3300"/>
                </a:solidFill>
              </a:rPr>
              <a:t>هي:</a:t>
            </a:r>
            <a:endParaRPr lang="ar-SA" b="1" u="sng" dirty="0" smtClean="0">
              <a:solidFill>
                <a:srgbClr val="FF3300"/>
              </a:solidFill>
            </a:endParaRPr>
          </a:p>
          <a:p>
            <a:pPr marL="457200" indent="-457200" rtl="1">
              <a:defRPr/>
            </a:pPr>
            <a:r>
              <a:rPr lang="ar-SA" b="1" dirty="0" smtClean="0">
                <a:effectLst>
                  <a:outerShdw blurRad="38100" dist="38100" dir="2700000" algn="tl">
                    <a:srgbClr val="FFFFFF"/>
                  </a:outerShdw>
                </a:effectLst>
              </a:rPr>
              <a:t>الحقوق التي للمنشأة على الغير سواء كانوا افراد او شركات، والتي نتجت عن معاملات حدثت بين المنشأة و الغير مثل بيع بضاعة على الحساب، أو أداء خدمات على الحساب.</a:t>
            </a:r>
          </a:p>
          <a:p>
            <a:pPr marL="457200" indent="-457200" rtl="1">
              <a:buNone/>
              <a:defRPr/>
            </a:pPr>
            <a:r>
              <a:rPr lang="ar-SA" b="1" dirty="0" smtClean="0">
                <a:effectLst>
                  <a:outerShdw blurRad="38100" dist="38100" dir="2700000" algn="tl">
                    <a:srgbClr val="FFFFFF"/>
                  </a:outerShdw>
                </a:effectLst>
              </a:rPr>
              <a:t>	</a:t>
            </a:r>
          </a:p>
          <a:p>
            <a:pPr marL="457200" indent="-457200" rtl="1">
              <a:buNone/>
              <a:defRPr/>
            </a:pPr>
            <a:r>
              <a:rPr lang="ar-SA" b="1" dirty="0" smtClean="0">
                <a:effectLst>
                  <a:outerShdw blurRad="38100" dist="38100" dir="2700000" algn="tl">
                    <a:srgbClr val="FFFFFF"/>
                  </a:outerShdw>
                </a:effectLst>
              </a:rPr>
              <a:t>ويتم إثباتها في الدفاتر بالقيد </a:t>
            </a:r>
            <a:r>
              <a:rPr lang="ar-SA" b="1" dirty="0" err="1" smtClean="0">
                <a:effectLst>
                  <a:outerShdw blurRad="38100" dist="38100" dir="2700000" algn="tl">
                    <a:srgbClr val="FFFFFF"/>
                  </a:outerShdw>
                </a:effectLst>
              </a:rPr>
              <a:t>التالي:</a:t>
            </a:r>
            <a:endParaRPr lang="ar-SA" b="1" dirty="0" smtClean="0">
              <a:effectLst>
                <a:outerShdw blurRad="38100" dist="38100" dir="2700000" algn="tl">
                  <a:srgbClr val="FFFFFF"/>
                </a:outerShdw>
              </a:effectLst>
            </a:endParaRPr>
          </a:p>
          <a:p>
            <a:pPr marL="457200" indent="-457200" rtl="1">
              <a:buNone/>
              <a:defRPr/>
            </a:pPr>
            <a:r>
              <a:rPr lang="ar-SA" b="1" dirty="0" smtClean="0">
                <a:effectLst>
                  <a:outerShdw blurRad="38100" dist="38100" dir="2700000" algn="tl">
                    <a:srgbClr val="FFFFFF"/>
                  </a:outerShdw>
                </a:effectLst>
              </a:rPr>
              <a:t>		من </a:t>
            </a:r>
            <a:r>
              <a:rPr lang="ar-SA" b="1" dirty="0" err="1" smtClean="0">
                <a:effectLst>
                  <a:outerShdw blurRad="38100" dist="38100" dir="2700000" algn="tl">
                    <a:srgbClr val="FFFFFF"/>
                  </a:outerShdw>
                </a:effectLst>
              </a:rPr>
              <a:t>حـ</a:t>
            </a:r>
            <a:r>
              <a:rPr lang="ar-SA" b="1" dirty="0" smtClean="0">
                <a:effectLst>
                  <a:outerShdw blurRad="38100" dist="38100" dir="2700000" algn="tl">
                    <a:srgbClr val="FFFFFF"/>
                  </a:outerShdw>
                </a:effectLst>
              </a:rPr>
              <a:t>/ المدينون</a:t>
            </a:r>
          </a:p>
          <a:p>
            <a:pPr marL="457200" indent="-457200" rtl="1">
              <a:buNone/>
              <a:defRPr/>
            </a:pPr>
            <a:r>
              <a:rPr lang="ar-SA" b="1" dirty="0" smtClean="0">
                <a:effectLst>
                  <a:outerShdw blurRad="38100" dist="38100" dir="2700000" algn="tl">
                    <a:srgbClr val="FFFFFF"/>
                  </a:outerShdw>
                </a:effectLst>
              </a:rPr>
              <a:t>			الى </a:t>
            </a:r>
            <a:r>
              <a:rPr lang="ar-SA" b="1" dirty="0" err="1" smtClean="0">
                <a:effectLst>
                  <a:outerShdw blurRad="38100" dist="38100" dir="2700000" algn="tl">
                    <a:srgbClr val="FFFFFF"/>
                  </a:outerShdw>
                </a:effectLst>
              </a:rPr>
              <a:t>حـ</a:t>
            </a:r>
            <a:r>
              <a:rPr lang="ar-SA" b="1" dirty="0" smtClean="0">
                <a:effectLst>
                  <a:outerShdw blurRad="38100" dist="38100" dir="2700000" algn="tl">
                    <a:srgbClr val="FFFFFF"/>
                  </a:outerShdw>
                </a:effectLst>
              </a:rPr>
              <a:t>/ المبيعات</a:t>
            </a:r>
          </a:p>
        </p:txBody>
      </p:sp>
      <p:sp>
        <p:nvSpPr>
          <p:cNvPr id="13316"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3317"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50FB2B2C-21D1-4E4B-BBEF-23FB2E11C75B}" type="slidenum">
              <a:rPr lang="ar-SA" sz="1200">
                <a:solidFill>
                  <a:schemeClr val="bg1"/>
                </a:solidFill>
              </a:rPr>
              <a:pPr/>
              <a:t>3</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12"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457200" y="228600"/>
            <a:ext cx="8724900" cy="762000"/>
          </a:xfrm>
          <a:solidFill>
            <a:srgbClr val="FFFF99"/>
          </a:solidFill>
        </p:spPr>
        <p:txBody>
          <a:bodyPr/>
          <a:lstStyle/>
          <a:p>
            <a:pPr algn="ctr" rtl="1"/>
            <a:r>
              <a:rPr lang="ar-SA" sz="3600" b="1" dirty="0" smtClean="0">
                <a:solidFill>
                  <a:schemeClr val="tx1"/>
                </a:solidFill>
                <a:cs typeface="Arial" pitchFamily="34" charset="0"/>
              </a:rPr>
              <a:t>تقييم حسابات المدينين</a:t>
            </a:r>
            <a:endParaRPr lang="en-GB" sz="3600" b="1" dirty="0" smtClean="0">
              <a:solidFill>
                <a:schemeClr val="tx1"/>
              </a:solidFill>
              <a:cs typeface="Arial" pitchFamily="34" charset="0"/>
            </a:endParaRPr>
          </a:p>
        </p:txBody>
      </p:sp>
      <p:sp>
        <p:nvSpPr>
          <p:cNvPr id="18435" name="Content Placeholder 2"/>
          <p:cNvSpPr>
            <a:spLocks noGrp="1"/>
          </p:cNvSpPr>
          <p:nvPr>
            <p:ph sz="quarter" idx="4294967295"/>
          </p:nvPr>
        </p:nvSpPr>
        <p:spPr>
          <a:xfrm>
            <a:off x="457200" y="1371600"/>
            <a:ext cx="8839200" cy="4572000"/>
          </a:xfrm>
          <a:solidFill>
            <a:schemeClr val="tx2">
              <a:lumMod val="20000"/>
              <a:lumOff val="80000"/>
            </a:schemeClr>
          </a:solidFill>
        </p:spPr>
        <p:txBody>
          <a:bodyPr/>
          <a:lstStyle/>
          <a:p>
            <a:pPr marL="457200" indent="-457200" algn="just" rtl="1">
              <a:buNone/>
              <a:defRPr/>
            </a:pPr>
            <a:endParaRPr lang="ar-SA" sz="2800" b="1" dirty="0" smtClean="0">
              <a:effectLst>
                <a:outerShdw blurRad="38100" dist="38100" dir="2700000" algn="tl">
                  <a:srgbClr val="FFFFFF"/>
                </a:outerShdw>
              </a:effectLst>
            </a:endParaRPr>
          </a:p>
          <a:p>
            <a:pPr marL="457200" indent="-457200" algn="just" rtl="1">
              <a:buNone/>
              <a:defRPr/>
            </a:pPr>
            <a:r>
              <a:rPr lang="ar-SA" sz="2800" b="1" dirty="0" smtClean="0">
                <a:effectLst>
                  <a:outerShdw blurRad="38100" dist="38100" dir="2700000" algn="tl">
                    <a:srgbClr val="FFFFFF"/>
                  </a:outerShdw>
                </a:effectLst>
              </a:rPr>
              <a:t>قد يترتب على عملية بيع البضاعة أو تأدية خدمات للعملاء بالأجل خسائر نتيجة عدم قدرة المدينين على السداد وقد يكون من أسباب ذلك افلاس العميل او وفاته أو أسباب أخرى.</a:t>
            </a:r>
          </a:p>
          <a:p>
            <a:pPr marL="457200" indent="-457200" rtl="1">
              <a:buNone/>
              <a:defRPr/>
            </a:pPr>
            <a:endParaRPr lang="en-US" sz="2800" b="1" dirty="0" smtClean="0">
              <a:effectLst>
                <a:outerShdw blurRad="38100" dist="38100" dir="2700000" algn="tl">
                  <a:srgbClr val="FFFFFF"/>
                </a:outerShdw>
              </a:effectLst>
            </a:endParaRPr>
          </a:p>
          <a:p>
            <a:pPr marL="457200" indent="-457200" algn="just" rtl="1">
              <a:buFont typeface="Arial" pitchFamily="34" charset="0"/>
              <a:buNone/>
              <a:defRPr/>
            </a:pPr>
            <a:r>
              <a:rPr lang="ar-SA" sz="2800" b="1" dirty="0" smtClean="0"/>
              <a:t>ونتيجة للخسائر التي قد تنشأ من </a:t>
            </a:r>
            <a:r>
              <a:rPr lang="ar-SA" sz="2800" b="1" dirty="0" err="1" smtClean="0"/>
              <a:t>حساب </a:t>
            </a:r>
            <a:r>
              <a:rPr lang="ar-SA" sz="2800" b="1" dirty="0" smtClean="0"/>
              <a:t>(المدينون) خصوصاً اذا كانت المنشأة تعتمد بنسبة كبيرة على البيع </a:t>
            </a:r>
            <a:r>
              <a:rPr lang="ar-SA" sz="2800" b="1" dirty="0" err="1" smtClean="0"/>
              <a:t>بالاجل</a:t>
            </a:r>
            <a:r>
              <a:rPr lang="ar-SA" sz="2800" b="1" dirty="0" smtClean="0"/>
              <a:t> فإنها تقوم  بتقييم حسابات المدينين في نهاية الفترة المحاسبية بهدف إظهار هذا الحساب بصافي القيمة القابلة </a:t>
            </a:r>
            <a:r>
              <a:rPr lang="ar-SA" sz="2800" b="1" dirty="0" err="1" smtClean="0"/>
              <a:t>للتحقق </a:t>
            </a:r>
            <a:r>
              <a:rPr lang="ar-SA" sz="2800" b="1" dirty="0" smtClean="0"/>
              <a:t>(للتحصيل)، </a:t>
            </a:r>
            <a:r>
              <a:rPr lang="ar-SA" sz="2400" b="1" dirty="0" smtClean="0"/>
              <a:t>تواجه العميل</a:t>
            </a:r>
            <a:r>
              <a:rPr lang="ar-SA" sz="2400" b="1" dirty="0" err="1" smtClean="0"/>
              <a:t>).</a:t>
            </a:r>
            <a:endParaRPr lang="en-US" sz="2400" b="1" dirty="0" smtClean="0"/>
          </a:p>
        </p:txBody>
      </p:sp>
      <p:sp>
        <p:nvSpPr>
          <p:cNvPr id="14340"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4341"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251F4291-6906-4D0A-AABC-ABE40BB9B39F}" type="slidenum">
              <a:rPr lang="ar-SA" sz="1200">
                <a:solidFill>
                  <a:schemeClr val="bg1"/>
                </a:solidFill>
              </a:rPr>
              <a:pPr/>
              <a:t>4</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blinds(horizontal)">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animEffect transition="in" filter="blinds(horizontal)">
                                      <p:cBhvr>
                                        <p:cTn id="17"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marL="457200" indent="-457200" rtl="1">
              <a:defRPr/>
            </a:pPr>
            <a:r>
              <a:rPr lang="ar-SA" sz="2800" dirty="0" smtClean="0">
                <a:cs typeface="+mj-cs"/>
              </a:rPr>
              <a:t>ونتيجة لهذا يتم تصنيف المبالغ المستحقة لدى المدينين </a:t>
            </a:r>
            <a:r>
              <a:rPr lang="ar-SA" sz="2800" b="1" u="sng" dirty="0" smtClean="0">
                <a:effectLst>
                  <a:outerShdw blurRad="38100" dist="38100" dir="2700000" algn="tl">
                    <a:srgbClr val="FFFFFF"/>
                  </a:outerShdw>
                </a:effectLst>
                <a:cs typeface="+mj-cs"/>
              </a:rPr>
              <a:t>الى ثلاثة مجموعات رئيسية </a:t>
            </a:r>
            <a:r>
              <a:rPr lang="ar-SA" sz="2800" b="1" u="sng" dirty="0" err="1" smtClean="0">
                <a:effectLst>
                  <a:outerShdw blurRad="38100" dist="38100" dir="2700000" algn="tl">
                    <a:srgbClr val="FFFFFF"/>
                  </a:outerShdw>
                </a:effectLst>
                <a:cs typeface="+mj-cs"/>
              </a:rPr>
              <a:t>هى:</a:t>
            </a:r>
            <a:endParaRPr lang="ar-SA" sz="2800" b="1" u="sng" dirty="0" smtClean="0">
              <a:effectLst>
                <a:outerShdw blurRad="38100" dist="38100" dir="2700000" algn="tl">
                  <a:srgbClr val="FFFFFF"/>
                </a:outerShdw>
              </a:effectLst>
              <a:cs typeface="+mj-cs"/>
            </a:endParaRPr>
          </a:p>
          <a:p>
            <a:pPr marL="457200" indent="-457200" rtl="1">
              <a:defRPr/>
            </a:pPr>
            <a:endParaRPr lang="en-US" sz="2800" b="1" u="sng" dirty="0" smtClean="0">
              <a:effectLst>
                <a:outerShdw blurRad="38100" dist="38100" dir="2700000" algn="tl">
                  <a:srgbClr val="FFFFFF"/>
                </a:outerShdw>
              </a:effectLst>
              <a:cs typeface="+mj-cs"/>
            </a:endParaRPr>
          </a:p>
          <a:p>
            <a:pPr marL="838200" lvl="1" indent="-381000" rtl="1">
              <a:defRPr/>
            </a:pPr>
            <a:r>
              <a:rPr lang="ar-SA" b="1" u="sng" dirty="0" smtClean="0">
                <a:solidFill>
                  <a:srgbClr val="FF3300"/>
                </a:solidFill>
                <a:cs typeface="+mj-cs"/>
              </a:rPr>
              <a:t>الديون </a:t>
            </a:r>
            <a:r>
              <a:rPr lang="ar-SA" b="1" u="sng" dirty="0" err="1" smtClean="0">
                <a:solidFill>
                  <a:srgbClr val="FF3300"/>
                </a:solidFill>
                <a:cs typeface="+mj-cs"/>
              </a:rPr>
              <a:t>المعدومة</a:t>
            </a:r>
            <a:r>
              <a:rPr lang="ar-SA" dirty="0" err="1" smtClean="0">
                <a:cs typeface="+mj-cs"/>
              </a:rPr>
              <a:t> </a:t>
            </a:r>
            <a:r>
              <a:rPr lang="ar-SA" dirty="0" smtClean="0">
                <a:cs typeface="+mj-cs"/>
              </a:rPr>
              <a:t>(وهي الديون المؤكد فقدانها أو عدم تحصيلها</a:t>
            </a:r>
            <a:r>
              <a:rPr lang="ar-SA" dirty="0" err="1" smtClean="0">
                <a:cs typeface="+mj-cs"/>
              </a:rPr>
              <a:t>)</a:t>
            </a:r>
            <a:endParaRPr lang="en-US" dirty="0" smtClean="0">
              <a:cs typeface="+mj-cs"/>
            </a:endParaRPr>
          </a:p>
          <a:p>
            <a:pPr marL="838200" lvl="1" indent="-381000" rtl="1">
              <a:defRPr/>
            </a:pPr>
            <a:r>
              <a:rPr lang="ar-SA" b="1" u="sng" dirty="0" smtClean="0">
                <a:solidFill>
                  <a:srgbClr val="FF3300"/>
                </a:solidFill>
                <a:cs typeface="+mj-cs"/>
              </a:rPr>
              <a:t>الديون المشكوك في </a:t>
            </a:r>
            <a:r>
              <a:rPr lang="ar-SA" b="1" u="sng" dirty="0" err="1" smtClean="0">
                <a:solidFill>
                  <a:srgbClr val="FF3300"/>
                </a:solidFill>
                <a:cs typeface="+mj-cs"/>
              </a:rPr>
              <a:t>تحصيلها</a:t>
            </a:r>
            <a:r>
              <a:rPr lang="ar-SA" dirty="0" err="1" smtClean="0">
                <a:cs typeface="+mj-cs"/>
              </a:rPr>
              <a:t> </a:t>
            </a:r>
            <a:r>
              <a:rPr lang="ar-SA" dirty="0" smtClean="0">
                <a:cs typeface="+mj-cs"/>
              </a:rPr>
              <a:t>(وهي الديون التي يوجد شك في تحصيلها نتيجة تعثر أو ظروف</a:t>
            </a:r>
          </a:p>
          <a:p>
            <a:pPr marL="838200" lvl="1" indent="-381000" rtl="1">
              <a:defRPr/>
            </a:pPr>
            <a:r>
              <a:rPr lang="ar-SA" b="1" u="sng" dirty="0" smtClean="0">
                <a:solidFill>
                  <a:srgbClr val="FF3300"/>
                </a:solidFill>
              </a:rPr>
              <a:t>الديون </a:t>
            </a:r>
            <a:r>
              <a:rPr lang="ar-SA" b="1" u="sng" dirty="0" err="1" smtClean="0">
                <a:solidFill>
                  <a:srgbClr val="FF3300"/>
                </a:solidFill>
              </a:rPr>
              <a:t>الجيدة</a:t>
            </a:r>
            <a:r>
              <a:rPr lang="ar-SA" dirty="0" err="1" smtClean="0"/>
              <a:t> </a:t>
            </a:r>
            <a:r>
              <a:rPr lang="ar-SA" dirty="0" smtClean="0"/>
              <a:t>(وهي التي يغلب الظن أنها مضمونة التحصيل</a:t>
            </a:r>
            <a:r>
              <a:rPr lang="ar-SA" dirty="0" err="1" smtClean="0"/>
              <a:t>)</a:t>
            </a:r>
            <a:endParaRPr lang="ar-SA" dirty="0" smtClean="0"/>
          </a:p>
          <a:p>
            <a:pPr marL="838200" lvl="1" indent="-381000" rtl="1">
              <a:defRPr/>
            </a:pPr>
            <a:endParaRPr lang="ar-SA" dirty="0">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228600" y="228600"/>
            <a:ext cx="8953500" cy="762000"/>
          </a:xfrm>
          <a:solidFill>
            <a:srgbClr val="FFFF99"/>
          </a:solidFill>
        </p:spPr>
        <p:txBody>
          <a:bodyPr/>
          <a:lstStyle/>
          <a:p>
            <a:pPr algn="ctr" rtl="1"/>
            <a:r>
              <a:rPr lang="ar-SA" sz="3600" b="1" dirty="0" smtClean="0">
                <a:solidFill>
                  <a:schemeClr val="tx1"/>
                </a:solidFill>
                <a:cs typeface="Arial" pitchFamily="34" charset="0"/>
              </a:rPr>
              <a:t>الديون المعدومة</a:t>
            </a:r>
            <a:endParaRPr lang="en-GB" sz="3600" b="1" dirty="0" smtClean="0">
              <a:solidFill>
                <a:schemeClr val="tx1"/>
              </a:solidFill>
              <a:cs typeface="Arial" pitchFamily="34" charset="0"/>
            </a:endParaRPr>
          </a:p>
        </p:txBody>
      </p:sp>
      <p:sp>
        <p:nvSpPr>
          <p:cNvPr id="18435" name="Content Placeholder 2"/>
          <p:cNvSpPr>
            <a:spLocks noGrp="1"/>
          </p:cNvSpPr>
          <p:nvPr>
            <p:ph sz="quarter" idx="4294967295"/>
          </p:nvPr>
        </p:nvSpPr>
        <p:spPr>
          <a:xfrm>
            <a:off x="304800" y="1828800"/>
            <a:ext cx="9144000" cy="3733800"/>
          </a:xfrm>
          <a:solidFill>
            <a:schemeClr val="tx2">
              <a:lumMod val="20000"/>
              <a:lumOff val="80000"/>
            </a:schemeClr>
          </a:solidFill>
        </p:spPr>
        <p:txBody>
          <a:bodyPr/>
          <a:lstStyle/>
          <a:p>
            <a:pPr marL="457200" indent="-457200" algn="just" rtl="1">
              <a:buFont typeface="Arial" pitchFamily="34" charset="0"/>
              <a:buNone/>
              <a:defRPr/>
            </a:pPr>
            <a:r>
              <a:rPr lang="ar-SA" b="1" u="sng" dirty="0" smtClean="0">
                <a:solidFill>
                  <a:srgbClr val="FF3300"/>
                </a:solidFill>
              </a:rPr>
              <a:t>الديون المعدومة هي</a:t>
            </a:r>
            <a:r>
              <a:rPr lang="ar-SA" dirty="0" smtClean="0"/>
              <a:t> تلك الديون التي ثبت عدم القدرة على تحصيلها بسبب إفلاس المدين أو سقوط الدين بالتقادم أو لأي سبب آخر، ومتى ما تم التأكد من عدم احتمال تحصيل هذه الديون فانه يتم إعدامها أو شطبها من الدفاتر بحيث ينقص رصيد </a:t>
            </a:r>
            <a:r>
              <a:rPr lang="ar-SA" dirty="0" err="1" smtClean="0"/>
              <a:t>حساب </a:t>
            </a:r>
            <a:r>
              <a:rPr lang="ar-SA" dirty="0" smtClean="0"/>
              <a:t>(المدينون) بقيمة الديون المعدومة التي يتم تحميلها على الدخل حسب الطريقة المحاسبية المتبعة.</a:t>
            </a:r>
          </a:p>
        </p:txBody>
      </p:sp>
      <p:sp>
        <p:nvSpPr>
          <p:cNvPr id="15364"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5365"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BE71088D-FAD2-4903-8015-2BB8C23B8DE0}" type="slidenum">
              <a:rPr lang="ar-SA" sz="1200">
                <a:solidFill>
                  <a:schemeClr val="bg1"/>
                </a:solidFill>
              </a:rPr>
              <a:pPr/>
              <a:t>6</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12"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228600" y="228600"/>
            <a:ext cx="8953500" cy="762000"/>
          </a:xfrm>
          <a:solidFill>
            <a:srgbClr val="FFFF99"/>
          </a:solidFill>
        </p:spPr>
        <p:txBody>
          <a:bodyPr/>
          <a:lstStyle/>
          <a:p>
            <a:pPr algn="ctr" rtl="1"/>
            <a:r>
              <a:rPr lang="ar-SA" sz="3600" b="1" dirty="0" smtClean="0">
                <a:solidFill>
                  <a:schemeClr val="tx1"/>
                </a:solidFill>
                <a:cs typeface="Arial" pitchFamily="34" charset="0"/>
              </a:rPr>
              <a:t>الديون المشكوك في تحصيلها</a:t>
            </a:r>
            <a:endParaRPr lang="en-GB" sz="3600" b="1" dirty="0" smtClean="0">
              <a:solidFill>
                <a:schemeClr val="tx1"/>
              </a:solidFill>
              <a:cs typeface="Arial" pitchFamily="34" charset="0"/>
            </a:endParaRPr>
          </a:p>
        </p:txBody>
      </p:sp>
      <p:sp>
        <p:nvSpPr>
          <p:cNvPr id="18435" name="Content Placeholder 2"/>
          <p:cNvSpPr>
            <a:spLocks noGrp="1"/>
          </p:cNvSpPr>
          <p:nvPr>
            <p:ph sz="quarter" idx="4294967295"/>
          </p:nvPr>
        </p:nvSpPr>
        <p:spPr>
          <a:xfrm>
            <a:off x="152400" y="1066800"/>
            <a:ext cx="9144000" cy="4953000"/>
          </a:xfrm>
          <a:solidFill>
            <a:schemeClr val="tx2">
              <a:lumMod val="20000"/>
              <a:lumOff val="80000"/>
            </a:schemeClr>
          </a:solidFill>
        </p:spPr>
        <p:txBody>
          <a:bodyPr/>
          <a:lstStyle/>
          <a:p>
            <a:pPr marL="457200" indent="-457200" rtl="1">
              <a:defRPr/>
            </a:pPr>
            <a:r>
              <a:rPr lang="ar-SA" sz="2400" dirty="0" smtClean="0"/>
              <a:t>نتيجة لاحتمال عدم تحصيل بعض الديون فان الديون المشكوك في تحصيلها يحتاط لها بتكوين مخصص يسمى </a:t>
            </a:r>
            <a:r>
              <a:rPr lang="ar-SA" sz="2400" b="1" u="sng" dirty="0" smtClean="0">
                <a:solidFill>
                  <a:srgbClr val="FF3300"/>
                </a:solidFill>
              </a:rPr>
              <a:t>مخصص الديون المشكوك في تحصيلها</a:t>
            </a:r>
            <a:r>
              <a:rPr lang="ar-SA" sz="2400" dirty="0" smtClean="0"/>
              <a:t> يتحمل ملخص الدخل بالخسائر الناتجة عن تكوين أو زيادة المخصص ويظهر رصيده في قائمة المركز المالي مطروحا من حساب </a:t>
            </a:r>
            <a:r>
              <a:rPr lang="ar-SA" sz="2400" dirty="0" err="1" smtClean="0"/>
              <a:t>المدينون.</a:t>
            </a:r>
            <a:r>
              <a:rPr lang="ar-SA" sz="2400" dirty="0" smtClean="0"/>
              <a:t> </a:t>
            </a:r>
          </a:p>
          <a:p>
            <a:pPr marL="457200" indent="-457200" rtl="1">
              <a:defRPr/>
            </a:pPr>
            <a:endParaRPr lang="ar-SA" sz="2400" dirty="0" smtClean="0"/>
          </a:p>
          <a:p>
            <a:pPr marL="457200" indent="-457200" rtl="1">
              <a:defRPr/>
            </a:pPr>
            <a:r>
              <a:rPr lang="ar-SA" sz="2400" dirty="0" smtClean="0"/>
              <a:t>أى أنه في حالة الشك في تحصيل الديون المستحقة على المدينين تقوم المنشأة بتقدير قيمة الخسائر المتوقعة من عدم تحصيل تلك الديون، </a:t>
            </a:r>
            <a:r>
              <a:rPr lang="ar-SA" sz="2400" b="1" u="sng" dirty="0" smtClean="0">
                <a:solidFill>
                  <a:srgbClr val="FF3300"/>
                </a:solidFill>
              </a:rPr>
              <a:t>وذلك تطبيقاً لمفهوم </a:t>
            </a:r>
            <a:r>
              <a:rPr lang="ar-SA" sz="2400" b="1" u="sng" dirty="0" err="1" smtClean="0">
                <a:solidFill>
                  <a:srgbClr val="FF3300"/>
                </a:solidFill>
              </a:rPr>
              <a:t>التحفظ </a:t>
            </a:r>
            <a:r>
              <a:rPr lang="ar-SA" sz="2400" b="1" u="sng" dirty="0" smtClean="0">
                <a:solidFill>
                  <a:srgbClr val="FF3300"/>
                </a:solidFill>
              </a:rPr>
              <a:t>(الحيطة والحذر</a:t>
            </a:r>
            <a:r>
              <a:rPr lang="ar-SA" sz="2400" b="1" u="sng" dirty="0" err="1" smtClean="0">
                <a:solidFill>
                  <a:srgbClr val="FF3300"/>
                </a:solidFill>
              </a:rPr>
              <a:t>).</a:t>
            </a:r>
            <a:endParaRPr lang="ar-SA" sz="2400" b="1" u="sng" dirty="0" smtClean="0">
              <a:solidFill>
                <a:srgbClr val="FF3300"/>
              </a:solidFill>
            </a:endParaRPr>
          </a:p>
          <a:p>
            <a:pPr marL="457200" indent="-457200" rtl="1">
              <a:buNone/>
              <a:defRPr/>
            </a:pPr>
            <a:endParaRPr lang="ar-SA" sz="2400" b="1" u="sng" dirty="0" smtClean="0">
              <a:solidFill>
                <a:srgbClr val="FF3300"/>
              </a:solidFill>
            </a:endParaRPr>
          </a:p>
          <a:p>
            <a:pPr marL="457200" indent="-457200" rtl="1">
              <a:defRPr/>
            </a:pPr>
            <a:r>
              <a:rPr lang="ar-SA" sz="2400" dirty="0" smtClean="0"/>
              <a:t>طرق تقدير مخصص الديون المشكوك في </a:t>
            </a:r>
            <a:r>
              <a:rPr lang="ar-SA" sz="2400" dirty="0" err="1" smtClean="0"/>
              <a:t>تحصيلها:</a:t>
            </a:r>
            <a:r>
              <a:rPr lang="ar-SA" sz="2400" dirty="0" smtClean="0"/>
              <a:t> </a:t>
            </a:r>
          </a:p>
          <a:p>
            <a:pPr marL="838200" lvl="1" indent="-381000" rtl="1">
              <a:buFontTx/>
              <a:buAutoNum type="arabicPeriod"/>
              <a:defRPr/>
            </a:pPr>
            <a:r>
              <a:rPr lang="ar-SA" sz="2000" b="1" dirty="0" smtClean="0"/>
              <a:t>الديون المشكوك في تحصيلها كنسبة من المبيعات الآجلة</a:t>
            </a:r>
          </a:p>
          <a:p>
            <a:pPr marL="838200" lvl="1" indent="-381000" rtl="1">
              <a:buFontTx/>
              <a:buAutoNum type="arabicPeriod"/>
              <a:defRPr/>
            </a:pPr>
            <a:r>
              <a:rPr lang="ar-SA" sz="2000" b="1" dirty="0" smtClean="0"/>
              <a:t>الديون المشكوك في تحصيلها كنسبة من رصيد المدينين</a:t>
            </a:r>
            <a:endParaRPr lang="ar-SA" sz="2000" b="1" u="sng" dirty="0" smtClean="0">
              <a:solidFill>
                <a:srgbClr val="FF3300"/>
              </a:solidFill>
            </a:endParaRPr>
          </a:p>
        </p:txBody>
      </p:sp>
      <p:sp>
        <p:nvSpPr>
          <p:cNvPr id="18436"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8437"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BA0D9705-0C71-48D6-AF33-13ACF53E5452}" type="slidenum">
              <a:rPr lang="ar-SA" sz="1200">
                <a:solidFill>
                  <a:schemeClr val="bg1"/>
                </a:solidFill>
              </a:rPr>
              <a:pPr/>
              <a:t>7</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12" dur="500"/>
                                        <p:tgtEl>
                                          <p:spTgt spid="184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435">
                                            <p:txEl>
                                              <p:pRg st="4" end="4"/>
                                            </p:txEl>
                                          </p:spTgt>
                                        </p:tgtEl>
                                        <p:attrNameLst>
                                          <p:attrName>style.visibility</p:attrName>
                                        </p:attrNameLst>
                                      </p:cBhvr>
                                      <p:to>
                                        <p:strVal val="visible"/>
                                      </p:to>
                                    </p:set>
                                    <p:animEffect transition="in" filter="blinds(horizontal)">
                                      <p:cBhvr>
                                        <p:cTn id="22" dur="500"/>
                                        <p:tgtEl>
                                          <p:spTgt spid="18435">
                                            <p:txEl>
                                              <p:pRg st="4" end="4"/>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8435">
                                            <p:txEl>
                                              <p:pRg st="5" end="5"/>
                                            </p:txEl>
                                          </p:spTgt>
                                        </p:tgtEl>
                                        <p:attrNameLst>
                                          <p:attrName>style.visibility</p:attrName>
                                        </p:attrNameLst>
                                      </p:cBhvr>
                                      <p:to>
                                        <p:strVal val="visible"/>
                                      </p:to>
                                    </p:set>
                                    <p:animEffect transition="in" filter="blinds(horizontal)">
                                      <p:cBhvr>
                                        <p:cTn id="25" dur="500"/>
                                        <p:tgtEl>
                                          <p:spTgt spid="18435">
                                            <p:txEl>
                                              <p:pRg st="5" end="5"/>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8435">
                                            <p:txEl>
                                              <p:pRg st="6" end="6"/>
                                            </p:txEl>
                                          </p:spTgt>
                                        </p:tgtEl>
                                        <p:attrNameLst>
                                          <p:attrName>style.visibility</p:attrName>
                                        </p:attrNameLst>
                                      </p:cBhvr>
                                      <p:to>
                                        <p:strVal val="visible"/>
                                      </p:to>
                                    </p:set>
                                    <p:animEffect transition="in" filter="blinds(horizontal)">
                                      <p:cBhvr>
                                        <p:cTn id="28" dur="500"/>
                                        <p:tgtEl>
                                          <p:spTgt spid="18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228600" y="228600"/>
            <a:ext cx="8953500" cy="762000"/>
          </a:xfrm>
          <a:solidFill>
            <a:srgbClr val="FFFF99"/>
          </a:solidFill>
        </p:spPr>
        <p:txBody>
          <a:bodyPr/>
          <a:lstStyle/>
          <a:p>
            <a:pPr algn="ctr" rtl="1"/>
            <a:r>
              <a:rPr lang="ar-SA" sz="3600" b="1" dirty="0" smtClean="0">
                <a:solidFill>
                  <a:schemeClr val="tx1"/>
                </a:solidFill>
                <a:cs typeface="Arial" pitchFamily="34" charset="0"/>
              </a:rPr>
              <a:t>الديون الجيدة</a:t>
            </a:r>
            <a:endParaRPr lang="en-GB" sz="3600" b="1" dirty="0" smtClean="0">
              <a:solidFill>
                <a:schemeClr val="tx1"/>
              </a:solidFill>
              <a:cs typeface="Arial" pitchFamily="34" charset="0"/>
            </a:endParaRPr>
          </a:p>
        </p:txBody>
      </p:sp>
      <p:sp>
        <p:nvSpPr>
          <p:cNvPr id="18435" name="Content Placeholder 2"/>
          <p:cNvSpPr>
            <a:spLocks noGrp="1"/>
          </p:cNvSpPr>
          <p:nvPr>
            <p:ph sz="quarter" idx="4294967295"/>
          </p:nvPr>
        </p:nvSpPr>
        <p:spPr>
          <a:xfrm>
            <a:off x="304800" y="1828800"/>
            <a:ext cx="9144000" cy="3733800"/>
          </a:xfrm>
          <a:solidFill>
            <a:schemeClr val="tx2">
              <a:lumMod val="20000"/>
              <a:lumOff val="80000"/>
            </a:schemeClr>
          </a:solidFill>
        </p:spPr>
        <p:txBody>
          <a:bodyPr/>
          <a:lstStyle/>
          <a:p>
            <a:pPr marL="457200" indent="-457200" algn="just" rtl="1">
              <a:buFont typeface="Arial" pitchFamily="34" charset="0"/>
              <a:buNone/>
              <a:defRPr/>
            </a:pPr>
            <a:r>
              <a:rPr lang="ar-SA" b="1" u="sng" dirty="0" smtClean="0">
                <a:solidFill>
                  <a:srgbClr val="FF3300"/>
                </a:solidFill>
              </a:rPr>
              <a:t>الديون الجيدة هي</a:t>
            </a:r>
            <a:r>
              <a:rPr lang="ar-SA" dirty="0" smtClean="0"/>
              <a:t> هي الديون القابلة للتحقق أو التحصيل وهي القيمة الصافية لحسابات المدينين بعد شطب الديون المعدومة وتكوين مخصص للديون المشكوك في </a:t>
            </a:r>
            <a:r>
              <a:rPr lang="ar-SA" dirty="0" err="1" smtClean="0"/>
              <a:t>تحصيلها.</a:t>
            </a:r>
            <a:r>
              <a:rPr lang="ar-SA" dirty="0" smtClean="0"/>
              <a:t> ويظهر حساب المدينين في قائمة المركز المالي في نهاية العام بالقيمة الصافية بعد طرح مخصص الديون المشكوك في تحصيلها الذي يعاد تقديره في نهاية كل فترة محاسبية.</a:t>
            </a:r>
          </a:p>
        </p:txBody>
      </p:sp>
      <p:sp>
        <p:nvSpPr>
          <p:cNvPr id="15364"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5365"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BE71088D-FAD2-4903-8015-2BB8C23B8DE0}" type="slidenum">
              <a:rPr lang="ar-SA" sz="1200">
                <a:solidFill>
                  <a:schemeClr val="bg1"/>
                </a:solidFill>
              </a:rPr>
              <a:pPr/>
              <a:t>8</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12"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533400" y="304800"/>
            <a:ext cx="8839200" cy="685800"/>
          </a:xfrm>
          <a:solidFill>
            <a:srgbClr val="FFFF99"/>
          </a:solidFill>
        </p:spPr>
        <p:txBody>
          <a:bodyPr/>
          <a:lstStyle/>
          <a:p>
            <a:pPr algn="ctr" rtl="1"/>
            <a:r>
              <a:rPr lang="ar-SA" sz="3200" b="1" dirty="0" smtClean="0">
                <a:solidFill>
                  <a:schemeClr val="tx1"/>
                </a:solidFill>
                <a:cs typeface="Arial" pitchFamily="34" charset="0"/>
              </a:rPr>
              <a:t>مثال</a:t>
            </a:r>
            <a:endParaRPr lang="en-GB" sz="3200" b="1" dirty="0" smtClean="0">
              <a:solidFill>
                <a:schemeClr val="tx1"/>
              </a:solidFill>
              <a:cs typeface="Arial" pitchFamily="34" charset="0"/>
            </a:endParaRPr>
          </a:p>
        </p:txBody>
      </p:sp>
      <p:sp>
        <p:nvSpPr>
          <p:cNvPr id="18435" name="Content Placeholder 2"/>
          <p:cNvSpPr>
            <a:spLocks noGrp="1"/>
          </p:cNvSpPr>
          <p:nvPr>
            <p:ph sz="quarter" idx="4294967295"/>
          </p:nvPr>
        </p:nvSpPr>
        <p:spPr>
          <a:xfrm>
            <a:off x="533400" y="1981200"/>
            <a:ext cx="8839200" cy="3657600"/>
          </a:xfrm>
          <a:solidFill>
            <a:schemeClr val="tx2">
              <a:lumMod val="20000"/>
              <a:lumOff val="80000"/>
            </a:schemeClr>
          </a:solidFill>
        </p:spPr>
        <p:txBody>
          <a:bodyPr/>
          <a:lstStyle/>
          <a:p>
            <a:pPr marL="457200" indent="-457200" rtl="1">
              <a:buNone/>
              <a:defRPr/>
            </a:pPr>
            <a:r>
              <a:rPr lang="ar-SA" sz="2800" dirty="0" smtClean="0">
                <a:cs typeface="+mj-cs"/>
              </a:rPr>
              <a:t>اذا علمت ان رصيد حساب المدينون المستخرج  من دفاتر مؤسسة السلوى التجارية في 30-12- </a:t>
            </a:r>
            <a:r>
              <a:rPr lang="ar-SA" sz="2800" dirty="0" err="1" smtClean="0">
                <a:cs typeface="+mj-cs"/>
              </a:rPr>
              <a:t>1433هـ</a:t>
            </a:r>
            <a:r>
              <a:rPr lang="ar-SA" sz="2800" dirty="0" smtClean="0">
                <a:cs typeface="+mj-cs"/>
              </a:rPr>
              <a:t> هو 115000 ريال، وفى نفس التاريخ تقرر إعدام ديون بقيمة 5000 </a:t>
            </a:r>
            <a:r>
              <a:rPr lang="ar-SA" sz="2800" dirty="0" err="1" smtClean="0">
                <a:cs typeface="+mj-cs"/>
              </a:rPr>
              <a:t>ريال.</a:t>
            </a:r>
            <a:r>
              <a:rPr lang="ar-SA" sz="2800" dirty="0" smtClean="0">
                <a:cs typeface="+mj-cs"/>
              </a:rPr>
              <a:t> و</a:t>
            </a:r>
            <a:r>
              <a:rPr lang="ar-SA" sz="2800" dirty="0" smtClean="0">
                <a:latin typeface="Calibri" pitchFamily="34" charset="0"/>
                <a:cs typeface="+mj-cs"/>
              </a:rPr>
              <a:t>قررت المنشأة تكوين مخصص مقداره 5% كنسبة من رصيد المدينين.</a:t>
            </a:r>
            <a:endParaRPr lang="ar-SA" sz="2800" dirty="0" smtClean="0">
              <a:cs typeface="+mj-cs"/>
            </a:endParaRPr>
          </a:p>
          <a:p>
            <a:pPr marL="457200" indent="-457200" rtl="1">
              <a:buFont typeface="Arial" pitchFamily="34" charset="0"/>
              <a:buNone/>
              <a:defRPr/>
            </a:pPr>
            <a:r>
              <a:rPr lang="ar-SA" sz="2800" u="sng" dirty="0" err="1" smtClean="0">
                <a:cs typeface="+mj-cs"/>
              </a:rPr>
              <a:t>المطلوب:</a:t>
            </a:r>
            <a:r>
              <a:rPr lang="ar-SA" sz="2800" u="sng" dirty="0" smtClean="0">
                <a:cs typeface="+mj-cs"/>
              </a:rPr>
              <a:t> </a:t>
            </a:r>
          </a:p>
          <a:p>
            <a:pPr marL="838200" lvl="1" indent="-381000" rtl="1">
              <a:defRPr/>
            </a:pPr>
            <a:r>
              <a:rPr lang="ar-SA" sz="2400" dirty="0" smtClean="0">
                <a:cs typeface="+mj-cs"/>
              </a:rPr>
              <a:t>تقدير قيمة مخصص الديون المشكوك في تحصيلها</a:t>
            </a:r>
          </a:p>
          <a:p>
            <a:pPr marL="838200" lvl="1" indent="-381000" rtl="1">
              <a:defRPr/>
            </a:pPr>
            <a:r>
              <a:rPr lang="ar-SA" sz="2400" dirty="0" smtClean="0">
                <a:cs typeface="+mj-cs"/>
              </a:rPr>
              <a:t>إظهار القيمة الصافية </a:t>
            </a:r>
            <a:r>
              <a:rPr lang="ar-SA" sz="2400" dirty="0" err="1" smtClean="0">
                <a:cs typeface="+mj-cs"/>
              </a:rPr>
              <a:t>للمدينين </a:t>
            </a:r>
            <a:r>
              <a:rPr lang="ar-SA" sz="2400" dirty="0" smtClean="0">
                <a:cs typeface="+mj-cs"/>
              </a:rPr>
              <a:t>(الديون الجيدة) الواجب إظهارها في قائمة المركز المالي.</a:t>
            </a:r>
          </a:p>
        </p:txBody>
      </p:sp>
      <p:sp>
        <p:nvSpPr>
          <p:cNvPr id="16388"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6389"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91C2A1C8-B175-49D7-AF41-896E6F131993}" type="slidenum">
              <a:rPr lang="ar-SA" sz="1200">
                <a:solidFill>
                  <a:schemeClr val="bg1"/>
                </a:solidFill>
              </a:rPr>
              <a:pPr/>
              <a:t>9</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rtl="1"/>
            <a:r>
              <a:rPr lang="ar-SA" sz="2400" dirty="0" smtClean="0"/>
              <a:t>الرصيد الجديد لإجمالي حسابات المدينين بعد طرح الديون المعدومة عند الجرد </a:t>
            </a:r>
            <a:r>
              <a:rPr lang="ar-SA" sz="2400" dirty="0" err="1" smtClean="0"/>
              <a:t>هو:</a:t>
            </a:r>
            <a:endParaRPr lang="ar-SA" sz="2400" dirty="0" smtClean="0"/>
          </a:p>
          <a:p>
            <a:pPr rtl="1"/>
            <a:r>
              <a:rPr lang="ar-SA" sz="2800" dirty="0" smtClean="0"/>
              <a:t>إجمالي المدينين= الرصيد </a:t>
            </a:r>
            <a:r>
              <a:rPr lang="ar-SA" sz="2800" dirty="0" err="1" smtClean="0"/>
              <a:t>السابق </a:t>
            </a:r>
            <a:r>
              <a:rPr lang="ar-SA" sz="2800" dirty="0" smtClean="0"/>
              <a:t>– الديون المعدومة</a:t>
            </a:r>
          </a:p>
          <a:p>
            <a:pPr rtl="1"/>
            <a:r>
              <a:rPr lang="ar-SA" sz="2800" dirty="0" smtClean="0"/>
              <a:t>                 = </a:t>
            </a:r>
            <a:r>
              <a:rPr lang="ar-SA" sz="2800" dirty="0" err="1" smtClean="0"/>
              <a:t>115000 </a:t>
            </a:r>
            <a:r>
              <a:rPr lang="ar-SA" sz="2800" dirty="0" smtClean="0"/>
              <a:t>– </a:t>
            </a:r>
            <a:r>
              <a:rPr lang="ar-SA" sz="2800" dirty="0" err="1" smtClean="0"/>
              <a:t>5000 </a:t>
            </a:r>
            <a:r>
              <a:rPr lang="ar-SA" sz="2800" dirty="0" smtClean="0"/>
              <a:t>= 110000 ريال</a:t>
            </a:r>
          </a:p>
          <a:p>
            <a:pPr rtl="1"/>
            <a:endParaRPr lang="ar-SA" sz="2800" dirty="0" smtClean="0"/>
          </a:p>
          <a:p>
            <a:pPr rtl="1"/>
            <a:r>
              <a:rPr lang="ar-SA" sz="2800" dirty="0" smtClean="0"/>
              <a:t>مخصص الديون المشكوك في </a:t>
            </a:r>
            <a:r>
              <a:rPr lang="ar-SA" sz="2800" dirty="0" err="1" smtClean="0"/>
              <a:t>تحصيلها </a:t>
            </a:r>
            <a:r>
              <a:rPr lang="ar-SA" sz="2800" dirty="0" smtClean="0"/>
              <a:t>= </a:t>
            </a:r>
            <a:r>
              <a:rPr lang="ar-SA" sz="2800" dirty="0" err="1" smtClean="0"/>
              <a:t>110000 </a:t>
            </a:r>
            <a:r>
              <a:rPr lang="ar-SA" sz="2800" dirty="0" smtClean="0"/>
              <a:t>× </a:t>
            </a:r>
            <a:r>
              <a:rPr lang="ar-SA" sz="2800" dirty="0" err="1" smtClean="0"/>
              <a:t>5% </a:t>
            </a:r>
            <a:r>
              <a:rPr lang="ar-SA" sz="2800" dirty="0" smtClean="0"/>
              <a:t>=5500 ريال</a:t>
            </a:r>
          </a:p>
          <a:p>
            <a:pPr rtl="1"/>
            <a:endParaRPr lang="ar-SA" sz="2800" dirty="0" smtClean="0"/>
          </a:p>
          <a:p>
            <a:pPr rtl="1"/>
            <a:r>
              <a:rPr lang="ar-SA" sz="2800" dirty="0" smtClean="0"/>
              <a:t>صافي </a:t>
            </a:r>
            <a:r>
              <a:rPr lang="ar-SA" sz="2800" dirty="0" err="1" smtClean="0"/>
              <a:t>المدينين </a:t>
            </a:r>
            <a:r>
              <a:rPr lang="ar-SA" sz="2800" dirty="0" smtClean="0"/>
              <a:t>(الديون الجديدة</a:t>
            </a:r>
            <a:r>
              <a:rPr lang="ar-SA" sz="2800" dirty="0" err="1" smtClean="0"/>
              <a:t>) </a:t>
            </a:r>
            <a:r>
              <a:rPr lang="ar-SA" sz="2800" dirty="0" smtClean="0"/>
              <a:t>= </a:t>
            </a:r>
            <a:r>
              <a:rPr lang="ar-SA" sz="2800" dirty="0" err="1" smtClean="0"/>
              <a:t>110000 </a:t>
            </a:r>
            <a:r>
              <a:rPr lang="ar-SA" sz="2800" dirty="0" smtClean="0"/>
              <a:t>– </a:t>
            </a:r>
            <a:r>
              <a:rPr lang="ar-SA" sz="2800" dirty="0" err="1" smtClean="0"/>
              <a:t>5500 </a:t>
            </a:r>
            <a:r>
              <a:rPr lang="ar-SA" sz="2800" dirty="0" smtClean="0"/>
              <a:t>= 104500 ريال</a:t>
            </a:r>
          </a:p>
          <a:p>
            <a:pPr rtl="1"/>
            <a:endParaRPr lang="en-US" sz="2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533400" y="304800"/>
            <a:ext cx="8839200" cy="685800"/>
          </a:xfrm>
          <a:solidFill>
            <a:srgbClr val="FFFF99"/>
          </a:solidFill>
        </p:spPr>
        <p:txBody>
          <a:bodyPr/>
          <a:lstStyle/>
          <a:p>
            <a:pPr algn="ctr" rtl="1"/>
            <a:r>
              <a:rPr lang="ar-SA" sz="3200" b="1" dirty="0" smtClean="0">
                <a:solidFill>
                  <a:schemeClr val="tx1"/>
                </a:solidFill>
                <a:cs typeface="Arial" pitchFamily="34" charset="0"/>
              </a:rPr>
              <a:t>مثال 2</a:t>
            </a:r>
            <a:endParaRPr lang="en-GB" sz="3200" b="1" dirty="0" smtClean="0">
              <a:solidFill>
                <a:schemeClr val="tx1"/>
              </a:solidFill>
              <a:cs typeface="Arial" pitchFamily="34" charset="0"/>
            </a:endParaRPr>
          </a:p>
        </p:txBody>
      </p:sp>
      <p:sp>
        <p:nvSpPr>
          <p:cNvPr id="18435" name="Content Placeholder 2"/>
          <p:cNvSpPr>
            <a:spLocks noGrp="1"/>
          </p:cNvSpPr>
          <p:nvPr>
            <p:ph sz="quarter" idx="4294967295"/>
          </p:nvPr>
        </p:nvSpPr>
        <p:spPr>
          <a:xfrm>
            <a:off x="533400" y="1981200"/>
            <a:ext cx="8839200" cy="3657600"/>
          </a:xfrm>
          <a:solidFill>
            <a:schemeClr val="tx2">
              <a:lumMod val="20000"/>
              <a:lumOff val="80000"/>
            </a:schemeClr>
          </a:solidFill>
        </p:spPr>
        <p:txBody>
          <a:bodyPr/>
          <a:lstStyle/>
          <a:p>
            <a:pPr marL="457200" indent="-457200" rtl="1">
              <a:buNone/>
              <a:defRPr/>
            </a:pPr>
            <a:r>
              <a:rPr lang="ar-SA" sz="2800" dirty="0" smtClean="0">
                <a:cs typeface="+mj-cs"/>
              </a:rPr>
              <a:t>اذا كان رصيد حساب المدينون المستخرج  من الدفاتر في 30-12- </a:t>
            </a:r>
            <a:r>
              <a:rPr lang="ar-SA" sz="2800" dirty="0" err="1" smtClean="0">
                <a:cs typeface="+mj-cs"/>
              </a:rPr>
              <a:t>1433هـ</a:t>
            </a:r>
            <a:r>
              <a:rPr lang="ar-SA" sz="2800" dirty="0" smtClean="0">
                <a:cs typeface="+mj-cs"/>
              </a:rPr>
              <a:t> هو 157000 ريال، وفى نفس التاريخ تقرر إعدام ديون بقيمة 7000 </a:t>
            </a:r>
            <a:r>
              <a:rPr lang="ar-SA" sz="2800" dirty="0" err="1" smtClean="0">
                <a:cs typeface="+mj-cs"/>
              </a:rPr>
              <a:t>ريال.</a:t>
            </a:r>
            <a:r>
              <a:rPr lang="ar-SA" sz="2800" dirty="0" smtClean="0">
                <a:cs typeface="+mj-cs"/>
              </a:rPr>
              <a:t> و</a:t>
            </a:r>
            <a:r>
              <a:rPr lang="ar-SA" sz="2800" dirty="0" smtClean="0">
                <a:latin typeface="Calibri" pitchFamily="34" charset="0"/>
                <a:cs typeface="+mj-cs"/>
              </a:rPr>
              <a:t>قررت المنشأة تكوين مخصص مقداره 4% كنسبة من رصيد المدينين.</a:t>
            </a:r>
            <a:endParaRPr lang="ar-SA" sz="2800" dirty="0" smtClean="0">
              <a:cs typeface="+mj-cs"/>
            </a:endParaRPr>
          </a:p>
          <a:p>
            <a:pPr marL="457200" indent="-457200" rtl="1">
              <a:buFont typeface="Arial" pitchFamily="34" charset="0"/>
              <a:buNone/>
              <a:defRPr/>
            </a:pPr>
            <a:r>
              <a:rPr lang="ar-SA" sz="2800" u="sng" dirty="0" err="1" smtClean="0">
                <a:cs typeface="+mj-cs"/>
              </a:rPr>
              <a:t>المطلوب:</a:t>
            </a:r>
            <a:r>
              <a:rPr lang="ar-SA" sz="2800" u="sng" dirty="0" smtClean="0">
                <a:cs typeface="+mj-cs"/>
              </a:rPr>
              <a:t> </a:t>
            </a:r>
          </a:p>
          <a:p>
            <a:pPr marL="838200" lvl="1" indent="-381000" rtl="1">
              <a:defRPr/>
            </a:pPr>
            <a:r>
              <a:rPr lang="ar-SA" sz="2400" dirty="0" smtClean="0">
                <a:cs typeface="+mj-cs"/>
              </a:rPr>
              <a:t>تقدير قيمة مخصص الديون المشكوك في تحصيلها</a:t>
            </a:r>
          </a:p>
          <a:p>
            <a:pPr marL="838200" lvl="1" indent="-381000" rtl="1">
              <a:defRPr/>
            </a:pPr>
            <a:r>
              <a:rPr lang="ar-SA" sz="2400" dirty="0" smtClean="0">
                <a:cs typeface="+mj-cs"/>
              </a:rPr>
              <a:t>إظهار القيمة الصافية </a:t>
            </a:r>
            <a:r>
              <a:rPr lang="ar-SA" sz="2400" dirty="0" err="1" smtClean="0">
                <a:cs typeface="+mj-cs"/>
              </a:rPr>
              <a:t>للمدينين </a:t>
            </a:r>
            <a:r>
              <a:rPr lang="ar-SA" sz="2400" dirty="0" smtClean="0">
                <a:cs typeface="+mj-cs"/>
              </a:rPr>
              <a:t>(الديون الجيدة) الواجب إظهارها في قائمة المركز المالي.</a:t>
            </a:r>
          </a:p>
        </p:txBody>
      </p:sp>
      <p:sp>
        <p:nvSpPr>
          <p:cNvPr id="16388"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6389"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91C2A1C8-B175-49D7-AF41-896E6F131993}" type="slidenum">
              <a:rPr lang="ar-SA" sz="1200">
                <a:solidFill>
                  <a:schemeClr val="bg1"/>
                </a:solidFill>
              </a:rPr>
              <a:pPr/>
              <a:t>11</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rtl="1"/>
            <a:r>
              <a:rPr lang="ar-SA" sz="2600" dirty="0" smtClean="0"/>
              <a:t>الرصيد الجديد لإجمالي حسابات المدينين بعد طرح الديون </a:t>
            </a:r>
            <a:r>
              <a:rPr lang="ar-SA" sz="2800" dirty="0" smtClean="0"/>
              <a:t>المعدومة</a:t>
            </a:r>
            <a:r>
              <a:rPr lang="ar-SA" sz="2600" dirty="0" smtClean="0"/>
              <a:t> عند الجرد </a:t>
            </a:r>
            <a:r>
              <a:rPr lang="ar-SA" sz="2600" dirty="0" err="1" smtClean="0"/>
              <a:t>هو:</a:t>
            </a:r>
            <a:endParaRPr lang="ar-SA" sz="2600" dirty="0" smtClean="0"/>
          </a:p>
          <a:p>
            <a:pPr algn="just" rtl="1"/>
            <a:r>
              <a:rPr lang="ar-SA" sz="2600" dirty="0" smtClean="0"/>
              <a:t>إجمالي المدينين= الرصيد </a:t>
            </a:r>
            <a:r>
              <a:rPr lang="ar-SA" sz="2600" dirty="0" err="1" smtClean="0"/>
              <a:t>السابق </a:t>
            </a:r>
            <a:r>
              <a:rPr lang="ar-SA" sz="2600" dirty="0" smtClean="0"/>
              <a:t>– الديون المعدومة</a:t>
            </a:r>
          </a:p>
          <a:p>
            <a:pPr algn="just" rtl="1"/>
            <a:r>
              <a:rPr lang="ar-SA" sz="2600" dirty="0" smtClean="0"/>
              <a:t>                 = </a:t>
            </a:r>
            <a:r>
              <a:rPr lang="ar-SA" sz="2600" dirty="0" err="1" smtClean="0"/>
              <a:t>157000 </a:t>
            </a:r>
            <a:r>
              <a:rPr lang="ar-SA" sz="2600" dirty="0" smtClean="0"/>
              <a:t>– </a:t>
            </a:r>
            <a:r>
              <a:rPr lang="ar-SA" sz="2600" dirty="0" err="1" smtClean="0"/>
              <a:t>7000 </a:t>
            </a:r>
            <a:r>
              <a:rPr lang="ar-SA" sz="2600" dirty="0" smtClean="0"/>
              <a:t>= 150000 ريال</a:t>
            </a:r>
          </a:p>
          <a:p>
            <a:pPr algn="just" rtl="1"/>
            <a:endParaRPr lang="ar-SA" sz="2600" dirty="0" smtClean="0"/>
          </a:p>
          <a:p>
            <a:pPr algn="just" rtl="1"/>
            <a:r>
              <a:rPr lang="ar-SA" sz="2600" dirty="0" smtClean="0"/>
              <a:t>مخصص الديون المشكوك في </a:t>
            </a:r>
            <a:r>
              <a:rPr lang="ar-SA" sz="2600" dirty="0" err="1" smtClean="0"/>
              <a:t>تحصيلها </a:t>
            </a:r>
            <a:r>
              <a:rPr lang="ar-SA" sz="2600" dirty="0" smtClean="0"/>
              <a:t>= </a:t>
            </a:r>
            <a:r>
              <a:rPr lang="ar-SA" sz="2600" dirty="0" err="1" smtClean="0"/>
              <a:t>150000 </a:t>
            </a:r>
            <a:r>
              <a:rPr lang="ar-SA" sz="2600" dirty="0" smtClean="0"/>
              <a:t>× </a:t>
            </a:r>
            <a:r>
              <a:rPr lang="ar-SA" sz="2600" dirty="0" err="1" smtClean="0"/>
              <a:t>4% </a:t>
            </a:r>
            <a:r>
              <a:rPr lang="ar-SA" sz="2600" dirty="0" smtClean="0"/>
              <a:t>=6000 ريال</a:t>
            </a:r>
          </a:p>
          <a:p>
            <a:pPr algn="just" rtl="1"/>
            <a:endParaRPr lang="ar-SA" sz="2600" dirty="0" smtClean="0"/>
          </a:p>
          <a:p>
            <a:pPr algn="just" rtl="1"/>
            <a:r>
              <a:rPr lang="ar-SA" sz="2600" dirty="0" smtClean="0"/>
              <a:t>صافي </a:t>
            </a:r>
            <a:r>
              <a:rPr lang="ar-SA" sz="2600" dirty="0" err="1" smtClean="0"/>
              <a:t>المدينين </a:t>
            </a:r>
            <a:r>
              <a:rPr lang="ar-SA" sz="2600" dirty="0" smtClean="0"/>
              <a:t>(الديون الجديدة</a:t>
            </a:r>
            <a:r>
              <a:rPr lang="ar-SA" sz="2600" dirty="0" err="1" smtClean="0"/>
              <a:t>) </a:t>
            </a:r>
            <a:r>
              <a:rPr lang="ar-SA" sz="2600" dirty="0" smtClean="0"/>
              <a:t>= </a:t>
            </a:r>
            <a:r>
              <a:rPr lang="ar-SA" sz="2600" dirty="0" err="1" smtClean="0"/>
              <a:t>150000 </a:t>
            </a:r>
            <a:r>
              <a:rPr lang="ar-SA" sz="2600" dirty="0" smtClean="0"/>
              <a:t>– </a:t>
            </a:r>
            <a:r>
              <a:rPr lang="ar-SA" sz="2600" dirty="0" err="1" smtClean="0"/>
              <a:t>6000 </a:t>
            </a:r>
            <a:r>
              <a:rPr lang="ar-SA" sz="2600" dirty="0" smtClean="0"/>
              <a:t>= </a:t>
            </a:r>
            <a:r>
              <a:rPr lang="ar-SA" sz="2600" dirty="0" smtClean="0"/>
              <a:t>144000 </a:t>
            </a:r>
            <a:r>
              <a:rPr lang="ar-SA" sz="2600" dirty="0" smtClean="0"/>
              <a:t>ريال</a:t>
            </a:r>
          </a:p>
          <a:p>
            <a:pPr algn="just" rtl="1"/>
            <a:endParaRPr lang="en-US" sz="2800" dirty="0" smtClean="0"/>
          </a:p>
          <a:p>
            <a:pPr algn="just"/>
            <a:endParaRPr lang="ar-SA"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4820"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4821"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
        <p:nvSpPr>
          <p:cNvPr id="34823" name="Footer Placeholder 4"/>
          <p:cNvSpPr txBox="1">
            <a:spLocks noGrp="1"/>
          </p:cNvSpPr>
          <p:nvPr/>
        </p:nvSpPr>
        <p:spPr bwMode="auto">
          <a:xfrm>
            <a:off x="2057400" y="4876800"/>
            <a:ext cx="4292600" cy="457200"/>
          </a:xfrm>
          <a:prstGeom prst="rect">
            <a:avLst/>
          </a:prstGeom>
          <a:noFill/>
          <a:ln w="9525">
            <a:noFill/>
            <a:miter lim="800000"/>
            <a:headEnd/>
            <a:tailEnd/>
          </a:ln>
        </p:spPr>
        <p:txBody>
          <a:bodyPr/>
          <a:lstStyle/>
          <a:p>
            <a:endParaRPr lang="en-US" sz="20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1608</TotalTime>
  <Words>682</Words>
  <Application>Microsoft Office PowerPoint</Application>
  <PresentationFormat>A4 Paper (210x297 mm)‎</PresentationFormat>
  <Paragraphs>70</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13</vt:lpstr>
      <vt:lpstr>مفهوم ونشأة حسابات المدينين</vt:lpstr>
      <vt:lpstr>تقييم حسابات المدينين</vt:lpstr>
      <vt:lpstr>الشريحة 5</vt:lpstr>
      <vt:lpstr>الديون المعدومة</vt:lpstr>
      <vt:lpstr>الديون المشكوك في تحصيلها</vt:lpstr>
      <vt:lpstr>الديون الجيدة</vt:lpstr>
      <vt:lpstr>مثال</vt:lpstr>
      <vt:lpstr>الشريحة 10</vt:lpstr>
      <vt:lpstr>مثال 2</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134</cp:revision>
  <dcterms:created xsi:type="dcterms:W3CDTF">2009-10-14T19:14:34Z</dcterms:created>
  <dcterms:modified xsi:type="dcterms:W3CDTF">2013-11-21T07:39:00Z</dcterms:modified>
</cp:coreProperties>
</file>