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7" r:id="rId3"/>
    <p:sldId id="296" r:id="rId4"/>
    <p:sldId id="302" r:id="rId5"/>
    <p:sldId id="303" r:id="rId6"/>
    <p:sldId id="304" r:id="rId7"/>
    <p:sldId id="297" r:id="rId8"/>
    <p:sldId id="298" r:id="rId9"/>
    <p:sldId id="299" r:id="rId10"/>
    <p:sldId id="300" r:id="rId11"/>
    <p:sldId id="301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05" autoAdjust="0"/>
    <p:restoredTop sz="94664" autoAdjust="0"/>
  </p:normalViewPr>
  <p:slideViewPr>
    <p:cSldViewPr>
      <p:cViewPr>
        <p:scale>
          <a:sx n="60" d="100"/>
          <a:sy n="60" d="100"/>
        </p:scale>
        <p:origin x="-618" y="-29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7" Type="http://schemas.openxmlformats.org/officeDocument/2006/relationships/image" Target="../media/image22.wmf"/><Relationship Id="rId2" Type="http://schemas.openxmlformats.org/officeDocument/2006/relationships/image" Target="../media/image19.wmf"/><Relationship Id="rId1" Type="http://schemas.openxmlformats.org/officeDocument/2006/relationships/image" Target="../media/image4.wmf"/><Relationship Id="rId6" Type="http://schemas.openxmlformats.org/officeDocument/2006/relationships/image" Target="../media/image10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image" Target="../media/image28.wmf"/><Relationship Id="rId7" Type="http://schemas.openxmlformats.org/officeDocument/2006/relationships/image" Target="../media/image32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Relationship Id="rId5" Type="http://schemas.openxmlformats.org/officeDocument/2006/relationships/image" Target="../media/image40.wmf"/><Relationship Id="rId4" Type="http://schemas.openxmlformats.org/officeDocument/2006/relationships/image" Target="../media/image3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5/10/2011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oleObject" Target="../embeddings/oleObject8.bin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24.png"/><Relationship Id="rId5" Type="http://schemas.openxmlformats.org/officeDocument/2006/relationships/oleObject" Target="../embeddings/oleObject11.bin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10.bin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17.bin"/><Relationship Id="rId9" Type="http://schemas.openxmlformats.org/officeDocument/2006/relationships/oleObject" Target="../embeddings/oleObject2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25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9.bin"/><Relationship Id="rId5" Type="http://schemas.openxmlformats.org/officeDocument/2006/relationships/oleObject" Target="../embeddings/oleObject28.bin"/><Relationship Id="rId4" Type="http://schemas.openxmlformats.org/officeDocument/2006/relationships/oleObject" Target="../embeddings/oleObject27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4.bin"/><Relationship Id="rId5" Type="http://schemas.openxmlformats.org/officeDocument/2006/relationships/oleObject" Target="../embeddings/oleObject33.bin"/><Relationship Id="rId4" Type="http://schemas.openxmlformats.org/officeDocument/2006/relationships/oleObject" Target="../embeddings/oleObject3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</a:p>
          <a:p>
            <a:pPr algn="ctr"/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مبادئ الرياضيات (2) 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SA" sz="24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أ. الطاهر إبراهيم</a:t>
            </a:r>
            <a:endParaRPr lang="en-US" sz="24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z="4000" b="1" dirty="0" smtClean="0">
                <a:solidFill>
                  <a:srgbClr val="C00000"/>
                </a:solidFill>
                <a:cs typeface="Arial" pitchFamily="34" charset="0"/>
              </a:rPr>
              <a:t>المحاضرة المباشرة الثالثة</a:t>
            </a:r>
            <a:endParaRPr lang="en-US" sz="4000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43011" name="Subtitle 5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9067800" cy="1676400"/>
          </a:xfrm>
        </p:spPr>
        <p:txBody>
          <a:bodyPr/>
          <a:lstStyle/>
          <a:p>
            <a:pPr rtl="1" eaLnBrk="1" hangingPunct="1">
              <a:lnSpc>
                <a:spcPct val="150000"/>
              </a:lnSpc>
            </a:pPr>
            <a:endParaRPr lang="ar-SA" sz="40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 eaLnBrk="1" hangingPunct="1">
              <a:lnSpc>
                <a:spcPct val="150000"/>
              </a:lnSpc>
            </a:pPr>
            <a:endParaRPr lang="en-US" sz="4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b="1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000" b="1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561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ملاحظات هامة جداً:</a:t>
            </a:r>
          </a:p>
          <a:p>
            <a:pPr marL="514350" indent="-514350" rtl="1"/>
            <a:r>
              <a:rPr lang="ar-SA" sz="3600" dirty="0" smtClean="0">
                <a:cs typeface="Arial" pitchFamily="34" charset="0"/>
              </a:rPr>
              <a:t>  1- تم حذف الشرائح من رقم 9 إلى رقم 11 (أي شرائح </a:t>
            </a:r>
            <a:r>
              <a:rPr lang="ar-SA" sz="3600" dirty="0" smtClean="0">
                <a:solidFill>
                  <a:srgbClr val="FF0000"/>
                </a:solidFill>
                <a:cs typeface="Arial" pitchFamily="34" charset="0"/>
              </a:rPr>
              <a:t>التفسير الهندسي للدوال المثلثية </a:t>
            </a:r>
            <a:r>
              <a:rPr lang="ar-SA" sz="3600" dirty="0" smtClean="0">
                <a:cs typeface="Arial" pitchFamily="34" charset="0"/>
              </a:rPr>
              <a:t>) من محتوى المحاضرة السادسة بالإضافة إلى حذف الفقرة رقم 6  تمارين المحاضرة السادسة.</a:t>
            </a:r>
          </a:p>
          <a:p>
            <a:pPr marL="514350" indent="-514350" rtl="1"/>
            <a:r>
              <a:rPr lang="ar-SA" sz="3600" dirty="0" smtClean="0">
                <a:cs typeface="Arial" pitchFamily="34" charset="0"/>
              </a:rPr>
              <a:t>الشرائح المذكورة هي الشرائح من 4 إلى 6 التالية:</a:t>
            </a:r>
          </a:p>
          <a:p>
            <a:pPr marL="514350" indent="-514350" rtl="1"/>
            <a:endParaRPr lang="ar-SA" sz="3600" dirty="0" smtClean="0">
              <a:cs typeface="Arial" pitchFamily="34" charset="0"/>
            </a:endParaRPr>
          </a:p>
          <a:p>
            <a:pPr marL="514350" indent="-514350" rtl="1"/>
            <a:endParaRPr lang="ar-SA" sz="3600" dirty="0" smtClean="0">
              <a:cs typeface="Arial" pitchFamily="34" charset="0"/>
            </a:endParaRP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 : الدوال المثلثية:</a:t>
            </a:r>
            <a:endParaRPr lang="en-US" sz="40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/>
            <a:endParaRPr lang="ar-SA" sz="2800" b="1" smtClean="0">
              <a:cs typeface="Arial" pitchFamily="34" charset="0"/>
            </a:endParaRPr>
          </a:p>
          <a:p>
            <a:pPr rtl="1"/>
            <a:r>
              <a:rPr lang="ar-SA" sz="2800" b="1" smtClean="0">
                <a:solidFill>
                  <a:srgbClr val="FF0000"/>
                </a:solidFill>
                <a:cs typeface="Arial" pitchFamily="34" charset="0"/>
              </a:rPr>
              <a:t>التفسير الهندسي للدوال المثلثية:</a:t>
            </a:r>
            <a:endParaRPr lang="en-US" sz="2800" smtClean="0">
              <a:solidFill>
                <a:srgbClr val="FF0000"/>
              </a:solidFill>
              <a:cs typeface="Arial" pitchFamily="34" charset="0"/>
            </a:endParaRPr>
          </a:p>
          <a:p>
            <a:pPr rtl="1"/>
            <a:r>
              <a:rPr lang="ar-SA" sz="3000" smtClean="0">
                <a:cs typeface="Arial" pitchFamily="34" charset="0"/>
              </a:rPr>
              <a:t>إذا كان </a:t>
            </a:r>
            <a:r>
              <a:rPr lang="en-US" sz="3000" smtClean="0">
                <a:cs typeface="Arial" pitchFamily="34" charset="0"/>
              </a:rPr>
              <a:t>ABC</a:t>
            </a:r>
            <a:r>
              <a:rPr lang="ar-SA" sz="3000" smtClean="0">
                <a:cs typeface="Arial" pitchFamily="34" charset="0"/>
              </a:rPr>
              <a:t> مثلث قائم الزاوية في </a:t>
            </a:r>
            <a:r>
              <a:rPr lang="en-US" sz="3000" smtClean="0">
                <a:cs typeface="Arial" pitchFamily="34" charset="0"/>
              </a:rPr>
              <a:t>B</a:t>
            </a:r>
            <a:r>
              <a:rPr lang="ar-SA" sz="3000" smtClean="0">
                <a:cs typeface="Arial" pitchFamily="34" charset="0"/>
              </a:rPr>
              <a:t> كما في الشكل التالي:</a:t>
            </a:r>
          </a:p>
          <a:p>
            <a:pPr rtl="1"/>
            <a:endParaRPr lang="ar-SA" sz="3000" smtClean="0">
              <a:cs typeface="Arial" pitchFamily="34" charset="0"/>
            </a:endParaRPr>
          </a:p>
          <a:p>
            <a:pPr rtl="1"/>
            <a:endParaRPr lang="ar-SA" sz="3000" smtClean="0">
              <a:cs typeface="Arial" pitchFamily="34" charset="0"/>
            </a:endParaRPr>
          </a:p>
          <a:p>
            <a:pPr rtl="1"/>
            <a:endParaRPr lang="ar-SA" sz="3000" smtClean="0">
              <a:cs typeface="Arial" pitchFamily="34" charset="0"/>
            </a:endParaRPr>
          </a:p>
          <a:p>
            <a:pPr rtl="1"/>
            <a:endParaRPr lang="ar-SA" sz="3000" smtClean="0">
              <a:cs typeface="Arial" pitchFamily="34" charset="0"/>
            </a:endParaRPr>
          </a:p>
          <a:p>
            <a:pPr rtl="1"/>
            <a:r>
              <a:rPr lang="ar-SA" sz="3000" smtClean="0">
                <a:cs typeface="Arial" pitchFamily="34" charset="0"/>
              </a:rPr>
              <a:t>    </a:t>
            </a:r>
          </a:p>
          <a:p>
            <a:pPr rtl="1"/>
            <a:r>
              <a:rPr lang="ar-SA" sz="3000" smtClean="0">
                <a:cs typeface="Arial" pitchFamily="34" charset="0"/>
              </a:rPr>
              <a:t>   </a:t>
            </a:r>
            <a:endParaRPr lang="en-US" sz="3000" smtClean="0">
              <a:cs typeface="Arial" pitchFamily="34" charset="0"/>
            </a:endParaRPr>
          </a:p>
          <a:p>
            <a:pPr rtl="1"/>
            <a:r>
              <a:rPr lang="ar-SA" sz="3000" smtClean="0">
                <a:cs typeface="Arial" pitchFamily="34" charset="0"/>
              </a:rPr>
              <a:t> </a:t>
            </a:r>
            <a:endParaRPr lang="en-US" sz="3000" smtClean="0">
              <a:cs typeface="Arial" pitchFamily="34" charset="0"/>
            </a:endParaRPr>
          </a:p>
          <a:p>
            <a:pPr rtl="1"/>
            <a:endParaRPr lang="ar-SA" sz="3600" smtClean="0">
              <a:cs typeface="Arial" pitchFamily="34" charset="0"/>
            </a:endParaRPr>
          </a:p>
          <a:p>
            <a:pPr rtl="1"/>
            <a:endParaRPr lang="ar-SA" sz="3600" smtClean="0">
              <a:cs typeface="Arial" pitchFamily="34" charset="0"/>
            </a:endParaRPr>
          </a:p>
          <a:p>
            <a:pPr rtl="1"/>
            <a:endParaRPr lang="ar-SA" sz="3600" smtClean="0">
              <a:cs typeface="Arial" pitchFamily="34" charset="0"/>
            </a:endParaRPr>
          </a:p>
          <a:p>
            <a:pPr rtl="1"/>
            <a:endParaRPr lang="ar-SA" sz="3600" smtClean="0">
              <a:cs typeface="Arial" pitchFamily="34" charset="0"/>
            </a:endParaRPr>
          </a:p>
          <a:p>
            <a:pPr rtl="1"/>
            <a:endParaRPr lang="ar-SA" sz="4000" smtClean="0">
              <a:cs typeface="Arial" pitchFamily="34" charset="0"/>
            </a:endParaRPr>
          </a:p>
          <a:p>
            <a:pPr rtl="1"/>
            <a:endParaRPr lang="en-GB" sz="400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7170" name="Object 15"/>
          <p:cNvGraphicFramePr>
            <a:graphicFrameLocks noChangeAspect="1"/>
          </p:cNvGraphicFramePr>
          <p:nvPr/>
        </p:nvGraphicFramePr>
        <p:xfrm>
          <a:off x="7620000" y="2895600"/>
          <a:ext cx="304800" cy="330200"/>
        </p:xfrm>
        <a:graphic>
          <a:graphicData uri="http://schemas.openxmlformats.org/presentationml/2006/ole">
            <p:oleObj spid="_x0000_s78850" name="Equation" r:id="rId3" imgW="152280" imgH="164880" progId="Equation.3">
              <p:embed/>
            </p:oleObj>
          </a:graphicData>
        </a:graphic>
      </p:graphicFrame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6" name="مثلث قائم الزاوية 15"/>
          <p:cNvSpPr/>
          <p:nvPr/>
        </p:nvSpPr>
        <p:spPr>
          <a:xfrm rot="16200000">
            <a:off x="5266531" y="2791619"/>
            <a:ext cx="1889125" cy="3043238"/>
          </a:xfrm>
          <a:prstGeom prst="rt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graphicFrame>
        <p:nvGraphicFramePr>
          <p:cNvPr id="7171" name="Object 5"/>
          <p:cNvGraphicFramePr>
            <a:graphicFrameLocks noChangeAspect="1"/>
          </p:cNvGraphicFramePr>
          <p:nvPr/>
        </p:nvGraphicFramePr>
        <p:xfrm>
          <a:off x="7620000" y="5334000"/>
          <a:ext cx="304800" cy="330200"/>
        </p:xfrm>
        <a:graphic>
          <a:graphicData uri="http://schemas.openxmlformats.org/presentationml/2006/ole">
            <p:oleObj spid="_x0000_s78851" name="Equation" r:id="rId4" imgW="152280" imgH="164880" progId="Equation.3">
              <p:embed/>
            </p:oleObj>
          </a:graphicData>
        </a:graphic>
      </p:graphicFrame>
      <p:graphicFrame>
        <p:nvGraphicFramePr>
          <p:cNvPr id="7172" name="Object 6"/>
          <p:cNvGraphicFramePr>
            <a:graphicFrameLocks noChangeAspect="1"/>
          </p:cNvGraphicFramePr>
          <p:nvPr/>
        </p:nvGraphicFramePr>
        <p:xfrm>
          <a:off x="4267200" y="5092700"/>
          <a:ext cx="304800" cy="355600"/>
        </p:xfrm>
        <a:graphic>
          <a:graphicData uri="http://schemas.openxmlformats.org/presentationml/2006/ole">
            <p:oleObj spid="_x0000_s78852" name="Equation" r:id="rId5" imgW="152280" imgH="177480" progId="Equation.3">
              <p:embed/>
            </p:oleObj>
          </a:graphicData>
        </a:graphic>
      </p:graphicFrame>
      <p:cxnSp>
        <p:nvCxnSpPr>
          <p:cNvPr id="20" name="رابط مستقيم 19"/>
          <p:cNvCxnSpPr/>
          <p:nvPr/>
        </p:nvCxnSpPr>
        <p:spPr>
          <a:xfrm rot="10800000">
            <a:off x="7391400" y="50292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رابط مستقيم 21"/>
          <p:cNvCxnSpPr/>
          <p:nvPr/>
        </p:nvCxnSpPr>
        <p:spPr>
          <a:xfrm rot="5400000">
            <a:off x="7277100" y="5143500"/>
            <a:ext cx="22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173" name="Object 6"/>
          <p:cNvGraphicFramePr>
            <a:graphicFrameLocks noChangeAspect="1"/>
          </p:cNvGraphicFramePr>
          <p:nvPr/>
        </p:nvGraphicFramePr>
        <p:xfrm>
          <a:off x="5181600" y="3800475"/>
          <a:ext cx="1219200" cy="441325"/>
        </p:xfrm>
        <a:graphic>
          <a:graphicData uri="http://schemas.openxmlformats.org/presentationml/2006/ole">
            <p:oleObj spid="_x0000_s78853" name="Equation" r:id="rId6" imgW="596880" imgH="215640" progId="Equation.3">
              <p:embed/>
            </p:oleObj>
          </a:graphicData>
        </a:graphic>
      </p:graphicFrame>
      <p:graphicFrame>
        <p:nvGraphicFramePr>
          <p:cNvPr id="7174" name="Object 8"/>
          <p:cNvGraphicFramePr>
            <a:graphicFrameLocks noChangeAspect="1"/>
          </p:cNvGraphicFramePr>
          <p:nvPr/>
        </p:nvGraphicFramePr>
        <p:xfrm>
          <a:off x="7888288" y="3886200"/>
          <a:ext cx="1789112" cy="441325"/>
        </p:xfrm>
        <a:graphic>
          <a:graphicData uri="http://schemas.openxmlformats.org/presentationml/2006/ole">
            <p:oleObj spid="_x0000_s78854" name="Equation" r:id="rId7" imgW="876240" imgH="215640" progId="Equation.3">
              <p:embed/>
            </p:oleObj>
          </a:graphicData>
        </a:graphic>
      </p:graphicFrame>
      <p:graphicFrame>
        <p:nvGraphicFramePr>
          <p:cNvPr id="7175" name="Object 9"/>
          <p:cNvGraphicFramePr>
            <a:graphicFrameLocks noChangeAspect="1"/>
          </p:cNvGraphicFramePr>
          <p:nvPr/>
        </p:nvGraphicFramePr>
        <p:xfrm>
          <a:off x="5524500" y="5410200"/>
          <a:ext cx="1711325" cy="441325"/>
        </p:xfrm>
        <a:graphic>
          <a:graphicData uri="http://schemas.openxmlformats.org/presentationml/2006/ole">
            <p:oleObj spid="_x0000_s78855" name="Equation" r:id="rId8" imgW="838080" imgH="215640" progId="Equation.3">
              <p:embed/>
            </p:oleObj>
          </a:graphicData>
        </a:graphic>
      </p:graphicFrame>
      <p:sp>
        <p:nvSpPr>
          <p:cNvPr id="35" name="قوس 34"/>
          <p:cNvSpPr/>
          <p:nvPr/>
        </p:nvSpPr>
        <p:spPr>
          <a:xfrm>
            <a:off x="5029200" y="5029200"/>
            <a:ext cx="122238" cy="4572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graphicFrame>
        <p:nvGraphicFramePr>
          <p:cNvPr id="7176" name="Object 10"/>
          <p:cNvGraphicFramePr>
            <a:graphicFrameLocks noChangeAspect="1"/>
          </p:cNvGraphicFramePr>
          <p:nvPr/>
        </p:nvGraphicFramePr>
        <p:xfrm>
          <a:off x="5334000" y="4876800"/>
          <a:ext cx="254000" cy="355600"/>
        </p:xfrm>
        <a:graphic>
          <a:graphicData uri="http://schemas.openxmlformats.org/presentationml/2006/ole">
            <p:oleObj spid="_x0000_s78856" name="Equation" r:id="rId9" imgW="126720" imgH="177480" progId="Equation.3">
              <p:embed/>
            </p:oleObj>
          </a:graphicData>
        </a:graphic>
      </p:graphicFrame>
      <p:cxnSp>
        <p:nvCxnSpPr>
          <p:cNvPr id="25" name="رابط مستقيم 24"/>
          <p:cNvCxnSpPr/>
          <p:nvPr/>
        </p:nvCxnSpPr>
        <p:spPr>
          <a:xfrm rot="10800000" flipV="1">
            <a:off x="990600" y="0"/>
            <a:ext cx="8915400" cy="60198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7" name="رابط مستقيم 26"/>
          <p:cNvCxnSpPr/>
          <p:nvPr/>
        </p:nvCxnSpPr>
        <p:spPr>
          <a:xfrm>
            <a:off x="0" y="0"/>
            <a:ext cx="8610600" cy="58674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 : الدوال المثلثية:</a:t>
            </a:r>
            <a:endParaRPr lang="en-US" sz="40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819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/>
            <a:r>
              <a:rPr lang="ar-SA" sz="3000" smtClean="0">
                <a:cs typeface="Arial" pitchFamily="34" charset="0"/>
              </a:rPr>
              <a:t>فان النسب المثلثية لزواية حادة    وهي:</a:t>
            </a:r>
          </a:p>
          <a:p>
            <a:pPr rtl="1"/>
            <a:r>
              <a:rPr lang="ar-SA" sz="3000" smtClean="0">
                <a:cs typeface="Arial" pitchFamily="34" charset="0"/>
              </a:rPr>
              <a:t>  </a:t>
            </a:r>
          </a:p>
          <a:p>
            <a:pPr rtl="1"/>
            <a:r>
              <a:rPr lang="ar-SA" sz="3000" smtClean="0">
                <a:cs typeface="Arial" pitchFamily="34" charset="0"/>
              </a:rPr>
              <a:t>                    ،                    ،                   </a:t>
            </a:r>
          </a:p>
          <a:p>
            <a:pPr rtl="1"/>
            <a:endParaRPr lang="ar-SA" sz="3000" smtClean="0">
              <a:cs typeface="Arial" pitchFamily="34" charset="0"/>
            </a:endParaRPr>
          </a:p>
          <a:p>
            <a:pPr rtl="1"/>
            <a:r>
              <a:rPr lang="ar-SA" sz="3000" smtClean="0">
                <a:solidFill>
                  <a:srgbClr val="FF0000"/>
                </a:solidFill>
                <a:cs typeface="Arial" pitchFamily="34" charset="0"/>
              </a:rPr>
              <a:t>مثال: </a:t>
            </a:r>
          </a:p>
          <a:p>
            <a:pPr rtl="1"/>
            <a:r>
              <a:rPr lang="ar-SA" sz="2800" smtClean="0">
                <a:cs typeface="Arial" pitchFamily="34" charset="0"/>
              </a:rPr>
              <a:t>إذا كان             ، فأوجد النسب الأساسية:  ،          ،         ،    </a:t>
            </a:r>
            <a:r>
              <a:rPr lang="ar-SA" sz="3000" smtClean="0">
                <a:cs typeface="Arial" pitchFamily="34" charset="0"/>
              </a:rPr>
              <a:t> </a:t>
            </a:r>
          </a:p>
          <a:p>
            <a:pPr rtl="1"/>
            <a:r>
              <a:rPr lang="ar-SA" sz="3000" smtClean="0">
                <a:cs typeface="Arial" pitchFamily="34" charset="0"/>
              </a:rPr>
              <a:t>   </a:t>
            </a:r>
            <a:endParaRPr lang="en-US" sz="3000" smtClean="0">
              <a:cs typeface="Arial" pitchFamily="34" charset="0"/>
            </a:endParaRPr>
          </a:p>
          <a:p>
            <a:pPr rtl="1"/>
            <a:r>
              <a:rPr lang="ar-SA" sz="3000" smtClean="0">
                <a:cs typeface="Arial" pitchFamily="34" charset="0"/>
              </a:rPr>
              <a:t> </a:t>
            </a:r>
            <a:endParaRPr lang="en-US" sz="3000" smtClean="0">
              <a:cs typeface="Arial" pitchFamily="34" charset="0"/>
            </a:endParaRPr>
          </a:p>
          <a:p>
            <a:pPr rtl="1"/>
            <a:endParaRPr lang="ar-SA" sz="3600" smtClean="0">
              <a:cs typeface="Arial" pitchFamily="34" charset="0"/>
            </a:endParaRPr>
          </a:p>
          <a:p>
            <a:pPr rtl="1"/>
            <a:endParaRPr lang="ar-SA" sz="3600" smtClean="0">
              <a:cs typeface="Arial" pitchFamily="34" charset="0"/>
            </a:endParaRPr>
          </a:p>
          <a:p>
            <a:pPr rtl="1"/>
            <a:endParaRPr lang="ar-SA" sz="3600" smtClean="0">
              <a:cs typeface="Arial" pitchFamily="34" charset="0"/>
            </a:endParaRPr>
          </a:p>
          <a:p>
            <a:pPr rtl="1"/>
            <a:endParaRPr lang="ar-SA" sz="3600" smtClean="0">
              <a:cs typeface="Arial" pitchFamily="34" charset="0"/>
            </a:endParaRPr>
          </a:p>
          <a:p>
            <a:pPr rtl="1"/>
            <a:endParaRPr lang="ar-SA" sz="4000" smtClean="0">
              <a:cs typeface="Arial" pitchFamily="34" charset="0"/>
            </a:endParaRPr>
          </a:p>
          <a:p>
            <a:pPr rtl="1"/>
            <a:endParaRPr lang="en-GB" sz="400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194" name="Object 15"/>
          <p:cNvGraphicFramePr>
            <a:graphicFrameLocks noChangeAspect="1"/>
          </p:cNvGraphicFramePr>
          <p:nvPr/>
        </p:nvGraphicFramePr>
        <p:xfrm>
          <a:off x="5410200" y="1524000"/>
          <a:ext cx="254000" cy="355600"/>
        </p:xfrm>
        <a:graphic>
          <a:graphicData uri="http://schemas.openxmlformats.org/presentationml/2006/ole">
            <p:oleObj spid="_x0000_s79874" name="Equation" r:id="rId3" imgW="126720" imgH="177480" progId="Equation.3">
              <p:embed/>
            </p:oleObj>
          </a:graphicData>
        </a:graphic>
      </p:graphicFrame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pic>
        <p:nvPicPr>
          <p:cNvPr id="8208" name="Picture 1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43800" y="2514600"/>
            <a:ext cx="12398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pic>
        <p:nvPicPr>
          <p:cNvPr id="8210" name="Picture 1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34000" y="2514600"/>
            <a:ext cx="16081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9" name="Rectangle 1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pic>
        <p:nvPicPr>
          <p:cNvPr id="8212" name="Picture 1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9588" y="2514600"/>
            <a:ext cx="138112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pic>
        <p:nvPicPr>
          <p:cNvPr id="8214" name="Picture 16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67600" y="4090988"/>
            <a:ext cx="914400" cy="56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2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pic>
        <p:nvPicPr>
          <p:cNvPr id="8216" name="Picture 18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9000" y="4267200"/>
            <a:ext cx="714375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25" name="Rectangle 2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pic>
        <p:nvPicPr>
          <p:cNvPr id="8218" name="Picture 20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62200" y="4252913"/>
            <a:ext cx="695325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27" name="Rectangle 2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pic>
        <p:nvPicPr>
          <p:cNvPr id="8220" name="Picture 22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4238625"/>
            <a:ext cx="70485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0" name="رابط مستقيم 29"/>
          <p:cNvCxnSpPr/>
          <p:nvPr/>
        </p:nvCxnSpPr>
        <p:spPr>
          <a:xfrm rot="10800000" flipV="1">
            <a:off x="1066800" y="0"/>
            <a:ext cx="8839200" cy="57912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2" name="رابط مستقيم 31"/>
          <p:cNvCxnSpPr/>
          <p:nvPr/>
        </p:nvCxnSpPr>
        <p:spPr>
          <a:xfrm>
            <a:off x="0" y="0"/>
            <a:ext cx="8763000" cy="57912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 : الدوال المثلثية:</a:t>
            </a:r>
            <a:endParaRPr lang="en-US" sz="40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/>
            <a:r>
              <a:rPr lang="ar-SA" sz="3000" smtClean="0">
                <a:cs typeface="Arial" pitchFamily="34" charset="0"/>
              </a:rPr>
              <a:t>الحل:</a:t>
            </a:r>
          </a:p>
          <a:p>
            <a:pPr rtl="1"/>
            <a:endParaRPr lang="ar-SA" sz="3000" smtClean="0">
              <a:cs typeface="Arial" pitchFamily="34" charset="0"/>
            </a:endParaRPr>
          </a:p>
          <a:p>
            <a:pPr rtl="1"/>
            <a:endParaRPr lang="ar-SA" sz="3000" smtClean="0">
              <a:cs typeface="Arial" pitchFamily="34" charset="0"/>
            </a:endParaRPr>
          </a:p>
          <a:p>
            <a:pPr rtl="1"/>
            <a:endParaRPr lang="ar-SA" sz="3000" smtClean="0">
              <a:cs typeface="Arial" pitchFamily="34" charset="0"/>
            </a:endParaRPr>
          </a:p>
          <a:p>
            <a:pPr rtl="1"/>
            <a:r>
              <a:rPr lang="ar-SA" sz="3000" smtClean="0">
                <a:cs typeface="Arial" pitchFamily="34" charset="0"/>
              </a:rPr>
              <a:t>    </a:t>
            </a:r>
          </a:p>
          <a:p>
            <a:pPr rtl="1"/>
            <a:r>
              <a:rPr lang="ar-SA" sz="3000" smtClean="0">
                <a:cs typeface="Arial" pitchFamily="34" charset="0"/>
              </a:rPr>
              <a:t>   </a:t>
            </a:r>
            <a:endParaRPr lang="en-US" sz="3000" smtClean="0">
              <a:cs typeface="Arial" pitchFamily="34" charset="0"/>
            </a:endParaRPr>
          </a:p>
          <a:p>
            <a:pPr rtl="1"/>
            <a:r>
              <a:rPr lang="ar-SA" sz="3000" smtClean="0">
                <a:cs typeface="Arial" pitchFamily="34" charset="0"/>
              </a:rPr>
              <a:t>                  ،               ،              </a:t>
            </a:r>
            <a:endParaRPr lang="en-US" sz="3000" smtClean="0">
              <a:cs typeface="Arial" pitchFamily="34" charset="0"/>
            </a:endParaRPr>
          </a:p>
          <a:p>
            <a:pPr rtl="1"/>
            <a:endParaRPr lang="ar-SA" sz="3600" smtClean="0">
              <a:cs typeface="Arial" pitchFamily="34" charset="0"/>
            </a:endParaRPr>
          </a:p>
          <a:p>
            <a:pPr rtl="1"/>
            <a:endParaRPr lang="ar-SA" sz="3600" smtClean="0">
              <a:cs typeface="Arial" pitchFamily="34" charset="0"/>
            </a:endParaRPr>
          </a:p>
          <a:p>
            <a:pPr rtl="1"/>
            <a:endParaRPr lang="ar-SA" sz="3600" smtClean="0">
              <a:cs typeface="Arial" pitchFamily="34" charset="0"/>
            </a:endParaRPr>
          </a:p>
          <a:p>
            <a:pPr rtl="1"/>
            <a:endParaRPr lang="ar-SA" sz="3600" smtClean="0">
              <a:cs typeface="Arial" pitchFamily="34" charset="0"/>
            </a:endParaRPr>
          </a:p>
          <a:p>
            <a:pPr rtl="1"/>
            <a:endParaRPr lang="ar-SA" sz="4000" smtClean="0">
              <a:cs typeface="Arial" pitchFamily="34" charset="0"/>
            </a:endParaRPr>
          </a:p>
          <a:p>
            <a:pPr rtl="1"/>
            <a:endParaRPr lang="en-GB" sz="400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9218" name="Object 15"/>
          <p:cNvGraphicFramePr>
            <a:graphicFrameLocks noChangeAspect="1"/>
          </p:cNvGraphicFramePr>
          <p:nvPr/>
        </p:nvGraphicFramePr>
        <p:xfrm>
          <a:off x="7620000" y="1600200"/>
          <a:ext cx="304800" cy="330200"/>
        </p:xfrm>
        <a:graphic>
          <a:graphicData uri="http://schemas.openxmlformats.org/presentationml/2006/ole">
            <p:oleObj spid="_x0000_s80898" name="Equation" r:id="rId3" imgW="152280" imgH="164880" progId="Equation.3">
              <p:embed/>
            </p:oleObj>
          </a:graphicData>
        </a:graphic>
      </p:graphicFrame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6" name="مثلث قائم الزاوية 15"/>
          <p:cNvSpPr/>
          <p:nvPr/>
        </p:nvSpPr>
        <p:spPr>
          <a:xfrm rot="16200000">
            <a:off x="5266531" y="1496219"/>
            <a:ext cx="1889125" cy="3043238"/>
          </a:xfrm>
          <a:prstGeom prst="rt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graphicFrame>
        <p:nvGraphicFramePr>
          <p:cNvPr id="9219" name="Object 4"/>
          <p:cNvGraphicFramePr>
            <a:graphicFrameLocks noChangeAspect="1"/>
          </p:cNvGraphicFramePr>
          <p:nvPr/>
        </p:nvGraphicFramePr>
        <p:xfrm>
          <a:off x="7620000" y="4038600"/>
          <a:ext cx="304800" cy="330200"/>
        </p:xfrm>
        <a:graphic>
          <a:graphicData uri="http://schemas.openxmlformats.org/presentationml/2006/ole">
            <p:oleObj spid="_x0000_s80899" name="Equation" r:id="rId4" imgW="152280" imgH="164880" progId="Equation.3">
              <p:embed/>
            </p:oleObj>
          </a:graphicData>
        </a:graphic>
      </p:graphicFrame>
      <p:graphicFrame>
        <p:nvGraphicFramePr>
          <p:cNvPr id="9220" name="Object 5"/>
          <p:cNvGraphicFramePr>
            <a:graphicFrameLocks noChangeAspect="1"/>
          </p:cNvGraphicFramePr>
          <p:nvPr/>
        </p:nvGraphicFramePr>
        <p:xfrm>
          <a:off x="4267200" y="3797300"/>
          <a:ext cx="304800" cy="355600"/>
        </p:xfrm>
        <a:graphic>
          <a:graphicData uri="http://schemas.openxmlformats.org/presentationml/2006/ole">
            <p:oleObj spid="_x0000_s80900" name="Equation" r:id="rId5" imgW="152280" imgH="177480" progId="Equation.3">
              <p:embed/>
            </p:oleObj>
          </a:graphicData>
        </a:graphic>
      </p:graphicFrame>
      <p:cxnSp>
        <p:nvCxnSpPr>
          <p:cNvPr id="20" name="رابط مستقيم 19"/>
          <p:cNvCxnSpPr/>
          <p:nvPr/>
        </p:nvCxnSpPr>
        <p:spPr>
          <a:xfrm rot="10800000">
            <a:off x="7391400" y="37338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رابط مستقيم 21"/>
          <p:cNvCxnSpPr/>
          <p:nvPr/>
        </p:nvCxnSpPr>
        <p:spPr>
          <a:xfrm rot="5400000">
            <a:off x="7277100" y="3848100"/>
            <a:ext cx="22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221" name="Object 7"/>
          <p:cNvGraphicFramePr>
            <a:graphicFrameLocks noChangeAspect="1"/>
          </p:cNvGraphicFramePr>
          <p:nvPr/>
        </p:nvGraphicFramePr>
        <p:xfrm>
          <a:off x="7848600" y="2787650"/>
          <a:ext cx="258763" cy="336550"/>
        </p:xfrm>
        <a:graphic>
          <a:graphicData uri="http://schemas.openxmlformats.org/presentationml/2006/ole">
            <p:oleObj spid="_x0000_s80901" name="Equation" r:id="rId6" imgW="126720" imgH="164880" progId="Equation.3">
              <p:embed/>
            </p:oleObj>
          </a:graphicData>
        </a:graphic>
      </p:graphicFrame>
      <p:graphicFrame>
        <p:nvGraphicFramePr>
          <p:cNvPr id="9222" name="Object 8"/>
          <p:cNvGraphicFramePr>
            <a:graphicFrameLocks noChangeAspect="1"/>
          </p:cNvGraphicFramePr>
          <p:nvPr/>
        </p:nvGraphicFramePr>
        <p:xfrm>
          <a:off x="6262688" y="4038600"/>
          <a:ext cx="233362" cy="363538"/>
        </p:xfrm>
        <a:graphic>
          <a:graphicData uri="http://schemas.openxmlformats.org/presentationml/2006/ole">
            <p:oleObj spid="_x0000_s80902" name="Equation" r:id="rId7" imgW="114120" imgH="177480" progId="Equation.3">
              <p:embed/>
            </p:oleObj>
          </a:graphicData>
        </a:graphic>
      </p:graphicFrame>
      <p:sp>
        <p:nvSpPr>
          <p:cNvPr id="35" name="قوس 34"/>
          <p:cNvSpPr/>
          <p:nvPr/>
        </p:nvSpPr>
        <p:spPr>
          <a:xfrm>
            <a:off x="5029200" y="3733800"/>
            <a:ext cx="122238" cy="4572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graphicFrame>
        <p:nvGraphicFramePr>
          <p:cNvPr id="9223" name="Object 9"/>
          <p:cNvGraphicFramePr>
            <a:graphicFrameLocks noChangeAspect="1"/>
          </p:cNvGraphicFramePr>
          <p:nvPr/>
        </p:nvGraphicFramePr>
        <p:xfrm>
          <a:off x="5334000" y="3581400"/>
          <a:ext cx="254000" cy="355600"/>
        </p:xfrm>
        <a:graphic>
          <a:graphicData uri="http://schemas.openxmlformats.org/presentationml/2006/ole">
            <p:oleObj spid="_x0000_s80903" name="Equation" r:id="rId8" imgW="126720" imgH="177480" progId="Equation.3">
              <p:embed/>
            </p:oleObj>
          </a:graphicData>
        </a:graphic>
      </p:graphicFrame>
      <p:sp>
        <p:nvSpPr>
          <p:cNvPr id="60427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pic>
        <p:nvPicPr>
          <p:cNvPr id="9241" name="Picture 10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96200" y="4648200"/>
            <a:ext cx="1295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224" name="Object 8"/>
          <p:cNvGraphicFramePr>
            <a:graphicFrameLocks noChangeAspect="1"/>
          </p:cNvGraphicFramePr>
          <p:nvPr/>
        </p:nvGraphicFramePr>
        <p:xfrm>
          <a:off x="5710238" y="2684463"/>
          <a:ext cx="233362" cy="363537"/>
        </p:xfrm>
        <a:graphic>
          <a:graphicData uri="http://schemas.openxmlformats.org/presentationml/2006/ole">
            <p:oleObj spid="_x0000_s80904" name="Equation" r:id="rId10" imgW="114120" imgH="177480" progId="Equation.3">
              <p:embed/>
            </p:oleObj>
          </a:graphicData>
        </a:graphic>
      </p:graphicFrame>
      <p:sp>
        <p:nvSpPr>
          <p:cNvPr id="60430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pic>
        <p:nvPicPr>
          <p:cNvPr id="9243" name="Picture 13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3600" y="4665663"/>
            <a:ext cx="10668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32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pic>
        <p:nvPicPr>
          <p:cNvPr id="9245" name="Picture 15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43400" y="4706938"/>
            <a:ext cx="1085850" cy="62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1" name="رابط مستقيم 30"/>
          <p:cNvCxnSpPr/>
          <p:nvPr/>
        </p:nvCxnSpPr>
        <p:spPr>
          <a:xfrm rot="10800000" flipV="1">
            <a:off x="990600" y="0"/>
            <a:ext cx="8686800" cy="58674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3" name="رابط مستقيم 32"/>
          <p:cNvCxnSpPr/>
          <p:nvPr/>
        </p:nvCxnSpPr>
        <p:spPr>
          <a:xfrm>
            <a:off x="0" y="0"/>
            <a:ext cx="8763000" cy="59436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b="1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000" b="1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561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600" dirty="0" smtClean="0">
                <a:cs typeface="Arial" pitchFamily="34" charset="0"/>
              </a:rPr>
              <a:t>2- تم حذف الشرائح التي تحمل الأرقام :  4، 5، 7 و 8 من محتوى المحاضرة الحادية عشرة ج1.</a:t>
            </a:r>
          </a:p>
          <a:p>
            <a:pPr marL="514350" indent="-514350" rtl="1"/>
            <a:r>
              <a:rPr lang="ar-SA" sz="3600" dirty="0" smtClean="0">
                <a:cs typeface="Arial" pitchFamily="34" charset="0"/>
              </a:rPr>
              <a:t>الشرائح المذكورة هي الشرائح من 9 إلى 12 التالية:</a:t>
            </a:r>
          </a:p>
          <a:p>
            <a:pPr marL="514350" indent="-514350" rtl="1"/>
            <a:endParaRPr lang="en-US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b="1" dirty="0" smtClean="0">
                <a:solidFill>
                  <a:srgbClr val="FF0000"/>
                </a:solidFill>
              </a:rPr>
              <a:t>نتيجة: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dirty="0" smtClean="0"/>
              <a:t> إذا كانت                      فان 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r>
              <a:rPr lang="ar-SA" sz="2800" dirty="0" smtClean="0"/>
              <a:t>وبشكل عام  إذا كانت            حيث                فان</a:t>
            </a: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مثال:</a:t>
            </a:r>
            <a:r>
              <a:rPr lang="ar-SA" sz="2800" dirty="0" smtClean="0"/>
              <a:t>     أوجد         لكل من الدوال التالية:         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7204075" y="2590800"/>
          <a:ext cx="2125663" cy="774700"/>
        </p:xfrm>
        <a:graphic>
          <a:graphicData uri="http://schemas.openxmlformats.org/presentationml/2006/ole">
            <p:oleObj spid="_x0000_s74754" name="Equation" r:id="rId3" imgW="799920" imgH="393480" progId="Equation.3">
              <p:embed/>
            </p:oleObj>
          </a:graphicData>
        </a:graphic>
      </p:graphicFrame>
      <p:graphicFrame>
        <p:nvGraphicFramePr>
          <p:cNvPr id="2051" name="Object 12"/>
          <p:cNvGraphicFramePr>
            <a:graphicFrameLocks noChangeAspect="1"/>
          </p:cNvGraphicFramePr>
          <p:nvPr/>
        </p:nvGraphicFramePr>
        <p:xfrm>
          <a:off x="6729413" y="1981200"/>
          <a:ext cx="1112837" cy="449263"/>
        </p:xfrm>
        <a:graphic>
          <a:graphicData uri="http://schemas.openxmlformats.org/presentationml/2006/ole">
            <p:oleObj spid="_x0000_s74755" name="Equation" r:id="rId4" imgW="419040" imgH="228600" progId="Equation.3">
              <p:embed/>
            </p:oleObj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5822950" y="3556000"/>
          <a:ext cx="1111250" cy="450850"/>
        </p:xfrm>
        <a:graphic>
          <a:graphicData uri="http://schemas.openxmlformats.org/presentationml/2006/ole">
            <p:oleObj spid="_x0000_s74756" name="Equation" r:id="rId5" imgW="419040" imgH="228600" progId="Equation.3">
              <p:embed/>
            </p:oleObj>
          </a:graphicData>
        </a:graphic>
      </p:graphicFrame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454025" y="3429000"/>
          <a:ext cx="2898775" cy="776288"/>
        </p:xfrm>
        <a:graphic>
          <a:graphicData uri="http://schemas.openxmlformats.org/presentationml/2006/ole">
            <p:oleObj spid="_x0000_s74757" name="Equation" r:id="rId6" imgW="1091880" imgH="393480" progId="Equation.3">
              <p:embed/>
            </p:oleObj>
          </a:graphicData>
        </a:graphic>
      </p:graphicFrame>
      <p:graphicFrame>
        <p:nvGraphicFramePr>
          <p:cNvPr id="2054" name="Object 6"/>
          <p:cNvGraphicFramePr>
            <a:graphicFrameLocks noChangeAspect="1"/>
          </p:cNvGraphicFramePr>
          <p:nvPr/>
        </p:nvGraphicFramePr>
        <p:xfrm>
          <a:off x="1295400" y="5467350"/>
          <a:ext cx="2020888" cy="501650"/>
        </p:xfrm>
        <a:graphic>
          <a:graphicData uri="http://schemas.openxmlformats.org/presentationml/2006/ole">
            <p:oleObj spid="_x0000_s74758" name="Equation" r:id="rId7" imgW="761760" imgH="253800" progId="Equation.3">
              <p:embed/>
            </p:oleObj>
          </a:graphicData>
        </a:graphic>
      </p:graphicFrame>
      <p:graphicFrame>
        <p:nvGraphicFramePr>
          <p:cNvPr id="2055" name="Object 7"/>
          <p:cNvGraphicFramePr>
            <a:graphicFrameLocks noChangeAspect="1"/>
          </p:cNvGraphicFramePr>
          <p:nvPr/>
        </p:nvGraphicFramePr>
        <p:xfrm>
          <a:off x="7013575" y="3886200"/>
          <a:ext cx="606425" cy="774700"/>
        </p:xfrm>
        <a:graphic>
          <a:graphicData uri="http://schemas.openxmlformats.org/presentationml/2006/ole">
            <p:oleObj spid="_x0000_s74759" name="Equation" r:id="rId8" imgW="228600" imgH="393480" progId="Equation.3">
              <p:embed/>
            </p:oleObj>
          </a:graphicData>
        </a:graphic>
      </p:graphicFrame>
      <p:graphicFrame>
        <p:nvGraphicFramePr>
          <p:cNvPr id="2056" name="Object 8"/>
          <p:cNvGraphicFramePr>
            <a:graphicFrameLocks noChangeAspect="1"/>
          </p:cNvGraphicFramePr>
          <p:nvPr/>
        </p:nvGraphicFramePr>
        <p:xfrm>
          <a:off x="1374775" y="4883150"/>
          <a:ext cx="1716088" cy="450850"/>
        </p:xfrm>
        <a:graphic>
          <a:graphicData uri="http://schemas.openxmlformats.org/presentationml/2006/ole">
            <p:oleObj spid="_x0000_s74760" name="Equation" r:id="rId9" imgW="647640" imgH="228600" progId="Equation.3">
              <p:embed/>
            </p:oleObj>
          </a:graphicData>
        </a:graphic>
      </p:graphicFrame>
      <p:graphicFrame>
        <p:nvGraphicFramePr>
          <p:cNvPr id="2057" name="Object 15"/>
          <p:cNvGraphicFramePr>
            <a:graphicFrameLocks noChangeAspect="1"/>
          </p:cNvGraphicFramePr>
          <p:nvPr/>
        </p:nvGraphicFramePr>
        <p:xfrm>
          <a:off x="3816350" y="3581400"/>
          <a:ext cx="1517650" cy="400050"/>
        </p:xfrm>
        <a:graphic>
          <a:graphicData uri="http://schemas.openxmlformats.org/presentationml/2006/ole">
            <p:oleObj spid="_x0000_s74761" name="Equation" r:id="rId10" imgW="571320" imgH="203040" progId="Equation.3">
              <p:embed/>
            </p:oleObj>
          </a:graphicData>
        </a:graphic>
      </p:graphicFrame>
      <p:cxnSp>
        <p:nvCxnSpPr>
          <p:cNvPr id="17" name="رابط مستقيم 16"/>
          <p:cNvCxnSpPr/>
          <p:nvPr/>
        </p:nvCxnSpPr>
        <p:spPr>
          <a:xfrm rot="10800000" flipV="1">
            <a:off x="990600" y="0"/>
            <a:ext cx="8686800" cy="60198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9" name="رابط مستقيم 18"/>
          <p:cNvCxnSpPr/>
          <p:nvPr/>
        </p:nvCxnSpPr>
        <p:spPr>
          <a:xfrm>
            <a:off x="0" y="0"/>
            <a:ext cx="8991600" cy="57912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buFont typeface="+mj-lt"/>
              <a:buAutoNum type="arabicPeriod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UcPeriod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arabicPeriod" startAt="2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3074" name="Object 5"/>
          <p:cNvGraphicFramePr>
            <a:graphicFrameLocks noChangeAspect="1"/>
          </p:cNvGraphicFramePr>
          <p:nvPr/>
        </p:nvGraphicFramePr>
        <p:xfrm>
          <a:off x="1263650" y="2352675"/>
          <a:ext cx="1954213" cy="773113"/>
        </p:xfrm>
        <a:graphic>
          <a:graphicData uri="http://schemas.openxmlformats.org/presentationml/2006/ole">
            <p:oleObj spid="_x0000_s75778" name="Equation" r:id="rId3" imgW="736560" imgH="393480" progId="Equation.3">
              <p:embed/>
            </p:oleObj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1200150" y="3886200"/>
          <a:ext cx="2932113" cy="773113"/>
        </p:xfrm>
        <a:graphic>
          <a:graphicData uri="http://schemas.openxmlformats.org/presentationml/2006/ole">
            <p:oleObj spid="_x0000_s75779" name="Equation" r:id="rId4" imgW="1104840" imgH="393480" progId="Equation.3">
              <p:embed/>
            </p:oleObj>
          </a:graphicData>
        </a:graphic>
      </p:graphicFrame>
      <p:cxnSp>
        <p:nvCxnSpPr>
          <p:cNvPr id="11" name="رابط مستقيم 10"/>
          <p:cNvCxnSpPr/>
          <p:nvPr/>
        </p:nvCxnSpPr>
        <p:spPr>
          <a:xfrm rot="10800000" flipV="1">
            <a:off x="685800" y="0"/>
            <a:ext cx="8991600" cy="60198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3" name="رابط مستقيم 12"/>
          <p:cNvCxnSpPr/>
          <p:nvPr/>
        </p:nvCxnSpPr>
        <p:spPr>
          <a:xfrm>
            <a:off x="0" y="0"/>
            <a:ext cx="8686800" cy="57912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b="1" dirty="0" smtClean="0">
                <a:solidFill>
                  <a:srgbClr val="FF0000"/>
                </a:solidFill>
              </a:rPr>
              <a:t>نتيجة: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dirty="0" smtClean="0"/>
              <a:t> إذا كانت                      فان 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r>
              <a:rPr lang="ar-SA" sz="2800" dirty="0" smtClean="0"/>
              <a:t>وبشكل عام  إذا كانت                   حيث             فان: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5122" name="Object 5"/>
          <p:cNvGraphicFramePr>
            <a:graphicFrameLocks noChangeAspect="1"/>
          </p:cNvGraphicFramePr>
          <p:nvPr/>
        </p:nvGraphicFramePr>
        <p:xfrm>
          <a:off x="7305675" y="2590800"/>
          <a:ext cx="1920875" cy="774700"/>
        </p:xfrm>
        <a:graphic>
          <a:graphicData uri="http://schemas.openxmlformats.org/presentationml/2006/ole">
            <p:oleObj spid="_x0000_s76802" name="Equation" r:id="rId3" imgW="723600" imgH="393480" progId="Equation.3">
              <p:embed/>
            </p:oleObj>
          </a:graphicData>
        </a:graphic>
      </p:graphicFrame>
      <p:graphicFrame>
        <p:nvGraphicFramePr>
          <p:cNvPr id="5123" name="Object 12"/>
          <p:cNvGraphicFramePr>
            <a:graphicFrameLocks noChangeAspect="1"/>
          </p:cNvGraphicFramePr>
          <p:nvPr/>
        </p:nvGraphicFramePr>
        <p:xfrm>
          <a:off x="6426200" y="1981200"/>
          <a:ext cx="1719263" cy="449263"/>
        </p:xfrm>
        <a:graphic>
          <a:graphicData uri="http://schemas.openxmlformats.org/presentationml/2006/ole">
            <p:oleObj spid="_x0000_s76803" name="Equation" r:id="rId4" imgW="647640" imgH="228600" progId="Equation.3">
              <p:embed/>
            </p:oleObj>
          </a:graphicData>
        </a:graphic>
      </p:graphicFrame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5257800" y="3556000"/>
          <a:ext cx="1717675" cy="450850"/>
        </p:xfrm>
        <a:graphic>
          <a:graphicData uri="http://schemas.openxmlformats.org/presentationml/2006/ole">
            <p:oleObj spid="_x0000_s76804" name="Equation" r:id="rId5" imgW="647640" imgH="228600" progId="Equation.3">
              <p:embed/>
            </p:oleObj>
          </a:graphicData>
        </a:graphic>
      </p:graphicFrame>
      <p:graphicFrame>
        <p:nvGraphicFramePr>
          <p:cNvPr id="5125" name="Object 5"/>
          <p:cNvGraphicFramePr>
            <a:graphicFrameLocks noChangeAspect="1"/>
          </p:cNvGraphicFramePr>
          <p:nvPr/>
        </p:nvGraphicFramePr>
        <p:xfrm>
          <a:off x="4770438" y="4387850"/>
          <a:ext cx="3794125" cy="989013"/>
        </p:xfrm>
        <a:graphic>
          <a:graphicData uri="http://schemas.openxmlformats.org/presentationml/2006/ole">
            <p:oleObj spid="_x0000_s76805" name="Equation" r:id="rId6" imgW="1028520" imgH="393480" progId="Equation.3">
              <p:embed/>
            </p:oleObj>
          </a:graphicData>
        </a:graphic>
      </p:graphicFrame>
      <p:graphicFrame>
        <p:nvGraphicFramePr>
          <p:cNvPr id="5126" name="Object 15"/>
          <p:cNvGraphicFramePr>
            <a:graphicFrameLocks noChangeAspect="1"/>
          </p:cNvGraphicFramePr>
          <p:nvPr/>
        </p:nvGraphicFramePr>
        <p:xfrm>
          <a:off x="3352800" y="3563938"/>
          <a:ext cx="1193800" cy="398462"/>
        </p:xfrm>
        <a:graphic>
          <a:graphicData uri="http://schemas.openxmlformats.org/presentationml/2006/ole">
            <p:oleObj spid="_x0000_s76806" name="Equation" r:id="rId7" imgW="571320" imgH="203040" progId="Equation.3">
              <p:embed/>
            </p:oleObj>
          </a:graphicData>
        </a:graphic>
      </p:graphicFrame>
      <p:cxnSp>
        <p:nvCxnSpPr>
          <p:cNvPr id="14" name="رابط مستقيم 13"/>
          <p:cNvCxnSpPr/>
          <p:nvPr/>
        </p:nvCxnSpPr>
        <p:spPr>
          <a:xfrm rot="10800000" flipV="1">
            <a:off x="1066800" y="0"/>
            <a:ext cx="8534400" cy="60198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6" name="رابط مستقيم 15"/>
          <p:cNvCxnSpPr/>
          <p:nvPr/>
        </p:nvCxnSpPr>
        <p:spPr>
          <a:xfrm>
            <a:off x="0" y="0"/>
            <a:ext cx="8839200" cy="58674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مثال:</a:t>
            </a:r>
            <a:r>
              <a:rPr lang="ar-SA" sz="2800" dirty="0" smtClean="0"/>
              <a:t>     أوجد         لكل من الدوال التالية: 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        </a:t>
            </a:r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6146" name="Object 5"/>
          <p:cNvGraphicFramePr>
            <a:graphicFrameLocks noChangeAspect="1"/>
          </p:cNvGraphicFramePr>
          <p:nvPr/>
        </p:nvGraphicFramePr>
        <p:xfrm>
          <a:off x="979488" y="4179888"/>
          <a:ext cx="2525712" cy="849312"/>
        </p:xfrm>
        <a:graphic>
          <a:graphicData uri="http://schemas.openxmlformats.org/presentationml/2006/ole">
            <p:oleObj spid="_x0000_s77826" name="Equation" r:id="rId3" imgW="952200" imgH="393480" progId="Equation.3">
              <p:embed/>
            </p:oleObj>
          </a:graphicData>
        </a:graphic>
      </p:graphicFrame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830263" y="5119688"/>
          <a:ext cx="6537325" cy="900112"/>
        </p:xfrm>
        <a:graphic>
          <a:graphicData uri="http://schemas.openxmlformats.org/presentationml/2006/ole">
            <p:oleObj spid="_x0000_s77827" name="Equation" r:id="rId4" imgW="2463480" imgH="419040" progId="Equation.3">
              <p:embed/>
            </p:oleObj>
          </a:graphicData>
        </a:graphic>
      </p:graphicFrame>
      <p:graphicFrame>
        <p:nvGraphicFramePr>
          <p:cNvPr id="6148" name="Object 7"/>
          <p:cNvGraphicFramePr>
            <a:graphicFrameLocks noChangeAspect="1"/>
          </p:cNvGraphicFramePr>
          <p:nvPr/>
        </p:nvGraphicFramePr>
        <p:xfrm>
          <a:off x="7013575" y="1282700"/>
          <a:ext cx="606425" cy="774700"/>
        </p:xfrm>
        <a:graphic>
          <a:graphicData uri="http://schemas.openxmlformats.org/presentationml/2006/ole">
            <p:oleObj spid="_x0000_s77828" name="Equation" r:id="rId5" imgW="228600" imgH="393480" progId="Equation.3">
              <p:embed/>
            </p:oleObj>
          </a:graphicData>
        </a:graphic>
      </p:graphicFrame>
      <p:graphicFrame>
        <p:nvGraphicFramePr>
          <p:cNvPr id="6149" name="Object 11"/>
          <p:cNvGraphicFramePr>
            <a:graphicFrameLocks noChangeAspect="1"/>
          </p:cNvGraphicFramePr>
          <p:nvPr/>
        </p:nvGraphicFramePr>
        <p:xfrm>
          <a:off x="1071563" y="2165350"/>
          <a:ext cx="2322512" cy="425450"/>
        </p:xfrm>
        <a:graphic>
          <a:graphicData uri="http://schemas.openxmlformats.org/presentationml/2006/ole">
            <p:oleObj spid="_x0000_s77829" name="Equation" r:id="rId6" imgW="876240" imgH="215640" progId="Equation.3">
              <p:embed/>
            </p:oleObj>
          </a:graphicData>
        </a:graphic>
      </p:graphicFrame>
      <p:graphicFrame>
        <p:nvGraphicFramePr>
          <p:cNvPr id="6150" name="Object 6"/>
          <p:cNvGraphicFramePr>
            <a:graphicFrameLocks noChangeAspect="1"/>
          </p:cNvGraphicFramePr>
          <p:nvPr/>
        </p:nvGraphicFramePr>
        <p:xfrm>
          <a:off x="990600" y="2749550"/>
          <a:ext cx="3267075" cy="450850"/>
        </p:xfrm>
        <a:graphic>
          <a:graphicData uri="http://schemas.openxmlformats.org/presentationml/2006/ole">
            <p:oleObj spid="_x0000_s77830" name="Equation" r:id="rId7" imgW="1231560" imgH="228600" progId="Equation.3">
              <p:embed/>
            </p:oleObj>
          </a:graphicData>
        </a:graphic>
      </p:graphicFrame>
      <p:cxnSp>
        <p:nvCxnSpPr>
          <p:cNvPr id="14" name="رابط مستقيم 13"/>
          <p:cNvCxnSpPr/>
          <p:nvPr/>
        </p:nvCxnSpPr>
        <p:spPr>
          <a:xfrm rot="10800000" flipV="1">
            <a:off x="1066800" y="0"/>
            <a:ext cx="8839200" cy="60198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6" name="رابط مستقيم 15"/>
          <p:cNvCxnSpPr/>
          <p:nvPr/>
        </p:nvCxnSpPr>
        <p:spPr>
          <a:xfrm>
            <a:off x="0" y="0"/>
            <a:ext cx="8839200" cy="58674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1430</TotalTime>
  <Words>268</Words>
  <Application>Microsoft Office PowerPoint</Application>
  <PresentationFormat>A4 Paper (210x297 mm)‎</PresentationFormat>
  <Paragraphs>141</Paragraphs>
  <Slides>12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4" baseType="lpstr">
      <vt:lpstr>Office Theme</vt:lpstr>
      <vt:lpstr>Equation</vt:lpstr>
      <vt:lpstr>الشريحة 1</vt:lpstr>
      <vt:lpstr>المحاضرة المباشرة الثالثة</vt:lpstr>
      <vt:lpstr> </vt:lpstr>
      <vt:lpstr>تابع : الدوال المثلثية:</vt:lpstr>
      <vt:lpstr>تابع : الدوال المثلثية:</vt:lpstr>
      <vt:lpstr>تابع : الدوال المثلثية:</vt:lpstr>
      <vt:lpstr> </vt:lpstr>
      <vt:lpstr>تابع: الاشتقاق:</vt:lpstr>
      <vt:lpstr>تابع: الاشتقاق:</vt:lpstr>
      <vt:lpstr>تابع: الاشتقاق:</vt:lpstr>
      <vt:lpstr>تابع: الاشتقاق: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esalim</cp:lastModifiedBy>
  <cp:revision>110</cp:revision>
  <dcterms:created xsi:type="dcterms:W3CDTF">2009-10-14T19:14:34Z</dcterms:created>
  <dcterms:modified xsi:type="dcterms:W3CDTF">2011-05-10T09:27:43Z</dcterms:modified>
</cp:coreProperties>
</file>