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5"/>
  </p:notesMasterIdLst>
  <p:handoutMasterIdLst>
    <p:handoutMasterId r:id="rId46"/>
  </p:handoutMasterIdLst>
  <p:sldIdLst>
    <p:sldId id="340" r:id="rId2"/>
    <p:sldId id="302" r:id="rId3"/>
    <p:sldId id="303" r:id="rId4"/>
    <p:sldId id="304" r:id="rId5"/>
    <p:sldId id="348" r:id="rId6"/>
    <p:sldId id="350" r:id="rId7"/>
    <p:sldId id="305" r:id="rId8"/>
    <p:sldId id="306" r:id="rId9"/>
    <p:sldId id="349" r:id="rId10"/>
    <p:sldId id="352" r:id="rId11"/>
    <p:sldId id="353" r:id="rId12"/>
    <p:sldId id="307" r:id="rId13"/>
    <p:sldId id="341" r:id="rId14"/>
    <p:sldId id="342" r:id="rId15"/>
    <p:sldId id="351" r:id="rId16"/>
    <p:sldId id="309" r:id="rId17"/>
    <p:sldId id="310" r:id="rId18"/>
    <p:sldId id="346" r:id="rId19"/>
    <p:sldId id="343" r:id="rId20"/>
    <p:sldId id="345" r:id="rId21"/>
    <p:sldId id="314" r:id="rId22"/>
    <p:sldId id="315" r:id="rId23"/>
    <p:sldId id="316" r:id="rId24"/>
    <p:sldId id="317" r:id="rId25"/>
    <p:sldId id="319" r:id="rId26"/>
    <p:sldId id="320" r:id="rId27"/>
    <p:sldId id="321" r:id="rId28"/>
    <p:sldId id="322" r:id="rId29"/>
    <p:sldId id="323" r:id="rId30"/>
    <p:sldId id="324" r:id="rId31"/>
    <p:sldId id="325" r:id="rId32"/>
    <p:sldId id="327" r:id="rId33"/>
    <p:sldId id="328" r:id="rId34"/>
    <p:sldId id="329" r:id="rId35"/>
    <p:sldId id="330" r:id="rId36"/>
    <p:sldId id="331" r:id="rId37"/>
    <p:sldId id="332" r:id="rId38"/>
    <p:sldId id="333" r:id="rId39"/>
    <p:sldId id="334" r:id="rId40"/>
    <p:sldId id="335" r:id="rId41"/>
    <p:sldId id="338" r:id="rId42"/>
    <p:sldId id="339" r:id="rId43"/>
    <p:sldId id="266" r:id="rId4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009900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79" autoAdjust="0"/>
    <p:restoredTop sz="94664" autoAdjust="0"/>
  </p:normalViewPr>
  <p:slideViewPr>
    <p:cSldViewPr>
      <p:cViewPr>
        <p:scale>
          <a:sx n="70" d="100"/>
          <a:sy n="70" d="100"/>
        </p:scale>
        <p:origin x="-1248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5F82585-37F0-4D13-B148-33F2E7365B80}" type="datetimeFigureOut">
              <a:rPr lang="en-US"/>
              <a:pPr>
                <a:defRPr/>
              </a:pPr>
              <a:t>2/15/2014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41B1BF4-A35D-4550-A4E3-BD2E465C0D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88866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1003EFC-4185-46D5-8431-74B4CBAC6C38}" type="datetimeFigureOut">
              <a:rPr lang="en-US"/>
              <a:pPr>
                <a:defRPr/>
              </a:pPr>
              <a:t>2/15/2014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7E8B1144-F8B8-420E-A1D2-F1C06E3B414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67005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EC23E-35CA-4A37-B2FD-583E729EF7E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D68260-A321-4FDE-8ABE-0818540A72E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63F142-696A-4013-A8C6-C8B58519BA8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1142E7-C3B0-421D-AFA0-3D057C96191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3077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308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3080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4796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التعليم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36" r:id="rId3"/>
    <p:sldLayoutId id="2147483842" r:id="rId4"/>
    <p:sldLayoutId id="2147483837" r:id="rId5"/>
    <p:sldLayoutId id="2147483838" r:id="rId6"/>
    <p:sldLayoutId id="2147483839" r:id="rId7"/>
    <p:sldLayoutId id="2147483843" r:id="rId8"/>
    <p:sldLayoutId id="2147483844" r:id="rId9"/>
    <p:sldLayoutId id="2147483845" r:id="rId10"/>
    <p:sldLayoutId id="2147483846" r:id="rId11"/>
  </p:sldLayoutIdLst>
  <p:hf hd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85988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BED0BFDF-F24F-4FAE-ACDA-B97363DB8205}" type="slidenum">
              <a:rPr lang="ar-SA"/>
              <a:pPr/>
              <a:t>1</a:t>
            </a:fld>
            <a:endParaRPr lang="en-US"/>
          </a:p>
        </p:txBody>
      </p:sp>
      <p:sp>
        <p:nvSpPr>
          <p:cNvPr id="11267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1269" name="Slide Number Placeholder 3"/>
          <p:cNvSpPr txBox="1">
            <a:spLocks noGrp="1"/>
          </p:cNvSpPr>
          <p:nvPr/>
        </p:nvSpPr>
        <p:spPr bwMode="auto">
          <a:xfrm>
            <a:off x="2185988" y="6356350"/>
            <a:ext cx="482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C9D4FBCB-2846-4C02-9ED3-E47EBD3C57DB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800600" y="4648200"/>
            <a:ext cx="476885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800" b="1"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800" b="1">
                <a:latin typeface="Calibri" pitchFamily="34" charset="0"/>
              </a:rPr>
              <a:t>عمادة التعلم الإلكتروني والتعليم عن بعد</a:t>
            </a:r>
            <a:endParaRPr lang="en-US" sz="2800" b="1"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endParaRPr lang="en-US" sz="2800" b="1"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1278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667000"/>
            <a:ext cx="50990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SA" sz="3200" b="1" dirty="0">
                <a:solidFill>
                  <a:srgbClr val="000000"/>
                </a:solidFill>
                <a:latin typeface="AYM Wadiy S_U normal."/>
                <a:cs typeface="Times New Roman" pitchFamily="18" charset="0"/>
              </a:rPr>
              <a:t>اسم المقرر: مبادئ </a:t>
            </a:r>
            <a:r>
              <a:rPr lang="ar-SA" sz="3200" b="1" dirty="0" err="1">
                <a:solidFill>
                  <a:srgbClr val="000000"/>
                </a:solidFill>
                <a:latin typeface="AYM Wadiy S_U normal."/>
                <a:cs typeface="Times New Roman" pitchFamily="18" charset="0"/>
              </a:rPr>
              <a:t>المحاسبة </a:t>
            </a:r>
            <a:r>
              <a:rPr lang="ar-SA" sz="3200" b="1" dirty="0">
                <a:solidFill>
                  <a:srgbClr val="000000"/>
                </a:solidFill>
                <a:latin typeface="AYM Wadiy S_U normal."/>
                <a:cs typeface="Times New Roman" pitchFamily="18" charset="0"/>
              </a:rPr>
              <a:t>(</a:t>
            </a:r>
            <a:r>
              <a:rPr lang="ar-SA" sz="3200" b="1" dirty="0" smtClean="0">
                <a:solidFill>
                  <a:srgbClr val="000000"/>
                </a:solidFill>
                <a:latin typeface="AYM Wadiy S_U normal."/>
                <a:cs typeface="Times New Roman" pitchFamily="18" charset="0"/>
              </a:rPr>
              <a:t>2</a:t>
            </a:r>
            <a:r>
              <a:rPr lang="ar-SA" sz="3200" b="1" dirty="0" err="1" smtClean="0">
                <a:solidFill>
                  <a:srgbClr val="000000"/>
                </a:solidFill>
                <a:latin typeface="AYM Wadiy S_U normal."/>
                <a:cs typeface="Times New Roman" pitchFamily="18" charset="0"/>
              </a:rPr>
              <a:t>)</a:t>
            </a:r>
            <a:endParaRPr lang="ar-SA" sz="3200" b="1" dirty="0" smtClean="0">
              <a:solidFill>
                <a:srgbClr val="000000"/>
              </a:solidFill>
              <a:latin typeface="AYM Wadiy S_U normal."/>
              <a:cs typeface="Times New Roman" pitchFamily="18" charset="0"/>
            </a:endParaRPr>
          </a:p>
        </p:txBody>
      </p:sp>
      <p:sp>
        <p:nvSpPr>
          <p:cNvPr id="11276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5828E3B0-0C88-4357-AA34-5AE9A502FC3B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7" grpId="0"/>
      <p:bldP spid="513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b="1" smtClean="0">
                <a:solidFill>
                  <a:srgbClr val="C00000"/>
                </a:solidFill>
                <a:cs typeface="Arial" pitchFamily="34" charset="0"/>
              </a:rPr>
              <a:t>المحاضرة الأولى</a:t>
            </a:r>
            <a:endParaRPr lang="en-US" b="1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457200" y="3886200"/>
            <a:ext cx="9067800" cy="1676400"/>
          </a:xfrm>
        </p:spPr>
        <p:txBody>
          <a:bodyPr/>
          <a:lstStyle/>
          <a:p>
            <a:pPr rtl="1" eaLnBrk="1" hangingPunct="1">
              <a:lnSpc>
                <a:spcPct val="150000"/>
              </a:lnSpc>
            </a:pPr>
            <a:r>
              <a:rPr lang="ar-SA" sz="2400" b="1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ar-SA" b="1" smtClean="0">
                <a:solidFill>
                  <a:schemeClr val="tx1"/>
                </a:solidFill>
                <a:cs typeface="Arial" pitchFamily="34" charset="0"/>
              </a:rPr>
              <a:t>مراجعة إعداد الحسابات الختامية والقوائم المالية</a:t>
            </a:r>
          </a:p>
          <a:p>
            <a:pPr rtl="1" eaLnBrk="1" hangingPunct="1">
              <a:lnSpc>
                <a:spcPct val="150000"/>
              </a:lnSpc>
            </a:pPr>
            <a:r>
              <a:rPr lang="ar-SA" b="1" smtClean="0">
                <a:solidFill>
                  <a:schemeClr val="tx1"/>
                </a:solidFill>
                <a:cs typeface="Arial" pitchFamily="34" charset="0"/>
              </a:rPr>
              <a:t>(محاسبة 1)</a:t>
            </a:r>
            <a:endParaRPr lang="en-US" b="1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2292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12293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ABFDE8F1-E2CE-4618-91C6-25BBA4880B55}" type="slidenum">
              <a:rPr lang="ar-SA" sz="1200">
                <a:solidFill>
                  <a:schemeClr val="bg1"/>
                </a:solidFill>
              </a:rPr>
              <a:pPr/>
              <a:t>2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868362"/>
          </a:xfrm>
        </p:spPr>
        <p:txBody>
          <a:bodyPr/>
          <a:lstStyle/>
          <a:p>
            <a:pPr rtl="1"/>
            <a:r>
              <a:rPr lang="ar-SA" sz="3200" b="1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sz="3200" b="1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smtClean="0">
                <a:solidFill>
                  <a:srgbClr val="376092"/>
                </a:solidFill>
                <a:cs typeface="Arial" pitchFamily="34" charset="0"/>
              </a:rPr>
            </a:br>
            <a:r>
              <a:rPr lang="en-GB" sz="2800" b="1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en-GB" sz="2800" b="1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sz="3200" b="1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smtClean="0">
                <a:solidFill>
                  <a:srgbClr val="376092"/>
                </a:solidFill>
                <a:cs typeface="Arial" pitchFamily="34" charset="0"/>
              </a:rPr>
            </a:b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295400"/>
            <a:ext cx="8915400" cy="4830763"/>
          </a:xfrm>
        </p:spPr>
        <p:txBody>
          <a:bodyPr/>
          <a:lstStyle/>
          <a:p>
            <a:pPr rtl="1">
              <a:lnSpc>
                <a:spcPct val="150000"/>
              </a:lnSpc>
            </a:pPr>
            <a:endParaRPr lang="en-GB" sz="2400" smtClean="0">
              <a:cs typeface="Arial" pitchFamily="34" charset="0"/>
            </a:endParaRPr>
          </a:p>
          <a:p>
            <a:pPr algn="just" rtl="1"/>
            <a:endParaRPr lang="en-GB" smtClean="0">
              <a:cs typeface="Arial" pitchFamily="34" charset="0"/>
            </a:endParaRPr>
          </a:p>
        </p:txBody>
      </p:sp>
      <p:sp>
        <p:nvSpPr>
          <p:cNvPr id="13316" name="Rectangle 8"/>
          <p:cNvSpPr>
            <a:spLocks noChangeArrowheads="1"/>
          </p:cNvSpPr>
          <p:nvPr/>
        </p:nvSpPr>
        <p:spPr bwMode="auto">
          <a:xfrm>
            <a:off x="381000" y="152400"/>
            <a:ext cx="8991600" cy="1066800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100000">
                <a:srgbClr val="FFCC99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997A"/>
            </a:prstShdw>
          </a:effectLst>
        </p:spPr>
        <p:txBody>
          <a:bodyPr anchor="ctr"/>
          <a:lstStyle/>
          <a:p>
            <a:pPr algn="ctr"/>
            <a:r>
              <a:rPr lang="ar-SA" sz="4000" b="1">
                <a:solidFill>
                  <a:schemeClr val="accent2"/>
                </a:solidFill>
                <a:latin typeface="Tahoma" pitchFamily="34" charset="0"/>
                <a:cs typeface="Susan" pitchFamily="10" charset="-78"/>
              </a:rPr>
              <a:t>مراجعة إعداد الحسابات الختامية والقوائم المالية (محاسبة 1)</a:t>
            </a:r>
            <a:endParaRPr lang="en-US" sz="4000" b="1">
              <a:solidFill>
                <a:schemeClr val="accent2"/>
              </a:solidFill>
              <a:latin typeface="Tahoma" pitchFamily="34" charset="0"/>
              <a:cs typeface="Susan" pitchFamily="10" charset="-78"/>
            </a:endParaRPr>
          </a:p>
        </p:txBody>
      </p:sp>
      <p:sp>
        <p:nvSpPr>
          <p:cNvPr id="34825" name="Rectangle 9"/>
          <p:cNvSpPr>
            <a:spLocks noChangeArrowheads="1"/>
          </p:cNvSpPr>
          <p:nvPr/>
        </p:nvSpPr>
        <p:spPr bwMode="auto">
          <a:xfrm>
            <a:off x="381000" y="1447800"/>
            <a:ext cx="9067800" cy="4648200"/>
          </a:xfrm>
          <a:prstGeom prst="rect">
            <a:avLst/>
          </a:prstGeom>
          <a:solidFill>
            <a:srgbClr val="F2FFC9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marL="457200" indent="-4572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latin typeface="Calibri" pitchFamily="34" charset="0"/>
              </a:rPr>
              <a:t>يستهدف هذا القسم مراجعة موضوع القوائم المالية في المنشآت التجارية بهدف التعرف على الحسابات الختامية والقوائم المالية  من خلال مراجعة إعداد كل </a:t>
            </a:r>
            <a:r>
              <a:rPr lang="ar-SA" sz="2400" b="1" dirty="0" err="1">
                <a:latin typeface="Calibri" pitchFamily="34" charset="0"/>
              </a:rPr>
              <a:t>من:</a:t>
            </a:r>
            <a:endParaRPr lang="ar-SA" sz="2400" b="1" dirty="0">
              <a:latin typeface="Calibri" pitchFamily="34" charset="0"/>
            </a:endParaRPr>
          </a:p>
          <a:p>
            <a:pPr marL="457200" indent="-457200" eaLnBrk="0" hangingPunct="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ar-SA" sz="2700" b="1" dirty="0">
                <a:latin typeface="Calibri" pitchFamily="34" charset="0"/>
              </a:rPr>
              <a:t>حساب ملخص </a:t>
            </a:r>
            <a:r>
              <a:rPr lang="ar-SA" sz="2700" b="1" dirty="0" err="1">
                <a:latin typeface="Calibri" pitchFamily="34" charset="0"/>
              </a:rPr>
              <a:t>الدخل </a:t>
            </a:r>
            <a:r>
              <a:rPr lang="ar-SA" sz="2700" b="1" dirty="0">
                <a:latin typeface="Calibri" pitchFamily="34" charset="0"/>
              </a:rPr>
              <a:t>(إقفال الحسابات الاسمية وهى المصروفات والإيرادات</a:t>
            </a:r>
            <a:r>
              <a:rPr lang="ar-SA" sz="2700" b="1" dirty="0" err="1">
                <a:latin typeface="Calibri" pitchFamily="34" charset="0"/>
              </a:rPr>
              <a:t>)</a:t>
            </a:r>
            <a:endParaRPr lang="ar-SA" sz="2700" b="1" dirty="0">
              <a:latin typeface="Calibri" pitchFamily="34" charset="0"/>
            </a:endParaRPr>
          </a:p>
          <a:p>
            <a:pPr marL="457200" indent="-457200" eaLnBrk="0" hangingPunct="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ar-SA" sz="2700" b="1" dirty="0">
                <a:latin typeface="Calibri" pitchFamily="34" charset="0"/>
              </a:rPr>
              <a:t>قائمة الدخل</a:t>
            </a:r>
            <a:endParaRPr lang="en-GB" sz="2700" b="1" dirty="0">
              <a:latin typeface="Calibri" pitchFamily="34" charset="0"/>
            </a:endParaRPr>
          </a:p>
          <a:p>
            <a:pPr marL="457200" indent="-457200" eaLnBrk="0" hangingPunct="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ar-SA" sz="2700" b="1" dirty="0">
                <a:latin typeface="Calibri" pitchFamily="34" charset="0"/>
              </a:rPr>
              <a:t>قائمة المركز المالي</a:t>
            </a:r>
          </a:p>
          <a:p>
            <a:pPr marL="457200" indent="-457200" eaLnBrk="0" hangingPunct="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ar-SA" sz="2700" b="1" dirty="0">
                <a:latin typeface="Calibri" pitchFamily="34" charset="0"/>
              </a:rPr>
              <a:t>اختبر </a:t>
            </a:r>
            <a:r>
              <a:rPr lang="ar-SA" sz="2700" b="1" dirty="0" err="1">
                <a:latin typeface="Calibri" pitchFamily="34" charset="0"/>
              </a:rPr>
              <a:t>نفسك </a:t>
            </a:r>
            <a:r>
              <a:rPr lang="ar-SA" sz="2700" b="1" dirty="0">
                <a:latin typeface="Calibri" pitchFamily="34" charset="0"/>
              </a:rPr>
              <a:t>(اسئلة للمراجعة</a:t>
            </a:r>
            <a:r>
              <a:rPr lang="ar-SA" sz="2700" b="1" dirty="0" err="1">
                <a:latin typeface="Calibri" pitchFamily="34" charset="0"/>
              </a:rPr>
              <a:t>)</a:t>
            </a:r>
            <a:endParaRPr lang="ar-SA" sz="2700" b="1" dirty="0">
              <a:latin typeface="Calibri" pitchFamily="34" charset="0"/>
            </a:endParaRPr>
          </a:p>
          <a:p>
            <a:pPr marL="457200" indent="-457200" eaLnBrk="0" hangingPunct="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ar-SA" sz="2700" b="1" dirty="0">
                <a:latin typeface="Calibri" pitchFamily="34" charset="0"/>
              </a:rPr>
              <a:t>المصطلحات الانجليزية المطلوبة من </a:t>
            </a:r>
            <a:r>
              <a:rPr lang="ar-SA" sz="2700" b="1" dirty="0" err="1">
                <a:latin typeface="Calibri" pitchFamily="34" charset="0"/>
              </a:rPr>
              <a:t>محاسبة </a:t>
            </a:r>
            <a:r>
              <a:rPr lang="ar-SA" sz="2700" b="1" dirty="0">
                <a:latin typeface="Calibri" pitchFamily="34" charset="0"/>
              </a:rPr>
              <a:t>(1</a:t>
            </a:r>
            <a:r>
              <a:rPr lang="ar-SA" sz="2700" b="1" dirty="0" err="1">
                <a:latin typeface="Calibri" pitchFamily="34" charset="0"/>
              </a:rPr>
              <a:t>)</a:t>
            </a:r>
            <a:endParaRPr lang="en-US" sz="2700" b="1" dirty="0">
              <a:latin typeface="Calibri" pitchFamily="34" charset="0"/>
            </a:endParaRPr>
          </a:p>
        </p:txBody>
      </p:sp>
      <p:sp>
        <p:nvSpPr>
          <p:cNvPr id="13318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D527ABF5-0F65-4C2F-9B09-80542DD34A33}" type="slidenum">
              <a:rPr lang="ar-SA" sz="1200">
                <a:solidFill>
                  <a:schemeClr val="bg1"/>
                </a:solidFill>
              </a:rPr>
              <a:pPr/>
              <a:t>3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13319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7191" name="Group 103"/>
          <p:cNvGraphicFramePr>
            <a:graphicFrameLocks noGrp="1"/>
          </p:cNvGraphicFramePr>
          <p:nvPr>
            <p:ph idx="4294967295"/>
          </p:nvPr>
        </p:nvGraphicFramePr>
        <p:xfrm>
          <a:off x="1219200" y="1828800"/>
          <a:ext cx="7305675" cy="4206240"/>
        </p:xfrm>
        <a:graphic>
          <a:graphicData uri="http://schemas.openxmlformats.org/drawingml/2006/table">
            <a:tbl>
              <a:tblPr rtl="1"/>
              <a:tblGrid>
                <a:gridCol w="770869"/>
                <a:gridCol w="2870856"/>
                <a:gridCol w="705288"/>
                <a:gridCol w="2958662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المبلغ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بيـــــــــــــــــــــــــــان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المبلغ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بيــــــــــــــــــــــــــــــان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 مخزون أول الفترة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من  حـ / المبيعات 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 المشتريات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من  حـ / الخصم المكتسب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</a:t>
                      </a:r>
                      <a:r>
                        <a:rPr kumimoji="0" lang="ar-SA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حـ</a:t>
                      </a: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/ مردودات ومسموحات المبيعات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من  </a:t>
                      </a:r>
                      <a:r>
                        <a:rPr kumimoji="0" lang="ar-SA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حـ</a:t>
                      </a: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/ مردودات ومسموحات المشتريات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 الخصم المسموح به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من  </a:t>
                      </a:r>
                      <a:r>
                        <a:rPr kumimoji="0" lang="ar-SA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حـ</a:t>
                      </a: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/ مخزون آخر المدة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</a:t>
                      </a:r>
                      <a:r>
                        <a:rPr kumimoji="0" lang="ar-SA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حـ</a:t>
                      </a: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/ مصاريف نقل مشتريات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حـ/ رسوم جمركية على المشتريات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حـ/ عمولة وكلاء شراء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مجمل الربح 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Low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</a:t>
                      </a:r>
                      <a:r>
                        <a:rPr kumimoji="0" lang="ar-SA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حـ</a:t>
                      </a: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/ مصاريف نقل للخارج 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مجمل الربح 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/مصاريف بيعية أخرى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Low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من حـ/ إيراد العقار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 مصاريف الإدارة العامة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Low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Low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</a:t>
                      </a:r>
                      <a:r>
                        <a:rPr kumimoji="0" lang="ar-SA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حـ</a:t>
                      </a: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/ جاري </a:t>
                      </a:r>
                      <a:r>
                        <a:rPr kumimoji="0" lang="ar-SA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المالك </a:t>
                      </a: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( صافي </a:t>
                      </a:r>
                      <a:r>
                        <a:rPr kumimoji="0" lang="ar-SA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الربح )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Low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Low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 bwMode="auto">
          <a:xfrm>
            <a:off x="762000" y="609600"/>
            <a:ext cx="8305800" cy="533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eaLnBrk="0" hangingPunct="0">
              <a:defRPr/>
            </a:pPr>
            <a:r>
              <a:rPr lang="ar-SA" sz="2800" dirty="0">
                <a:solidFill>
                  <a:srgbClr val="376092"/>
                </a:solidFill>
                <a:latin typeface="+mj-lt"/>
                <a:ea typeface="+mj-ea"/>
                <a:cs typeface="Arial" charset="0"/>
              </a:rPr>
              <a:t>حساب ملخص الدخل عن السنة المنتهية في 12/30/××14هـ</a:t>
            </a:r>
            <a:endParaRPr lang="en-GB" sz="2800" dirty="0">
              <a:solidFill>
                <a:srgbClr val="376092"/>
              </a:solidFill>
              <a:latin typeface="+mj-lt"/>
              <a:ea typeface="+mj-ea"/>
              <a:cs typeface="Arial" charset="0"/>
            </a:endParaRPr>
          </a:p>
        </p:txBody>
      </p:sp>
      <p:sp>
        <p:nvSpPr>
          <p:cNvPr id="6" name="Text Box 95"/>
          <p:cNvSpPr txBox="1">
            <a:spLocks noChangeArrowheads="1"/>
          </p:cNvSpPr>
          <p:nvPr/>
        </p:nvSpPr>
        <p:spPr bwMode="auto">
          <a:xfrm>
            <a:off x="7391400" y="1447800"/>
            <a:ext cx="990600" cy="396875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2000" b="1"/>
              <a:t>مدين</a:t>
            </a:r>
            <a:endParaRPr lang="en-GB" sz="2000" b="1"/>
          </a:p>
        </p:txBody>
      </p:sp>
      <p:sp>
        <p:nvSpPr>
          <p:cNvPr id="7" name="Text Box 95"/>
          <p:cNvSpPr txBox="1">
            <a:spLocks noChangeArrowheads="1"/>
          </p:cNvSpPr>
          <p:nvPr/>
        </p:nvSpPr>
        <p:spPr bwMode="auto">
          <a:xfrm>
            <a:off x="1295400" y="1447800"/>
            <a:ext cx="914400" cy="396875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2000" b="1"/>
              <a:t>دائن</a:t>
            </a:r>
            <a:endParaRPr lang="en-GB" sz="2000" b="1"/>
          </a:p>
        </p:txBody>
      </p:sp>
      <p:sp>
        <p:nvSpPr>
          <p:cNvPr id="67586" name="Line 2"/>
          <p:cNvSpPr>
            <a:spLocks noChangeShapeType="1"/>
          </p:cNvSpPr>
          <p:nvPr/>
        </p:nvSpPr>
        <p:spPr bwMode="auto">
          <a:xfrm flipH="1">
            <a:off x="4572000" y="4495800"/>
            <a:ext cx="3276600" cy="457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  <p:sp>
        <p:nvSpPr>
          <p:cNvPr id="14435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6DD3F9B3-6359-4A8E-9783-3253E19C0E73}" type="slidenum">
              <a:rPr lang="ar-SA" sz="1200">
                <a:solidFill>
                  <a:schemeClr val="bg1"/>
                </a:solidFill>
              </a:rPr>
              <a:pPr/>
              <a:t>4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14436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17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7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6" grpId="0" autoUpdateAnimBg="0"/>
      <p:bldP spid="7" grpId="0" autoUpdateAnimBg="0"/>
      <p:bldP spid="6758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639762"/>
          </a:xfrm>
        </p:spPr>
        <p:txBody>
          <a:bodyPr/>
          <a:lstStyle/>
          <a:p>
            <a:r>
              <a:rPr lang="ar-KW" sz="2400" dirty="0" smtClean="0"/>
              <a:t>شرح اضافي للشريحة السابقة (شرح رقم 1- للشريحة الاساسية رقم 4) :</a:t>
            </a:r>
            <a:br>
              <a:rPr lang="ar-KW" sz="2400" dirty="0" smtClean="0"/>
            </a:br>
            <a:endParaRPr lang="ar-SA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762000"/>
            <a:ext cx="9525000" cy="5867400"/>
          </a:xfrm>
        </p:spPr>
        <p:txBody>
          <a:bodyPr/>
          <a:lstStyle/>
          <a:p>
            <a:r>
              <a:rPr lang="ar-KW" sz="1600" b="1" dirty="0" smtClean="0"/>
              <a:t>1- ان الهدف من  حساب ملخص الدخل الوصول الى صافي ربح </a:t>
            </a:r>
            <a:r>
              <a:rPr lang="ar-KW" sz="1600" b="1" dirty="0"/>
              <a:t>المنشأة على مرحلتين</a:t>
            </a:r>
          </a:p>
          <a:p>
            <a:r>
              <a:rPr lang="ar-KW" sz="1600" b="1" dirty="0" smtClean="0"/>
              <a:t>2- حساب ملخص الدخل هو اقفال حسابات المصروفات والايرادات (اقفال جميع حسابات الايرادات والمصروفات في ملخص واحد)</a:t>
            </a:r>
          </a:p>
          <a:p>
            <a:r>
              <a:rPr lang="ar-KW" sz="1600" b="1" dirty="0" smtClean="0"/>
              <a:t>3- حساب ملخص الدخل عبارة عن جدول مقسوم الى قسم علوي وقسم سفلي </a:t>
            </a:r>
          </a:p>
          <a:p>
            <a:r>
              <a:rPr lang="en-US" sz="1600" b="1" dirty="0" smtClean="0"/>
              <a:t>                            </a:t>
            </a:r>
            <a:r>
              <a:rPr lang="ar-KW" sz="1600" b="1" dirty="0" smtClean="0"/>
              <a:t>4- القسم العلوي يحتوي على:                                                          5 – القسم السفلي يحتوي على: </a:t>
            </a:r>
          </a:p>
          <a:p>
            <a:pPr rtl="1"/>
            <a:r>
              <a:rPr lang="ar-KW" sz="1600" b="1" dirty="0" smtClean="0"/>
              <a:t>الجانب المدين (يمين) يحتوي على </a:t>
            </a:r>
            <a:r>
              <a:rPr lang="ar-SA" sz="1600" b="1" dirty="0"/>
              <a:t>بمصاريف دفعتها الشركه </a:t>
            </a:r>
            <a:r>
              <a:rPr lang="ar-SA" sz="1600" b="1" dirty="0" smtClean="0"/>
              <a:t>للغير</a:t>
            </a:r>
            <a:r>
              <a:rPr lang="ar-KW" sz="1600" b="1" dirty="0" smtClean="0"/>
              <a:t>       </a:t>
            </a:r>
            <a:r>
              <a:rPr lang="ar-KW" sz="1600" b="1" dirty="0" smtClean="0"/>
              <a:t>الجانب </a:t>
            </a:r>
            <a:r>
              <a:rPr lang="ar-KW" sz="1600" b="1" dirty="0" smtClean="0"/>
              <a:t>المدين (يمين ) يحتوي على المصروفات الاخرى وصافي الربح</a:t>
            </a:r>
          </a:p>
          <a:p>
            <a:pPr rtl="1"/>
            <a:r>
              <a:rPr lang="ar-KW" sz="1600" b="1" dirty="0" smtClean="0"/>
              <a:t>الجانب الدائن (يسار) يحتوي على </a:t>
            </a:r>
            <a:r>
              <a:rPr lang="ar-SA" sz="1600" b="1" dirty="0"/>
              <a:t>بإيرادات حصلت عليها</a:t>
            </a:r>
            <a:r>
              <a:rPr lang="ar-KW" sz="1600" b="1" dirty="0"/>
              <a:t>               </a:t>
            </a:r>
            <a:r>
              <a:rPr lang="ar-KW" sz="1600" b="1" dirty="0" smtClean="0"/>
              <a:t>الجانب الدائن(يسار) يحتوي على الايرادات ومجمل الربح </a:t>
            </a:r>
          </a:p>
          <a:p>
            <a:endParaRPr lang="ar-KW" dirty="0" smtClean="0"/>
          </a:p>
          <a:p>
            <a:endParaRPr lang="ar-KW" dirty="0"/>
          </a:p>
          <a:p>
            <a:endParaRPr lang="ar-KW" dirty="0" smtClean="0"/>
          </a:p>
          <a:p>
            <a:endParaRPr lang="ar-KW" dirty="0"/>
          </a:p>
          <a:p>
            <a:endParaRPr lang="ar-KW" dirty="0" smtClean="0"/>
          </a:p>
          <a:p>
            <a:pPr marL="914400" lvl="2" indent="0" algn="justLow" rtl="1"/>
            <a:r>
              <a:rPr lang="ar-KW" sz="2800" b="1" dirty="0" smtClean="0">
                <a:solidFill>
                  <a:srgbClr val="FF0000"/>
                </a:solidFill>
                <a:cs typeface="Akhbar MT" pitchFamily="2" charset="-78"/>
              </a:rPr>
              <a:t>                                                            شرح </a:t>
            </a:r>
            <a:r>
              <a:rPr lang="ar-KW" sz="2800" b="1" dirty="0">
                <a:solidFill>
                  <a:srgbClr val="FF0000"/>
                </a:solidFill>
                <a:cs typeface="Akhbar MT" pitchFamily="2" charset="-78"/>
              </a:rPr>
              <a:t>مقتبس بقلم </a:t>
            </a:r>
            <a:r>
              <a:rPr lang="en-US" sz="2000" b="1" dirty="0">
                <a:solidFill>
                  <a:srgbClr val="FF0000"/>
                </a:solidFill>
                <a:cs typeface="Akhbar MT" pitchFamily="2" charset="-78"/>
              </a:rPr>
              <a:t>turki1400</a:t>
            </a:r>
            <a:endParaRPr lang="ar-KW" sz="2000" b="1" dirty="0">
              <a:solidFill>
                <a:srgbClr val="FF0000"/>
              </a:solidFill>
              <a:cs typeface="Akhbar MT" pitchFamily="2" charset="-78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769709"/>
              </p:ext>
            </p:extLst>
          </p:nvPr>
        </p:nvGraphicFramePr>
        <p:xfrm>
          <a:off x="4648200" y="2819400"/>
          <a:ext cx="5095922" cy="31699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1684"/>
                <a:gridCol w="2354238"/>
              </a:tblGrid>
              <a:tr h="137160"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المدين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الدائن</a:t>
                      </a:r>
                      <a:endParaRPr lang="ar-SA" dirty="0"/>
                    </a:p>
                  </a:txBody>
                  <a:tcPr/>
                </a:tc>
              </a:tr>
              <a:tr h="306346">
                <a:tc>
                  <a:txBody>
                    <a:bodyPr/>
                    <a:lstStyle/>
                    <a:p>
                      <a:pPr algn="ctr" rtl="1"/>
                      <a:r>
                        <a:rPr lang="ar-KW" sz="1600" b="1" dirty="0" smtClean="0"/>
                        <a:t>الى ح/ مخزون اول الفترة</a:t>
                      </a:r>
                      <a:endParaRPr lang="ar-S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sz="1600" b="1" dirty="0" smtClean="0"/>
                        <a:t>من ح / المبيعات </a:t>
                      </a:r>
                      <a:endParaRPr lang="ar-SA" sz="1600" b="1" dirty="0"/>
                    </a:p>
                  </a:txBody>
                  <a:tcPr/>
                </a:tc>
              </a:tr>
              <a:tr h="306346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KW" sz="1600" b="1" dirty="0" smtClean="0"/>
                        <a:t>الى ح/ المشتريات</a:t>
                      </a:r>
                      <a:endParaRPr lang="ar-SA" sz="16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sz="1600" b="1" dirty="0" smtClean="0"/>
                        <a:t>من ح/ الخصم المكتسب</a:t>
                      </a:r>
                      <a:endParaRPr lang="ar-SA" sz="1600" b="1" dirty="0"/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KW" sz="1600" b="1" dirty="0" smtClean="0"/>
                        <a:t>الى ح/ مردودات المبيعات</a:t>
                      </a:r>
                      <a:endParaRPr lang="ar-SA" sz="16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sz="1600" b="1" dirty="0" smtClean="0"/>
                        <a:t>من ح/ مسموحات</a:t>
                      </a:r>
                      <a:r>
                        <a:rPr lang="ar-KW" sz="1600" b="1" baseline="0" dirty="0" smtClean="0"/>
                        <a:t> المشتريات</a:t>
                      </a:r>
                      <a:endParaRPr lang="ar-SA" sz="1600" b="1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KW" sz="1600" b="1" dirty="0" smtClean="0"/>
                        <a:t>الى ح/ مسموحات المبيعات</a:t>
                      </a:r>
                      <a:endParaRPr lang="ar-SA" sz="16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sz="1600" b="1" dirty="0" smtClean="0"/>
                        <a:t>من ح/ مردودات المشتريات</a:t>
                      </a:r>
                      <a:endParaRPr lang="ar-SA" sz="1600" b="1" dirty="0"/>
                    </a:p>
                  </a:txBody>
                  <a:tcPr/>
                </a:tc>
              </a:tr>
              <a:tr h="306346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KW" sz="1600" b="1" dirty="0" smtClean="0"/>
                        <a:t>الى ح/ الخصم المسموح</a:t>
                      </a:r>
                      <a:r>
                        <a:rPr lang="ar-KW" sz="1600" b="1" baseline="0" dirty="0" smtClean="0"/>
                        <a:t> به</a:t>
                      </a:r>
                      <a:endParaRPr lang="ar-SA" sz="16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sz="1600" b="1" dirty="0" smtClean="0"/>
                        <a:t>من ح / مخزون</a:t>
                      </a:r>
                      <a:r>
                        <a:rPr lang="ar-KW" sz="1600" b="1" baseline="0" dirty="0" smtClean="0"/>
                        <a:t> اخر المدة</a:t>
                      </a:r>
                      <a:endParaRPr lang="ar-SA" sz="1600" b="1" dirty="0"/>
                    </a:p>
                  </a:txBody>
                  <a:tcPr/>
                </a:tc>
              </a:tr>
              <a:tr h="306346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KW" sz="1600" b="1" dirty="0" smtClean="0"/>
                        <a:t>الى ح/ مصاريف نقل للداخل</a:t>
                      </a:r>
                      <a:endParaRPr lang="ar-SA" sz="16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1600" b="1" dirty="0"/>
                    </a:p>
                  </a:txBody>
                  <a:tcPr/>
                </a:tc>
              </a:tr>
              <a:tr h="306346">
                <a:tc>
                  <a:txBody>
                    <a:bodyPr/>
                    <a:lstStyle/>
                    <a:p>
                      <a:pPr algn="ctr" rtl="1"/>
                      <a:r>
                        <a:rPr lang="ar-KW" sz="1600" b="1" dirty="0" smtClean="0"/>
                        <a:t>الى ح/ رسوم جمركية على المشتريات</a:t>
                      </a:r>
                      <a:endParaRPr lang="ar-S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1600" b="1" dirty="0"/>
                    </a:p>
                  </a:txBody>
                  <a:tcPr/>
                </a:tc>
              </a:tr>
              <a:tr h="306346">
                <a:tc>
                  <a:txBody>
                    <a:bodyPr/>
                    <a:lstStyle/>
                    <a:p>
                      <a:pPr algn="ctr" rtl="1"/>
                      <a:r>
                        <a:rPr lang="ar-KW" sz="1600" b="1" dirty="0" smtClean="0"/>
                        <a:t>الى ح/عمولة وكلاء شراء</a:t>
                      </a:r>
                      <a:endParaRPr lang="ar-S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1600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7745975"/>
              </p:ext>
            </p:extLst>
          </p:nvPr>
        </p:nvGraphicFramePr>
        <p:xfrm>
          <a:off x="228600" y="2819400"/>
          <a:ext cx="4343400" cy="21336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491854"/>
                <a:gridCol w="1851546"/>
              </a:tblGrid>
              <a:tr h="385622"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المدين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الدائن </a:t>
                      </a:r>
                      <a:endParaRPr lang="ar-SA" dirty="0"/>
                    </a:p>
                  </a:txBody>
                  <a:tcPr/>
                </a:tc>
              </a:tr>
              <a:tr h="452578">
                <a:tc>
                  <a:txBody>
                    <a:bodyPr/>
                    <a:lstStyle/>
                    <a:p>
                      <a:pPr algn="ctr" rtl="1"/>
                      <a:r>
                        <a:rPr lang="ar-KW" sz="1600" b="1" dirty="0" smtClean="0"/>
                        <a:t>الى ح/ مصاريف نقل للخارج</a:t>
                      </a:r>
                      <a:endParaRPr lang="ar-S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sz="1600" b="1" dirty="0" smtClean="0"/>
                        <a:t>مجمل ربح </a:t>
                      </a:r>
                      <a:endParaRPr lang="ar-SA" sz="1600" b="1" dirty="0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algn="ctr" rtl="1"/>
                      <a:r>
                        <a:rPr lang="ar-KW" sz="1600" b="1" dirty="0" smtClean="0"/>
                        <a:t>الى</a:t>
                      </a:r>
                      <a:r>
                        <a:rPr lang="ar-KW" sz="1600" b="1" baseline="0" dirty="0" smtClean="0"/>
                        <a:t> ح/مصاريف بيعية اخرى</a:t>
                      </a:r>
                      <a:endParaRPr lang="ar-S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sz="1600" b="1" dirty="0" smtClean="0"/>
                        <a:t>من</a:t>
                      </a:r>
                      <a:r>
                        <a:rPr lang="ar-KW" sz="1600" b="1" baseline="0" dirty="0" smtClean="0"/>
                        <a:t> ح/ ايراد العقار</a:t>
                      </a:r>
                      <a:endParaRPr lang="ar-SA" sz="1600" b="1" dirty="0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algn="ctr" rtl="1"/>
                      <a:r>
                        <a:rPr lang="ar-KW" sz="1600" b="1" dirty="0" smtClean="0"/>
                        <a:t>الى ح/ مصاريف الادارة العامة</a:t>
                      </a:r>
                      <a:endParaRPr lang="ar-S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1600" b="1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ctr" rtl="1"/>
                      <a:r>
                        <a:rPr lang="ar-KW" sz="1600" b="1" dirty="0" smtClean="0"/>
                        <a:t>الى ح/ جاري المالك</a:t>
                      </a:r>
                      <a:r>
                        <a:rPr lang="ar-KW" sz="1600" b="1" baseline="0" dirty="0" smtClean="0"/>
                        <a:t> (صافي ربح)</a:t>
                      </a:r>
                      <a:endParaRPr lang="ar-S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16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9957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487362"/>
          </a:xfrm>
        </p:spPr>
        <p:txBody>
          <a:bodyPr/>
          <a:lstStyle/>
          <a:p>
            <a:r>
              <a:rPr lang="ar-KW" sz="2000" dirty="0"/>
              <a:t>شرح اضافي للشريحة السابقة (شرح رقم </a:t>
            </a:r>
            <a:r>
              <a:rPr lang="ar-KW" sz="2000" dirty="0" smtClean="0"/>
              <a:t>2- </a:t>
            </a:r>
            <a:r>
              <a:rPr lang="ar-KW" sz="2000" dirty="0"/>
              <a:t>للشريحة الاساسية رقم 4) :</a:t>
            </a:r>
            <a:br>
              <a:rPr lang="ar-KW" sz="2000" dirty="0"/>
            </a:br>
            <a:endParaRPr lang="ar-SA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10439400" cy="5105400"/>
          </a:xfrm>
        </p:spPr>
        <p:txBody>
          <a:bodyPr/>
          <a:lstStyle/>
          <a:p>
            <a:pPr lvl="2" algn="justLow" rtl="1"/>
            <a:r>
              <a:rPr lang="ar-KW" sz="2800" u="sng" dirty="0" smtClean="0">
                <a:solidFill>
                  <a:srgbClr val="FF0000"/>
                </a:solidFill>
              </a:rPr>
              <a:t>نقاط مهمة : </a:t>
            </a:r>
          </a:p>
          <a:p>
            <a:pPr lvl="2" algn="justLow" rtl="1"/>
            <a:r>
              <a:rPr lang="ar-KW" dirty="0" smtClean="0"/>
              <a:t>1</a:t>
            </a:r>
            <a:r>
              <a:rPr lang="ar-KW" sz="2800" dirty="0" smtClean="0">
                <a:cs typeface="Akhbar MT" pitchFamily="2" charset="-78"/>
              </a:rPr>
              <a:t>- الفرق بين </a:t>
            </a:r>
            <a:r>
              <a:rPr lang="ar-KW" sz="2800" b="1" dirty="0" smtClean="0">
                <a:cs typeface="Akhbar MT" pitchFamily="2" charset="-78"/>
              </a:rPr>
              <a:t>م</a:t>
            </a:r>
            <a:r>
              <a:rPr lang="ar-KW" sz="2800" b="1" dirty="0" smtClean="0">
                <a:solidFill>
                  <a:srgbClr val="FF0000"/>
                </a:solidFill>
                <a:cs typeface="Akhbar MT" pitchFamily="2" charset="-78"/>
              </a:rPr>
              <a:t>ج</a:t>
            </a:r>
            <a:r>
              <a:rPr lang="ar-KW" sz="2800" b="1" dirty="0" smtClean="0">
                <a:cs typeface="Akhbar MT" pitchFamily="2" charset="-78"/>
              </a:rPr>
              <a:t>مل الربح </a:t>
            </a:r>
            <a:r>
              <a:rPr lang="ar-KW" sz="2800" dirty="0" smtClean="0">
                <a:cs typeface="Akhbar MT" pitchFamily="2" charset="-78"/>
              </a:rPr>
              <a:t>و </a:t>
            </a:r>
            <a:r>
              <a:rPr lang="ar-KW" sz="2800" b="1" dirty="0" smtClean="0">
                <a:cs typeface="Akhbar MT" pitchFamily="2" charset="-78"/>
              </a:rPr>
              <a:t>صافي الربح </a:t>
            </a:r>
          </a:p>
          <a:p>
            <a:pPr lvl="2" algn="justLow" rtl="1"/>
            <a:r>
              <a:rPr lang="en-US" sz="2800" dirty="0" smtClean="0">
                <a:cs typeface="Akhbar MT" pitchFamily="2" charset="-78"/>
              </a:rPr>
              <a:t> </a:t>
            </a:r>
            <a:r>
              <a:rPr lang="ar-KW" sz="2800" u="sng" dirty="0" smtClean="0">
                <a:solidFill>
                  <a:srgbClr val="FF0000"/>
                </a:solidFill>
                <a:cs typeface="Akhbar MT" pitchFamily="2" charset="-78"/>
              </a:rPr>
              <a:t>مجمل </a:t>
            </a:r>
            <a:r>
              <a:rPr lang="ar-KW" sz="2800" dirty="0" smtClean="0">
                <a:cs typeface="Akhbar MT" pitchFamily="2" charset="-78"/>
              </a:rPr>
              <a:t>الربح = صافي المبيعات – تكلفة المبيعات </a:t>
            </a:r>
            <a:r>
              <a:rPr lang="ar-KW" sz="2800" dirty="0" smtClean="0">
                <a:solidFill>
                  <a:srgbClr val="FF0000"/>
                </a:solidFill>
                <a:cs typeface="Akhbar MT" pitchFamily="2" charset="-78"/>
              </a:rPr>
              <a:t>(اي يخص عمليات شراء وبيع البضاعة فقط)</a:t>
            </a:r>
          </a:p>
          <a:p>
            <a:pPr lvl="2" algn="justLow" rtl="1"/>
            <a:r>
              <a:rPr lang="ar-KW" sz="2800" u="sng" dirty="0" smtClean="0">
                <a:solidFill>
                  <a:srgbClr val="FF0000"/>
                </a:solidFill>
                <a:cs typeface="Akhbar MT" pitchFamily="2" charset="-78"/>
              </a:rPr>
              <a:t>صافي </a:t>
            </a:r>
            <a:r>
              <a:rPr lang="ar-KW" sz="2800" dirty="0" smtClean="0">
                <a:cs typeface="Akhbar MT" pitchFamily="2" charset="-78"/>
              </a:rPr>
              <a:t>الربح = صافي المبيعات – تكلفة المبيعات +جميع الايرادات الاخرى – جميع المصروفات الاخرى </a:t>
            </a:r>
          </a:p>
          <a:p>
            <a:pPr lvl="2" algn="justLow" rtl="1"/>
            <a:endParaRPr lang="ar-KW" sz="2800" dirty="0" smtClean="0">
              <a:cs typeface="Akhbar MT" pitchFamily="2" charset="-78"/>
            </a:endParaRPr>
          </a:p>
          <a:p>
            <a:pPr lvl="2" algn="justLow" rtl="1"/>
            <a:r>
              <a:rPr lang="ar-KW" sz="2800" dirty="0" smtClean="0">
                <a:cs typeface="Akhbar MT" pitchFamily="2" charset="-78"/>
              </a:rPr>
              <a:t>2- الرصيد المتمم :هو الفرق بين مجموع المدين ومجموع الدائن ويكون اما </a:t>
            </a:r>
            <a:r>
              <a:rPr lang="ar-KW" sz="2800" dirty="0" smtClean="0">
                <a:solidFill>
                  <a:srgbClr val="009900"/>
                </a:solidFill>
                <a:cs typeface="Akhbar MT" pitchFamily="2" charset="-78"/>
              </a:rPr>
              <a:t>مجمل ربح </a:t>
            </a:r>
            <a:r>
              <a:rPr lang="ar-KW" sz="2800" dirty="0" smtClean="0">
                <a:cs typeface="Akhbar MT" pitchFamily="2" charset="-78"/>
              </a:rPr>
              <a:t>او </a:t>
            </a:r>
            <a:r>
              <a:rPr lang="ar-KW" sz="2800" dirty="0" smtClean="0">
                <a:solidFill>
                  <a:srgbClr val="FF0000"/>
                </a:solidFill>
                <a:cs typeface="Akhbar MT" pitchFamily="2" charset="-78"/>
              </a:rPr>
              <a:t>مجمل خسارة </a:t>
            </a:r>
          </a:p>
          <a:p>
            <a:pPr marL="1257300" lvl="2" indent="-342900" algn="justLow" rtl="1">
              <a:buFont typeface="Wingdings" panose="05000000000000000000" pitchFamily="2" charset="2"/>
              <a:buChar char="Ø"/>
            </a:pPr>
            <a:r>
              <a:rPr lang="ar-KW" sz="2800" dirty="0" smtClean="0">
                <a:cs typeface="Akhbar MT" pitchFamily="2" charset="-78"/>
              </a:rPr>
              <a:t>اذا كان مجموع </a:t>
            </a:r>
            <a:r>
              <a:rPr lang="ar-KW" sz="2800" b="1" u="sng" dirty="0" smtClean="0">
                <a:cs typeface="Akhbar MT" pitchFamily="2" charset="-78"/>
              </a:rPr>
              <a:t>الدائن اكثر </a:t>
            </a:r>
            <a:r>
              <a:rPr lang="ar-KW" sz="2800" dirty="0" smtClean="0">
                <a:cs typeface="Akhbar MT" pitchFamily="2" charset="-78"/>
              </a:rPr>
              <a:t>فيكون </a:t>
            </a:r>
            <a:r>
              <a:rPr lang="ar-KW" sz="2800" dirty="0" smtClean="0">
                <a:solidFill>
                  <a:srgbClr val="009900"/>
                </a:solidFill>
                <a:cs typeface="Akhbar MT" pitchFamily="2" charset="-78"/>
              </a:rPr>
              <a:t>مجمل ربح </a:t>
            </a:r>
            <a:r>
              <a:rPr lang="ar-KW" sz="2800" dirty="0" smtClean="0">
                <a:cs typeface="Akhbar MT" pitchFamily="2" charset="-78"/>
              </a:rPr>
              <a:t>ويسجل في الطرف المدين في اخر القسم العلوي</a:t>
            </a:r>
          </a:p>
          <a:p>
            <a:pPr marL="1257300" lvl="2" indent="-342900" algn="justLow" rtl="1">
              <a:buFont typeface="Wingdings" panose="05000000000000000000" pitchFamily="2" charset="2"/>
              <a:buChar char="Ø"/>
            </a:pPr>
            <a:r>
              <a:rPr lang="ar-KW" sz="2800" dirty="0" smtClean="0">
                <a:cs typeface="Akhbar MT" pitchFamily="2" charset="-78"/>
              </a:rPr>
              <a:t>اذا مجموع </a:t>
            </a:r>
            <a:r>
              <a:rPr lang="ar-KW" sz="2800" b="1" u="sng" dirty="0" smtClean="0">
                <a:cs typeface="Akhbar MT" pitchFamily="2" charset="-78"/>
              </a:rPr>
              <a:t>المدين اكثر </a:t>
            </a:r>
            <a:r>
              <a:rPr lang="ar-KW" sz="2800" dirty="0" smtClean="0">
                <a:cs typeface="Akhbar MT" pitchFamily="2" charset="-78"/>
              </a:rPr>
              <a:t>فيكون </a:t>
            </a:r>
            <a:r>
              <a:rPr lang="ar-KW" sz="2800" dirty="0" smtClean="0">
                <a:solidFill>
                  <a:srgbClr val="FF0000"/>
                </a:solidFill>
                <a:cs typeface="Akhbar MT" pitchFamily="2" charset="-78"/>
              </a:rPr>
              <a:t>مجمل خسارة </a:t>
            </a:r>
            <a:r>
              <a:rPr lang="ar-KW" sz="2800" dirty="0" smtClean="0">
                <a:cs typeface="Akhbar MT" pitchFamily="2" charset="-78"/>
              </a:rPr>
              <a:t>ويسجل في الطرف الدائن في اخر القسم العلوي</a:t>
            </a:r>
          </a:p>
          <a:p>
            <a:pPr marL="914400" lvl="2" indent="0" algn="justLow" rtl="1"/>
            <a:r>
              <a:rPr lang="ar-KW" sz="2800" dirty="0" smtClean="0">
                <a:cs typeface="Akhbar MT" pitchFamily="2" charset="-78"/>
              </a:rPr>
              <a:t>                                                      </a:t>
            </a:r>
            <a:r>
              <a:rPr lang="ar-KW" sz="2800" b="1" dirty="0">
                <a:solidFill>
                  <a:srgbClr val="FF0000"/>
                </a:solidFill>
                <a:cs typeface="Akhbar MT" pitchFamily="2" charset="-78"/>
              </a:rPr>
              <a:t>شرح مقتبس بقلم </a:t>
            </a:r>
            <a:r>
              <a:rPr lang="en-US" sz="2000" b="1" dirty="0">
                <a:solidFill>
                  <a:srgbClr val="FF0000"/>
                </a:solidFill>
                <a:cs typeface="Akhbar MT" pitchFamily="2" charset="-78"/>
              </a:rPr>
              <a:t>turki1400</a:t>
            </a:r>
            <a:endParaRPr lang="ar-KW" sz="2000" b="1" dirty="0">
              <a:solidFill>
                <a:srgbClr val="FF0000"/>
              </a:solidFill>
              <a:cs typeface="Akhbar MT" pitchFamily="2" charset="-78"/>
            </a:endParaRPr>
          </a:p>
          <a:p>
            <a:pPr marL="914400" lvl="2" indent="0" algn="justLow" rtl="1"/>
            <a:endParaRPr lang="ar-KW" sz="2800" dirty="0" smtClean="0">
              <a:cs typeface="Akhbar MT" pitchFamily="2" charset="-78"/>
            </a:endParaRPr>
          </a:p>
          <a:p>
            <a:pPr marL="914400" lvl="2" indent="0" algn="justLow" rtl="1"/>
            <a:r>
              <a:rPr lang="ar-KW" sz="2800" dirty="0">
                <a:cs typeface="Akhbar MT" pitchFamily="2" charset="-78"/>
              </a:rPr>
              <a:t>	</a:t>
            </a:r>
            <a:r>
              <a:rPr lang="ar-KW" sz="2800" dirty="0" smtClean="0">
                <a:cs typeface="Akhbar MT" pitchFamily="2" charset="-78"/>
              </a:rPr>
              <a:t>		</a:t>
            </a:r>
            <a:r>
              <a:rPr lang="ar-KW" sz="2800" dirty="0">
                <a:cs typeface="Akhbar MT" pitchFamily="2" charset="-78"/>
              </a:rPr>
              <a:t> </a:t>
            </a:r>
            <a:r>
              <a:rPr lang="ar-KW" sz="2800" dirty="0" smtClean="0">
                <a:cs typeface="Akhbar MT" pitchFamily="2" charset="-78"/>
              </a:rPr>
              <a:t>           	</a:t>
            </a:r>
            <a:endParaRPr lang="ar-KW" sz="2000" b="1" dirty="0">
              <a:solidFill>
                <a:srgbClr val="FF0000"/>
              </a:solidFill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0139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95300" y="274638"/>
            <a:ext cx="8915400" cy="487362"/>
          </a:xfrm>
        </p:spPr>
        <p:txBody>
          <a:bodyPr/>
          <a:lstStyle/>
          <a:p>
            <a:r>
              <a:rPr lang="ar-SA" sz="2800" b="1" smtClean="0">
                <a:cs typeface="Arial" pitchFamily="34" charset="0"/>
              </a:rPr>
              <a:t>إقفال الحسابات</a:t>
            </a:r>
            <a:endParaRPr lang="en-GB" sz="2800" b="1" smtClean="0">
              <a:cs typeface="Arial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4294967295"/>
          </p:nvPr>
        </p:nvSpPr>
        <p:spPr>
          <a:xfrm>
            <a:off x="533400" y="685800"/>
            <a:ext cx="4114800" cy="457200"/>
          </a:xfrm>
        </p:spPr>
        <p:txBody>
          <a:bodyPr anchor="b"/>
          <a:lstStyle/>
          <a:p>
            <a:pPr marL="0" indent="0">
              <a:buFont typeface="Arial" pitchFamily="34" charset="0"/>
              <a:buNone/>
            </a:pPr>
            <a:r>
              <a:rPr lang="ar-SA" sz="2400" b="1" u="sng" smtClean="0">
                <a:solidFill>
                  <a:srgbClr val="009900"/>
                </a:solidFill>
                <a:cs typeface="Arial" pitchFamily="34" charset="0"/>
              </a:rPr>
              <a:t>إقفال رصيد حـ/ ملخص الدخل</a:t>
            </a:r>
            <a:endParaRPr lang="en-GB" sz="2400" b="1" u="sng" smtClean="0">
              <a:solidFill>
                <a:srgbClr val="009900"/>
              </a:solidFill>
              <a:cs typeface="Arial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294967295"/>
          </p:nvPr>
        </p:nvSpPr>
        <p:spPr>
          <a:xfrm>
            <a:off x="5181600" y="990600"/>
            <a:ext cx="4343400" cy="48006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>
              <a:buFont typeface="Arial" pitchFamily="34" charset="0"/>
              <a:buNone/>
              <a:defRPr/>
            </a:pPr>
            <a:endParaRPr lang="ar-SA" sz="2400" dirty="0" smtClean="0"/>
          </a:p>
          <a:p>
            <a:pPr>
              <a:buFont typeface="Arial" pitchFamily="34" charset="0"/>
              <a:buNone/>
              <a:defRPr/>
            </a:pPr>
            <a:endParaRPr lang="en-GB" sz="2400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486400" y="1066800"/>
            <a:ext cx="38115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sz="2000" b="1" u="sng">
                <a:solidFill>
                  <a:srgbClr val="009900"/>
                </a:solidFill>
              </a:rPr>
              <a:t>إقفال الحسابات ذات الأرصدة المدينة</a:t>
            </a:r>
            <a:endParaRPr lang="en-GB" sz="2000" b="1" u="sng">
              <a:solidFill>
                <a:srgbClr val="009900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5181600" y="2057400"/>
            <a:ext cx="3886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sz="2000"/>
              <a:t> </a:t>
            </a:r>
            <a:r>
              <a:rPr lang="ar-SA" sz="2000">
                <a:solidFill>
                  <a:srgbClr val="FF0000"/>
                </a:solidFill>
              </a:rPr>
              <a:t>××</a:t>
            </a:r>
            <a:r>
              <a:rPr lang="ar-SA" sz="2000"/>
              <a:t>   إلى حـ/ الحسابات ذات الأرصدة المدينة 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5181600" y="3200400"/>
            <a:ext cx="41163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sz="2000"/>
              <a:t> </a:t>
            </a:r>
            <a:r>
              <a:rPr lang="ar-SA" sz="2000">
                <a:solidFill>
                  <a:srgbClr val="FF0000"/>
                </a:solidFill>
              </a:rPr>
              <a:t>××   </a:t>
            </a:r>
            <a:r>
              <a:rPr lang="ar-SA" sz="2000"/>
              <a:t>من حـ/ الحسابات ذات الأرصدة الدائنة 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5181600" y="3581400"/>
            <a:ext cx="3733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sz="2800"/>
              <a:t> </a:t>
            </a:r>
            <a:r>
              <a:rPr lang="ar-SA" sz="2000">
                <a:solidFill>
                  <a:srgbClr val="FF0000"/>
                </a:solidFill>
              </a:rPr>
              <a:t>××                  </a:t>
            </a:r>
            <a:r>
              <a:rPr lang="ar-SA" sz="2000"/>
              <a:t>إلى حـ/ ملخص الدخل</a:t>
            </a:r>
            <a:endParaRPr lang="ar-SA" sz="240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5486400" y="1447800"/>
            <a:ext cx="38115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sz="2800"/>
              <a:t> </a:t>
            </a:r>
            <a:r>
              <a:rPr lang="ar-SA" sz="2000">
                <a:solidFill>
                  <a:srgbClr val="FF0000"/>
                </a:solidFill>
              </a:rPr>
              <a:t>××</a:t>
            </a:r>
            <a:r>
              <a:rPr lang="ar-SA" sz="2000"/>
              <a:t>      من حـ/ ملخص الدخل</a:t>
            </a: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5486400" y="2743200"/>
            <a:ext cx="38115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sz="2000" b="1" u="sng">
                <a:solidFill>
                  <a:srgbClr val="009900"/>
                </a:solidFill>
              </a:rPr>
              <a:t>إقفال الحسابات ذات الأرصدة الدائنة</a:t>
            </a:r>
            <a:endParaRPr lang="en-GB" sz="2000" b="1" u="sng">
              <a:solidFill>
                <a:srgbClr val="009900"/>
              </a:solidFill>
            </a:endParaRPr>
          </a:p>
        </p:txBody>
      </p:sp>
      <p:sp>
        <p:nvSpPr>
          <p:cNvPr id="18" name="Text Placeholder 2"/>
          <p:cNvSpPr>
            <a:spLocks noGrp="1"/>
          </p:cNvSpPr>
          <p:nvPr>
            <p:ph type="body" idx="4294967295"/>
          </p:nvPr>
        </p:nvSpPr>
        <p:spPr>
          <a:xfrm>
            <a:off x="5410200" y="4343400"/>
            <a:ext cx="3733800" cy="381000"/>
          </a:xfrm>
        </p:spPr>
        <p:txBody>
          <a:bodyPr anchor="b"/>
          <a:lstStyle/>
          <a:p>
            <a:pPr marL="0" indent="0">
              <a:buFont typeface="Arial" pitchFamily="34" charset="0"/>
              <a:buNone/>
            </a:pPr>
            <a:r>
              <a:rPr lang="ar-SA" sz="2000" b="1" u="sng" smtClean="0">
                <a:solidFill>
                  <a:srgbClr val="009900"/>
                </a:solidFill>
                <a:cs typeface="Arial" pitchFamily="34" charset="0"/>
              </a:rPr>
              <a:t>إثبات مخزون آخر الفترة</a:t>
            </a:r>
            <a:endParaRPr lang="en-GB" sz="2000" b="1" u="sng" smtClean="0">
              <a:solidFill>
                <a:srgbClr val="009900"/>
              </a:solidFill>
              <a:cs typeface="Arial" pitchFamily="3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5335588" y="4876800"/>
            <a:ext cx="38084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sz="2000"/>
              <a:t> </a:t>
            </a:r>
            <a:r>
              <a:rPr lang="ar-SA" sz="2000">
                <a:solidFill>
                  <a:srgbClr val="FF0000"/>
                </a:solidFill>
              </a:rPr>
              <a:t>××          </a:t>
            </a:r>
            <a:r>
              <a:rPr lang="ar-SA" sz="2000"/>
              <a:t>من حـ/ مخزون آخر الفترة</a:t>
            </a: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5410200" y="5257800"/>
            <a:ext cx="3352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sz="2800"/>
              <a:t> </a:t>
            </a:r>
            <a:r>
              <a:rPr lang="ar-SA" sz="2000">
                <a:solidFill>
                  <a:srgbClr val="FF0000"/>
                </a:solidFill>
              </a:rPr>
              <a:t>××            </a:t>
            </a:r>
            <a:r>
              <a:rPr lang="ar-SA" sz="2000"/>
              <a:t>إلى حـ/ ملخص الدخل</a:t>
            </a:r>
            <a:endParaRPr lang="ar-SA" sz="240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914400" y="1752600"/>
            <a:ext cx="3581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sz="2000" b="1" i="1">
                <a:solidFill>
                  <a:srgbClr val="C00000"/>
                </a:solidFill>
              </a:rPr>
              <a:t>في حالة ما إذا كان الرصيد يمثل أرباح</a:t>
            </a:r>
            <a:endParaRPr lang="en-GB" sz="2000" b="1" i="1">
              <a:solidFill>
                <a:srgbClr val="C00000"/>
              </a:solidFill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609600" y="2286000"/>
            <a:ext cx="4114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sz="2000"/>
              <a:t> </a:t>
            </a:r>
            <a:r>
              <a:rPr lang="ar-SA" sz="2000">
                <a:solidFill>
                  <a:srgbClr val="FF0000"/>
                </a:solidFill>
              </a:rPr>
              <a:t>××    </a:t>
            </a:r>
            <a:r>
              <a:rPr lang="ar-SA" sz="2000"/>
              <a:t>من حـ/ ملخص الدخل</a:t>
            </a: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609600" y="2971800"/>
            <a:ext cx="3886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sz="2000"/>
              <a:t> </a:t>
            </a:r>
            <a:r>
              <a:rPr lang="ar-SA" sz="2000">
                <a:solidFill>
                  <a:srgbClr val="FF0000"/>
                </a:solidFill>
              </a:rPr>
              <a:t>××         </a:t>
            </a:r>
            <a:r>
              <a:rPr lang="ar-SA" sz="2000"/>
              <a:t>إلى حـ/رأس المال (جاري المالك) </a:t>
            </a: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990600" y="3657600"/>
            <a:ext cx="3429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sz="2000" b="1" i="1">
                <a:solidFill>
                  <a:srgbClr val="C00000"/>
                </a:solidFill>
              </a:rPr>
              <a:t>في حالة ما إذا كان الرصيد يمثل خسائر</a:t>
            </a:r>
            <a:endParaRPr lang="en-GB" sz="2000" b="1" i="1">
              <a:solidFill>
                <a:srgbClr val="C00000"/>
              </a:solidFill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609600" y="4267200"/>
            <a:ext cx="3810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sz="2000"/>
              <a:t> </a:t>
            </a:r>
            <a:r>
              <a:rPr lang="ar-SA" sz="2000">
                <a:solidFill>
                  <a:srgbClr val="FF0000"/>
                </a:solidFill>
              </a:rPr>
              <a:t>××       </a:t>
            </a:r>
            <a:r>
              <a:rPr lang="ar-SA" sz="2000"/>
              <a:t>من حـ/رأس المال (جاري المالك) </a:t>
            </a: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228600" y="4953000"/>
            <a:ext cx="3733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sz="2000"/>
              <a:t> </a:t>
            </a:r>
            <a:r>
              <a:rPr lang="ar-SA" sz="2000">
                <a:solidFill>
                  <a:srgbClr val="FF0000"/>
                </a:solidFill>
              </a:rPr>
              <a:t>××            </a:t>
            </a:r>
            <a:r>
              <a:rPr lang="ar-SA" sz="2000"/>
              <a:t>إلى حـ/ ملخص الدخل</a:t>
            </a:r>
          </a:p>
        </p:txBody>
      </p:sp>
      <p:sp>
        <p:nvSpPr>
          <p:cNvPr id="15380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EB467975-46C7-41F8-923C-083D3DB9D821}" type="slidenum">
              <a:rPr lang="ar-SA" sz="1200">
                <a:solidFill>
                  <a:schemeClr val="bg1"/>
                </a:solidFill>
              </a:rPr>
              <a:pPr/>
              <a:t>7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15381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8" grpId="0"/>
      <p:bldP spid="9" grpId="0"/>
      <p:bldP spid="10" grpId="0"/>
      <p:bldP spid="11" grpId="0"/>
      <p:bldP spid="15" grpId="0"/>
      <p:bldP spid="16" grpId="0"/>
      <p:bldP spid="18" grpId="0" build="p"/>
      <p:bldP spid="19" grpId="0"/>
      <p:bldP spid="20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ar-SA" sz="3200" smtClean="0">
                <a:solidFill>
                  <a:srgbClr val="FF0000"/>
                </a:solidFill>
                <a:cs typeface="Arial" pitchFamily="34" charset="0"/>
              </a:rPr>
              <a:t>ملاحظات عامة على  البنود المدرجة بحساب ملخص الدخل</a:t>
            </a:r>
            <a:endParaRPr lang="en-GB" sz="3200" smtClean="0"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3400" y="1295400"/>
            <a:ext cx="8915400" cy="4754563"/>
          </a:xfrm>
        </p:spPr>
        <p:txBody>
          <a:bodyPr/>
          <a:lstStyle/>
          <a:p>
            <a:pPr algn="just" rtl="1"/>
            <a:r>
              <a:rPr lang="ar-SA" sz="2800" dirty="0" smtClean="0">
                <a:cs typeface="Arial" pitchFamily="34" charset="0"/>
              </a:rPr>
              <a:t>جميع المصروفات المرتبطة </a:t>
            </a:r>
            <a:r>
              <a:rPr lang="ar-SA" sz="2800" b="1" u="sng" dirty="0" smtClean="0">
                <a:solidFill>
                  <a:srgbClr val="FF0066"/>
                </a:solidFill>
                <a:cs typeface="Arial" pitchFamily="34" charset="0"/>
              </a:rPr>
              <a:t>بنشاط المشتريات</a:t>
            </a:r>
            <a:r>
              <a:rPr lang="ar-SA" sz="2800" dirty="0" smtClean="0">
                <a:cs typeface="Arial" pitchFamily="34" charset="0"/>
              </a:rPr>
              <a:t> مثل مصاريف نقل </a:t>
            </a:r>
            <a:r>
              <a:rPr lang="ar-SA" sz="2800" dirty="0" err="1" smtClean="0">
                <a:cs typeface="Arial" pitchFamily="34" charset="0"/>
              </a:rPr>
              <a:t>المشتريات (م.</a:t>
            </a:r>
            <a:r>
              <a:rPr lang="ar-SA" sz="2800" dirty="0" smtClean="0">
                <a:cs typeface="Arial" pitchFamily="34" charset="0"/>
              </a:rPr>
              <a:t> نقل للداخل) ومصاريف التأمين على المشتريات وعمولة وكلاء الشراء والرسوم الجمركية على المشتريات، </a:t>
            </a:r>
            <a:r>
              <a:rPr lang="ar-SA" sz="2800" b="1" u="sng" dirty="0" smtClean="0">
                <a:solidFill>
                  <a:srgbClr val="FF0066"/>
                </a:solidFill>
                <a:cs typeface="Arial" pitchFamily="34" charset="0"/>
              </a:rPr>
              <a:t>تقفل في </a:t>
            </a:r>
            <a:r>
              <a:rPr lang="ar-SA" sz="2800" b="1" u="sng" dirty="0" err="1" smtClean="0">
                <a:solidFill>
                  <a:srgbClr val="FF0066"/>
                </a:solidFill>
                <a:cs typeface="Arial" pitchFamily="34" charset="0"/>
              </a:rPr>
              <a:t>حـ</a:t>
            </a:r>
            <a:r>
              <a:rPr lang="ar-SA" sz="2800" b="1" u="sng" dirty="0" smtClean="0">
                <a:solidFill>
                  <a:srgbClr val="FF0066"/>
                </a:solidFill>
                <a:cs typeface="Arial" pitchFamily="34" charset="0"/>
              </a:rPr>
              <a:t>/ ملخص الدخل</a:t>
            </a:r>
            <a:r>
              <a:rPr lang="ar-SA" sz="2800" dirty="0" smtClean="0">
                <a:cs typeface="Arial" pitchFamily="34" charset="0"/>
              </a:rPr>
              <a:t> ضمن </a:t>
            </a:r>
            <a:r>
              <a:rPr lang="ar-SA" sz="2800" b="1" u="sng" dirty="0" smtClean="0">
                <a:solidFill>
                  <a:srgbClr val="FF0066"/>
                </a:solidFill>
                <a:cs typeface="Arial" pitchFamily="34" charset="0"/>
              </a:rPr>
              <a:t>المرحلة الأولى</a:t>
            </a:r>
            <a:r>
              <a:rPr lang="ar-SA" sz="2800" dirty="0" smtClean="0">
                <a:cs typeface="Arial" pitchFamily="34" charset="0"/>
              </a:rPr>
              <a:t> منه الخاصة بحساب نتائج عمليات المتاجرة وحساب مجمل الربح.</a:t>
            </a:r>
          </a:p>
          <a:p>
            <a:pPr algn="just" rtl="1"/>
            <a:r>
              <a:rPr lang="ar-SA" sz="2800" dirty="0" smtClean="0">
                <a:cs typeface="Arial" pitchFamily="34" charset="0"/>
              </a:rPr>
              <a:t> أما المصروفات المرتبطة </a:t>
            </a:r>
            <a:r>
              <a:rPr lang="ar-SA" sz="2800" b="1" u="sng" dirty="0" smtClean="0">
                <a:solidFill>
                  <a:srgbClr val="FF0066"/>
                </a:solidFill>
                <a:cs typeface="Arial" pitchFamily="34" charset="0"/>
              </a:rPr>
              <a:t>بنشاط المبيعات</a:t>
            </a:r>
            <a:r>
              <a:rPr lang="ar-SA" sz="2800" dirty="0" smtClean="0">
                <a:cs typeface="Arial" pitchFamily="34" charset="0"/>
              </a:rPr>
              <a:t> مثل مصاريف نقل </a:t>
            </a:r>
            <a:r>
              <a:rPr lang="ar-SA" sz="2800" dirty="0" err="1" smtClean="0">
                <a:cs typeface="Arial" pitchFamily="34" charset="0"/>
              </a:rPr>
              <a:t>المبيعات (م.</a:t>
            </a:r>
            <a:r>
              <a:rPr lang="ar-SA" sz="2800" dirty="0" smtClean="0">
                <a:cs typeface="Arial" pitchFamily="34" charset="0"/>
              </a:rPr>
              <a:t> نقل للخارج) ومصاريف التعبئة والتغليف ومصاريف الدعاية والإعلان والترويج، فتقفل </a:t>
            </a:r>
            <a:r>
              <a:rPr lang="ar-SA" sz="2800" b="1" u="sng" dirty="0" smtClean="0">
                <a:solidFill>
                  <a:srgbClr val="FF0066"/>
                </a:solidFill>
                <a:cs typeface="Arial" pitchFamily="34" charset="0"/>
              </a:rPr>
              <a:t>في </a:t>
            </a:r>
            <a:r>
              <a:rPr lang="ar-SA" sz="2800" b="1" u="sng" dirty="0" err="1" smtClean="0">
                <a:solidFill>
                  <a:srgbClr val="FF0066"/>
                </a:solidFill>
                <a:cs typeface="Arial" pitchFamily="34" charset="0"/>
              </a:rPr>
              <a:t>حـ</a:t>
            </a:r>
            <a:r>
              <a:rPr lang="ar-SA" sz="2800" b="1" u="sng" dirty="0" smtClean="0">
                <a:solidFill>
                  <a:srgbClr val="FF0066"/>
                </a:solidFill>
                <a:cs typeface="Arial" pitchFamily="34" charset="0"/>
              </a:rPr>
              <a:t>/ ملخص الدخل</a:t>
            </a:r>
            <a:r>
              <a:rPr lang="ar-SA" sz="2800" dirty="0" smtClean="0">
                <a:cs typeface="Arial" pitchFamily="34" charset="0"/>
              </a:rPr>
              <a:t> ضمن </a:t>
            </a:r>
            <a:r>
              <a:rPr lang="ar-SA" sz="2800" b="1" u="sng" dirty="0" smtClean="0">
                <a:solidFill>
                  <a:srgbClr val="FF0066"/>
                </a:solidFill>
                <a:cs typeface="Arial" pitchFamily="34" charset="0"/>
              </a:rPr>
              <a:t>المرحلة الثانية</a:t>
            </a:r>
            <a:r>
              <a:rPr lang="ar-SA" sz="2800" dirty="0" smtClean="0">
                <a:cs typeface="Arial" pitchFamily="34" charset="0"/>
              </a:rPr>
              <a:t>  منه والتي تستهدف تحديد صافي الربح.</a:t>
            </a:r>
            <a:endParaRPr lang="en-GB" sz="2800" dirty="0" smtClean="0">
              <a:cs typeface="Arial" pitchFamily="34" charset="0"/>
            </a:endParaRPr>
          </a:p>
        </p:txBody>
      </p:sp>
      <p:sp>
        <p:nvSpPr>
          <p:cNvPr id="16388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62941425-5A7A-4492-A630-8C83F59AF14F}" type="slidenum">
              <a:rPr lang="ar-SA" sz="1200">
                <a:solidFill>
                  <a:schemeClr val="bg1"/>
                </a:solidFill>
              </a:rPr>
              <a:pPr/>
              <a:t>8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16389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563562"/>
          </a:xfrm>
        </p:spPr>
        <p:txBody>
          <a:bodyPr/>
          <a:lstStyle/>
          <a:p>
            <a:r>
              <a:rPr lang="en-US" sz="2000" dirty="0" smtClean="0"/>
              <a:t>:</a:t>
            </a:r>
            <a:r>
              <a:rPr lang="ar-KW" sz="2000" dirty="0" smtClean="0"/>
              <a:t>شرح </a:t>
            </a:r>
            <a:r>
              <a:rPr lang="ar-KW" sz="2000" dirty="0"/>
              <a:t>اضافي للشريحة السابقة (شرح رقم </a:t>
            </a:r>
            <a:r>
              <a:rPr lang="ar-KW" sz="2000" dirty="0" smtClean="0"/>
              <a:t>1- </a:t>
            </a:r>
            <a:r>
              <a:rPr lang="ar-KW" sz="2000" dirty="0"/>
              <a:t>للشريحة الاساسية رقم </a:t>
            </a:r>
            <a:r>
              <a:rPr lang="ar-KW" sz="2000" dirty="0" smtClean="0"/>
              <a:t>7و8)</a:t>
            </a:r>
            <a:endParaRPr lang="ar-SA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838200"/>
            <a:ext cx="9182100" cy="5486400"/>
          </a:xfrm>
        </p:spPr>
        <p:txBody>
          <a:bodyPr/>
          <a:lstStyle/>
          <a:p>
            <a:pPr rtl="1"/>
            <a:r>
              <a:rPr lang="ar-KW" sz="2000" dirty="0" smtClean="0"/>
              <a:t>هنا نضيف هذا الشرح لتفصيل قيود الاقفال لحساب ملخص الدخل كتالي:</a:t>
            </a:r>
          </a:p>
          <a:p>
            <a:pPr rtl="1"/>
            <a:endParaRPr lang="ar-KW" sz="2000" dirty="0"/>
          </a:p>
          <a:p>
            <a:pPr rtl="1"/>
            <a:r>
              <a:rPr lang="ar-KW" sz="2000" dirty="0" smtClean="0"/>
              <a:t>في عملية اقفال رصيد حساب ملخص الدخل يكون لدينا 4 قيود اقفال على التوالي :</a:t>
            </a:r>
            <a:endParaRPr lang="ar-KW" sz="2000" dirty="0"/>
          </a:p>
          <a:p>
            <a:pPr rtl="1"/>
            <a:r>
              <a:rPr lang="ar-KW" sz="2000" b="1" dirty="0" smtClean="0">
                <a:solidFill>
                  <a:srgbClr val="FF0000"/>
                </a:solidFill>
              </a:rPr>
              <a:t>القيد الاول ( ناخذ جميع البنود التي في الجهة اليمنى من حساب ملخص الدخل كاملة ونقفلها ):</a:t>
            </a:r>
          </a:p>
          <a:p>
            <a:pPr rtl="1"/>
            <a:r>
              <a:rPr lang="ar-KW" sz="2000" dirty="0" smtClean="0"/>
              <a:t>               من حــ / ملخص الدخل </a:t>
            </a:r>
          </a:p>
          <a:p>
            <a:pPr rtl="1"/>
            <a:r>
              <a:rPr lang="ar-KW" sz="2000" dirty="0"/>
              <a:t> </a:t>
            </a:r>
            <a:r>
              <a:rPr lang="ar-KW" sz="2000" dirty="0" smtClean="0"/>
              <a:t>                               الى مذكورين </a:t>
            </a:r>
          </a:p>
          <a:p>
            <a:pPr rtl="1"/>
            <a:r>
              <a:rPr lang="ar-SA" sz="2000" b="1" dirty="0" smtClean="0">
                <a:cs typeface="+mn-cs"/>
              </a:rPr>
              <a:t>       </a:t>
            </a:r>
            <a:r>
              <a:rPr lang="ar-SA" sz="2000" b="1" dirty="0">
                <a:cs typeface="+mn-cs"/>
              </a:rPr>
              <a:t>	</a:t>
            </a:r>
            <a:r>
              <a:rPr lang="ar-SA" sz="2000" b="1" dirty="0" smtClean="0">
                <a:cs typeface="+mn-cs"/>
              </a:rPr>
              <a:t>	</a:t>
            </a:r>
            <a:r>
              <a:rPr lang="ar-SA" sz="2000" dirty="0" smtClean="0">
                <a:cs typeface="+mn-cs"/>
              </a:rPr>
              <a:t>حـ </a:t>
            </a:r>
            <a:r>
              <a:rPr lang="ar-SA" sz="2000" dirty="0">
                <a:cs typeface="+mn-cs"/>
              </a:rPr>
              <a:t>/ مخزون أول الفترة</a:t>
            </a:r>
            <a:endParaRPr lang="en-GB" sz="2000" dirty="0">
              <a:cs typeface="+mn-cs"/>
            </a:endParaRPr>
          </a:p>
          <a:p>
            <a:pPr rtl="1"/>
            <a:r>
              <a:rPr lang="ar-SA" sz="2000" dirty="0" smtClean="0">
                <a:cs typeface="+mn-cs"/>
              </a:rPr>
              <a:t>            		 حـ </a:t>
            </a:r>
            <a:r>
              <a:rPr lang="ar-SA" sz="2000" dirty="0">
                <a:cs typeface="+mn-cs"/>
              </a:rPr>
              <a:t>/ المشتريات</a:t>
            </a:r>
            <a:endParaRPr lang="en-GB" sz="2000" dirty="0">
              <a:cs typeface="+mn-cs"/>
            </a:endParaRPr>
          </a:p>
          <a:p>
            <a:pPr rtl="1"/>
            <a:r>
              <a:rPr lang="ar-SA" sz="2000" dirty="0" smtClean="0">
                <a:cs typeface="+mn-cs"/>
              </a:rPr>
              <a:t>           	              حـ </a:t>
            </a:r>
            <a:r>
              <a:rPr lang="ar-SA" sz="2000" dirty="0">
                <a:cs typeface="+mn-cs"/>
              </a:rPr>
              <a:t>/ مصاريف نقل </a:t>
            </a:r>
            <a:r>
              <a:rPr lang="ar-SA" sz="2000" dirty="0" smtClean="0">
                <a:cs typeface="+mn-cs"/>
              </a:rPr>
              <a:t>للداخل ( نقل مشتريات )</a:t>
            </a:r>
            <a:endParaRPr lang="en-GB" sz="2000" dirty="0">
              <a:cs typeface="+mn-cs"/>
            </a:endParaRPr>
          </a:p>
          <a:p>
            <a:pPr rtl="1"/>
            <a:r>
              <a:rPr lang="ar-SA" sz="2000" dirty="0" smtClean="0">
                <a:cs typeface="+mn-cs"/>
              </a:rPr>
              <a:t>           	              حـ </a:t>
            </a:r>
            <a:r>
              <a:rPr lang="ar-SA" sz="2000" dirty="0">
                <a:cs typeface="+mn-cs"/>
              </a:rPr>
              <a:t>/ مردودات ومسموحات المبيعات</a:t>
            </a:r>
            <a:endParaRPr lang="en-GB" sz="2000" dirty="0">
              <a:cs typeface="+mn-cs"/>
            </a:endParaRPr>
          </a:p>
          <a:p>
            <a:pPr rtl="1"/>
            <a:r>
              <a:rPr lang="ar-SA" sz="2000" dirty="0" smtClean="0">
                <a:cs typeface="+mn-cs"/>
              </a:rPr>
              <a:t>          		  حـ </a:t>
            </a:r>
            <a:r>
              <a:rPr lang="ar-SA" sz="2000" dirty="0">
                <a:cs typeface="+mn-cs"/>
              </a:rPr>
              <a:t>/ خصم مسموح به </a:t>
            </a:r>
          </a:p>
          <a:p>
            <a:pPr rtl="1"/>
            <a:r>
              <a:rPr lang="en-US" sz="2000" dirty="0" smtClean="0">
                <a:cs typeface="+mn-cs"/>
              </a:rPr>
              <a:t> </a:t>
            </a:r>
            <a:r>
              <a:rPr lang="ar-SA" sz="2000" dirty="0" smtClean="0">
                <a:cs typeface="+mn-cs"/>
              </a:rPr>
              <a:t>         		   حـ</a:t>
            </a:r>
            <a:r>
              <a:rPr lang="ar-SA" sz="2000" dirty="0">
                <a:cs typeface="+mn-cs"/>
              </a:rPr>
              <a:t>/ مصاريف نقل </a:t>
            </a:r>
            <a:r>
              <a:rPr lang="ar-SA" sz="2000" dirty="0" smtClean="0">
                <a:cs typeface="+mn-cs"/>
              </a:rPr>
              <a:t>للخارج (نقل مبيعات )</a:t>
            </a:r>
            <a:endParaRPr lang="ar-SA" sz="2000" dirty="0">
              <a:cs typeface="+mn-cs"/>
            </a:endParaRPr>
          </a:p>
          <a:p>
            <a:pPr rtl="1"/>
            <a:r>
              <a:rPr lang="ar-SA" sz="2000" dirty="0" smtClean="0">
                <a:cs typeface="+mn-cs"/>
              </a:rPr>
              <a:t>          		  حـ</a:t>
            </a:r>
            <a:r>
              <a:rPr lang="ar-SA" sz="2000" dirty="0">
                <a:cs typeface="+mn-cs"/>
              </a:rPr>
              <a:t>/ مصاريف بيعية أخرى</a:t>
            </a:r>
          </a:p>
          <a:p>
            <a:pPr rtl="1"/>
            <a:r>
              <a:rPr lang="ar-SA" sz="2000" dirty="0" smtClean="0">
                <a:cs typeface="+mn-cs"/>
              </a:rPr>
              <a:t>         		   حـ</a:t>
            </a:r>
            <a:r>
              <a:rPr lang="ar-SA" sz="2000" dirty="0">
                <a:cs typeface="+mn-cs"/>
              </a:rPr>
              <a:t>/ مصاريف الإدارة </a:t>
            </a:r>
            <a:r>
              <a:rPr lang="ar-SA" sz="2000" dirty="0" smtClean="0">
                <a:cs typeface="+mn-cs"/>
              </a:rPr>
              <a:t>العامة</a:t>
            </a:r>
          </a:p>
          <a:p>
            <a:pPr marL="342900" lvl="2" indent="-342900" rtl="1"/>
            <a:r>
              <a:rPr lang="ar-KW" sz="2800" dirty="0">
                <a:cs typeface="Akhbar MT" pitchFamily="2" charset="-78"/>
              </a:rPr>
              <a:t>			            	         </a:t>
            </a:r>
            <a:r>
              <a:rPr lang="ar-KW" sz="2800" b="1" dirty="0">
                <a:solidFill>
                  <a:srgbClr val="FF0000"/>
                </a:solidFill>
                <a:cs typeface="Akhbar MT" pitchFamily="2" charset="-78"/>
              </a:rPr>
              <a:t>شرح مقتبس بقلم </a:t>
            </a:r>
            <a:r>
              <a:rPr lang="en-US" sz="2000" b="1" dirty="0">
                <a:solidFill>
                  <a:srgbClr val="FF0000"/>
                </a:solidFill>
                <a:cs typeface="Akhbar MT" pitchFamily="2" charset="-78"/>
              </a:rPr>
              <a:t>turki1400</a:t>
            </a:r>
            <a:endParaRPr lang="ar-KW" sz="2000" b="1" dirty="0">
              <a:solidFill>
                <a:srgbClr val="FF0000"/>
              </a:solidFill>
              <a:cs typeface="Akhbar MT" pitchFamily="2" charset="-78"/>
            </a:endParaRPr>
          </a:p>
          <a:p>
            <a:pPr rtl="1"/>
            <a:endParaRPr lang="en-GB" sz="2000" dirty="0">
              <a:cs typeface="+mn-cs"/>
            </a:endParaRPr>
          </a:p>
          <a:p>
            <a:pPr rtl="1"/>
            <a:endParaRPr lang="ar-KW" sz="2000" dirty="0" smtClean="0"/>
          </a:p>
          <a:p>
            <a:pPr rtl="1"/>
            <a:endParaRPr lang="ar-SA" sz="2000" dirty="0"/>
          </a:p>
        </p:txBody>
      </p:sp>
    </p:spTree>
    <p:extLst>
      <p:ext uri="{BB962C8B-B14F-4D97-AF65-F5344CB8AC3E}">
        <p14:creationId xmlns:p14="http://schemas.microsoft.com/office/powerpoint/2010/main" val="1342636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487362"/>
          </a:xfrm>
        </p:spPr>
        <p:txBody>
          <a:bodyPr/>
          <a:lstStyle/>
          <a:p>
            <a:r>
              <a:rPr lang="en-US" sz="2000" dirty="0"/>
              <a:t>:</a:t>
            </a:r>
            <a:r>
              <a:rPr lang="ar-KW" sz="2000" dirty="0"/>
              <a:t>شرح اضافي للشريحة السابقة (شرح رقم </a:t>
            </a:r>
            <a:r>
              <a:rPr lang="ar-KW" sz="2000" dirty="0" smtClean="0"/>
              <a:t>2- </a:t>
            </a:r>
            <a:r>
              <a:rPr lang="ar-KW" sz="2000" dirty="0"/>
              <a:t>للشريحة الاساسية رقم 7و8)</a:t>
            </a:r>
            <a:endParaRPr lang="ar-SA" sz="2000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52400" y="762000"/>
            <a:ext cx="9258300" cy="5364163"/>
          </a:xfrm>
        </p:spPr>
        <p:txBody>
          <a:bodyPr/>
          <a:lstStyle/>
          <a:p>
            <a:pPr rtl="1"/>
            <a:r>
              <a:rPr lang="ar-KW" sz="2000" dirty="0" smtClean="0"/>
              <a:t>نستكمل هذا الشرح لتفصيل قيود الاقفال لحساب ملخص الدخل كتالي:</a:t>
            </a:r>
          </a:p>
          <a:p>
            <a:pPr rtl="1"/>
            <a:endParaRPr lang="ar-KW" sz="2000" dirty="0"/>
          </a:p>
          <a:p>
            <a:pPr rtl="1"/>
            <a:r>
              <a:rPr lang="ar-KW" sz="2000" b="1" dirty="0" smtClean="0">
                <a:solidFill>
                  <a:srgbClr val="FF0000"/>
                </a:solidFill>
              </a:rPr>
              <a:t>القيد الثاني ( ناخذ جميع البنود التي في الجهة اليسرى من حساب ملخص الدخل كاملة                                </a:t>
            </a:r>
            <a:r>
              <a:rPr lang="ar-KW" sz="2800" b="1" u="sng" dirty="0" smtClean="0">
                <a:solidFill>
                  <a:srgbClr val="FF0000"/>
                </a:solidFill>
              </a:rPr>
              <a:t>(( ماعدا مخزون اخر المدة )) </a:t>
            </a:r>
            <a:r>
              <a:rPr lang="ar-KW" sz="2800" b="1" dirty="0" smtClean="0">
                <a:solidFill>
                  <a:srgbClr val="FF0000"/>
                </a:solidFill>
              </a:rPr>
              <a:t>  ، </a:t>
            </a:r>
            <a:r>
              <a:rPr lang="ar-KW" sz="2000" b="1" dirty="0" smtClean="0">
                <a:solidFill>
                  <a:srgbClr val="FF0000"/>
                </a:solidFill>
              </a:rPr>
              <a:t>ونقفلها ):</a:t>
            </a:r>
          </a:p>
          <a:p>
            <a:pPr rtl="1"/>
            <a:r>
              <a:rPr lang="ar-KW" sz="2000" dirty="0" smtClean="0"/>
              <a:t>               </a:t>
            </a:r>
          </a:p>
          <a:p>
            <a:pPr rtl="1"/>
            <a:r>
              <a:rPr lang="ar-SA" sz="2000" dirty="0" smtClean="0"/>
              <a:t>   </a:t>
            </a:r>
          </a:p>
          <a:p>
            <a:pPr rtl="1"/>
            <a:endParaRPr lang="ar-SA" sz="2000" dirty="0"/>
          </a:p>
          <a:p>
            <a:pPr rtl="1"/>
            <a:endParaRPr lang="ar-SA" sz="2000" dirty="0" smtClean="0"/>
          </a:p>
          <a:p>
            <a:pPr rtl="1"/>
            <a:endParaRPr lang="ar-SA" sz="2000" dirty="0"/>
          </a:p>
          <a:p>
            <a:pPr rtl="1"/>
            <a:r>
              <a:rPr lang="ar-SA" sz="2000" dirty="0" smtClean="0"/>
              <a:t>         </a:t>
            </a:r>
          </a:p>
          <a:p>
            <a:pPr rtl="1"/>
            <a:r>
              <a:rPr lang="ar-SA" sz="2000" dirty="0"/>
              <a:t> </a:t>
            </a:r>
            <a:r>
              <a:rPr lang="ar-SA" sz="2000" dirty="0" smtClean="0"/>
              <a:t>                                          </a:t>
            </a:r>
          </a:p>
          <a:p>
            <a:pPr rtl="1"/>
            <a:r>
              <a:rPr lang="ar-SA" sz="2000" dirty="0"/>
              <a:t> </a:t>
            </a:r>
            <a:r>
              <a:rPr lang="ar-SA" sz="2000" dirty="0" smtClean="0"/>
              <a:t>                                           الى حـ / ملخص الدخل  </a:t>
            </a:r>
          </a:p>
          <a:p>
            <a:pPr rtl="1"/>
            <a:endParaRPr lang="ar-SA" sz="2000" dirty="0"/>
          </a:p>
          <a:p>
            <a:pPr rtl="1"/>
            <a:endParaRPr lang="ar-SA" sz="2000" dirty="0" smtClean="0"/>
          </a:p>
          <a:p>
            <a:pPr marL="342900" lvl="2" indent="-342900" rtl="1"/>
            <a:r>
              <a:rPr lang="ar-KW" sz="2800" dirty="0">
                <a:cs typeface="Akhbar MT" pitchFamily="2" charset="-78"/>
              </a:rPr>
              <a:t>			            	         </a:t>
            </a:r>
            <a:r>
              <a:rPr lang="ar-KW" sz="2800" b="1" dirty="0">
                <a:solidFill>
                  <a:srgbClr val="FF0000"/>
                </a:solidFill>
                <a:cs typeface="Akhbar MT" pitchFamily="2" charset="-78"/>
              </a:rPr>
              <a:t>شرح مقتبس بقلم </a:t>
            </a:r>
            <a:r>
              <a:rPr lang="en-US" sz="2000" b="1" dirty="0">
                <a:solidFill>
                  <a:srgbClr val="FF0000"/>
                </a:solidFill>
                <a:cs typeface="Akhbar MT" pitchFamily="2" charset="-78"/>
              </a:rPr>
              <a:t>turki1400</a:t>
            </a:r>
            <a:endParaRPr lang="ar-KW" sz="2000" b="1" dirty="0">
              <a:solidFill>
                <a:srgbClr val="FF0000"/>
              </a:solidFill>
              <a:cs typeface="Akhbar MT" pitchFamily="2" charset="-78"/>
            </a:endParaRPr>
          </a:p>
          <a:p>
            <a:pPr rtl="1"/>
            <a:endParaRPr lang="ar-SA" sz="2000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751463" y="2286000"/>
            <a:ext cx="7239000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  <a:defRPr/>
            </a:pPr>
            <a:r>
              <a:rPr lang="ar-SA" sz="2000" dirty="0"/>
              <a:t>                    </a:t>
            </a:r>
            <a:r>
              <a:rPr lang="ar-SA" sz="2000" dirty="0" smtClean="0"/>
              <a:t> </a:t>
            </a:r>
            <a:r>
              <a:rPr lang="ar-SA" sz="2000" dirty="0"/>
              <a:t>من مذكورين</a:t>
            </a:r>
          </a:p>
          <a:p>
            <a:pPr fontAlgn="t">
              <a:lnSpc>
                <a:spcPct val="150000"/>
              </a:lnSpc>
              <a:defRPr/>
            </a:pPr>
            <a:r>
              <a:rPr lang="ar-SA" sz="2000" dirty="0" smtClean="0"/>
              <a:t>                   حـ </a:t>
            </a:r>
            <a:r>
              <a:rPr lang="ar-SA" sz="2000" dirty="0"/>
              <a:t>/ المبيعات </a:t>
            </a:r>
            <a:endParaRPr lang="en-GB" sz="2000" dirty="0"/>
          </a:p>
          <a:p>
            <a:pPr fontAlgn="t">
              <a:lnSpc>
                <a:spcPct val="150000"/>
              </a:lnSpc>
              <a:defRPr/>
            </a:pPr>
            <a:r>
              <a:rPr lang="ar-SA" sz="2000" dirty="0" smtClean="0"/>
              <a:t>                   حـ </a:t>
            </a:r>
            <a:r>
              <a:rPr lang="ar-SA" sz="2000" dirty="0"/>
              <a:t>/ الخصم المكتسب</a:t>
            </a:r>
            <a:endParaRPr lang="en-GB" sz="2000" dirty="0"/>
          </a:p>
          <a:p>
            <a:pPr fontAlgn="t">
              <a:lnSpc>
                <a:spcPct val="150000"/>
              </a:lnSpc>
              <a:defRPr/>
            </a:pPr>
            <a:r>
              <a:rPr lang="ar-SA" sz="2000" dirty="0" smtClean="0"/>
              <a:t>                  حـ </a:t>
            </a:r>
            <a:r>
              <a:rPr lang="ar-SA" sz="2000" dirty="0"/>
              <a:t>/ مردودات </a:t>
            </a:r>
            <a:r>
              <a:rPr lang="ar-SA" sz="2000" dirty="0" smtClean="0"/>
              <a:t>ومسموحات المشتريات </a:t>
            </a:r>
          </a:p>
          <a:p>
            <a:pPr fontAlgn="t">
              <a:lnSpc>
                <a:spcPct val="150000"/>
              </a:lnSpc>
              <a:defRPr/>
            </a:pPr>
            <a:r>
              <a:rPr lang="ar-SA" sz="2000" dirty="0"/>
              <a:t> </a:t>
            </a:r>
            <a:r>
              <a:rPr lang="ar-SA" sz="2000" dirty="0" smtClean="0"/>
              <a:t>                 </a:t>
            </a:r>
            <a:r>
              <a:rPr lang="ar-SA" sz="2000" b="1" dirty="0" smtClean="0">
                <a:solidFill>
                  <a:srgbClr val="FF0000"/>
                </a:solidFill>
              </a:rPr>
              <a:t>حـ / مخزون اخر المدة ( يظهر بعد عملية الجرد بعد نهاية الفترة) </a:t>
            </a:r>
            <a:endParaRPr lang="ar-SA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355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95300" y="838200"/>
            <a:ext cx="8915400" cy="5715000"/>
          </a:xfrm>
        </p:spPr>
        <p:txBody>
          <a:bodyPr/>
          <a:lstStyle/>
          <a:p>
            <a:pPr rtl="1"/>
            <a:r>
              <a:rPr lang="ar-KW" sz="2000" dirty="0" smtClean="0"/>
              <a:t>نستكمل هذا الشرح لتفصيل قيود الاقفال لحساب ملخص الدخل كتالي:</a:t>
            </a:r>
          </a:p>
          <a:p>
            <a:pPr rtl="1"/>
            <a:endParaRPr lang="ar-KW" sz="2000" dirty="0"/>
          </a:p>
          <a:p>
            <a:pPr rtl="1"/>
            <a:r>
              <a:rPr lang="ar-KW" sz="2000" b="1" dirty="0" smtClean="0">
                <a:solidFill>
                  <a:srgbClr val="FF0000"/>
                </a:solidFill>
              </a:rPr>
              <a:t>القيد الثالث ( اثبات مخزون اخر المدة ):</a:t>
            </a:r>
          </a:p>
          <a:p>
            <a:pPr rtl="1"/>
            <a:r>
              <a:rPr lang="ar-KW" sz="2000" dirty="0" smtClean="0"/>
              <a:t>               من حـ/ مخزون اخر المدة</a:t>
            </a:r>
          </a:p>
          <a:p>
            <a:pPr rtl="1"/>
            <a:r>
              <a:rPr lang="ar-SA" sz="2000" dirty="0" smtClean="0"/>
              <a:t>                           الى حـ / ملخص الدخل  </a:t>
            </a:r>
          </a:p>
          <a:p>
            <a:pPr rtl="1"/>
            <a:endParaRPr lang="ar-KW" sz="2000" b="1" dirty="0" smtClean="0">
              <a:solidFill>
                <a:srgbClr val="FF0000"/>
              </a:solidFill>
            </a:endParaRPr>
          </a:p>
          <a:p>
            <a:pPr rtl="1"/>
            <a:r>
              <a:rPr lang="ar-KW" sz="2000" b="1" dirty="0" smtClean="0">
                <a:solidFill>
                  <a:srgbClr val="FF0000"/>
                </a:solidFill>
              </a:rPr>
              <a:t>القيد الرابع والاخير ( له حالتين اما </a:t>
            </a:r>
            <a:r>
              <a:rPr lang="ar-KW" sz="2000" b="1" dirty="0" smtClean="0">
                <a:solidFill>
                  <a:srgbClr val="009900"/>
                </a:solidFill>
              </a:rPr>
              <a:t>ربح</a:t>
            </a:r>
            <a:r>
              <a:rPr lang="ar-KW" sz="2000" b="1" dirty="0" smtClean="0">
                <a:solidFill>
                  <a:srgbClr val="FF0000"/>
                </a:solidFill>
              </a:rPr>
              <a:t> او خسارة ):</a:t>
            </a:r>
            <a:endParaRPr lang="ar-KW" sz="2000" b="1" dirty="0">
              <a:solidFill>
                <a:srgbClr val="FF0000"/>
              </a:solidFill>
            </a:endParaRPr>
          </a:p>
          <a:p>
            <a:pPr rtl="1"/>
            <a:r>
              <a:rPr lang="ar-KW" sz="2000" dirty="0" smtClean="0">
                <a:solidFill>
                  <a:srgbClr val="009900"/>
                </a:solidFill>
              </a:rPr>
              <a:t>في حالة الربح : </a:t>
            </a:r>
          </a:p>
          <a:p>
            <a:pPr rtl="1"/>
            <a:r>
              <a:rPr lang="ar-KW" sz="2000" dirty="0" smtClean="0">
                <a:solidFill>
                  <a:srgbClr val="009900"/>
                </a:solidFill>
              </a:rPr>
              <a:t>                       من حـ / ملخص الدخل </a:t>
            </a:r>
          </a:p>
          <a:p>
            <a:pPr rtl="1"/>
            <a:r>
              <a:rPr lang="ar-KW" sz="2000" dirty="0">
                <a:solidFill>
                  <a:srgbClr val="009900"/>
                </a:solidFill>
              </a:rPr>
              <a:t> </a:t>
            </a:r>
            <a:r>
              <a:rPr lang="ar-KW" sz="2000" dirty="0" smtClean="0">
                <a:solidFill>
                  <a:srgbClr val="009900"/>
                </a:solidFill>
              </a:rPr>
              <a:t>                            الى حـ / راس المال ( جاري المالك )</a:t>
            </a:r>
          </a:p>
          <a:p>
            <a:pPr rtl="1"/>
            <a:endParaRPr lang="ar-KW" sz="2000" dirty="0"/>
          </a:p>
          <a:p>
            <a:pPr rtl="1"/>
            <a:r>
              <a:rPr lang="ar-KW" sz="2000" dirty="0" smtClean="0">
                <a:solidFill>
                  <a:srgbClr val="FF0000"/>
                </a:solidFill>
              </a:rPr>
              <a:t>في حالة الخسارة :</a:t>
            </a:r>
          </a:p>
          <a:p>
            <a:pPr rtl="1"/>
            <a:r>
              <a:rPr lang="ar-KW" sz="2000" dirty="0" smtClean="0">
                <a:solidFill>
                  <a:srgbClr val="FF0000"/>
                </a:solidFill>
              </a:rPr>
              <a:t>                         من حـ / راس المال (جاري المالك) </a:t>
            </a:r>
          </a:p>
          <a:p>
            <a:pPr rtl="1"/>
            <a:r>
              <a:rPr lang="ar-KW" sz="2000" dirty="0">
                <a:solidFill>
                  <a:srgbClr val="FF0000"/>
                </a:solidFill>
              </a:rPr>
              <a:t> </a:t>
            </a:r>
            <a:r>
              <a:rPr lang="ar-KW" sz="2000" dirty="0" smtClean="0">
                <a:solidFill>
                  <a:srgbClr val="FF0000"/>
                </a:solidFill>
              </a:rPr>
              <a:t>                                  الى حـ / ملخص الدخل </a:t>
            </a:r>
          </a:p>
          <a:p>
            <a:pPr marL="342900" lvl="2" indent="-342900" rtl="1"/>
            <a:r>
              <a:rPr lang="ar-KW" sz="2800" dirty="0">
                <a:cs typeface="Akhbar MT" pitchFamily="2" charset="-78"/>
              </a:rPr>
              <a:t>			            	         </a:t>
            </a:r>
            <a:r>
              <a:rPr lang="ar-KW" sz="2800" b="1" dirty="0">
                <a:solidFill>
                  <a:srgbClr val="FF0000"/>
                </a:solidFill>
                <a:cs typeface="Akhbar MT" pitchFamily="2" charset="-78"/>
              </a:rPr>
              <a:t>شرح مقتبس بقلم </a:t>
            </a:r>
            <a:r>
              <a:rPr lang="en-US" sz="2000" b="1" dirty="0">
                <a:solidFill>
                  <a:srgbClr val="FF0000"/>
                </a:solidFill>
                <a:cs typeface="Akhbar MT" pitchFamily="2" charset="-78"/>
              </a:rPr>
              <a:t>turki1400</a:t>
            </a:r>
            <a:endParaRPr lang="ar-KW" sz="2000" b="1" dirty="0">
              <a:solidFill>
                <a:srgbClr val="FF0000"/>
              </a:solidFill>
              <a:cs typeface="Akhbar MT" pitchFamily="2" charset="-78"/>
            </a:endParaRPr>
          </a:p>
          <a:p>
            <a:pPr rtl="1"/>
            <a:endParaRPr lang="ar-KW" sz="2000" dirty="0">
              <a:solidFill>
                <a:srgbClr val="FF0000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15962"/>
          </a:xfrm>
        </p:spPr>
        <p:txBody>
          <a:bodyPr/>
          <a:lstStyle/>
          <a:p>
            <a:r>
              <a:rPr lang="en-US" sz="2000" dirty="0"/>
              <a:t>:</a:t>
            </a:r>
            <a:r>
              <a:rPr lang="ar-KW" sz="2000" dirty="0"/>
              <a:t>شرح اضافي للشريحة السابقة (شرح رقم </a:t>
            </a:r>
            <a:r>
              <a:rPr lang="ar-KW" sz="2000" dirty="0" smtClean="0"/>
              <a:t>3- </a:t>
            </a:r>
            <a:r>
              <a:rPr lang="ar-KW" sz="2000" dirty="0"/>
              <a:t>للشريحة الاساسية رقم 7و8)</a:t>
            </a:r>
            <a:endParaRPr lang="ar-SA" sz="2000" dirty="0"/>
          </a:p>
        </p:txBody>
      </p:sp>
    </p:spTree>
    <p:extLst>
      <p:ext uri="{BB962C8B-B14F-4D97-AF65-F5344CB8AC3E}">
        <p14:creationId xmlns:p14="http://schemas.microsoft.com/office/powerpoint/2010/main" val="26381970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95300" y="274638"/>
            <a:ext cx="8915400" cy="868362"/>
          </a:xfrm>
        </p:spPr>
        <p:txBody>
          <a:bodyPr/>
          <a:lstStyle/>
          <a:p>
            <a:pPr algn="ctr"/>
            <a:r>
              <a:rPr lang="ar-SA" sz="3200" smtClean="0">
                <a:solidFill>
                  <a:srgbClr val="FF0000"/>
                </a:solidFill>
                <a:cs typeface="Arial" pitchFamily="34" charset="0"/>
              </a:rPr>
              <a:t>تابع ملاحظات عامة على بنود حساب ملخص الدخل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3400" y="1219200"/>
            <a:ext cx="8724900" cy="5105400"/>
          </a:xfrm>
        </p:spPr>
        <p:txBody>
          <a:bodyPr/>
          <a:lstStyle/>
          <a:p>
            <a:pPr algn="just" rtl="1">
              <a:buFont typeface="Arial" pitchFamily="34" charset="0"/>
              <a:buNone/>
            </a:pPr>
            <a:endParaRPr lang="ar-SA" sz="2400" dirty="0" smtClean="0">
              <a:cs typeface="Arial" pitchFamily="34" charset="0"/>
            </a:endParaRPr>
          </a:p>
          <a:p>
            <a:pPr algn="just" rtl="1"/>
            <a:r>
              <a:rPr lang="ar-SA" sz="2400" dirty="0" smtClean="0">
                <a:cs typeface="Arial" pitchFamily="34" charset="0"/>
              </a:rPr>
              <a:t>ما يظهر ضمن ارصدة ميزان المراجعة هو قيمة (مخزون) أول الفترة، حيث ان قيمة مخزون آخر الفترة تتحدد عن طريق الجرد في نهاية الفترة، ويتم </a:t>
            </a:r>
            <a:r>
              <a:rPr lang="ar-SA" sz="2400" b="1" u="sng" dirty="0" smtClean="0">
                <a:solidFill>
                  <a:srgbClr val="FF0066"/>
                </a:solidFill>
                <a:cs typeface="Arial" pitchFamily="34" charset="0"/>
              </a:rPr>
              <a:t>تقييمها طبقاً لقاعدة التكلفة أو السوق أيهما أقل</a:t>
            </a:r>
            <a:r>
              <a:rPr lang="ar-SA" sz="2400" dirty="0" smtClean="0">
                <a:cs typeface="Arial" pitchFamily="34" charset="0"/>
              </a:rPr>
              <a:t> تطبيقاً لمبدأ الحيطة والحذر؛  أي أنه إذا توافرت معلومات عن قيمة مخزون آخر الفترة بسعر التكلفة وبسعر السوق، نأخذ دائماً السعر الأقل ويظهر في </a:t>
            </a:r>
            <a:r>
              <a:rPr lang="ar-SA" sz="2400" b="1" u="sng" dirty="0" smtClean="0">
                <a:solidFill>
                  <a:srgbClr val="FF0066"/>
                </a:solidFill>
                <a:cs typeface="Arial" pitchFamily="34" charset="0"/>
              </a:rPr>
              <a:t>حـ/ ملخص الدخل في الجانب الدائن</a:t>
            </a:r>
            <a:r>
              <a:rPr lang="ar-SA" sz="2400" dirty="0" smtClean="0">
                <a:cs typeface="Arial" pitchFamily="34" charset="0"/>
              </a:rPr>
              <a:t>، كما يظهر </a:t>
            </a:r>
            <a:r>
              <a:rPr lang="ar-SA" sz="2400" b="1" u="sng" dirty="0" smtClean="0">
                <a:solidFill>
                  <a:srgbClr val="FF0066"/>
                </a:solidFill>
                <a:cs typeface="Arial" pitchFamily="34" charset="0"/>
              </a:rPr>
              <a:t>ضمن الأصول المتداولة</a:t>
            </a:r>
            <a:r>
              <a:rPr lang="ar-SA" sz="2400" dirty="0" smtClean="0">
                <a:cs typeface="Arial" pitchFamily="34" charset="0"/>
              </a:rPr>
              <a:t> بقائمة المركز المالي.</a:t>
            </a:r>
          </a:p>
          <a:p>
            <a:pPr algn="just" rtl="1"/>
            <a:endParaRPr lang="ar-SA" sz="2400" dirty="0">
              <a:cs typeface="Arial" pitchFamily="34" charset="0"/>
            </a:endParaRPr>
          </a:p>
          <a:p>
            <a:pPr algn="just" rtl="1"/>
            <a:r>
              <a:rPr lang="ar-SA" sz="2000" b="1" u="sng" dirty="0" smtClean="0">
                <a:solidFill>
                  <a:srgbClr val="FF0000"/>
                </a:solidFill>
                <a:cs typeface="Arial" pitchFamily="34" charset="0"/>
              </a:rPr>
              <a:t>شرح اضافي لما ذكر اعلاه :</a:t>
            </a:r>
          </a:p>
          <a:p>
            <a:pPr marL="0" indent="0" algn="just" rtl="1">
              <a:buNone/>
            </a:pPr>
            <a:r>
              <a:rPr lang="ar-SA" sz="2000" b="1" dirty="0" smtClean="0">
                <a:solidFill>
                  <a:srgbClr val="FF0000"/>
                </a:solidFill>
                <a:cs typeface="Arial" pitchFamily="34" charset="0"/>
              </a:rPr>
              <a:t>في ميزان المراجعة يظهر من ضمن الارصدة ( مخزون اول المدة ) فقط ... حيث (مخزون اخر المدة ) لا يظهر الا بعد عملية الجرد في نهاية الفترة  حيث يؤخذ بالاعتبار مبدأ الحيطة والحذر في تقييمه </a:t>
            </a:r>
            <a:r>
              <a:rPr lang="ar-SA" sz="2000" b="1" dirty="0">
                <a:solidFill>
                  <a:srgbClr val="FF0000"/>
                </a:solidFill>
                <a:cs typeface="Arial" pitchFamily="34" charset="0"/>
              </a:rPr>
              <a:t>نأخذ دائماً السعر الأقل </a:t>
            </a:r>
            <a:r>
              <a:rPr lang="ar-SA" sz="2000" b="1" dirty="0" smtClean="0">
                <a:solidFill>
                  <a:srgbClr val="FF0000"/>
                </a:solidFill>
                <a:cs typeface="Arial" pitchFamily="34" charset="0"/>
              </a:rPr>
              <a:t>بين سعر السوق وسعر التكلفة </a:t>
            </a:r>
          </a:p>
          <a:p>
            <a:pPr marL="0" lvl="2" indent="0" algn="just" rtl="1">
              <a:buNone/>
            </a:pPr>
            <a:r>
              <a:rPr lang="ar-KW" sz="2800" dirty="0">
                <a:cs typeface="Akhbar MT" pitchFamily="2" charset="-78"/>
              </a:rPr>
              <a:t>			            	  </a:t>
            </a:r>
            <a:r>
              <a:rPr lang="ar-KW" sz="2800" dirty="0" smtClean="0">
                <a:cs typeface="Akhbar MT" pitchFamily="2" charset="-78"/>
              </a:rPr>
              <a:t>      </a:t>
            </a:r>
            <a:r>
              <a:rPr lang="ar-KW" sz="2800" b="1" dirty="0">
                <a:solidFill>
                  <a:srgbClr val="FF0000"/>
                </a:solidFill>
                <a:cs typeface="Akhbar MT" pitchFamily="2" charset="-78"/>
              </a:rPr>
              <a:t>شرح مقتبس بقلم </a:t>
            </a:r>
            <a:r>
              <a:rPr lang="en-US" sz="2000" b="1" dirty="0">
                <a:solidFill>
                  <a:srgbClr val="FF0000"/>
                </a:solidFill>
                <a:cs typeface="Akhbar MT" pitchFamily="2" charset="-78"/>
              </a:rPr>
              <a:t>turki1400</a:t>
            </a:r>
            <a:endParaRPr lang="ar-KW" sz="2000" b="1" dirty="0">
              <a:solidFill>
                <a:srgbClr val="FF0000"/>
              </a:solidFill>
              <a:cs typeface="Akhbar MT" pitchFamily="2" charset="-78"/>
            </a:endParaRPr>
          </a:p>
          <a:p>
            <a:pPr marL="0" indent="0" algn="just" rtl="1">
              <a:buNone/>
            </a:pPr>
            <a:endParaRPr lang="ar-SA" sz="2400" dirty="0" smtClean="0">
              <a:cs typeface="Arial" pitchFamily="34" charset="0"/>
            </a:endParaRPr>
          </a:p>
        </p:txBody>
      </p:sp>
      <p:sp>
        <p:nvSpPr>
          <p:cNvPr id="17412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B7EB3823-A9DE-4145-B52C-4509D3666438}" type="slidenum">
              <a:rPr lang="ar-SA" sz="1200">
                <a:solidFill>
                  <a:schemeClr val="bg1"/>
                </a:solidFill>
              </a:rPr>
              <a:pPr/>
              <a:t>12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17413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1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3B2A5679-E825-417F-AD01-39C9534C0A16}" type="slidenum">
              <a:rPr lang="ar-SA"/>
              <a:pPr/>
              <a:t>13</a:t>
            </a:fld>
            <a:endParaRPr 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447800" y="0"/>
            <a:ext cx="66294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ar-SA" b="1" dirty="0" smtClean="0"/>
          </a:p>
          <a:p>
            <a:pPr algn="ctr"/>
            <a:endParaRPr lang="ar-SA" b="1" dirty="0" smtClean="0"/>
          </a:p>
          <a:p>
            <a:pPr algn="ctr"/>
            <a:r>
              <a:rPr lang="ar-SA" b="1" dirty="0" smtClean="0"/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الشكل النهائي لقائمة الدخل</a:t>
            </a:r>
            <a:endParaRPr lang="en-GB" sz="2000" b="1" dirty="0"/>
          </a:p>
        </p:txBody>
      </p:sp>
      <p:sp>
        <p:nvSpPr>
          <p:cNvPr id="72705" name="Rectangle 1"/>
          <p:cNvSpPr>
            <a:spLocks noChangeArrowheads="1"/>
          </p:cNvSpPr>
          <p:nvPr/>
        </p:nvSpPr>
        <p:spPr bwMode="auto">
          <a:xfrm>
            <a:off x="1752600" y="975003"/>
            <a:ext cx="609600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ar-SA" b="1" dirty="0">
                <a:latin typeface="Calibri" pitchFamily="34" charset="0"/>
              </a:rPr>
              <a:t>قائمة الدخل </a:t>
            </a:r>
            <a:r>
              <a:rPr lang="ar-SA" b="1" dirty="0">
                <a:ea typeface="Calibri" pitchFamily="34" charset="0"/>
                <a:cs typeface="Simplified Arabic" pitchFamily="2" charset="-78"/>
              </a:rPr>
              <a:t>لمنشأة </a:t>
            </a:r>
            <a:r>
              <a:rPr lang="ar-SA" b="1" dirty="0" smtClean="0">
                <a:latin typeface="Calibri" pitchFamily="34" charset="0"/>
              </a:rPr>
              <a:t>عن </a:t>
            </a:r>
            <a:r>
              <a:rPr lang="ar-SA" b="1" dirty="0">
                <a:latin typeface="Calibri" pitchFamily="34" charset="0"/>
              </a:rPr>
              <a:t>السنة المنتهية في 30 /12 / ××14هـ</a:t>
            </a:r>
            <a:endParaRPr lang="ar-SA" dirty="0"/>
          </a:p>
        </p:txBody>
      </p:sp>
      <p:graphicFrame>
        <p:nvGraphicFramePr>
          <p:cNvPr id="43214" name="Group 206"/>
          <p:cNvGraphicFramePr>
            <a:graphicFrameLocks noGrp="1"/>
          </p:cNvGraphicFramePr>
          <p:nvPr/>
        </p:nvGraphicFramePr>
        <p:xfrm>
          <a:off x="2133600" y="1447800"/>
          <a:ext cx="5181600" cy="4038599"/>
        </p:xfrm>
        <a:graphic>
          <a:graphicData uri="http://schemas.openxmlformats.org/drawingml/2006/table">
            <a:tbl>
              <a:tblPr rtl="1"/>
              <a:tblGrid>
                <a:gridCol w="2977620"/>
                <a:gridCol w="1041719"/>
                <a:gridCol w="1162261"/>
              </a:tblGrid>
              <a:tr h="31381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صافي المبيعات (1)</a:t>
                      </a: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××××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31381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يخصم: تكلفة البضاعة المباعة (2)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(×××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 </a:t>
                      </a: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)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31381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  <a:tab pos="381000" algn="ctr"/>
                        </a:tabLst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ــــــــــــــــــــ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31381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مجمل الربح (3)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××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31381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31381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يخصم: المصاريف التشغيلية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31381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مصاريف بيعية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××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31381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مصاريف إدارية وعمومية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××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31381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ــــــــــــــــــــ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31381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مجموع المصاريف التشغيلية (4)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(××)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31381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SA" sz="1600" b="1" dirty="0"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586689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صافي الربح أو (الخسارة) (5)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SA" sz="1600" b="1" dirty="0"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××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ــــــــــــــــــــ</a:t>
                      </a: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</a:tbl>
          </a:graphicData>
        </a:graphic>
      </p:graphicFrame>
      <p:sp>
        <p:nvSpPr>
          <p:cNvPr id="18627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0D016774-0368-45B6-979D-CFFDF9AE28C9}" type="slidenum">
              <a:rPr lang="ar-SA" sz="1200">
                <a:solidFill>
                  <a:schemeClr val="bg1"/>
                </a:solidFill>
              </a:rPr>
              <a:pPr/>
              <a:t>13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2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3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72705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685800" y="450850"/>
            <a:ext cx="7772400" cy="4302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ar-SA" sz="2200" b="1" dirty="0" smtClean="0">
                <a:solidFill>
                  <a:srgbClr val="FF0000"/>
                </a:solidFill>
              </a:rPr>
              <a:t>إيضاحات حساب أرقام قائمة </a:t>
            </a:r>
            <a:r>
              <a:rPr lang="ar-SA" sz="2200" b="1" dirty="0" err="1" smtClean="0">
                <a:solidFill>
                  <a:srgbClr val="FF0000"/>
                </a:solidFill>
              </a:rPr>
              <a:t>الدخل:</a:t>
            </a:r>
            <a:endParaRPr lang="ar-SA" sz="22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1295400"/>
            <a:ext cx="9525000" cy="489364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2400" b="1" dirty="0" smtClean="0">
                <a:cs typeface="Akhbar MT" pitchFamily="2" charset="-78"/>
              </a:rPr>
              <a:t>1- صافي المبيعات	= </a:t>
            </a:r>
            <a:r>
              <a:rPr lang="ar-SA" sz="2400" dirty="0" smtClean="0">
                <a:cs typeface="Akhbar MT" pitchFamily="2" charset="-78"/>
              </a:rPr>
              <a:t>إجمالي المبيعات – مردودات ومسموحات المبيعات – خصم مسموح به</a:t>
            </a:r>
          </a:p>
          <a:p>
            <a:pPr algn="just"/>
            <a:endParaRPr lang="ar-SA" sz="2400" dirty="0" smtClean="0">
              <a:cs typeface="Akhbar MT" pitchFamily="2" charset="-78"/>
            </a:endParaRPr>
          </a:p>
          <a:p>
            <a:pPr algn="just"/>
            <a:r>
              <a:rPr lang="ar-SA" sz="2400" b="1" dirty="0" smtClean="0">
                <a:cs typeface="Akhbar MT" pitchFamily="2" charset="-78"/>
              </a:rPr>
              <a:t>2- تكلفة البضاعة المباعة = </a:t>
            </a:r>
            <a:r>
              <a:rPr lang="ar-SA" sz="2400" dirty="0" smtClean="0">
                <a:cs typeface="Akhbar MT" pitchFamily="2" charset="-78"/>
              </a:rPr>
              <a:t>مخزون أول المدة + المشتريات – مخزون آخر المدة</a:t>
            </a:r>
          </a:p>
          <a:p>
            <a:pPr algn="just"/>
            <a:endParaRPr lang="ar-SA" sz="2400" dirty="0" smtClean="0">
              <a:cs typeface="Akhbar MT" pitchFamily="2" charset="-78"/>
            </a:endParaRPr>
          </a:p>
          <a:p>
            <a:pPr algn="just"/>
            <a:r>
              <a:rPr lang="ar-SA" sz="2400" b="1" dirty="0" smtClean="0">
                <a:cs typeface="Akhbar MT" pitchFamily="2" charset="-78"/>
              </a:rPr>
              <a:t>القيمة النهائية للمشتريات = </a:t>
            </a:r>
            <a:r>
              <a:rPr lang="ar-SA" sz="2400" dirty="0" smtClean="0">
                <a:cs typeface="Akhbar MT" pitchFamily="2" charset="-78"/>
              </a:rPr>
              <a:t>تكلفة المشتريات + المصاريف المتعلقة بالمشتريات – مردودات ومسموحات المشتريات – خصم مكتسب</a:t>
            </a:r>
          </a:p>
          <a:p>
            <a:pPr algn="just"/>
            <a:endParaRPr lang="ar-SA" sz="2400" dirty="0" smtClean="0">
              <a:cs typeface="Akhbar MT" pitchFamily="2" charset="-78"/>
            </a:endParaRPr>
          </a:p>
          <a:p>
            <a:pPr algn="just"/>
            <a:r>
              <a:rPr lang="ar-SA" sz="2400" b="1" dirty="0" smtClean="0">
                <a:cs typeface="Akhbar MT" pitchFamily="2" charset="-78"/>
              </a:rPr>
              <a:t>3- مجمل الربح	= </a:t>
            </a:r>
            <a:r>
              <a:rPr lang="ar-SA" sz="2400" dirty="0" smtClean="0">
                <a:cs typeface="Akhbar MT" pitchFamily="2" charset="-78"/>
              </a:rPr>
              <a:t>صافي المبيعات – تكلفة البضاعة المباعة</a:t>
            </a:r>
          </a:p>
          <a:p>
            <a:pPr algn="just"/>
            <a:endParaRPr lang="ar-SA" sz="2400" dirty="0" smtClean="0">
              <a:cs typeface="Akhbar MT" pitchFamily="2" charset="-78"/>
            </a:endParaRPr>
          </a:p>
          <a:p>
            <a:pPr algn="just"/>
            <a:r>
              <a:rPr lang="ar-SA" sz="2400" b="1" dirty="0" smtClean="0">
                <a:cs typeface="Akhbar MT" pitchFamily="2" charset="-78"/>
              </a:rPr>
              <a:t>4- المصاريف التشغيلية  = </a:t>
            </a:r>
            <a:r>
              <a:rPr lang="ar-SA" sz="2400" dirty="0" smtClean="0">
                <a:cs typeface="Akhbar MT" pitchFamily="2" charset="-78"/>
              </a:rPr>
              <a:t>مصاريف بيعية + مصاريف إدارية وعمومية</a:t>
            </a:r>
          </a:p>
          <a:p>
            <a:pPr algn="just"/>
            <a:endParaRPr lang="ar-SA" sz="2400" dirty="0" smtClean="0">
              <a:cs typeface="Akhbar MT" pitchFamily="2" charset="-78"/>
            </a:endParaRPr>
          </a:p>
          <a:p>
            <a:pPr algn="just"/>
            <a:r>
              <a:rPr lang="ar-SA" sz="2400" b="1" dirty="0" smtClean="0">
                <a:cs typeface="Akhbar MT" pitchFamily="2" charset="-78"/>
              </a:rPr>
              <a:t>5- صافي الدخل (الربح) = </a:t>
            </a:r>
            <a:r>
              <a:rPr lang="ar-SA" sz="2400" dirty="0" smtClean="0">
                <a:cs typeface="Akhbar MT" pitchFamily="2" charset="-78"/>
              </a:rPr>
              <a:t>مجمل الربح – المصاريف التشغيلية</a:t>
            </a:r>
          </a:p>
          <a:p>
            <a:pPr algn="just"/>
            <a:endParaRPr lang="ar-SA" sz="2400" dirty="0"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96962"/>
          </a:xfrm>
        </p:spPr>
        <p:txBody>
          <a:bodyPr/>
          <a:lstStyle/>
          <a:p>
            <a:pPr rtl="1"/>
            <a:r>
              <a:rPr lang="ar-KW" sz="3600" dirty="0" smtClean="0"/>
              <a:t>الشريحة مضافة : نضيف هالجدول من محاسبة 1 للتذكير</a:t>
            </a:r>
            <a:br>
              <a:rPr lang="ar-KW" sz="3600" dirty="0" smtClean="0"/>
            </a:br>
            <a:r>
              <a:rPr lang="en-US" sz="3600" dirty="0" smtClean="0"/>
              <a:t> </a:t>
            </a:r>
            <a:r>
              <a:rPr lang="en-US" sz="3600" dirty="0"/>
              <a:t> </a:t>
            </a:r>
            <a:r>
              <a:rPr lang="ar-KW" sz="3600" dirty="0" smtClean="0"/>
              <a:t>سنعود له في الشريحة القادمة ونعتمد عليه في حل المثال </a:t>
            </a:r>
            <a:endParaRPr lang="ar-SA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1689031"/>
              </p:ext>
            </p:extLst>
          </p:nvPr>
        </p:nvGraphicFramePr>
        <p:xfrm>
          <a:off x="609600" y="1905000"/>
          <a:ext cx="8839200" cy="37084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492008"/>
                <a:gridCol w="4347192"/>
              </a:tblGrid>
              <a:tr h="370840">
                <a:tc gridSpan="2"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قائمة الدخل </a:t>
                      </a:r>
                      <a:endParaRPr lang="ar-S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KW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المدين </a:t>
                      </a:r>
                      <a:endParaRPr lang="ar-SA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KW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الدائن</a:t>
                      </a:r>
                      <a:endParaRPr lang="ar-SA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/>
                        <a:t>مردودات المبيعات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/>
                        <a:t>المبيعات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/>
                        <a:t>مسموحات المبيعات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/>
                        <a:t>مردودات المشتريات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/>
                        <a:t>المشتريات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/>
                        <a:t>مسموحات</a:t>
                      </a:r>
                      <a:r>
                        <a:rPr lang="ar-KW" b="1" baseline="0" dirty="0" smtClean="0"/>
                        <a:t> المشتريات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/>
                        <a:t>خصم مسموح به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/>
                        <a:t>خصم مكتسب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/>
                        <a:t>مصاريف نقل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/>
                        <a:t>مصاريف ادارية عامة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/>
                        <a:t>مخزون</a:t>
                      </a:r>
                      <a:r>
                        <a:rPr lang="ar-KW" b="1" baseline="0" dirty="0" smtClean="0"/>
                        <a:t> اول الفترة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/>
                        <a:t>مخزون آخر الفترة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164609" y="4953000"/>
            <a:ext cx="4038600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2" algn="justLow"/>
            <a:r>
              <a:rPr lang="ar-KW" sz="2800" dirty="0">
                <a:cs typeface="Akhbar MT" pitchFamily="2" charset="-78"/>
              </a:rPr>
              <a:t>			            	        </a:t>
            </a:r>
            <a:endParaRPr lang="ar-KW" sz="2800" dirty="0" smtClean="0">
              <a:cs typeface="Akhbar MT" pitchFamily="2" charset="-78"/>
            </a:endParaRPr>
          </a:p>
          <a:p>
            <a:pPr lvl="2" algn="justLow"/>
            <a:r>
              <a:rPr lang="ar-KW" sz="2800" dirty="0" smtClean="0">
                <a:cs typeface="Akhbar MT" pitchFamily="2" charset="-78"/>
              </a:rPr>
              <a:t> </a:t>
            </a:r>
            <a:r>
              <a:rPr lang="ar-KW" sz="2800" b="1" dirty="0">
                <a:solidFill>
                  <a:srgbClr val="FF0000"/>
                </a:solidFill>
                <a:cs typeface="Akhbar MT" pitchFamily="2" charset="-78"/>
              </a:rPr>
              <a:t>شرح مقتبس بقلم </a:t>
            </a:r>
            <a:r>
              <a:rPr lang="en-US" sz="2000" b="1" dirty="0">
                <a:solidFill>
                  <a:srgbClr val="FF0000"/>
                </a:solidFill>
                <a:cs typeface="Akhbar MT" pitchFamily="2" charset="-78"/>
              </a:rPr>
              <a:t>turki1400</a:t>
            </a:r>
            <a:endParaRPr lang="ar-KW" sz="2000" b="1" dirty="0">
              <a:solidFill>
                <a:srgbClr val="FF0000"/>
              </a:solidFill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294750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1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91A09A1A-C6EA-4EBB-9CFD-9282E0921433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16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82588" y="0"/>
            <a:ext cx="9028112" cy="457200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ar-SA" sz="2400" b="1" dirty="0">
                <a:solidFill>
                  <a:srgbClr val="FF0000"/>
                </a:solidFill>
                <a:latin typeface="+mj-lt"/>
                <a:ea typeface="+mj-ea"/>
                <a:cs typeface="Arial" charset="0"/>
              </a:rPr>
              <a:t>حالة دراسية شاملة على إعداد القوائم المالية في المنشآت التجارية</a:t>
            </a:r>
            <a:endParaRPr lang="en-GB" sz="2400" b="1" dirty="0">
              <a:solidFill>
                <a:srgbClr val="FF0000"/>
              </a:solidFill>
              <a:latin typeface="+mj-lt"/>
              <a:ea typeface="+mj-ea"/>
              <a:cs typeface="Arial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066800" y="457200"/>
            <a:ext cx="7543800" cy="381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ar-SA" b="1" dirty="0"/>
              <a:t>ظهرت الأرصدة التالية في ميزان مراجعة محلات الهفوف التجارية في </a:t>
            </a:r>
            <a:r>
              <a:rPr lang="ar-SA" b="1" dirty="0" smtClean="0"/>
              <a:t>1433/12/</a:t>
            </a:r>
            <a:r>
              <a:rPr lang="ar-SA" b="1" dirty="0" err="1" smtClean="0"/>
              <a:t>30هـ</a:t>
            </a:r>
            <a:r>
              <a:rPr lang="ar-SA" b="1" dirty="0" smtClean="0"/>
              <a:t> </a:t>
            </a:r>
            <a:endParaRPr lang="en-GB" dirty="0"/>
          </a:p>
        </p:txBody>
      </p:sp>
      <p:graphicFrame>
        <p:nvGraphicFramePr>
          <p:cNvPr id="257029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5309213"/>
              </p:ext>
            </p:extLst>
          </p:nvPr>
        </p:nvGraphicFramePr>
        <p:xfrm>
          <a:off x="1066800" y="838200"/>
          <a:ext cx="7543800" cy="5349240"/>
        </p:xfrm>
        <a:graphic>
          <a:graphicData uri="http://schemas.openxmlformats.org/drawingml/2006/table">
            <a:tbl>
              <a:tblPr rtl="1"/>
              <a:tblGrid>
                <a:gridCol w="1847850"/>
                <a:gridCol w="1539875"/>
                <a:gridCol w="4156075"/>
              </a:tblGrid>
              <a:tr h="2667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أرصدة مدينة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أرصدة دائنة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بيــــــــــــان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33000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420000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مبيعات</a:t>
                      </a: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 ومردودات مبيعات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4000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3500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خصم مسموح </a:t>
                      </a:r>
                      <a:r>
                        <a:rPr kumimoji="0" lang="ar-SA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به</a:t>
                      </a: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 </a:t>
                      </a: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وخصم مكتسب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3000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مصاريف نقل مبيعات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298000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16000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مشتريات و</a:t>
                      </a: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مردودات مشتريات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10500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مصاريف المشتريات</a:t>
                      </a: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  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37000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المخزون السلعي أول الفترة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38000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النقدية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20000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15500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مدينون </a:t>
                      </a: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ودائنون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20500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مباني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5000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10000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أوراق قبض </a:t>
                      </a: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وأوراق دفع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15000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نقدية في البنك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35000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قرض قصير الأجل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200000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رأس المال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5000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المصاريف البيعية الأخرى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11000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مصاريف الإدارة العامة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200000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أراضي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700000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700000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المجموع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9543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1143000"/>
            <a:ext cx="914400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b="1" u="sng" dirty="0" smtClean="0">
                <a:solidFill>
                  <a:srgbClr val="FF0000"/>
                </a:solidFill>
              </a:rPr>
              <a:t>شرح اضافي : </a:t>
            </a:r>
          </a:p>
          <a:p>
            <a:r>
              <a:rPr lang="ar-SA" sz="1600" b="1" dirty="0" smtClean="0">
                <a:solidFill>
                  <a:srgbClr val="FF0000"/>
                </a:solidFill>
              </a:rPr>
              <a:t>تم تمييز الارصدة الدائة باللون الاحمر في المثال  بناءا على الشريحة السابقة  </a:t>
            </a:r>
            <a:endParaRPr lang="ar-SA" sz="1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57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4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rtl="1">
              <a:defRPr/>
            </a:pPr>
            <a:r>
              <a:rPr lang="ar-SA" sz="2800" dirty="0" smtClean="0">
                <a:solidFill>
                  <a:schemeClr val="accent1">
                    <a:lumMod val="75000"/>
                  </a:schemeClr>
                </a:solidFill>
              </a:rPr>
              <a:t>فإذا علمت أن </a:t>
            </a:r>
            <a:r>
              <a:rPr lang="ar-SA" sz="2800" dirty="0" smtClean="0">
                <a:solidFill>
                  <a:srgbClr val="FF0000"/>
                </a:solidFill>
              </a:rPr>
              <a:t>مخزون آخر المدة </a:t>
            </a:r>
            <a:r>
              <a:rPr lang="ar-SA" sz="2800" dirty="0" smtClean="0">
                <a:solidFill>
                  <a:schemeClr val="accent1">
                    <a:lumMod val="75000"/>
                  </a:schemeClr>
                </a:solidFill>
              </a:rPr>
              <a:t>في 1433/12/30هـ </a:t>
            </a:r>
            <a:r>
              <a:rPr lang="ar-SA" sz="2800" dirty="0" smtClean="0">
                <a:solidFill>
                  <a:srgbClr val="FF0000"/>
                </a:solidFill>
              </a:rPr>
              <a:t>بلغ 32000 ريال بسعر التكلفة</a:t>
            </a:r>
            <a:r>
              <a:rPr lang="ar-SA" sz="2800" dirty="0" smtClean="0">
                <a:solidFill>
                  <a:schemeClr val="accent1">
                    <a:lumMod val="75000"/>
                  </a:schemeClr>
                </a:solidFill>
              </a:rPr>
              <a:t>، و 35000 ريال بسعر السوق.</a:t>
            </a: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ar-SA" sz="2800" b="1" dirty="0" smtClean="0">
                <a:solidFill>
                  <a:srgbClr val="FF0000"/>
                </a:solidFill>
              </a:rPr>
              <a:t>(حسب مبدأ الحيطة والحذر ناخذ الاقل)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rtl="1">
              <a:buFont typeface="Arial" pitchFamily="34" charset="0"/>
              <a:buNone/>
            </a:pPr>
            <a:r>
              <a:rPr lang="ar-SA" sz="2800" b="1" i="1" dirty="0" smtClean="0">
                <a:solidFill>
                  <a:srgbClr val="FF0000"/>
                </a:solidFill>
                <a:cs typeface="Arial" pitchFamily="34" charset="0"/>
              </a:rPr>
              <a:t>المطلوب:</a:t>
            </a:r>
            <a:endParaRPr lang="en-GB" sz="2800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ar-SA" sz="2400" b="1" dirty="0" smtClean="0">
                <a:cs typeface="Arial" pitchFamily="34" charset="0"/>
              </a:rPr>
              <a:t>إعداد حساب ملخص الدخل عن السنة المنتهية في 1433/12/</a:t>
            </a:r>
            <a:r>
              <a:rPr lang="ar-SA" sz="2400" b="1" dirty="0" err="1" smtClean="0">
                <a:cs typeface="Arial" pitchFamily="34" charset="0"/>
              </a:rPr>
              <a:t>30هـ</a:t>
            </a:r>
            <a:endParaRPr lang="en-GB" sz="2400" dirty="0" smtClean="0">
              <a:cs typeface="Arial" pitchFamily="34" charset="0"/>
            </a:endParaRPr>
          </a:p>
          <a:p>
            <a:pPr rtl="1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ar-SA" sz="2400" b="1" dirty="0" smtClean="0">
                <a:cs typeface="Arial" pitchFamily="34" charset="0"/>
              </a:rPr>
              <a:t>إعداد قائمة الدخل عن السنة المنتهية في 1433/12/</a:t>
            </a:r>
            <a:r>
              <a:rPr lang="ar-SA" sz="2400" b="1" dirty="0" err="1" smtClean="0">
                <a:cs typeface="Arial" pitchFamily="34" charset="0"/>
              </a:rPr>
              <a:t>30هـ</a:t>
            </a:r>
            <a:endParaRPr lang="en-GB" sz="2400" dirty="0" smtClean="0">
              <a:cs typeface="Arial" pitchFamily="34" charset="0"/>
            </a:endParaRPr>
          </a:p>
          <a:p>
            <a:pPr rtl="1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ar-SA" sz="2400" b="1" dirty="0" smtClean="0">
                <a:cs typeface="Arial" pitchFamily="34" charset="0"/>
              </a:rPr>
              <a:t>إعداد قائمة المركز المالي في 1433/12/</a:t>
            </a:r>
            <a:r>
              <a:rPr lang="ar-SA" sz="2400" b="1" dirty="0" err="1" smtClean="0">
                <a:cs typeface="Arial" pitchFamily="34" charset="0"/>
              </a:rPr>
              <a:t>30هـ</a:t>
            </a:r>
            <a:endParaRPr lang="en-GB" sz="2400" dirty="0" smtClean="0">
              <a:cs typeface="Arial" pitchFamily="34" charset="0"/>
            </a:endParaRPr>
          </a:p>
          <a:p>
            <a:pPr rtl="1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ar-SA" sz="2400" b="1" dirty="0" smtClean="0">
                <a:cs typeface="Arial" pitchFamily="34" charset="0"/>
              </a:rPr>
              <a:t>إجراء قيود الإقفال اللازمة في 1433/12/</a:t>
            </a:r>
            <a:r>
              <a:rPr lang="ar-SA" sz="2400" b="1" dirty="0" err="1" smtClean="0">
                <a:cs typeface="Arial" pitchFamily="34" charset="0"/>
              </a:rPr>
              <a:t>30هـ</a:t>
            </a:r>
            <a:endParaRPr lang="en-GB" sz="2400" dirty="0" smtClean="0">
              <a:cs typeface="Arial" pitchFamily="34" charset="0"/>
            </a:endParaRPr>
          </a:p>
          <a:p>
            <a:pPr>
              <a:buFont typeface="Arial" pitchFamily="34" charset="0"/>
              <a:buNone/>
            </a:pPr>
            <a:endParaRPr lang="en-GB" sz="2800" dirty="0" smtClean="0">
              <a:cs typeface="Arial" pitchFamily="34" charset="0"/>
            </a:endParaRPr>
          </a:p>
        </p:txBody>
      </p:sp>
      <p:sp>
        <p:nvSpPr>
          <p:cNvPr id="20484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F59BE37C-B679-4BA8-B8E2-D115EB8280B6}" type="slidenum">
              <a:rPr lang="ar-SA" sz="1200">
                <a:solidFill>
                  <a:schemeClr val="bg1"/>
                </a:solidFill>
              </a:rPr>
              <a:pPr/>
              <a:t>17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20485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1447800"/>
            <a:ext cx="1676400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u="sng" dirty="0" smtClean="0">
                <a:solidFill>
                  <a:srgbClr val="FF0000"/>
                </a:solidFill>
              </a:rPr>
              <a:t>شرح اضافي :</a:t>
            </a:r>
          </a:p>
          <a:p>
            <a:r>
              <a:rPr lang="ar-SA" b="1" dirty="0" smtClean="0">
                <a:solidFill>
                  <a:srgbClr val="FF0000"/>
                </a:solidFill>
              </a:rPr>
              <a:t>ما تم تمييزه باللون الاحمر في القسم الاعلى يعتبر شرح اضافي على الشريحة الاساسية </a:t>
            </a:r>
            <a:endParaRPr lang="ar-SA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990600" y="228600"/>
            <a:ext cx="8153400" cy="457200"/>
          </a:xfrm>
          <a:prstGeom prst="rect">
            <a:avLst/>
          </a:prstGeom>
          <a:solidFill>
            <a:srgbClr val="FFFFCC"/>
          </a:solidFill>
        </p:spPr>
        <p:txBody>
          <a:bodyPr/>
          <a:lstStyle/>
          <a:p>
            <a:pPr algn="ctr" rtl="0" eaLnBrk="0" hangingPunct="0">
              <a:defRPr/>
            </a:pPr>
            <a:r>
              <a:rPr lang="ar-SA" sz="2000" b="1" dirty="0" smtClean="0">
                <a:solidFill>
                  <a:srgbClr val="FF0000"/>
                </a:solidFill>
                <a:latin typeface="+mj-lt"/>
                <a:ea typeface="+mj-ea"/>
                <a:cs typeface="Arial" charset="0"/>
              </a:rPr>
              <a:t>1- </a:t>
            </a:r>
            <a:r>
              <a:rPr lang="ar-SA" sz="2000" b="1" dirty="0" err="1">
                <a:solidFill>
                  <a:srgbClr val="FF0000"/>
                </a:solidFill>
                <a:latin typeface="+mj-lt"/>
                <a:ea typeface="+mj-ea"/>
                <a:cs typeface="Arial" charset="0"/>
              </a:rPr>
              <a:t>حـ</a:t>
            </a:r>
            <a:r>
              <a:rPr lang="ar-SA" sz="2000" b="1" dirty="0">
                <a:solidFill>
                  <a:srgbClr val="FF0000"/>
                </a:solidFill>
                <a:latin typeface="+mj-lt"/>
                <a:ea typeface="+mj-ea"/>
                <a:cs typeface="Arial" charset="0"/>
              </a:rPr>
              <a:t>/ ملخص الدخل لمحلات الهفوف التجارية عن السنة المنتهية في 30 / 12 / </a:t>
            </a:r>
            <a:r>
              <a:rPr lang="ar-SA" sz="2000" b="1" dirty="0" smtClean="0">
                <a:solidFill>
                  <a:srgbClr val="FF0000"/>
                </a:solidFill>
                <a:latin typeface="+mj-lt"/>
                <a:ea typeface="+mj-ea"/>
                <a:cs typeface="Arial" charset="0"/>
              </a:rPr>
              <a:t>1433 </a:t>
            </a:r>
            <a:r>
              <a:rPr lang="ar-SA" sz="2000" b="1" dirty="0">
                <a:solidFill>
                  <a:srgbClr val="FF0000"/>
                </a:solidFill>
                <a:latin typeface="+mj-lt"/>
                <a:ea typeface="+mj-ea"/>
                <a:cs typeface="Arial" charset="0"/>
              </a:rPr>
              <a:t>هـ </a:t>
            </a:r>
            <a:endParaRPr lang="en-GB" sz="2000" dirty="0">
              <a:solidFill>
                <a:srgbClr val="FF0000"/>
              </a:solidFill>
              <a:latin typeface="+mj-lt"/>
              <a:ea typeface="+mj-ea"/>
              <a:cs typeface="Arial" charset="0"/>
            </a:endParaRPr>
          </a:p>
        </p:txBody>
      </p:sp>
      <p:sp>
        <p:nvSpPr>
          <p:cNvPr id="4" name="Text Box 95"/>
          <p:cNvSpPr txBox="1">
            <a:spLocks noChangeArrowheads="1"/>
          </p:cNvSpPr>
          <p:nvPr/>
        </p:nvSpPr>
        <p:spPr bwMode="auto">
          <a:xfrm>
            <a:off x="7924800" y="685800"/>
            <a:ext cx="990600" cy="396875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2000" b="1"/>
              <a:t>مدين</a:t>
            </a:r>
            <a:endParaRPr lang="en-GB" sz="2000" b="1"/>
          </a:p>
        </p:txBody>
      </p:sp>
      <p:sp>
        <p:nvSpPr>
          <p:cNvPr id="5" name="Text Box 95"/>
          <p:cNvSpPr txBox="1">
            <a:spLocks noChangeArrowheads="1"/>
          </p:cNvSpPr>
          <p:nvPr/>
        </p:nvSpPr>
        <p:spPr bwMode="auto">
          <a:xfrm>
            <a:off x="1219200" y="685800"/>
            <a:ext cx="914400" cy="396875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2000" b="1"/>
              <a:t>دائن</a:t>
            </a:r>
            <a:endParaRPr lang="en-GB" sz="2000" b="1"/>
          </a:p>
        </p:txBody>
      </p:sp>
      <p:graphicFrame>
        <p:nvGraphicFramePr>
          <p:cNvPr id="261126" name="Group 6"/>
          <p:cNvGraphicFramePr>
            <a:graphicFrameLocks noGrp="1"/>
          </p:cNvGraphicFramePr>
          <p:nvPr/>
        </p:nvGraphicFramePr>
        <p:xfrm>
          <a:off x="914400" y="1143000"/>
          <a:ext cx="8077200" cy="4474210"/>
        </p:xfrm>
        <a:graphic>
          <a:graphicData uri="http://schemas.openxmlformats.org/drawingml/2006/table">
            <a:tbl>
              <a:tblPr rtl="1"/>
              <a:tblGrid>
                <a:gridCol w="942975"/>
                <a:gridCol w="2874941"/>
                <a:gridCol w="1071584"/>
                <a:gridCol w="3187700"/>
              </a:tblGrid>
              <a:tr h="2984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المبلغ</a:t>
                      </a:r>
                      <a:endParaRPr kumimoji="0" lang="en-GB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البيـــــــان</a:t>
                      </a:r>
                      <a:endParaRPr kumimoji="0" lang="en-GB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المبلغ</a:t>
                      </a:r>
                      <a:endParaRPr kumimoji="0" lang="en-GB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البيــــــان</a:t>
                      </a:r>
                      <a:endParaRPr kumimoji="0" lang="en-GB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37000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 مخزون أول الفترة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420000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من  حـ / المبيعات 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33000</a:t>
                      </a:r>
                      <a:endParaRPr kumimoji="0" lang="en-GB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</a:t>
                      </a:r>
                      <a:r>
                        <a:rPr kumimoji="0" lang="ar-SA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حـ</a:t>
                      </a:r>
                      <a:r>
                        <a:rPr kumimoji="0" lang="ar-SA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/ مردودات ومسموحات المبيعات</a:t>
                      </a:r>
                      <a:endParaRPr kumimoji="0" lang="en-GB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3500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من  حـ / الخصم المكتسب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4000</a:t>
                      </a:r>
                      <a:endParaRPr kumimoji="0" lang="en-GB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 الخصم المسموح به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16000</a:t>
                      </a:r>
                      <a:endParaRPr kumimoji="0" lang="en-GB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من  </a:t>
                      </a:r>
                      <a:r>
                        <a:rPr kumimoji="0" lang="ar-SA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حـ</a:t>
                      </a:r>
                      <a:r>
                        <a:rPr kumimoji="0" lang="ar-SA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/ مردودات ومسموحات المشتريات </a:t>
                      </a:r>
                      <a:endParaRPr kumimoji="0" lang="en-GB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298000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 المشتريات 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CC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32000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3366CC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CC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من  حـ / مخزون آخر المدة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3366CC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10500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 مصاريف نقل للداخل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89000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مجمل الربح 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471500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471500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3000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</a:t>
                      </a:r>
                      <a:r>
                        <a:rPr kumimoji="0" lang="ar-SA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حـ</a:t>
                      </a:r>
                      <a:r>
                        <a:rPr kumimoji="0" lang="ar-SA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/ مصاريف نقل مبيعات </a:t>
                      </a:r>
                      <a:endParaRPr kumimoji="0" lang="en-GB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89000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مجمل الربح 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5000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/مصاريف بيعية أخرى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Low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11000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</a:t>
                      </a:r>
                      <a:r>
                        <a:rPr kumimoji="0" lang="ar-SA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حـ</a:t>
                      </a:r>
                      <a:r>
                        <a:rPr kumimoji="0" lang="ar-SA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/ مصاريف إدارية</a:t>
                      </a:r>
                      <a:endParaRPr kumimoji="0" lang="en-GB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Low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Low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70000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 رأس المال (صافي الربح)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Low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89000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89000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</a:tbl>
          </a:graphicData>
        </a:graphic>
      </p:graphicFrame>
      <p:sp>
        <p:nvSpPr>
          <p:cNvPr id="22529" name="Line 1"/>
          <p:cNvSpPr>
            <a:spLocks noChangeShapeType="1"/>
          </p:cNvSpPr>
          <p:nvPr/>
        </p:nvSpPr>
        <p:spPr bwMode="auto">
          <a:xfrm flipH="1">
            <a:off x="4191000" y="3505200"/>
            <a:ext cx="2897188" cy="3810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81000" y="5867400"/>
            <a:ext cx="807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sz="2400" b="1"/>
              <a:t> </a:t>
            </a:r>
            <a:r>
              <a:rPr lang="ar-SA" sz="1200" b="1">
                <a:solidFill>
                  <a:srgbClr val="FF0000"/>
                </a:solidFill>
              </a:rPr>
              <a:t>ملحوظة: </a:t>
            </a:r>
            <a:r>
              <a:rPr lang="ar-SA" sz="1200" b="1"/>
              <a:t>يتم تقييم مخزون آخر المدة طبقاً لقاعدة التكلفة أو السوق أيهما أقل وتطبيقاً لمبدأ الحيطة والحذر.</a:t>
            </a:r>
          </a:p>
        </p:txBody>
      </p:sp>
      <p:sp>
        <p:nvSpPr>
          <p:cNvPr id="21598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8364F143-1C11-4219-8868-0DB49A535CB2}" type="slidenum">
              <a:rPr lang="ar-SA" sz="1200">
                <a:solidFill>
                  <a:schemeClr val="bg1"/>
                </a:solidFill>
              </a:rPr>
              <a:pPr/>
              <a:t>18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21599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61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  <p:bldP spid="4" grpId="0" autoUpdateAnimBg="0"/>
      <p:bldP spid="5" grpId="0" autoUpdateAnimBg="0"/>
      <p:bldP spid="22529" grpId="0" animBg="1"/>
      <p:bldP spid="9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85800" y="0"/>
            <a:ext cx="7848600" cy="4270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2200" b="1" dirty="0" smtClean="0">
                <a:solidFill>
                  <a:srgbClr val="FF0000"/>
                </a:solidFill>
              </a:rPr>
              <a:t>2- </a:t>
            </a:r>
            <a:r>
              <a:rPr lang="ar-SA" sz="2200" b="1" dirty="0">
                <a:solidFill>
                  <a:srgbClr val="FF0000"/>
                </a:solidFill>
              </a:rPr>
              <a:t>قائمة الدخل لمحلات الهفوف التجارية عن السنة المنتهية في </a:t>
            </a:r>
            <a:r>
              <a:rPr lang="ar-SA" sz="2200" b="1" dirty="0" smtClean="0">
                <a:solidFill>
                  <a:srgbClr val="FF0000"/>
                </a:solidFill>
              </a:rPr>
              <a:t>1433/12/</a:t>
            </a:r>
            <a:r>
              <a:rPr lang="ar-SA" sz="2200" b="1" dirty="0" err="1" smtClean="0">
                <a:solidFill>
                  <a:srgbClr val="FF0000"/>
                </a:solidFill>
              </a:rPr>
              <a:t>30هـ</a:t>
            </a:r>
            <a:endParaRPr lang="en-GB" sz="2200" dirty="0">
              <a:solidFill>
                <a:srgbClr val="FF0000"/>
              </a:solidFill>
            </a:endParaRPr>
          </a:p>
        </p:txBody>
      </p:sp>
      <p:sp>
        <p:nvSpPr>
          <p:cNvPr id="22679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754B9D9E-F4C3-4901-A177-BA80C03108D0}" type="slidenum">
              <a:rPr lang="ar-SA" sz="1200">
                <a:solidFill>
                  <a:schemeClr val="bg1"/>
                </a:solidFill>
              </a:rPr>
              <a:pPr/>
              <a:t>19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22680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Group 206"/>
          <p:cNvGraphicFramePr>
            <a:graphicFrameLocks noGrp="1"/>
          </p:cNvGraphicFramePr>
          <p:nvPr/>
        </p:nvGraphicFramePr>
        <p:xfrm>
          <a:off x="1852550" y="838200"/>
          <a:ext cx="5661561" cy="4059936"/>
        </p:xfrm>
        <a:graphic>
          <a:graphicData uri="http://schemas.openxmlformats.org/drawingml/2006/table">
            <a:tbl>
              <a:tblPr rtl="1"/>
              <a:tblGrid>
                <a:gridCol w="3131024"/>
                <a:gridCol w="1128259"/>
                <a:gridCol w="1402278"/>
              </a:tblGrid>
              <a:tr h="1370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صافي المبيعات (1)</a:t>
                      </a: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383000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1370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يخصم: تكلفة البضاعة المباعة (2)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( 294000)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1370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  <a:tab pos="381000" algn="ctr"/>
                        </a:tabLst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ــــــــــــــــــــ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1370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مجمل الربح (3)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89000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1370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1370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يخصم: المصاريف التشغيلية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1370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مصاريف بيعية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8000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1370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مصاريف إدارية وعمومية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11000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1370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ـــــــــــــــــ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1370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مجموع المصاريف التشغيلية (4)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( 19000)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1370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SA" sz="1800" b="1" dirty="0"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1370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صافي الربح أو (الخسارة) (5)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SA" sz="1800" b="1" dirty="0"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70000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ــــــــــــــــــــ</a:t>
                      </a: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85800" y="450850"/>
            <a:ext cx="8001000" cy="4302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ar-SA" sz="2200" b="1" dirty="0" smtClean="0">
                <a:solidFill>
                  <a:srgbClr val="FF0000"/>
                </a:solidFill>
              </a:rPr>
              <a:t>إيضاحات حساب أرقام قائمة الدخل:</a:t>
            </a:r>
            <a:endParaRPr lang="ar-SA" sz="2200" dirty="0">
              <a:solidFill>
                <a:srgbClr val="FF0000"/>
              </a:solidFill>
            </a:endParaRPr>
          </a:p>
        </p:txBody>
      </p:sp>
      <p:sp>
        <p:nvSpPr>
          <p:cNvPr id="23631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F84C900A-C589-43EC-85B1-71F912A638D0}" type="slidenum">
              <a:rPr lang="ar-SA" sz="1200">
                <a:solidFill>
                  <a:schemeClr val="bg1"/>
                </a:solidFill>
              </a:rPr>
              <a:pPr/>
              <a:t>20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23632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1295400"/>
            <a:ext cx="7924800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2000" b="1" dirty="0" smtClean="0">
                <a:cs typeface="+mn-cs"/>
              </a:rPr>
              <a:t>1- صافي المبيعات	= 420000 – 33000 – 4000 = 383000 ريال</a:t>
            </a:r>
          </a:p>
          <a:p>
            <a:pPr algn="just"/>
            <a:r>
              <a:rPr lang="ar-SA" sz="2000" b="1" dirty="0" smtClean="0">
                <a:cs typeface="+mn-cs"/>
              </a:rPr>
              <a:t>2- المشتريات 	= 298000 + 10500 – 16000 – 3500 = 289000 ريال</a:t>
            </a:r>
          </a:p>
          <a:p>
            <a:pPr algn="just"/>
            <a:r>
              <a:rPr lang="ar-SA" sz="2000" b="1" dirty="0" smtClean="0">
                <a:cs typeface="+mn-cs"/>
              </a:rPr>
              <a:t>تكلفة البضاعة </a:t>
            </a:r>
            <a:r>
              <a:rPr lang="ar-SA" sz="2000" b="1" dirty="0" err="1" smtClean="0">
                <a:cs typeface="+mn-cs"/>
              </a:rPr>
              <a:t>المباعة </a:t>
            </a:r>
            <a:r>
              <a:rPr lang="ar-SA" sz="2000" b="1" dirty="0" smtClean="0">
                <a:cs typeface="+mn-cs"/>
              </a:rPr>
              <a:t>= </a:t>
            </a:r>
            <a:r>
              <a:rPr lang="ar-SA" sz="2000" b="1" dirty="0" err="1" smtClean="0">
                <a:cs typeface="+mn-cs"/>
              </a:rPr>
              <a:t>37000 </a:t>
            </a:r>
            <a:r>
              <a:rPr lang="ar-SA" sz="2000" b="1" dirty="0" smtClean="0">
                <a:cs typeface="+mn-cs"/>
              </a:rPr>
              <a:t>+ </a:t>
            </a:r>
            <a:r>
              <a:rPr lang="ar-SA" sz="2000" b="1" dirty="0" err="1" smtClean="0">
                <a:cs typeface="+mn-cs"/>
              </a:rPr>
              <a:t>289000 </a:t>
            </a:r>
            <a:r>
              <a:rPr lang="ar-SA" sz="2000" b="1" dirty="0" smtClean="0">
                <a:cs typeface="+mn-cs"/>
              </a:rPr>
              <a:t>– </a:t>
            </a:r>
            <a:r>
              <a:rPr lang="ar-SA" sz="2000" b="1" dirty="0" err="1" smtClean="0">
                <a:cs typeface="+mn-cs"/>
              </a:rPr>
              <a:t>32000 </a:t>
            </a:r>
            <a:r>
              <a:rPr lang="ar-SA" sz="2000" b="1" dirty="0" smtClean="0">
                <a:cs typeface="+mn-cs"/>
              </a:rPr>
              <a:t>= 294000 ريال</a:t>
            </a:r>
          </a:p>
          <a:p>
            <a:pPr algn="just"/>
            <a:r>
              <a:rPr lang="ar-SA" sz="2000" b="1" dirty="0" smtClean="0">
                <a:cs typeface="+mn-cs"/>
              </a:rPr>
              <a:t>3- مجمل الربح	= 383000 – 294000 = 89000 ريال</a:t>
            </a:r>
          </a:p>
          <a:p>
            <a:pPr algn="just"/>
            <a:r>
              <a:rPr lang="ar-SA" sz="2000" b="1" dirty="0" smtClean="0">
                <a:cs typeface="+mn-cs"/>
              </a:rPr>
              <a:t>4- المصاريف التشغيلية  = 8000 + 11000 = 19000 ريال</a:t>
            </a:r>
          </a:p>
          <a:p>
            <a:pPr algn="just"/>
            <a:r>
              <a:rPr lang="ar-SA" sz="2000" b="1" dirty="0" smtClean="0">
                <a:cs typeface="+mn-cs"/>
              </a:rPr>
              <a:t>5- صافي الدخل (الربح) = 89000 – 19000 = 70000 ريال</a:t>
            </a:r>
            <a:endParaRPr lang="ar-SA" sz="2000" b="1" dirty="0"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818608" y="0"/>
            <a:ext cx="3988592" cy="5078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marL="457200" indent="-457200">
              <a:lnSpc>
                <a:spcPct val="150000"/>
              </a:lnSpc>
              <a:defRPr/>
            </a:pPr>
            <a:r>
              <a:rPr lang="ar-SA" b="1" dirty="0" smtClean="0"/>
              <a:t>3- إعداد </a:t>
            </a:r>
            <a:r>
              <a:rPr lang="ar-SA" b="1" dirty="0"/>
              <a:t>قائمة المركز المالي في 1430/12/30هـ</a:t>
            </a:r>
            <a:endParaRPr lang="en-GB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33400" y="609600"/>
            <a:ext cx="8305800" cy="366713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b="1" dirty="0"/>
              <a:t>قائمة المركز </a:t>
            </a:r>
            <a:r>
              <a:rPr lang="ar-SA" b="1" dirty="0" err="1"/>
              <a:t>المالي </a:t>
            </a:r>
            <a:r>
              <a:rPr lang="ar-SA" b="1" dirty="0">
                <a:solidFill>
                  <a:srgbClr val="FF0000"/>
                </a:solidFill>
              </a:rPr>
              <a:t>(الميزانية) </a:t>
            </a:r>
            <a:r>
              <a:rPr lang="ar-SA" b="1" dirty="0"/>
              <a:t>لمحلات الهفوف التجارية </a:t>
            </a:r>
            <a:r>
              <a:rPr lang="ar-SA" b="1" dirty="0" smtClean="0"/>
              <a:t>في 1433/12/</a:t>
            </a:r>
            <a:r>
              <a:rPr lang="ar-SA" b="1" dirty="0" err="1" smtClean="0"/>
              <a:t>30هـ</a:t>
            </a:r>
            <a:r>
              <a:rPr lang="ar-SA" b="1" dirty="0" smtClean="0"/>
              <a:t>   </a:t>
            </a:r>
            <a:endParaRPr lang="en-GB" dirty="0"/>
          </a:p>
        </p:txBody>
      </p:sp>
      <p:graphicFrame>
        <p:nvGraphicFramePr>
          <p:cNvPr id="264316" name="Group 124"/>
          <p:cNvGraphicFramePr>
            <a:graphicFrameLocks noGrp="1"/>
          </p:cNvGraphicFramePr>
          <p:nvPr/>
        </p:nvGraphicFramePr>
        <p:xfrm>
          <a:off x="685800" y="1524000"/>
          <a:ext cx="7848600" cy="4669410"/>
        </p:xfrm>
        <a:graphic>
          <a:graphicData uri="http://schemas.openxmlformats.org/drawingml/2006/table">
            <a:tbl>
              <a:tblPr rtl="1"/>
              <a:tblGrid>
                <a:gridCol w="938212"/>
                <a:gridCol w="930172"/>
                <a:gridCol w="2094016"/>
                <a:gridCol w="958850"/>
                <a:gridCol w="984250"/>
                <a:gridCol w="1943100"/>
              </a:tblGrid>
              <a:tr h="284163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مبالغ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بيـــــــــــــان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مبالغ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بيـــــــــــــان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أصول متداولة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خصوم متداولة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38000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نقدية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15500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دائنون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15000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بنك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10000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أوراق دفع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20000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مدينون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35000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قرض قصير الأجل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5000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أوراق قبض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60500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ــــــــــــ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32000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بضاعة اخر المدة (المخزون)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خصوم طويلة الأجل</a:t>
                      </a:r>
                      <a:endParaRPr kumimoji="0" lang="en-GB" sz="1600" b="1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110000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ـــــــــــــ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أصول ثابتة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حقوق الملكية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200000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أراضي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200000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رأس المال 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20500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مباني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70000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صافي الربح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220500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ــــــــــــــ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270000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ـــــــــــــ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84163">
                <a:tc gridSpan="2"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330500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الإجمالي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330500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الإجمالي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6" name="Text Box 95"/>
          <p:cNvSpPr txBox="1">
            <a:spLocks noChangeArrowheads="1"/>
          </p:cNvSpPr>
          <p:nvPr/>
        </p:nvSpPr>
        <p:spPr bwMode="auto">
          <a:xfrm>
            <a:off x="6705600" y="1066800"/>
            <a:ext cx="1143000" cy="366713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b="1"/>
              <a:t>الأصول</a:t>
            </a:r>
            <a:endParaRPr lang="en-GB" b="1"/>
          </a:p>
        </p:txBody>
      </p:sp>
      <p:sp>
        <p:nvSpPr>
          <p:cNvPr id="7" name="Text Box 95"/>
          <p:cNvSpPr txBox="1">
            <a:spLocks noChangeArrowheads="1"/>
          </p:cNvSpPr>
          <p:nvPr/>
        </p:nvSpPr>
        <p:spPr bwMode="auto">
          <a:xfrm>
            <a:off x="990600" y="1066800"/>
            <a:ext cx="1981200" cy="366713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b="1"/>
              <a:t>الخصوم وحقوق الملكية</a:t>
            </a:r>
            <a:endParaRPr lang="en-GB" b="1"/>
          </a:p>
        </p:txBody>
      </p:sp>
      <p:sp>
        <p:nvSpPr>
          <p:cNvPr id="24692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217BD38A-44AB-475B-8585-57F003CB69AA}" type="slidenum">
              <a:rPr lang="ar-SA" sz="1200">
                <a:solidFill>
                  <a:schemeClr val="bg1"/>
                </a:solidFill>
              </a:rPr>
              <a:pPr/>
              <a:t>21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24693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64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  <p:bldP spid="4" grpId="0" animBg="1" autoUpdateAnimBg="0"/>
      <p:bldP spid="6" grpId="0" autoUpdateAnimBg="0"/>
      <p:bldP spid="7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4- إجراء قيود الإقفال اللازمة في 1433/12/</a:t>
            </a:r>
            <a:r>
              <a:rPr lang="ar-SA" sz="2800" b="1" dirty="0" err="1" smtClean="0">
                <a:solidFill>
                  <a:srgbClr val="FF0000"/>
                </a:solidFill>
                <a:cs typeface="Arial" pitchFamily="34" charset="0"/>
              </a:rPr>
              <a:t>30هـ</a:t>
            </a:r>
            <a:endParaRPr lang="en-GB" sz="28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667000" y="5638800"/>
            <a:ext cx="3505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/>
            <a:r>
              <a:rPr lang="ar-SA" sz="2000" b="1">
                <a:solidFill>
                  <a:srgbClr val="009900"/>
                </a:solidFill>
              </a:rPr>
              <a:t>إقفال الحسابات ذات الأرصدة المدينة في حساب ملخص الدخل</a:t>
            </a:r>
            <a:endParaRPr lang="en-GB" sz="2000" b="1">
              <a:solidFill>
                <a:srgbClr val="009900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600200" y="1905000"/>
            <a:ext cx="63246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b="1" dirty="0"/>
              <a:t>                        إلى مذكورين </a:t>
            </a:r>
            <a:endParaRPr lang="en-GB" sz="2400" b="1" dirty="0"/>
          </a:p>
          <a:p>
            <a:r>
              <a:rPr lang="ar-SA" sz="2400" b="1" dirty="0">
                <a:solidFill>
                  <a:srgbClr val="FF0000"/>
                </a:solidFill>
              </a:rPr>
              <a:t>37000 </a:t>
            </a:r>
            <a:r>
              <a:rPr lang="ar-SA" sz="2400" b="1" dirty="0"/>
              <a:t>                 </a:t>
            </a:r>
            <a:r>
              <a:rPr lang="ar-SA" sz="2400" b="1" dirty="0" err="1"/>
              <a:t>حـ</a:t>
            </a:r>
            <a:r>
              <a:rPr lang="ar-SA" sz="2400" b="1" dirty="0"/>
              <a:t> / مخزون أول الفترة</a:t>
            </a:r>
            <a:endParaRPr lang="en-GB" sz="2400" b="1" dirty="0"/>
          </a:p>
          <a:p>
            <a:r>
              <a:rPr lang="ar-SA" sz="2400" b="1" dirty="0">
                <a:solidFill>
                  <a:srgbClr val="FF0000"/>
                </a:solidFill>
              </a:rPr>
              <a:t>298000</a:t>
            </a:r>
            <a:r>
              <a:rPr lang="ar-SA" sz="2400" b="1" dirty="0"/>
              <a:t>                </a:t>
            </a:r>
            <a:r>
              <a:rPr lang="ar-SA" sz="2400" b="1" dirty="0" err="1"/>
              <a:t>حـ</a:t>
            </a:r>
            <a:r>
              <a:rPr lang="ar-SA" sz="2400" b="1" dirty="0"/>
              <a:t> / المشتريات</a:t>
            </a:r>
            <a:endParaRPr lang="en-GB" sz="2400" b="1" dirty="0"/>
          </a:p>
          <a:p>
            <a:r>
              <a:rPr lang="ar-SA" sz="2400" b="1" dirty="0">
                <a:solidFill>
                  <a:srgbClr val="FF0000"/>
                </a:solidFill>
              </a:rPr>
              <a:t>10500</a:t>
            </a:r>
            <a:r>
              <a:rPr lang="ar-SA" sz="2400" b="1" dirty="0"/>
              <a:t>                  </a:t>
            </a:r>
            <a:r>
              <a:rPr lang="ar-SA" sz="2400" b="1" dirty="0" err="1"/>
              <a:t>حـ</a:t>
            </a:r>
            <a:r>
              <a:rPr lang="ar-SA" sz="2400" b="1" dirty="0"/>
              <a:t> / مصاريف نقل </a:t>
            </a:r>
            <a:r>
              <a:rPr lang="ar-SA" sz="2400" b="1" dirty="0" smtClean="0"/>
              <a:t>مشتريات </a:t>
            </a:r>
            <a:endParaRPr lang="en-GB" sz="2400" b="1" dirty="0"/>
          </a:p>
          <a:p>
            <a:r>
              <a:rPr lang="ar-SA" sz="2400" b="1" dirty="0" smtClean="0">
                <a:solidFill>
                  <a:srgbClr val="FF0000"/>
                </a:solidFill>
              </a:rPr>
              <a:t>33000</a:t>
            </a:r>
            <a:r>
              <a:rPr lang="ar-SA" sz="2400" b="1" dirty="0" smtClean="0"/>
              <a:t>                  </a:t>
            </a:r>
            <a:r>
              <a:rPr lang="ar-SA" sz="2400" b="1" dirty="0" err="1"/>
              <a:t>حـ</a:t>
            </a:r>
            <a:r>
              <a:rPr lang="ar-SA" sz="2400" b="1" dirty="0"/>
              <a:t> / مردودات </a:t>
            </a:r>
            <a:r>
              <a:rPr lang="ar-SA" sz="2400" b="1" dirty="0" smtClean="0"/>
              <a:t>ومسموحات المبيعات</a:t>
            </a:r>
            <a:endParaRPr lang="en-GB" sz="2400" b="1" dirty="0"/>
          </a:p>
          <a:p>
            <a:r>
              <a:rPr lang="ar-SA" sz="2400" b="1" dirty="0" smtClean="0">
                <a:solidFill>
                  <a:srgbClr val="FF0000"/>
                </a:solidFill>
              </a:rPr>
              <a:t>4000 </a:t>
            </a:r>
            <a:r>
              <a:rPr lang="ar-SA" sz="2400" b="1" dirty="0" smtClean="0"/>
              <a:t>                  </a:t>
            </a:r>
            <a:r>
              <a:rPr lang="ar-SA" sz="2400" b="1" dirty="0" err="1"/>
              <a:t>حـ</a:t>
            </a:r>
            <a:r>
              <a:rPr lang="ar-SA" sz="2400" b="1" dirty="0"/>
              <a:t> / خصم مسموح </a:t>
            </a:r>
            <a:r>
              <a:rPr lang="ar-SA" sz="2400" b="1" dirty="0" err="1"/>
              <a:t>به</a:t>
            </a:r>
            <a:r>
              <a:rPr lang="ar-SA" sz="2400" b="1" dirty="0"/>
              <a:t> </a:t>
            </a:r>
          </a:p>
          <a:p>
            <a:r>
              <a:rPr lang="ar-SA" sz="2400" b="1" dirty="0">
                <a:solidFill>
                  <a:srgbClr val="FF0000"/>
                </a:solidFill>
              </a:rPr>
              <a:t>3000</a:t>
            </a:r>
            <a:r>
              <a:rPr lang="ar-SA" sz="2400" b="1" dirty="0"/>
              <a:t>                    </a:t>
            </a:r>
            <a:r>
              <a:rPr lang="ar-SA" sz="2400" b="1" dirty="0" err="1"/>
              <a:t>حـ</a:t>
            </a:r>
            <a:r>
              <a:rPr lang="ar-SA" sz="2400" b="1" dirty="0"/>
              <a:t>/ مصاريف نقل </a:t>
            </a:r>
            <a:r>
              <a:rPr lang="ar-SA" sz="2400" b="1" dirty="0" smtClean="0"/>
              <a:t>مبيعات</a:t>
            </a:r>
            <a:endParaRPr lang="ar-SA" sz="2400" b="1" dirty="0"/>
          </a:p>
          <a:p>
            <a:r>
              <a:rPr lang="ar-SA" sz="2400" b="1" dirty="0">
                <a:solidFill>
                  <a:srgbClr val="FF0000"/>
                </a:solidFill>
              </a:rPr>
              <a:t>5000</a:t>
            </a:r>
            <a:r>
              <a:rPr lang="ar-SA" sz="2400" b="1" dirty="0"/>
              <a:t>                    </a:t>
            </a:r>
            <a:r>
              <a:rPr lang="ar-SA" sz="2400" b="1" dirty="0" err="1"/>
              <a:t>حـ</a:t>
            </a:r>
            <a:r>
              <a:rPr lang="ar-SA" sz="2400" b="1" dirty="0"/>
              <a:t>/ مصاريف </a:t>
            </a:r>
            <a:r>
              <a:rPr lang="ar-SA" sz="2400" b="1" dirty="0" err="1"/>
              <a:t>بيعية</a:t>
            </a:r>
            <a:r>
              <a:rPr lang="ar-SA" sz="2400" b="1" dirty="0"/>
              <a:t> أخرى</a:t>
            </a:r>
          </a:p>
          <a:p>
            <a:r>
              <a:rPr lang="ar-SA" sz="2400" b="1" dirty="0">
                <a:solidFill>
                  <a:srgbClr val="FF0000"/>
                </a:solidFill>
              </a:rPr>
              <a:t>11000</a:t>
            </a:r>
            <a:r>
              <a:rPr lang="ar-SA" sz="2400" b="1" dirty="0"/>
              <a:t>                  </a:t>
            </a:r>
            <a:r>
              <a:rPr lang="ar-SA" sz="2400" b="1" dirty="0" err="1"/>
              <a:t>حـ</a:t>
            </a:r>
            <a:r>
              <a:rPr lang="ar-SA" sz="2400" b="1" dirty="0"/>
              <a:t>/ مصاريف الإدارة العامة</a:t>
            </a:r>
            <a:endParaRPr lang="en-GB" sz="2400" b="1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276600" y="1447800"/>
            <a:ext cx="571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sz="2400" b="1" dirty="0"/>
              <a:t> </a:t>
            </a:r>
            <a:r>
              <a:rPr lang="ar-SA" sz="2400" b="1" dirty="0">
                <a:solidFill>
                  <a:srgbClr val="FF0000"/>
                </a:solidFill>
              </a:rPr>
              <a:t>401500</a:t>
            </a:r>
            <a:r>
              <a:rPr lang="ar-SA" sz="2400" b="1" dirty="0"/>
              <a:t>                  من حـ/ ملخص الدخل</a:t>
            </a:r>
          </a:p>
        </p:txBody>
      </p:sp>
      <p:sp>
        <p:nvSpPr>
          <p:cNvPr id="25606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AF86EEDA-B00D-426B-88A2-51824682D173}" type="slidenum">
              <a:rPr lang="ar-SA" sz="1200">
                <a:solidFill>
                  <a:schemeClr val="bg1"/>
                </a:solidFill>
              </a:rPr>
              <a:pPr/>
              <a:t>22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25607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تابع إجراء قيود الإقفال اللازمة في 1433/12/</a:t>
            </a:r>
            <a:r>
              <a:rPr lang="ar-SA" sz="2800" b="1" dirty="0" err="1" smtClean="0">
                <a:solidFill>
                  <a:srgbClr val="FF0000"/>
                </a:solidFill>
              </a:rPr>
              <a:t>30هـ</a:t>
            </a:r>
            <a:endParaRPr lang="en-GB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752600" y="1676400"/>
            <a:ext cx="7239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  <a:defRPr/>
            </a:pPr>
            <a:r>
              <a:rPr lang="ar-SA" sz="2400" b="1" dirty="0"/>
              <a:t>                       من مذكورين</a:t>
            </a:r>
          </a:p>
          <a:p>
            <a:pPr fontAlgn="t">
              <a:lnSpc>
                <a:spcPct val="150000"/>
              </a:lnSpc>
              <a:defRPr/>
            </a:pPr>
            <a:r>
              <a:rPr lang="ar-SA" sz="2400" b="1" dirty="0">
                <a:solidFill>
                  <a:srgbClr val="FF0000"/>
                </a:solidFill>
              </a:rPr>
              <a:t>420000</a:t>
            </a:r>
            <a:r>
              <a:rPr lang="ar-SA" sz="2400" b="1" dirty="0"/>
              <a:t>               </a:t>
            </a:r>
            <a:r>
              <a:rPr lang="ar-SA" sz="2400" b="1" dirty="0" err="1"/>
              <a:t>حـ</a:t>
            </a:r>
            <a:r>
              <a:rPr lang="ar-SA" sz="2400" b="1" dirty="0"/>
              <a:t> / المبيعات </a:t>
            </a:r>
            <a:endParaRPr lang="en-GB" sz="2400" b="1" dirty="0"/>
          </a:p>
          <a:p>
            <a:pPr fontAlgn="t">
              <a:lnSpc>
                <a:spcPct val="150000"/>
              </a:lnSpc>
              <a:defRPr/>
            </a:pPr>
            <a:r>
              <a:rPr lang="ar-SA" sz="2400" b="1" dirty="0">
                <a:solidFill>
                  <a:srgbClr val="FF0000"/>
                </a:solidFill>
              </a:rPr>
              <a:t>3500 </a:t>
            </a:r>
            <a:r>
              <a:rPr lang="ar-SA" sz="2400" b="1" dirty="0"/>
              <a:t>                  </a:t>
            </a:r>
            <a:r>
              <a:rPr lang="ar-SA" sz="2400" b="1" dirty="0" err="1"/>
              <a:t>حـ</a:t>
            </a:r>
            <a:r>
              <a:rPr lang="ar-SA" sz="2400" b="1" dirty="0"/>
              <a:t> / الخصم المكتسب</a:t>
            </a:r>
            <a:endParaRPr lang="en-GB" sz="2400" b="1" dirty="0"/>
          </a:p>
          <a:p>
            <a:pPr fontAlgn="t">
              <a:lnSpc>
                <a:spcPct val="150000"/>
              </a:lnSpc>
              <a:defRPr/>
            </a:pPr>
            <a:r>
              <a:rPr lang="ar-SA" sz="2400" b="1" dirty="0" smtClean="0">
                <a:solidFill>
                  <a:srgbClr val="FF0000"/>
                </a:solidFill>
              </a:rPr>
              <a:t>16000 </a:t>
            </a:r>
            <a:r>
              <a:rPr lang="ar-SA" sz="2400" b="1" dirty="0" smtClean="0"/>
              <a:t>                </a:t>
            </a:r>
            <a:r>
              <a:rPr lang="ar-SA" sz="2400" b="1" dirty="0" err="1"/>
              <a:t>حـ</a:t>
            </a:r>
            <a:r>
              <a:rPr lang="ar-SA" sz="2400" b="1" dirty="0"/>
              <a:t> / مردودات </a:t>
            </a:r>
            <a:r>
              <a:rPr lang="ar-SA" sz="2400" b="1" dirty="0" smtClean="0"/>
              <a:t>ومسموحات المشتريات </a:t>
            </a:r>
            <a:endParaRPr lang="ar-SA" sz="2400" b="1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124200" y="4572000"/>
            <a:ext cx="5105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sz="2400" b="1" dirty="0">
                <a:solidFill>
                  <a:srgbClr val="FF0000"/>
                </a:solidFill>
              </a:rPr>
              <a:t>439500                    </a:t>
            </a:r>
            <a:r>
              <a:rPr lang="ar-SA" sz="2400" b="1" dirty="0"/>
              <a:t>إلى </a:t>
            </a:r>
            <a:r>
              <a:rPr lang="ar-SA" sz="2400" b="1" dirty="0" err="1"/>
              <a:t>حـ</a:t>
            </a:r>
            <a:r>
              <a:rPr lang="ar-SA" sz="2400" b="1" dirty="0"/>
              <a:t>/ ملخص الدخل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819400" y="5181600"/>
            <a:ext cx="37338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/>
            <a:r>
              <a:rPr lang="ar-SA" sz="2000" b="1">
                <a:solidFill>
                  <a:srgbClr val="009900"/>
                </a:solidFill>
              </a:rPr>
              <a:t>إقفال الحسابات ذات الأرصدة الدائنة في حساب ملخص الدخل</a:t>
            </a:r>
            <a:endParaRPr lang="en-GB" sz="2000" b="1">
              <a:solidFill>
                <a:srgbClr val="009900"/>
              </a:solidFill>
            </a:endParaRPr>
          </a:p>
        </p:txBody>
      </p:sp>
      <p:sp>
        <p:nvSpPr>
          <p:cNvPr id="26630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29F18E4A-415C-4949-8395-52082C2C5690}" type="slidenum">
              <a:rPr lang="ar-SA" sz="1200">
                <a:solidFill>
                  <a:schemeClr val="bg1"/>
                </a:solidFill>
              </a:rPr>
              <a:pPr/>
              <a:t>23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26631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114800" y="1143000"/>
            <a:ext cx="51038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000" b="1" dirty="0">
                <a:solidFill>
                  <a:srgbClr val="FF0000"/>
                </a:solidFill>
              </a:rPr>
              <a:t>تابع إجراء قيود الإقفال اللازمة في </a:t>
            </a:r>
            <a:r>
              <a:rPr lang="ar-SA" sz="2000" b="1" dirty="0" smtClean="0">
                <a:solidFill>
                  <a:srgbClr val="FF0000"/>
                </a:solidFill>
              </a:rPr>
              <a:t>1433/12/</a:t>
            </a:r>
            <a:r>
              <a:rPr lang="ar-SA" sz="2000" b="1" dirty="0" err="1" smtClean="0">
                <a:solidFill>
                  <a:srgbClr val="FF0000"/>
                </a:solidFill>
              </a:rPr>
              <a:t>30هـ</a:t>
            </a:r>
            <a:endParaRPr lang="en-GB" sz="2000" dirty="0"/>
          </a:p>
        </p:txBody>
      </p:sp>
      <p:sp>
        <p:nvSpPr>
          <p:cNvPr id="4" name="Text Placeholder 2"/>
          <p:cNvSpPr txBox="1">
            <a:spLocks/>
          </p:cNvSpPr>
          <p:nvPr/>
        </p:nvSpPr>
        <p:spPr bwMode="auto">
          <a:xfrm>
            <a:off x="3581400" y="3429000"/>
            <a:ext cx="37353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rtl="0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b="1" dirty="0">
                <a:solidFill>
                  <a:srgbClr val="009900"/>
                </a:solidFill>
                <a:latin typeface="+mn-lt"/>
                <a:cs typeface="Arial" charset="0"/>
              </a:rPr>
              <a:t>إثبات مخزون آخر الفترة</a:t>
            </a:r>
            <a:endParaRPr lang="en-GB" b="1" dirty="0">
              <a:solidFill>
                <a:srgbClr val="009900"/>
              </a:solidFill>
              <a:latin typeface="+mn-lt"/>
              <a:cs typeface="Arial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733800" y="1981200"/>
            <a:ext cx="533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b="1" dirty="0">
                <a:solidFill>
                  <a:srgbClr val="FF0000"/>
                </a:solidFill>
              </a:rPr>
              <a:t>32000</a:t>
            </a:r>
            <a:r>
              <a:rPr lang="ar-SA" b="1" dirty="0"/>
              <a:t>            من </a:t>
            </a:r>
            <a:r>
              <a:rPr lang="ar-SA" b="1" dirty="0" err="1"/>
              <a:t>حـ</a:t>
            </a:r>
            <a:r>
              <a:rPr lang="ar-SA" b="1" dirty="0"/>
              <a:t>/ مخزون آخر الفترة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352800" y="2743200"/>
            <a:ext cx="533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b="1" dirty="0"/>
              <a:t> </a:t>
            </a:r>
            <a:r>
              <a:rPr lang="ar-SA" b="1" dirty="0">
                <a:solidFill>
                  <a:srgbClr val="FF0000"/>
                </a:solidFill>
              </a:rPr>
              <a:t>32000            </a:t>
            </a:r>
            <a:r>
              <a:rPr lang="ar-SA" b="1" dirty="0"/>
              <a:t>إلى </a:t>
            </a:r>
            <a:r>
              <a:rPr lang="ar-SA" b="1" dirty="0" err="1"/>
              <a:t>حـ</a:t>
            </a:r>
            <a:r>
              <a:rPr lang="ar-SA" b="1" dirty="0"/>
              <a:t>/ ملخص الدخل</a:t>
            </a:r>
          </a:p>
        </p:txBody>
      </p:sp>
      <p:sp>
        <p:nvSpPr>
          <p:cNvPr id="7" name="Text Placeholder 2"/>
          <p:cNvSpPr txBox="1">
            <a:spLocks/>
          </p:cNvSpPr>
          <p:nvPr/>
        </p:nvSpPr>
        <p:spPr bwMode="auto">
          <a:xfrm>
            <a:off x="2057400" y="5715000"/>
            <a:ext cx="434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rtl="0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b="1" dirty="0">
                <a:solidFill>
                  <a:srgbClr val="009900"/>
                </a:solidFill>
                <a:latin typeface="+mn-lt"/>
                <a:cs typeface="Arial" charset="0"/>
              </a:rPr>
              <a:t> إقفال رصيد </a:t>
            </a:r>
            <a:r>
              <a:rPr lang="ar-SA" b="1" dirty="0" err="1">
                <a:solidFill>
                  <a:srgbClr val="009900"/>
                </a:solidFill>
                <a:latin typeface="+mn-lt"/>
                <a:cs typeface="Arial" charset="0"/>
              </a:rPr>
              <a:t>حـ</a:t>
            </a:r>
            <a:r>
              <a:rPr lang="ar-SA" b="1" dirty="0">
                <a:solidFill>
                  <a:srgbClr val="009900"/>
                </a:solidFill>
                <a:latin typeface="+mn-lt"/>
                <a:cs typeface="Arial" charset="0"/>
              </a:rPr>
              <a:t>/ ملخص الدخل في </a:t>
            </a:r>
            <a:r>
              <a:rPr lang="ar-SA" b="1" dirty="0" err="1">
                <a:solidFill>
                  <a:srgbClr val="009900"/>
                </a:solidFill>
                <a:latin typeface="+mn-lt"/>
                <a:cs typeface="Arial" charset="0"/>
              </a:rPr>
              <a:t>حـ</a:t>
            </a:r>
            <a:r>
              <a:rPr lang="ar-SA" b="1" dirty="0">
                <a:solidFill>
                  <a:srgbClr val="009900"/>
                </a:solidFill>
                <a:latin typeface="+mn-lt"/>
                <a:cs typeface="Arial" charset="0"/>
              </a:rPr>
              <a:t>/ رأس المال</a:t>
            </a:r>
            <a:endParaRPr lang="en-GB" b="1" dirty="0">
              <a:solidFill>
                <a:srgbClr val="009900"/>
              </a:solidFill>
              <a:latin typeface="+mn-lt"/>
              <a:cs typeface="Arial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429000" y="4572000"/>
            <a:ext cx="4800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b="1"/>
              <a:t> </a:t>
            </a:r>
            <a:r>
              <a:rPr lang="ar-SA" b="1">
                <a:solidFill>
                  <a:srgbClr val="FF0000"/>
                </a:solidFill>
              </a:rPr>
              <a:t>70000              </a:t>
            </a:r>
            <a:r>
              <a:rPr lang="ar-SA" b="1"/>
              <a:t>من حـ/ ملخص الدخل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371600" y="5181600"/>
            <a:ext cx="60213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b="1"/>
              <a:t> </a:t>
            </a:r>
            <a:r>
              <a:rPr lang="ar-SA" b="1">
                <a:solidFill>
                  <a:srgbClr val="FF0000"/>
                </a:solidFill>
              </a:rPr>
              <a:t>70000          </a:t>
            </a:r>
            <a:r>
              <a:rPr lang="ar-SA" b="1"/>
              <a:t>إلى حـ/ رأس المال (جاري المالك) </a:t>
            </a:r>
          </a:p>
        </p:txBody>
      </p:sp>
      <p:sp>
        <p:nvSpPr>
          <p:cNvPr id="27657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B7FD1F5F-9A67-4812-8A11-BBADA835A3FC}" type="slidenum">
              <a:rPr lang="ar-SA" sz="1200">
                <a:solidFill>
                  <a:schemeClr val="bg1"/>
                </a:solidFill>
              </a:rPr>
              <a:pPr/>
              <a:t>24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27658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  <p:bldP spid="5" grpId="0"/>
      <p:bldP spid="6" grpId="0"/>
      <p:bldP spid="7" grpId="0" build="p"/>
      <p:bldP spid="8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28600" y="228600"/>
            <a:ext cx="9144000" cy="762000"/>
          </a:xfrm>
        </p:spPr>
        <p:txBody>
          <a:bodyPr/>
          <a:lstStyle/>
          <a:p>
            <a:pPr algn="ctr" rtl="1">
              <a:lnSpc>
                <a:spcPct val="75000"/>
              </a:lnSpc>
            </a:pPr>
            <a:r>
              <a:rPr lang="ar-SA" sz="3600" b="1" dirty="0" smtClean="0">
                <a:solidFill>
                  <a:srgbClr val="FF3300"/>
                </a:solidFill>
                <a:cs typeface="Simplified Arabic" pitchFamily="2" charset="-78"/>
              </a:rPr>
              <a:t>تذكــر أن</a:t>
            </a:r>
            <a:endParaRPr lang="en-GB" sz="3600" b="1" dirty="0" smtClean="0">
              <a:solidFill>
                <a:srgbClr val="FF3300"/>
              </a:solidFill>
              <a:cs typeface="Simplified Arabic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990600"/>
            <a:ext cx="9294813" cy="4953000"/>
          </a:xfrm>
        </p:spPr>
        <p:txBody>
          <a:bodyPr/>
          <a:lstStyle/>
          <a:p>
            <a:pPr marL="990600" lvl="1" indent="-533400" rtl="1">
              <a:buFont typeface="Arial" pitchFamily="34" charset="0"/>
              <a:buNone/>
            </a:pPr>
            <a:endParaRPr lang="ar-SA" b="1" u="sng" dirty="0" smtClean="0">
              <a:solidFill>
                <a:schemeClr val="accent1"/>
              </a:solidFill>
              <a:cs typeface="Arial" pitchFamily="34" charset="0"/>
            </a:endParaRPr>
          </a:p>
          <a:p>
            <a:pPr marL="990600" lvl="1" indent="-533400" rtl="1">
              <a:buFont typeface="Arial" pitchFamily="34" charset="0"/>
              <a:buAutoNum type="arabicPeriod"/>
            </a:pPr>
            <a:r>
              <a:rPr lang="ar-SA" sz="2000" b="1" dirty="0" smtClean="0">
                <a:solidFill>
                  <a:schemeClr val="accent1"/>
                </a:solidFill>
                <a:cs typeface="Arial" pitchFamily="34" charset="0"/>
              </a:rPr>
              <a:t>مجمل الربح أو </a:t>
            </a:r>
            <a:r>
              <a:rPr lang="ar-SA" sz="2000" b="1" dirty="0" err="1" smtClean="0">
                <a:solidFill>
                  <a:schemeClr val="accent1"/>
                </a:solidFill>
                <a:cs typeface="Arial" pitchFamily="34" charset="0"/>
              </a:rPr>
              <a:t>الخسارة </a:t>
            </a:r>
            <a:r>
              <a:rPr lang="ar-SA" sz="2000" b="1" dirty="0" smtClean="0">
                <a:solidFill>
                  <a:schemeClr val="accent1"/>
                </a:solidFill>
                <a:cs typeface="Arial" pitchFamily="34" charset="0"/>
              </a:rPr>
              <a:t>= صافى المبيعات- تكلفة </a:t>
            </a:r>
            <a:r>
              <a:rPr lang="ar-SA" sz="2000" b="1" dirty="0" err="1" smtClean="0">
                <a:solidFill>
                  <a:schemeClr val="accent1"/>
                </a:solidFill>
                <a:cs typeface="Arial" pitchFamily="34" charset="0"/>
              </a:rPr>
              <a:t>المبيعات </a:t>
            </a:r>
            <a:r>
              <a:rPr lang="ar-SA" sz="2000" b="1" dirty="0" smtClean="0">
                <a:solidFill>
                  <a:schemeClr val="accent1"/>
                </a:solidFill>
                <a:cs typeface="Arial" pitchFamily="34" charset="0"/>
              </a:rPr>
              <a:t>(البضاعة المباعة</a:t>
            </a:r>
            <a:r>
              <a:rPr lang="ar-SA" sz="2000" b="1" dirty="0" err="1" smtClean="0">
                <a:solidFill>
                  <a:schemeClr val="accent1"/>
                </a:solidFill>
                <a:cs typeface="Arial" pitchFamily="34" charset="0"/>
              </a:rPr>
              <a:t>)</a:t>
            </a:r>
            <a:endParaRPr lang="ar-SA" sz="2000" b="1" dirty="0" smtClean="0">
              <a:solidFill>
                <a:schemeClr val="accent1"/>
              </a:solidFill>
              <a:cs typeface="Arial" pitchFamily="34" charset="0"/>
            </a:endParaRPr>
          </a:p>
          <a:p>
            <a:pPr marL="990600" lvl="1" indent="-533400" rtl="1">
              <a:buFont typeface="Arial" pitchFamily="34" charset="0"/>
              <a:buAutoNum type="arabicPeriod"/>
            </a:pPr>
            <a:r>
              <a:rPr lang="ar-SA" sz="2000" b="1" dirty="0" smtClean="0">
                <a:cs typeface="Arial" pitchFamily="34" charset="0"/>
              </a:rPr>
              <a:t>صافي </a:t>
            </a:r>
            <a:r>
              <a:rPr lang="ar-SA" sz="2000" b="1" dirty="0" err="1" smtClean="0">
                <a:cs typeface="Arial" pitchFamily="34" charset="0"/>
              </a:rPr>
              <a:t>المبيعات </a:t>
            </a:r>
            <a:r>
              <a:rPr lang="ar-SA" sz="2000" b="1" dirty="0" smtClean="0">
                <a:cs typeface="Arial" pitchFamily="34" charset="0"/>
              </a:rPr>
              <a:t>&gt; تكلفة المبيعات </a:t>
            </a:r>
            <a:r>
              <a:rPr lang="ar-SA" sz="2000" b="1" dirty="0" err="1" smtClean="0">
                <a:cs typeface="Arial" pitchFamily="34" charset="0"/>
              </a:rPr>
              <a:t>ينتج  </a:t>
            </a:r>
            <a:r>
              <a:rPr lang="ar-SA" sz="2000" b="1" dirty="0" smtClean="0">
                <a:cs typeface="Arial" pitchFamily="34" charset="0"/>
              </a:rPr>
              <a:t>(مجمل ربح</a:t>
            </a:r>
            <a:r>
              <a:rPr lang="ar-SA" sz="2000" b="1" dirty="0" err="1" smtClean="0">
                <a:cs typeface="Arial" pitchFamily="34" charset="0"/>
              </a:rPr>
              <a:t>).</a:t>
            </a:r>
            <a:endParaRPr lang="ar-SA" sz="2000" b="1" dirty="0" smtClean="0">
              <a:cs typeface="Arial" pitchFamily="34" charset="0"/>
            </a:endParaRPr>
          </a:p>
          <a:p>
            <a:pPr marL="990600" lvl="1" indent="-533400" rtl="1">
              <a:buFont typeface="Arial" pitchFamily="34" charset="0"/>
              <a:buAutoNum type="arabicPeriod"/>
            </a:pPr>
            <a:r>
              <a:rPr lang="ar-SA" sz="2000" b="1" dirty="0" smtClean="0">
                <a:cs typeface="Arial" pitchFamily="34" charset="0"/>
              </a:rPr>
              <a:t>صافي </a:t>
            </a:r>
            <a:r>
              <a:rPr lang="ar-SA" sz="2000" b="1" dirty="0" err="1" smtClean="0">
                <a:cs typeface="Arial" pitchFamily="34" charset="0"/>
              </a:rPr>
              <a:t>المبيعات </a:t>
            </a:r>
            <a:r>
              <a:rPr lang="ar-SA" sz="2000" b="1" dirty="0" smtClean="0">
                <a:cs typeface="Arial" pitchFamily="34" charset="0"/>
              </a:rPr>
              <a:t>&lt; تكلفة المبيعات  </a:t>
            </a:r>
            <a:r>
              <a:rPr lang="ar-SA" sz="2000" b="1" dirty="0" err="1" smtClean="0">
                <a:cs typeface="Arial" pitchFamily="34" charset="0"/>
              </a:rPr>
              <a:t>ينتج </a:t>
            </a:r>
            <a:r>
              <a:rPr lang="ar-SA" sz="2000" b="1" dirty="0" smtClean="0">
                <a:cs typeface="Arial" pitchFamily="34" charset="0"/>
              </a:rPr>
              <a:t>(مجمل خسارة</a:t>
            </a:r>
            <a:r>
              <a:rPr lang="ar-SA" sz="2000" b="1" dirty="0" err="1" smtClean="0">
                <a:cs typeface="Arial" pitchFamily="34" charset="0"/>
              </a:rPr>
              <a:t>) .</a:t>
            </a:r>
            <a:endParaRPr lang="ar-SA" sz="2000" b="1" dirty="0" smtClean="0">
              <a:cs typeface="Arial" pitchFamily="34" charset="0"/>
            </a:endParaRPr>
          </a:p>
          <a:p>
            <a:pPr marL="990600" lvl="1" indent="-533400" rtl="1">
              <a:buFont typeface="Arial" pitchFamily="34" charset="0"/>
              <a:buAutoNum type="arabicPeriod"/>
            </a:pPr>
            <a:r>
              <a:rPr lang="ar-SA" sz="2000" b="1" dirty="0" smtClean="0">
                <a:cs typeface="Arial" pitchFamily="34" charset="0"/>
              </a:rPr>
              <a:t>مجمل </a:t>
            </a:r>
            <a:r>
              <a:rPr lang="ar-SA" sz="2000" b="1" dirty="0" err="1" smtClean="0">
                <a:cs typeface="Arial" pitchFamily="34" charset="0"/>
              </a:rPr>
              <a:t>ربح </a:t>
            </a:r>
            <a:r>
              <a:rPr lang="ar-SA" sz="2000" b="1" dirty="0" smtClean="0">
                <a:cs typeface="Arial" pitchFamily="34" charset="0"/>
              </a:rPr>
              <a:t>+ إيرادات </a:t>
            </a:r>
            <a:r>
              <a:rPr lang="ar-SA" sz="2000" b="1" dirty="0" err="1" smtClean="0">
                <a:cs typeface="Arial" pitchFamily="34" charset="0"/>
              </a:rPr>
              <a:t>أخرى </a:t>
            </a:r>
            <a:r>
              <a:rPr lang="ar-SA" sz="2000" b="1" dirty="0" smtClean="0">
                <a:cs typeface="Arial" pitchFamily="34" charset="0"/>
              </a:rPr>
              <a:t>&gt; مصروفات تشغيلية </a:t>
            </a:r>
            <a:r>
              <a:rPr lang="ar-SA" sz="2000" b="1" dirty="0" err="1" smtClean="0">
                <a:cs typeface="Arial" pitchFamily="34" charset="0"/>
              </a:rPr>
              <a:t>ينتج </a:t>
            </a:r>
            <a:r>
              <a:rPr lang="ar-SA" sz="2000" b="1" dirty="0" smtClean="0">
                <a:cs typeface="Arial" pitchFamily="34" charset="0"/>
              </a:rPr>
              <a:t>(صافي ربح</a:t>
            </a:r>
            <a:r>
              <a:rPr lang="ar-SA" sz="2000" b="1" dirty="0" err="1" smtClean="0">
                <a:cs typeface="Arial" pitchFamily="34" charset="0"/>
              </a:rPr>
              <a:t>).</a:t>
            </a:r>
            <a:endParaRPr lang="ar-SA" sz="2000" b="1" dirty="0" smtClean="0">
              <a:cs typeface="Arial" pitchFamily="34" charset="0"/>
            </a:endParaRPr>
          </a:p>
          <a:p>
            <a:pPr marL="990600" lvl="1" indent="-533400" rtl="1">
              <a:buFont typeface="Arial" pitchFamily="34" charset="0"/>
              <a:buAutoNum type="arabicPeriod"/>
            </a:pPr>
            <a:r>
              <a:rPr lang="ar-SA" sz="2000" b="1" dirty="0" smtClean="0">
                <a:cs typeface="Arial" pitchFamily="34" charset="0"/>
              </a:rPr>
              <a:t>مجمل </a:t>
            </a:r>
            <a:r>
              <a:rPr lang="ar-SA" sz="2000" b="1" dirty="0" err="1" smtClean="0">
                <a:cs typeface="Arial" pitchFamily="34" charset="0"/>
              </a:rPr>
              <a:t>ربح </a:t>
            </a:r>
            <a:r>
              <a:rPr lang="ar-SA" sz="2000" b="1" dirty="0" smtClean="0">
                <a:cs typeface="Arial" pitchFamily="34" charset="0"/>
              </a:rPr>
              <a:t>+ إيرادات </a:t>
            </a:r>
            <a:r>
              <a:rPr lang="ar-SA" sz="2000" b="1" dirty="0" err="1" smtClean="0">
                <a:cs typeface="Arial" pitchFamily="34" charset="0"/>
              </a:rPr>
              <a:t>أخرى </a:t>
            </a:r>
            <a:r>
              <a:rPr lang="ar-SA" sz="2000" b="1" dirty="0" smtClean="0">
                <a:cs typeface="Arial" pitchFamily="34" charset="0"/>
              </a:rPr>
              <a:t>&lt; مصروفات تشغيلية </a:t>
            </a:r>
            <a:r>
              <a:rPr lang="ar-SA" sz="2000" b="1" dirty="0" err="1" smtClean="0">
                <a:cs typeface="Arial" pitchFamily="34" charset="0"/>
              </a:rPr>
              <a:t>ينتج </a:t>
            </a:r>
            <a:r>
              <a:rPr lang="ar-SA" sz="2000" b="1" dirty="0" smtClean="0">
                <a:cs typeface="Arial" pitchFamily="34" charset="0"/>
              </a:rPr>
              <a:t>(صافي خسارة</a:t>
            </a:r>
            <a:r>
              <a:rPr lang="ar-SA" sz="2000" b="1" dirty="0" err="1" smtClean="0">
                <a:cs typeface="Arial" pitchFamily="34" charset="0"/>
              </a:rPr>
              <a:t>).</a:t>
            </a:r>
            <a:endParaRPr lang="ar-SA" sz="2000" b="1" dirty="0" smtClean="0">
              <a:cs typeface="Arial" pitchFamily="34" charset="0"/>
            </a:endParaRPr>
          </a:p>
          <a:p>
            <a:pPr marL="990600" lvl="1" indent="-533400" rtl="1">
              <a:buFont typeface="Arial" pitchFamily="34" charset="0"/>
              <a:buAutoNum type="arabicPeriod"/>
            </a:pPr>
            <a:r>
              <a:rPr lang="ar-SA" sz="2000" b="1" dirty="0" smtClean="0">
                <a:cs typeface="Arial" pitchFamily="34" charset="0"/>
              </a:rPr>
              <a:t>تكلفة البضاعة المتاحة للبيع= مخزون أول </a:t>
            </a:r>
            <a:r>
              <a:rPr lang="ar-SA" sz="2000" b="1" dirty="0" err="1" smtClean="0">
                <a:cs typeface="Arial" pitchFamily="34" charset="0"/>
              </a:rPr>
              <a:t>المدة </a:t>
            </a:r>
            <a:r>
              <a:rPr lang="ar-SA" sz="2000" b="1" dirty="0" smtClean="0">
                <a:cs typeface="Arial" pitchFamily="34" charset="0"/>
              </a:rPr>
              <a:t>+ صافى المشتريات</a:t>
            </a:r>
          </a:p>
          <a:p>
            <a:pPr marL="990600" lvl="1" indent="-533400" rtl="1">
              <a:buFont typeface="Arial" pitchFamily="34" charset="0"/>
              <a:buAutoNum type="arabicPeriod"/>
            </a:pPr>
            <a:r>
              <a:rPr lang="ar-SA" sz="2000" b="1" dirty="0" smtClean="0">
                <a:cs typeface="Arial" pitchFamily="34" charset="0"/>
              </a:rPr>
              <a:t>تكلفة </a:t>
            </a:r>
            <a:r>
              <a:rPr lang="ar-SA" sz="2000" b="1" dirty="0" err="1" smtClean="0">
                <a:cs typeface="Arial" pitchFamily="34" charset="0"/>
              </a:rPr>
              <a:t>المبيعات </a:t>
            </a:r>
            <a:r>
              <a:rPr lang="ar-SA" sz="2000" b="1" dirty="0" smtClean="0">
                <a:cs typeface="Arial" pitchFamily="34" charset="0"/>
              </a:rPr>
              <a:t>(البضاعة المباعة</a:t>
            </a:r>
            <a:r>
              <a:rPr lang="ar-SA" sz="2000" b="1" dirty="0" err="1" smtClean="0">
                <a:cs typeface="Arial" pitchFamily="34" charset="0"/>
              </a:rPr>
              <a:t>) </a:t>
            </a:r>
            <a:r>
              <a:rPr lang="ar-SA" sz="2000" b="1" dirty="0" smtClean="0">
                <a:cs typeface="Arial" pitchFamily="34" charset="0"/>
              </a:rPr>
              <a:t>= مخزون أول </a:t>
            </a:r>
            <a:r>
              <a:rPr lang="ar-SA" sz="2000" b="1" dirty="0" err="1" smtClean="0">
                <a:cs typeface="Arial" pitchFamily="34" charset="0"/>
              </a:rPr>
              <a:t>المدة </a:t>
            </a:r>
            <a:r>
              <a:rPr lang="ar-SA" sz="2000" b="1" dirty="0" smtClean="0">
                <a:cs typeface="Arial" pitchFamily="34" charset="0"/>
              </a:rPr>
              <a:t>+ صافى المشتريات- مخزون أخر المدة</a:t>
            </a:r>
          </a:p>
          <a:p>
            <a:pPr marL="990600" lvl="1" indent="-533400" rtl="1">
              <a:buFont typeface="Arial" pitchFamily="34" charset="0"/>
              <a:buAutoNum type="arabicPeriod"/>
            </a:pPr>
            <a:r>
              <a:rPr lang="ar-SA" sz="2000" b="1" dirty="0" smtClean="0">
                <a:cs typeface="Arial" pitchFamily="34" charset="0"/>
              </a:rPr>
              <a:t>تحقق المنشأة </a:t>
            </a:r>
            <a:r>
              <a:rPr lang="ar-SA" sz="2000" b="1" u="sng" dirty="0" smtClean="0">
                <a:solidFill>
                  <a:srgbClr val="FF6600"/>
                </a:solidFill>
                <a:cs typeface="Arial" pitchFamily="34" charset="0"/>
              </a:rPr>
              <a:t>صافى ربح</a:t>
            </a:r>
            <a:r>
              <a:rPr lang="ar-SA" sz="2000" b="1" dirty="0" smtClean="0">
                <a:cs typeface="Arial" pitchFamily="34" charset="0"/>
              </a:rPr>
              <a:t> </a:t>
            </a:r>
            <a:r>
              <a:rPr lang="ar-SA" sz="2000" b="1" u="sng" dirty="0" smtClean="0">
                <a:solidFill>
                  <a:srgbClr val="FF6600"/>
                </a:solidFill>
                <a:cs typeface="Arial" pitchFamily="34" charset="0"/>
              </a:rPr>
              <a:t>إذا زادت قيمة</a:t>
            </a:r>
            <a:r>
              <a:rPr lang="ar-SA" sz="2000" b="1" dirty="0" smtClean="0">
                <a:cs typeface="Arial" pitchFamily="34" charset="0"/>
              </a:rPr>
              <a:t> صافى المبيعات عن تكلفة المبيعات والمصروفات التشغيلية</a:t>
            </a:r>
          </a:p>
          <a:p>
            <a:pPr marL="990600" lvl="1" indent="-533400" rtl="1">
              <a:buFont typeface="Arial" pitchFamily="34" charset="0"/>
              <a:buAutoNum type="arabicPeriod"/>
            </a:pPr>
            <a:r>
              <a:rPr lang="ar-SA" sz="2000" b="1" dirty="0" smtClean="0">
                <a:cs typeface="Arial" pitchFamily="34" charset="0"/>
              </a:rPr>
              <a:t>تحقق المنشأة </a:t>
            </a:r>
            <a:r>
              <a:rPr lang="ar-SA" sz="2000" b="1" u="sng" dirty="0" smtClean="0">
                <a:solidFill>
                  <a:srgbClr val="FF6600"/>
                </a:solidFill>
                <a:cs typeface="Arial" pitchFamily="34" charset="0"/>
              </a:rPr>
              <a:t>صافى خسارة</a:t>
            </a:r>
            <a:r>
              <a:rPr lang="ar-SA" sz="2000" b="1" dirty="0" smtClean="0">
                <a:cs typeface="Arial" pitchFamily="34" charset="0"/>
              </a:rPr>
              <a:t> </a:t>
            </a:r>
            <a:r>
              <a:rPr lang="ar-SA" sz="2000" b="1" u="sng" dirty="0" smtClean="0">
                <a:solidFill>
                  <a:srgbClr val="FF6600"/>
                </a:solidFill>
                <a:cs typeface="Arial" pitchFamily="34" charset="0"/>
              </a:rPr>
              <a:t>إذا نقصت قيمة</a:t>
            </a:r>
            <a:r>
              <a:rPr lang="ar-SA" sz="2000" b="1" dirty="0" smtClean="0">
                <a:cs typeface="Arial" pitchFamily="34" charset="0"/>
              </a:rPr>
              <a:t> صافى المبيعات عن تكلفة المبيعات والمصروفات التشغيلية </a:t>
            </a:r>
          </a:p>
        </p:txBody>
      </p:sp>
      <p:sp>
        <p:nvSpPr>
          <p:cNvPr id="2970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CA8DD6FE-62BD-44DD-AE38-7BBC5616018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25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9701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6C67C064-3EF7-4064-B03C-98C32B9DDAE5}" type="slidenum">
              <a:rPr lang="ar-SA" sz="1200">
                <a:solidFill>
                  <a:schemeClr val="bg1"/>
                </a:solidFill>
              </a:rPr>
              <a:pPr/>
              <a:t>25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29702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body" idx="1"/>
          </p:nvPr>
        </p:nvSpPr>
        <p:spPr>
          <a:xfrm>
            <a:off x="0" y="1600200"/>
            <a:ext cx="9906000" cy="4525963"/>
          </a:xfrm>
        </p:spPr>
        <p:txBody>
          <a:bodyPr/>
          <a:lstStyle/>
          <a:p>
            <a:pPr algn="ctr"/>
            <a:endParaRPr lang="ar-JO" sz="4400" smtClean="0">
              <a:cs typeface="Arial" pitchFamily="34" charset="0"/>
            </a:endParaRPr>
          </a:p>
          <a:p>
            <a:r>
              <a:rPr lang="ar-JO" smtClean="0">
                <a:cs typeface="Arial" pitchFamily="34" charset="0"/>
              </a:rPr>
              <a:t> </a:t>
            </a:r>
          </a:p>
          <a:p>
            <a:endParaRPr lang="ar-JO" smtClean="0">
              <a:cs typeface="Arial" pitchFamily="34" charset="0"/>
            </a:endParaRPr>
          </a:p>
          <a:p>
            <a:r>
              <a:rPr lang="ar-JO" smtClean="0">
                <a:cs typeface="Arial" pitchFamily="34" charset="0"/>
              </a:rPr>
              <a:t> </a:t>
            </a:r>
          </a:p>
          <a:p>
            <a:r>
              <a:rPr lang="ar-JO" smtClean="0">
                <a:cs typeface="Arial" pitchFamily="34" charset="0"/>
              </a:rPr>
              <a:t>  </a:t>
            </a:r>
            <a:endParaRPr lang="en-US" smtClean="0">
              <a:cs typeface="Arial" pitchFamily="34" charset="0"/>
            </a:endParaRPr>
          </a:p>
        </p:txBody>
      </p:sp>
      <p:sp>
        <p:nvSpPr>
          <p:cNvPr id="30723" name="AutoShape 3"/>
          <p:cNvSpPr>
            <a:spLocks noChangeArrowheads="1"/>
          </p:cNvSpPr>
          <p:nvPr/>
        </p:nvSpPr>
        <p:spPr bwMode="auto">
          <a:xfrm>
            <a:off x="1524000" y="685800"/>
            <a:ext cx="6858000" cy="4953000"/>
          </a:xfrm>
          <a:prstGeom prst="star24">
            <a:avLst>
              <a:gd name="adj" fmla="val 3750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rtl="0"/>
            <a:r>
              <a:rPr lang="ar-JO" sz="5500" b="1">
                <a:solidFill>
                  <a:srgbClr val="FFFF00"/>
                </a:solidFill>
              </a:rPr>
              <a:t>اختبر نفسك</a:t>
            </a:r>
            <a:endParaRPr lang="en-US" sz="5500" b="1">
              <a:solidFill>
                <a:srgbClr val="FFFF00"/>
              </a:solidFill>
            </a:endParaRPr>
          </a:p>
        </p:txBody>
      </p:sp>
      <p:sp>
        <p:nvSpPr>
          <p:cNvPr id="30724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955F49A6-27F8-4047-B265-BBD7D9E1ABD9}" type="slidenum">
              <a:rPr lang="ar-SA" sz="1200">
                <a:solidFill>
                  <a:schemeClr val="bg1"/>
                </a:solidFill>
              </a:rPr>
              <a:pPr/>
              <a:t>26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30725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 advTm="4500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95300" y="381000"/>
            <a:ext cx="8915400" cy="762000"/>
          </a:xfrm>
        </p:spPr>
        <p:txBody>
          <a:bodyPr/>
          <a:lstStyle/>
          <a:p>
            <a:pPr marL="838200" indent="-838200" rtl="1"/>
            <a:r>
              <a:rPr lang="ar-SA" sz="3200" b="1" smtClean="0">
                <a:solidFill>
                  <a:srgbClr val="FF3300"/>
                </a:solidFill>
                <a:cs typeface="Andalus" pitchFamily="2" charset="-78"/>
              </a:rPr>
              <a:t>1</a:t>
            </a:r>
            <a:r>
              <a:rPr lang="ar-SA" sz="3200" b="1" smtClean="0">
                <a:solidFill>
                  <a:srgbClr val="FF3300"/>
                </a:solidFill>
                <a:latin typeface="Arabic Typesetting" pitchFamily="66" charset="-78"/>
                <a:cs typeface="Simplified Arabic" pitchFamily="2" charset="-78"/>
              </a:rPr>
              <a:t>– تحقق المنشأة التجارية مجمل ربح عن فترة زمنية معينة إذا:</a:t>
            </a:r>
            <a:endParaRPr lang="en-GB" sz="3200" b="1" smtClean="0">
              <a:solidFill>
                <a:srgbClr val="FF3300"/>
              </a:solidFill>
              <a:cs typeface="Simplified Arabic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lvl="1" rtl="1">
              <a:buFont typeface="Arial" pitchFamily="34" charset="0"/>
              <a:buNone/>
            </a:pPr>
            <a:r>
              <a:rPr lang="ar-SA" b="1" dirty="0" err="1" smtClean="0">
                <a:cs typeface="Arial" pitchFamily="34" charset="0"/>
              </a:rPr>
              <a:t>أ  </a:t>
            </a:r>
            <a:r>
              <a:rPr lang="ar-SA" b="1" dirty="0" smtClean="0">
                <a:cs typeface="Arial" pitchFamily="34" charset="0"/>
              </a:rPr>
              <a:t>- زادت قيمة إجمالي المبيعات عن قيمة صافي المبيعات</a:t>
            </a:r>
          </a:p>
          <a:p>
            <a:pPr lvl="1" rtl="1">
              <a:buFont typeface="Arial" pitchFamily="34" charset="0"/>
              <a:buNone/>
            </a:pPr>
            <a:r>
              <a:rPr lang="ar-SA" b="1" dirty="0" err="1" smtClean="0">
                <a:cs typeface="Arial" pitchFamily="34" charset="0"/>
              </a:rPr>
              <a:t>ب </a:t>
            </a:r>
            <a:r>
              <a:rPr lang="ar-SA" b="1" dirty="0" smtClean="0">
                <a:cs typeface="Arial" pitchFamily="34" charset="0"/>
              </a:rPr>
              <a:t>– زادت قيمة صافي المبيعات عن تكلفة المبيعات</a:t>
            </a:r>
          </a:p>
          <a:p>
            <a:pPr lvl="1" rtl="1">
              <a:buFont typeface="Arial" pitchFamily="34" charset="0"/>
              <a:buNone/>
            </a:pPr>
            <a:r>
              <a:rPr lang="ar-SA" b="1" dirty="0" err="1" smtClean="0">
                <a:cs typeface="Arial" pitchFamily="34" charset="0"/>
              </a:rPr>
              <a:t>ج  </a:t>
            </a:r>
            <a:r>
              <a:rPr lang="ar-SA" b="1" dirty="0" smtClean="0">
                <a:cs typeface="Arial" pitchFamily="34" charset="0"/>
              </a:rPr>
              <a:t>- زادت قيمة تكلفة المبيعات عن قيمة صافي المبيعات</a:t>
            </a:r>
          </a:p>
          <a:p>
            <a:pPr lvl="1" rtl="1">
              <a:buNone/>
            </a:pPr>
            <a:r>
              <a:rPr lang="ar-SA" b="1" dirty="0" err="1" smtClean="0">
                <a:cs typeface="Arial" pitchFamily="34" charset="0"/>
              </a:rPr>
              <a:t>د  </a:t>
            </a:r>
            <a:r>
              <a:rPr lang="ar-SA" b="1" dirty="0" smtClean="0">
                <a:cs typeface="Arial" pitchFamily="34" charset="0"/>
              </a:rPr>
              <a:t>- نقصت قيمة صافي المبيعات عن قيمة تكلفة المبيعات ومجموع المصاريف </a:t>
            </a:r>
            <a:r>
              <a:rPr lang="ar-SA" b="1" dirty="0" err="1" smtClean="0">
                <a:cs typeface="Arial" pitchFamily="34" charset="0"/>
              </a:rPr>
              <a:t>التشغيلية </a:t>
            </a:r>
            <a:r>
              <a:rPr lang="ar-SA" b="1" dirty="0" smtClean="0">
                <a:cs typeface="Arial" pitchFamily="34" charset="0"/>
              </a:rPr>
              <a:t>(</a:t>
            </a:r>
            <a:r>
              <a:rPr lang="ar-SA" b="1" dirty="0" err="1" smtClean="0">
                <a:cs typeface="Arial" pitchFamily="34" charset="0"/>
              </a:rPr>
              <a:t>البيعية</a:t>
            </a:r>
            <a:r>
              <a:rPr lang="ar-SA" b="1" dirty="0" smtClean="0">
                <a:cs typeface="Arial" pitchFamily="34" charset="0"/>
              </a:rPr>
              <a:t> والإدارية</a:t>
            </a:r>
            <a:r>
              <a:rPr lang="ar-SA" b="1" dirty="0" err="1" smtClean="0">
                <a:cs typeface="Arial" pitchFamily="34" charset="0"/>
              </a:rPr>
              <a:t>)</a:t>
            </a:r>
            <a:r>
              <a:rPr lang="ar-SA" b="1" dirty="0" smtClean="0">
                <a:cs typeface="Arial" pitchFamily="34" charset="0"/>
              </a:rPr>
              <a:t> </a:t>
            </a:r>
          </a:p>
          <a:p>
            <a:pPr>
              <a:buFont typeface="Arial" pitchFamily="34" charset="0"/>
              <a:buNone/>
            </a:pPr>
            <a:endParaRPr lang="en-GB" sz="2800" dirty="0" smtClean="0">
              <a:cs typeface="Arial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876550" y="4098850"/>
            <a:ext cx="46863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90600" lvl="1" indent="-533400">
              <a:buFont typeface="Arial" pitchFamily="34" charset="0"/>
              <a:buAutoNum type="arabicPeriod"/>
            </a:pPr>
            <a:r>
              <a:rPr lang="ar-SA" sz="2800" b="1" dirty="0">
                <a:solidFill>
                  <a:srgbClr val="FF0000"/>
                </a:solidFill>
              </a:rPr>
              <a:t>الإجابة الصحيحة  (ب</a:t>
            </a:r>
            <a:r>
              <a:rPr lang="ar-SA" sz="2800" b="1" dirty="0" smtClean="0">
                <a:solidFill>
                  <a:srgbClr val="FF0000"/>
                </a:solidFill>
              </a:rPr>
              <a:t>)</a:t>
            </a:r>
            <a:endParaRPr lang="en-GB" sz="2800" dirty="0"/>
          </a:p>
        </p:txBody>
      </p:sp>
      <p:sp>
        <p:nvSpPr>
          <p:cNvPr id="31749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8385A83F-8B9B-43C2-AFA5-C1ABFBC12F3F}" type="slidenum">
              <a:rPr lang="ar-SA" sz="1200">
                <a:solidFill>
                  <a:schemeClr val="bg1"/>
                </a:solidFill>
              </a:rPr>
              <a:pPr/>
              <a:t>27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31750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43000" y="4572000"/>
            <a:ext cx="7696200" cy="15282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TextBox 8"/>
          <p:cNvSpPr txBox="1"/>
          <p:nvPr/>
        </p:nvSpPr>
        <p:spPr>
          <a:xfrm>
            <a:off x="1539922" y="4605010"/>
            <a:ext cx="7086600" cy="178510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>
                <a:solidFill>
                  <a:srgbClr val="FF0000"/>
                </a:solidFill>
              </a:rPr>
              <a:t>شرح اضافي : </a:t>
            </a:r>
          </a:p>
          <a:p>
            <a:r>
              <a:rPr lang="ar-SA" b="1" dirty="0">
                <a:solidFill>
                  <a:srgbClr val="FF0000"/>
                </a:solidFill>
              </a:rPr>
              <a:t>الاجابة هي الفقرة (ب) لاننا كما درسنا في الشريحة </a:t>
            </a:r>
            <a:r>
              <a:rPr lang="ar-SA" b="1" dirty="0" smtClean="0">
                <a:solidFill>
                  <a:srgbClr val="FF0000"/>
                </a:solidFill>
              </a:rPr>
              <a:t>رقم 25</a:t>
            </a:r>
            <a:endParaRPr lang="ar-SA" b="1" dirty="0">
              <a:solidFill>
                <a:srgbClr val="FF0000"/>
              </a:solidFill>
            </a:endParaRPr>
          </a:p>
          <a:p>
            <a:pPr marL="0" lvl="1"/>
            <a:r>
              <a:rPr lang="ar-SA" b="1" dirty="0">
                <a:solidFill>
                  <a:srgbClr val="FF0000"/>
                </a:solidFill>
              </a:rPr>
              <a:t>السبب: </a:t>
            </a:r>
            <a:r>
              <a:rPr lang="ar-SA" sz="2000" b="1" dirty="0"/>
              <a:t>تحقق المنشأة </a:t>
            </a:r>
            <a:r>
              <a:rPr lang="ar-SA" sz="2000" b="1" u="sng" dirty="0">
                <a:solidFill>
                  <a:srgbClr val="FF6600"/>
                </a:solidFill>
              </a:rPr>
              <a:t>محمل ربح</a:t>
            </a:r>
            <a:r>
              <a:rPr lang="ar-SA" sz="2000" b="1" dirty="0"/>
              <a:t> </a:t>
            </a:r>
            <a:r>
              <a:rPr lang="ar-SA" sz="2000" b="1" u="sng" dirty="0">
                <a:solidFill>
                  <a:srgbClr val="FF6600"/>
                </a:solidFill>
              </a:rPr>
              <a:t>إذا زادت قيمة</a:t>
            </a:r>
            <a:r>
              <a:rPr lang="ar-SA" sz="2000" b="1" dirty="0"/>
              <a:t> صافي المبيعات عن تكلفة المبيعات </a:t>
            </a:r>
          </a:p>
          <a:p>
            <a:endParaRPr lang="ar-SA" dirty="0"/>
          </a:p>
          <a:p>
            <a:r>
              <a:rPr lang="ar-SA" b="1" dirty="0">
                <a:solidFill>
                  <a:srgbClr val="FF0000"/>
                </a:solidFill>
              </a:rPr>
              <a:t>                                                                      شرح مقتبس بقلم </a:t>
            </a:r>
            <a:r>
              <a:rPr lang="en-US" b="1" dirty="0">
                <a:solidFill>
                  <a:srgbClr val="FF0000"/>
                </a:solidFill>
              </a:rPr>
              <a:t>turki 1400</a:t>
            </a:r>
            <a:endParaRPr lang="ar-SA" b="1" dirty="0">
              <a:solidFill>
                <a:srgbClr val="FF0000"/>
              </a:solidFill>
            </a:endParaRPr>
          </a:p>
          <a:p>
            <a:endParaRPr lang="ar-S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95300" y="381000"/>
            <a:ext cx="8915400" cy="762000"/>
          </a:xfrm>
        </p:spPr>
        <p:txBody>
          <a:bodyPr/>
          <a:lstStyle/>
          <a:p>
            <a:pPr marL="838200" indent="-838200" rtl="1"/>
            <a:r>
              <a:rPr lang="ar-SA" sz="2800" b="1" smtClean="0">
                <a:solidFill>
                  <a:srgbClr val="FF3300"/>
                </a:solidFill>
                <a:cs typeface="Andalus" pitchFamily="2" charset="-78"/>
              </a:rPr>
              <a:t>2</a:t>
            </a:r>
            <a:r>
              <a:rPr lang="ar-SA" sz="2800" b="1" smtClean="0">
                <a:solidFill>
                  <a:srgbClr val="FF3300"/>
                </a:solidFill>
                <a:latin typeface="Arabic Typesetting" pitchFamily="66" charset="-78"/>
                <a:cs typeface="Simplified Arabic" pitchFamily="2" charset="-78"/>
              </a:rPr>
              <a:t>– تحقق المنشأة التجارية مجمل خسارة عن فترة زمنية معينة إذا:</a:t>
            </a:r>
            <a:endParaRPr lang="en-GB" sz="2800" b="1" smtClean="0">
              <a:solidFill>
                <a:srgbClr val="FF3300"/>
              </a:solidFill>
              <a:cs typeface="Simplified Arabic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lvl="1" rtl="1">
              <a:buFont typeface="Arial" pitchFamily="34" charset="0"/>
              <a:buNone/>
            </a:pPr>
            <a:r>
              <a:rPr lang="ar-SA" b="1" dirty="0" err="1" smtClean="0">
                <a:cs typeface="Arial" pitchFamily="34" charset="0"/>
              </a:rPr>
              <a:t>أ  </a:t>
            </a:r>
            <a:r>
              <a:rPr lang="ar-SA" b="1" dirty="0" smtClean="0">
                <a:cs typeface="Arial" pitchFamily="34" charset="0"/>
              </a:rPr>
              <a:t>- زادت قيمة إجمالي المبيعات عن صافي المبيعات.</a:t>
            </a:r>
          </a:p>
          <a:p>
            <a:pPr lvl="1" rtl="1">
              <a:buFont typeface="Arial" pitchFamily="34" charset="0"/>
              <a:buNone/>
            </a:pPr>
            <a:r>
              <a:rPr lang="ar-SA" b="1" dirty="0" err="1" smtClean="0">
                <a:cs typeface="Arial" pitchFamily="34" charset="0"/>
              </a:rPr>
              <a:t>ب </a:t>
            </a:r>
            <a:r>
              <a:rPr lang="ar-SA" b="1" dirty="0" smtClean="0">
                <a:cs typeface="Arial" pitchFamily="34" charset="0"/>
              </a:rPr>
              <a:t>– زادت قيمة تكلفة المبيعات عن قيمة صافي المبيعات</a:t>
            </a:r>
          </a:p>
          <a:p>
            <a:pPr lvl="1" rtl="1">
              <a:buFont typeface="Arial" pitchFamily="34" charset="0"/>
              <a:buNone/>
            </a:pPr>
            <a:r>
              <a:rPr lang="ar-SA" b="1" dirty="0" err="1" smtClean="0">
                <a:cs typeface="Arial" pitchFamily="34" charset="0"/>
              </a:rPr>
              <a:t>ج  </a:t>
            </a:r>
            <a:r>
              <a:rPr lang="ar-SA" b="1" dirty="0" smtClean="0">
                <a:cs typeface="Arial" pitchFamily="34" charset="0"/>
              </a:rPr>
              <a:t>- زادت قيمة صافي المبيعات عن قيمة تكلفة المبيعات</a:t>
            </a:r>
          </a:p>
          <a:p>
            <a:pPr lvl="1" rtl="1">
              <a:buFont typeface="Arial" pitchFamily="34" charset="0"/>
              <a:buNone/>
            </a:pPr>
            <a:r>
              <a:rPr lang="ar-SA" b="1" dirty="0" err="1" smtClean="0">
                <a:cs typeface="Arial" pitchFamily="34" charset="0"/>
              </a:rPr>
              <a:t>د  </a:t>
            </a:r>
            <a:r>
              <a:rPr lang="ar-SA" b="1" dirty="0" smtClean="0">
                <a:cs typeface="Arial" pitchFamily="34" charset="0"/>
              </a:rPr>
              <a:t>- زادت قيمة صافي المبيعات عن تكلفة المبيعات والمصروفات التشغيلية(</a:t>
            </a:r>
            <a:r>
              <a:rPr lang="ar-SA" b="1" dirty="0" err="1" smtClean="0">
                <a:cs typeface="Arial" pitchFamily="34" charset="0"/>
              </a:rPr>
              <a:t>البيعية</a:t>
            </a:r>
            <a:r>
              <a:rPr lang="ar-SA" b="1" dirty="0" smtClean="0">
                <a:cs typeface="Arial" pitchFamily="34" charset="0"/>
              </a:rPr>
              <a:t> والإدارية</a:t>
            </a:r>
            <a:r>
              <a:rPr lang="ar-SA" b="1" dirty="0" err="1" smtClean="0">
                <a:cs typeface="Arial" pitchFamily="34" charset="0"/>
              </a:rPr>
              <a:t>)</a:t>
            </a:r>
            <a:endParaRPr lang="ar-SA" b="1" dirty="0" smtClean="0">
              <a:cs typeface="Arial" pitchFamily="34" charset="0"/>
            </a:endParaRPr>
          </a:p>
          <a:p>
            <a:pPr>
              <a:buFont typeface="Arial" pitchFamily="34" charset="0"/>
              <a:buNone/>
            </a:pPr>
            <a:endParaRPr lang="en-GB" sz="2800" dirty="0" smtClean="0">
              <a:cs typeface="Arial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352800" y="4038600"/>
            <a:ext cx="30813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b="1" dirty="0">
                <a:solidFill>
                  <a:srgbClr val="FF0000"/>
                </a:solidFill>
              </a:rPr>
              <a:t>الإجابة الصحيحة  (ب)</a:t>
            </a:r>
            <a:endParaRPr lang="en-GB" sz="2800" dirty="0"/>
          </a:p>
        </p:txBody>
      </p:sp>
      <p:sp>
        <p:nvSpPr>
          <p:cNvPr id="32773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AC9933C9-F1B1-47D9-9FA5-C7D1D55F77EC}" type="slidenum">
              <a:rPr lang="ar-SA" sz="1200">
                <a:solidFill>
                  <a:schemeClr val="bg1"/>
                </a:solidFill>
              </a:rPr>
              <a:pPr/>
              <a:t>28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32774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47800" y="4557713"/>
            <a:ext cx="6858000" cy="1690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TextBox 5"/>
          <p:cNvSpPr txBox="1"/>
          <p:nvPr/>
        </p:nvSpPr>
        <p:spPr>
          <a:xfrm>
            <a:off x="1219200" y="4557713"/>
            <a:ext cx="7086600" cy="178510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>
                <a:solidFill>
                  <a:srgbClr val="FF0000"/>
                </a:solidFill>
              </a:rPr>
              <a:t>شرح اضافي : </a:t>
            </a:r>
          </a:p>
          <a:p>
            <a:r>
              <a:rPr lang="ar-SA" b="1" dirty="0">
                <a:solidFill>
                  <a:srgbClr val="FF0000"/>
                </a:solidFill>
              </a:rPr>
              <a:t>الاجابة هي الفقرة (ب) لاننا كما درسنا في الشريحة </a:t>
            </a:r>
            <a:r>
              <a:rPr lang="ar-SA" b="1" dirty="0" smtClean="0">
                <a:solidFill>
                  <a:srgbClr val="FF0000"/>
                </a:solidFill>
              </a:rPr>
              <a:t>رقم 25</a:t>
            </a:r>
            <a:endParaRPr lang="ar-SA" b="1" dirty="0">
              <a:solidFill>
                <a:srgbClr val="FF0000"/>
              </a:solidFill>
            </a:endParaRPr>
          </a:p>
          <a:p>
            <a:pPr marL="0" lvl="1"/>
            <a:r>
              <a:rPr lang="ar-SA" b="1" dirty="0">
                <a:solidFill>
                  <a:srgbClr val="FF0000"/>
                </a:solidFill>
              </a:rPr>
              <a:t>السبب: </a:t>
            </a:r>
            <a:r>
              <a:rPr lang="ar-SA" sz="2000" b="1" dirty="0"/>
              <a:t>تحقق المنشأة </a:t>
            </a:r>
            <a:r>
              <a:rPr lang="ar-SA" sz="2000" b="1" u="sng" dirty="0">
                <a:solidFill>
                  <a:srgbClr val="FF6600"/>
                </a:solidFill>
              </a:rPr>
              <a:t>محمل </a:t>
            </a:r>
            <a:r>
              <a:rPr lang="ar-SA" sz="2000" b="1" u="sng" dirty="0" smtClean="0">
                <a:solidFill>
                  <a:srgbClr val="FF6600"/>
                </a:solidFill>
              </a:rPr>
              <a:t>خسارة إذا قلت قيمة</a:t>
            </a:r>
            <a:r>
              <a:rPr lang="ar-SA" sz="2000" b="1" dirty="0" smtClean="0"/>
              <a:t> </a:t>
            </a:r>
            <a:r>
              <a:rPr lang="ar-SA" sz="2000" b="1" dirty="0"/>
              <a:t>صافي المبيعات عن تكلفة المبيعات </a:t>
            </a:r>
          </a:p>
          <a:p>
            <a:endParaRPr lang="ar-SA" dirty="0"/>
          </a:p>
          <a:p>
            <a:r>
              <a:rPr lang="ar-SA" b="1" dirty="0">
                <a:solidFill>
                  <a:srgbClr val="FF0000"/>
                </a:solidFill>
              </a:rPr>
              <a:t>                                                               </a:t>
            </a:r>
            <a:r>
              <a:rPr lang="ar-SA" b="1" dirty="0" smtClean="0">
                <a:solidFill>
                  <a:srgbClr val="FF0000"/>
                </a:solidFill>
              </a:rPr>
              <a:t>   </a:t>
            </a:r>
            <a:r>
              <a:rPr lang="ar-SA" b="1" dirty="0">
                <a:solidFill>
                  <a:srgbClr val="FF0000"/>
                </a:solidFill>
              </a:rPr>
              <a:t>شرح مقتبس بقلم </a:t>
            </a:r>
            <a:r>
              <a:rPr lang="en-US" b="1" dirty="0">
                <a:solidFill>
                  <a:srgbClr val="FF0000"/>
                </a:solidFill>
              </a:rPr>
              <a:t>turki 1400</a:t>
            </a:r>
            <a:endParaRPr lang="ar-SA" b="1" dirty="0">
              <a:solidFill>
                <a:srgbClr val="FF0000"/>
              </a:solidFill>
            </a:endParaRPr>
          </a:p>
          <a:p>
            <a:endParaRPr lang="ar-S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95300" y="381000"/>
            <a:ext cx="8915400" cy="762000"/>
          </a:xfrm>
        </p:spPr>
        <p:txBody>
          <a:bodyPr/>
          <a:lstStyle/>
          <a:p>
            <a:pPr marL="838200" indent="-838200" rtl="1"/>
            <a:r>
              <a:rPr lang="ar-SA" sz="3200" b="1" smtClean="0">
                <a:solidFill>
                  <a:srgbClr val="FF3300"/>
                </a:solidFill>
                <a:cs typeface="Andalus" pitchFamily="2" charset="-78"/>
              </a:rPr>
              <a:t>3</a:t>
            </a:r>
            <a:r>
              <a:rPr lang="ar-SA" sz="3200" b="1" smtClean="0">
                <a:solidFill>
                  <a:srgbClr val="FF3300"/>
                </a:solidFill>
                <a:latin typeface="Arabic Typesetting" pitchFamily="66" charset="-78"/>
                <a:cs typeface="Simplified Arabic" pitchFamily="2" charset="-78"/>
              </a:rPr>
              <a:t>– تحقق المنشأة التجارية صافى ربح عن فترة زمنية معينة إذا:</a:t>
            </a:r>
            <a:endParaRPr lang="en-GB" sz="3200" b="1" smtClean="0">
              <a:solidFill>
                <a:srgbClr val="FF3300"/>
              </a:solidFill>
              <a:cs typeface="Simplified Arabic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24218" y="1143000"/>
            <a:ext cx="8915400" cy="4525963"/>
          </a:xfrm>
        </p:spPr>
        <p:txBody>
          <a:bodyPr/>
          <a:lstStyle/>
          <a:p>
            <a:pPr lvl="1" rtl="1">
              <a:buFont typeface="Arial" pitchFamily="34" charset="0"/>
              <a:buNone/>
            </a:pPr>
            <a:r>
              <a:rPr lang="ar-SA" b="1" dirty="0" err="1" smtClean="0">
                <a:cs typeface="Arial" pitchFamily="34" charset="0"/>
              </a:rPr>
              <a:t>أ  </a:t>
            </a:r>
            <a:r>
              <a:rPr lang="ar-SA" b="1" dirty="0" smtClean="0">
                <a:cs typeface="Arial" pitchFamily="34" charset="0"/>
              </a:rPr>
              <a:t>- زادت قيمة إجمالي المبيعات عن صافي المبيعات.</a:t>
            </a:r>
          </a:p>
          <a:p>
            <a:pPr lvl="1" rtl="1">
              <a:buFont typeface="Arial" pitchFamily="34" charset="0"/>
              <a:buNone/>
            </a:pPr>
            <a:r>
              <a:rPr lang="ar-SA" b="1" dirty="0" err="1" smtClean="0">
                <a:cs typeface="Arial" pitchFamily="34" charset="0"/>
              </a:rPr>
              <a:t>ب </a:t>
            </a:r>
            <a:r>
              <a:rPr lang="ar-SA" b="1" dirty="0" smtClean="0">
                <a:cs typeface="Arial" pitchFamily="34" charset="0"/>
              </a:rPr>
              <a:t>- زادت قيمة صافي المبيعات عن تكلفة المبيعات والمصاريف </a:t>
            </a:r>
            <a:r>
              <a:rPr lang="ar-SA" b="1" dirty="0" err="1" smtClean="0">
                <a:cs typeface="Arial" pitchFamily="34" charset="0"/>
              </a:rPr>
              <a:t>التشغيلية </a:t>
            </a:r>
            <a:r>
              <a:rPr lang="ar-SA" b="1" dirty="0" smtClean="0">
                <a:cs typeface="Arial" pitchFamily="34" charset="0"/>
              </a:rPr>
              <a:t>(</a:t>
            </a:r>
            <a:r>
              <a:rPr lang="ar-SA" b="1" dirty="0" err="1" smtClean="0">
                <a:cs typeface="Arial" pitchFamily="34" charset="0"/>
              </a:rPr>
              <a:t>البيعية</a:t>
            </a:r>
            <a:r>
              <a:rPr lang="ar-SA" b="1" dirty="0" smtClean="0">
                <a:cs typeface="Arial" pitchFamily="34" charset="0"/>
              </a:rPr>
              <a:t> والإدارية</a:t>
            </a:r>
            <a:r>
              <a:rPr lang="ar-SA" b="1" dirty="0" err="1" smtClean="0">
                <a:cs typeface="Arial" pitchFamily="34" charset="0"/>
              </a:rPr>
              <a:t>)</a:t>
            </a:r>
            <a:r>
              <a:rPr lang="ar-SA" b="1" dirty="0" smtClean="0">
                <a:cs typeface="Arial" pitchFamily="34" charset="0"/>
              </a:rPr>
              <a:t> </a:t>
            </a:r>
          </a:p>
          <a:p>
            <a:pPr lvl="1" rtl="1">
              <a:buFont typeface="Arial" pitchFamily="34" charset="0"/>
              <a:buNone/>
            </a:pPr>
            <a:r>
              <a:rPr lang="ar-SA" b="1" dirty="0" err="1" smtClean="0">
                <a:cs typeface="Arial" pitchFamily="34" charset="0"/>
              </a:rPr>
              <a:t>ج  </a:t>
            </a:r>
            <a:r>
              <a:rPr lang="ar-SA" b="1" dirty="0" smtClean="0">
                <a:cs typeface="Arial" pitchFamily="34" charset="0"/>
              </a:rPr>
              <a:t>- زادت قيمة تكلفة المبيعات عن قيمة صافي المبيعات</a:t>
            </a:r>
          </a:p>
          <a:p>
            <a:pPr lvl="1" rtl="1">
              <a:buFont typeface="Arial" pitchFamily="34" charset="0"/>
              <a:buNone/>
            </a:pPr>
            <a:r>
              <a:rPr lang="ar-SA" b="1" dirty="0" err="1" smtClean="0">
                <a:cs typeface="Arial" pitchFamily="34" charset="0"/>
              </a:rPr>
              <a:t>د  </a:t>
            </a:r>
            <a:r>
              <a:rPr lang="ar-SA" b="1" dirty="0" smtClean="0">
                <a:cs typeface="Arial" pitchFamily="34" charset="0"/>
              </a:rPr>
              <a:t>- زادت قيمة صافي المبيعات عن قيمة تكلفة المبيعات</a:t>
            </a:r>
          </a:p>
          <a:p>
            <a:pPr>
              <a:buFont typeface="Arial" pitchFamily="34" charset="0"/>
              <a:buNone/>
            </a:pPr>
            <a:endParaRPr lang="en-GB" sz="2800" dirty="0" smtClean="0">
              <a:cs typeface="Arial" pitchFamily="34" charset="0"/>
            </a:endParaRPr>
          </a:p>
        </p:txBody>
      </p:sp>
      <p:sp>
        <p:nvSpPr>
          <p:cNvPr id="3379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578DA195-01E6-4FBB-BB63-39F7CEF1DB4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29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429000" y="3657600"/>
            <a:ext cx="30813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b="1" dirty="0">
                <a:solidFill>
                  <a:srgbClr val="FF0000"/>
                </a:solidFill>
              </a:rPr>
              <a:t>الإجابة الصحيحة  (ب)</a:t>
            </a:r>
            <a:endParaRPr lang="en-GB" sz="2800" dirty="0"/>
          </a:p>
        </p:txBody>
      </p:sp>
      <p:sp>
        <p:nvSpPr>
          <p:cNvPr id="33798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89D0F230-CAAA-4C15-8DAB-B2C4C6A243FD}" type="slidenum">
              <a:rPr lang="ar-SA" sz="1200">
                <a:solidFill>
                  <a:schemeClr val="bg1"/>
                </a:solidFill>
              </a:rPr>
              <a:pPr/>
              <a:t>29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33799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0725" y="4176713"/>
            <a:ext cx="7543800" cy="17230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شرح </a:t>
            </a:r>
            <a:r>
              <a:rPr lang="ar-SA" b="1" dirty="0">
                <a:solidFill>
                  <a:srgbClr val="FF0000"/>
                </a:solidFill>
              </a:rPr>
              <a:t>اضافي : </a:t>
            </a:r>
          </a:p>
          <a:p>
            <a:r>
              <a:rPr lang="ar-SA" b="1" dirty="0">
                <a:solidFill>
                  <a:srgbClr val="FF0000"/>
                </a:solidFill>
              </a:rPr>
              <a:t>الاجابة هي الفقرة (ب) لاننا كما درسنا في الشريحة </a:t>
            </a:r>
            <a:r>
              <a:rPr lang="ar-SA" b="1" dirty="0" smtClean="0">
                <a:solidFill>
                  <a:srgbClr val="FF0000"/>
                </a:solidFill>
              </a:rPr>
              <a:t>رقم 25</a:t>
            </a:r>
            <a:endParaRPr lang="ar-SA" b="1" dirty="0">
              <a:solidFill>
                <a:srgbClr val="FF0000"/>
              </a:solidFill>
            </a:endParaRPr>
          </a:p>
          <a:p>
            <a:pPr marL="0" lvl="1"/>
            <a:r>
              <a:rPr lang="ar-SA" b="1" dirty="0" smtClean="0">
                <a:solidFill>
                  <a:srgbClr val="FF0000"/>
                </a:solidFill>
              </a:rPr>
              <a:t>السبب: </a:t>
            </a:r>
            <a:r>
              <a:rPr lang="ar-SA" sz="2000" b="1" dirty="0" smtClean="0">
                <a:solidFill>
                  <a:schemeClr val="tx1"/>
                </a:solidFill>
                <a:cs typeface="Arial" pitchFamily="34" charset="0"/>
              </a:rPr>
              <a:t>تحقق </a:t>
            </a:r>
            <a:r>
              <a:rPr lang="ar-SA" sz="2000" b="1" dirty="0">
                <a:solidFill>
                  <a:schemeClr val="tx1"/>
                </a:solidFill>
                <a:cs typeface="Arial" pitchFamily="34" charset="0"/>
              </a:rPr>
              <a:t>المنشأة </a:t>
            </a:r>
            <a:r>
              <a:rPr lang="ar-SA" sz="2000" b="1" u="sng" dirty="0">
                <a:solidFill>
                  <a:srgbClr val="FF6600"/>
                </a:solidFill>
                <a:cs typeface="Arial" pitchFamily="34" charset="0"/>
              </a:rPr>
              <a:t>صافى ربح</a:t>
            </a:r>
            <a:r>
              <a:rPr lang="ar-SA" sz="2000" b="1" dirty="0">
                <a:cs typeface="Arial" pitchFamily="34" charset="0"/>
              </a:rPr>
              <a:t> </a:t>
            </a:r>
            <a:r>
              <a:rPr lang="ar-SA" sz="2000" b="1" u="sng" dirty="0">
                <a:solidFill>
                  <a:srgbClr val="FF6600"/>
                </a:solidFill>
                <a:cs typeface="Arial" pitchFamily="34" charset="0"/>
              </a:rPr>
              <a:t>إذا زادت قيمة</a:t>
            </a:r>
            <a:r>
              <a:rPr lang="ar-SA" sz="2000" b="1" dirty="0">
                <a:cs typeface="Arial" pitchFamily="34" charset="0"/>
              </a:rPr>
              <a:t> </a:t>
            </a:r>
            <a:r>
              <a:rPr lang="ar-SA" sz="2000" b="1" dirty="0">
                <a:solidFill>
                  <a:schemeClr val="tx1"/>
                </a:solidFill>
                <a:cs typeface="Arial" pitchFamily="34" charset="0"/>
              </a:rPr>
              <a:t>صافى المبيعات عن تكلفة المبيعات والمصروفات التشغيلية</a:t>
            </a:r>
          </a:p>
          <a:p>
            <a:pPr marL="0" lvl="1"/>
            <a:r>
              <a:rPr lang="ar-SA" sz="2000" b="1" dirty="0">
                <a:solidFill>
                  <a:srgbClr val="FF0000"/>
                </a:solidFill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					شرح </a:t>
            </a:r>
            <a:r>
              <a:rPr lang="ar-SA" sz="2000" b="1" dirty="0">
                <a:solidFill>
                  <a:srgbClr val="FF0000"/>
                </a:solidFill>
              </a:rPr>
              <a:t>مقتبس بقلم </a:t>
            </a:r>
            <a:r>
              <a:rPr lang="en-US" sz="2000" b="1" dirty="0">
                <a:solidFill>
                  <a:srgbClr val="FF0000"/>
                </a:solidFill>
              </a:rPr>
              <a:t>turki 1400</a:t>
            </a:r>
            <a:endParaRPr lang="ar-SA" sz="2000" b="1" dirty="0"/>
          </a:p>
          <a:p>
            <a:endParaRPr lang="ar-SA" dirty="0"/>
          </a:p>
          <a:p>
            <a:pPr algn="ctr"/>
            <a:endParaRPr lang="ar-S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95300" y="381000"/>
            <a:ext cx="8915400" cy="762000"/>
          </a:xfrm>
        </p:spPr>
        <p:txBody>
          <a:bodyPr/>
          <a:lstStyle/>
          <a:p>
            <a:pPr marL="838200" indent="-838200" rtl="1"/>
            <a:r>
              <a:rPr lang="ar-SA" sz="2800" b="1" smtClean="0">
                <a:solidFill>
                  <a:srgbClr val="FF3300"/>
                </a:solidFill>
                <a:cs typeface="Arial" pitchFamily="34" charset="0"/>
              </a:rPr>
              <a:t>4</a:t>
            </a:r>
            <a:r>
              <a:rPr lang="ar-SA" b="1" smtClean="0">
                <a:cs typeface="Arial" pitchFamily="34" charset="0"/>
              </a:rPr>
              <a:t> </a:t>
            </a:r>
            <a:r>
              <a:rPr lang="ar-SA" sz="2800" b="1" smtClean="0">
                <a:solidFill>
                  <a:srgbClr val="FF3300"/>
                </a:solidFill>
                <a:cs typeface="Arial" pitchFamily="34" charset="0"/>
              </a:rPr>
              <a:t>– تكلفة البضاعة المباعة (تكلفة المبيعات) عبارة عن :</a:t>
            </a:r>
            <a:endParaRPr lang="en-GB" sz="2800" b="1" smtClean="0">
              <a:solidFill>
                <a:srgbClr val="FF33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>
              <a:buFont typeface="Arial" pitchFamily="34" charset="0"/>
              <a:buNone/>
            </a:pPr>
            <a:r>
              <a:rPr lang="ar-SA" sz="2600" b="1" dirty="0" err="1" smtClean="0">
                <a:cs typeface="Arial" pitchFamily="34" charset="0"/>
              </a:rPr>
              <a:t>أ  </a:t>
            </a:r>
            <a:r>
              <a:rPr lang="ar-SA" sz="2600" b="1" dirty="0" smtClean="0">
                <a:cs typeface="Arial" pitchFamily="34" charset="0"/>
              </a:rPr>
              <a:t>- صافي </a:t>
            </a:r>
            <a:r>
              <a:rPr lang="ar-SA" sz="2600" b="1" dirty="0" err="1" smtClean="0">
                <a:cs typeface="Arial" pitchFamily="34" charset="0"/>
              </a:rPr>
              <a:t>المشتريات </a:t>
            </a:r>
            <a:r>
              <a:rPr lang="ar-SA" sz="2600" b="1" dirty="0" smtClean="0">
                <a:cs typeface="Arial" pitchFamily="34" charset="0"/>
              </a:rPr>
              <a:t>+ مخزون أول </a:t>
            </a:r>
            <a:r>
              <a:rPr lang="ar-SA" sz="2600" b="1" dirty="0" err="1" smtClean="0">
                <a:cs typeface="Arial" pitchFamily="34" charset="0"/>
              </a:rPr>
              <a:t>المدة </a:t>
            </a:r>
            <a:r>
              <a:rPr lang="ar-SA" sz="2600" b="1" dirty="0" smtClean="0">
                <a:cs typeface="Arial" pitchFamily="34" charset="0"/>
              </a:rPr>
              <a:t>+ مخزون آخر المدة.</a:t>
            </a:r>
          </a:p>
          <a:p>
            <a:pPr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	ب- صافي </a:t>
            </a:r>
            <a:r>
              <a:rPr lang="ar-SA" sz="2600" b="1" dirty="0" err="1" smtClean="0">
                <a:cs typeface="Arial" pitchFamily="34" charset="0"/>
              </a:rPr>
              <a:t>المشتريات </a:t>
            </a:r>
            <a:r>
              <a:rPr lang="ar-SA" sz="2600" b="1" dirty="0" smtClean="0">
                <a:cs typeface="Arial" pitchFamily="34" charset="0"/>
              </a:rPr>
              <a:t>-  مخزون أول </a:t>
            </a:r>
            <a:r>
              <a:rPr lang="ar-SA" sz="2600" b="1" dirty="0" err="1" smtClean="0">
                <a:cs typeface="Arial" pitchFamily="34" charset="0"/>
              </a:rPr>
              <a:t>المدة </a:t>
            </a:r>
            <a:r>
              <a:rPr lang="ar-SA" sz="2600" b="1" dirty="0" smtClean="0">
                <a:cs typeface="Arial" pitchFamily="34" charset="0"/>
              </a:rPr>
              <a:t>-  مخزون آخر المدة.</a:t>
            </a:r>
          </a:p>
          <a:p>
            <a:pPr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	</a:t>
            </a:r>
            <a:r>
              <a:rPr lang="ar-SA" sz="2600" b="1" dirty="0" err="1" smtClean="0">
                <a:cs typeface="Arial" pitchFamily="34" charset="0"/>
              </a:rPr>
              <a:t>ج  </a:t>
            </a:r>
            <a:r>
              <a:rPr lang="ar-SA" sz="2600" b="1" dirty="0" smtClean="0">
                <a:cs typeface="Arial" pitchFamily="34" charset="0"/>
              </a:rPr>
              <a:t>- صافي </a:t>
            </a:r>
            <a:r>
              <a:rPr lang="ar-SA" sz="2600" b="1" dirty="0" err="1" smtClean="0">
                <a:cs typeface="Arial" pitchFamily="34" charset="0"/>
              </a:rPr>
              <a:t>المشتريات </a:t>
            </a:r>
            <a:r>
              <a:rPr lang="ar-SA" sz="2600" b="1" dirty="0" smtClean="0">
                <a:cs typeface="Arial" pitchFamily="34" charset="0"/>
              </a:rPr>
              <a:t>- مخزون أول </a:t>
            </a:r>
            <a:r>
              <a:rPr lang="ar-SA" sz="2600" b="1" dirty="0" err="1" smtClean="0">
                <a:cs typeface="Arial" pitchFamily="34" charset="0"/>
              </a:rPr>
              <a:t>المدة </a:t>
            </a:r>
            <a:r>
              <a:rPr lang="ar-SA" sz="2600" b="1" dirty="0" smtClean="0">
                <a:cs typeface="Arial" pitchFamily="34" charset="0"/>
              </a:rPr>
              <a:t>+ مخزون آخر المدة.</a:t>
            </a:r>
          </a:p>
          <a:p>
            <a:pPr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	</a:t>
            </a:r>
            <a:r>
              <a:rPr lang="ar-SA" sz="2600" b="1" dirty="0" err="1" smtClean="0">
                <a:cs typeface="Arial" pitchFamily="34" charset="0"/>
              </a:rPr>
              <a:t>د  </a:t>
            </a:r>
            <a:r>
              <a:rPr lang="ar-SA" sz="2600" b="1" dirty="0" smtClean="0">
                <a:cs typeface="Arial" pitchFamily="34" charset="0"/>
              </a:rPr>
              <a:t>- صافي </a:t>
            </a:r>
            <a:r>
              <a:rPr lang="ar-SA" sz="2600" b="1" dirty="0" err="1" smtClean="0">
                <a:cs typeface="Arial" pitchFamily="34" charset="0"/>
              </a:rPr>
              <a:t>المشتريات </a:t>
            </a:r>
            <a:r>
              <a:rPr lang="ar-SA" sz="2600" b="1" dirty="0" smtClean="0">
                <a:cs typeface="Arial" pitchFamily="34" charset="0"/>
              </a:rPr>
              <a:t>+ مخزون أول </a:t>
            </a:r>
            <a:r>
              <a:rPr lang="ar-SA" sz="2600" b="1" dirty="0" err="1" smtClean="0">
                <a:cs typeface="Arial" pitchFamily="34" charset="0"/>
              </a:rPr>
              <a:t>المدة </a:t>
            </a:r>
            <a:r>
              <a:rPr lang="ar-SA" sz="2600" b="1" dirty="0" smtClean="0">
                <a:cs typeface="Arial" pitchFamily="34" charset="0"/>
              </a:rPr>
              <a:t>- مخزون آخر المدة.</a:t>
            </a:r>
          </a:p>
          <a:p>
            <a:pPr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	</a:t>
            </a:r>
            <a:endParaRPr lang="en-GB" sz="2600" dirty="0" smtClean="0">
              <a:cs typeface="Arial" pitchFamily="34" charset="0"/>
            </a:endParaRPr>
          </a:p>
          <a:p>
            <a:pPr>
              <a:buFont typeface="Arial" pitchFamily="34" charset="0"/>
              <a:buNone/>
            </a:pPr>
            <a:endParaRPr lang="en-GB" sz="2600" dirty="0" smtClean="0">
              <a:cs typeface="Arial" pitchFamily="34" charset="0"/>
            </a:endParaRPr>
          </a:p>
        </p:txBody>
      </p:sp>
      <p:sp>
        <p:nvSpPr>
          <p:cNvPr id="348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34ECE993-B8A5-46AB-9626-ACF982CFBB07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30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570027" y="3581400"/>
            <a:ext cx="30813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b="1" dirty="0">
                <a:solidFill>
                  <a:srgbClr val="FF0000"/>
                </a:solidFill>
              </a:rPr>
              <a:t>الإجابة الصحيحة  (د)</a:t>
            </a:r>
            <a:endParaRPr lang="en-GB" sz="2800" dirty="0"/>
          </a:p>
        </p:txBody>
      </p:sp>
      <p:sp>
        <p:nvSpPr>
          <p:cNvPr id="34822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7C9DEFD3-32AE-4052-88AF-A5F1786BEB1D}" type="slidenum">
              <a:rPr lang="ar-SA" sz="1200">
                <a:solidFill>
                  <a:schemeClr val="bg1"/>
                </a:solidFill>
              </a:rPr>
              <a:pPr/>
              <a:t>30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34823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40725" y="4176713"/>
            <a:ext cx="7543800" cy="17230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شرح </a:t>
            </a:r>
            <a:r>
              <a:rPr lang="ar-SA" b="1" dirty="0">
                <a:solidFill>
                  <a:srgbClr val="FF0000"/>
                </a:solidFill>
              </a:rPr>
              <a:t>اضافي : </a:t>
            </a:r>
          </a:p>
          <a:p>
            <a:r>
              <a:rPr lang="ar-SA" b="1" dirty="0">
                <a:solidFill>
                  <a:srgbClr val="FF0000"/>
                </a:solidFill>
              </a:rPr>
              <a:t>الاجابة هي الفقرة </a:t>
            </a:r>
            <a:r>
              <a:rPr lang="ar-SA" b="1" dirty="0" smtClean="0">
                <a:solidFill>
                  <a:srgbClr val="FF0000"/>
                </a:solidFill>
              </a:rPr>
              <a:t>(د) </a:t>
            </a:r>
            <a:r>
              <a:rPr lang="ar-SA" b="1" dirty="0">
                <a:solidFill>
                  <a:srgbClr val="FF0000"/>
                </a:solidFill>
              </a:rPr>
              <a:t>لاننا كما درسنا في الشريحة </a:t>
            </a:r>
            <a:r>
              <a:rPr lang="ar-SA" b="1" dirty="0" smtClean="0">
                <a:solidFill>
                  <a:srgbClr val="FF0000"/>
                </a:solidFill>
              </a:rPr>
              <a:t>رقم 25 ، لأن :</a:t>
            </a:r>
          </a:p>
          <a:p>
            <a:r>
              <a:rPr lang="ar-SA" b="1" dirty="0">
                <a:solidFill>
                  <a:schemeClr val="tx1"/>
                </a:solidFill>
                <a:cs typeface="Arial" pitchFamily="34" charset="0"/>
              </a:rPr>
              <a:t>تكلفة المبيعات (البضاعة المباعة) = مخزون أول المدة + صافى المشتريات- مخزون أخر المدة</a:t>
            </a:r>
          </a:p>
          <a:p>
            <a:endParaRPr lang="ar-SA" b="1" dirty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sz="2000" b="1" dirty="0" smtClean="0">
                <a:solidFill>
                  <a:srgbClr val="FF0000"/>
                </a:solidFill>
              </a:rPr>
              <a:t>					شرح </a:t>
            </a:r>
            <a:r>
              <a:rPr lang="ar-SA" sz="2000" b="1" dirty="0">
                <a:solidFill>
                  <a:srgbClr val="FF0000"/>
                </a:solidFill>
              </a:rPr>
              <a:t>مقتبس بقلم </a:t>
            </a:r>
            <a:r>
              <a:rPr lang="en-US" sz="2000" b="1" dirty="0">
                <a:solidFill>
                  <a:srgbClr val="FF0000"/>
                </a:solidFill>
              </a:rPr>
              <a:t>turki 1400</a:t>
            </a:r>
            <a:endParaRPr lang="ar-SA" sz="2000" b="1" dirty="0"/>
          </a:p>
          <a:p>
            <a:endParaRPr lang="ar-SA" dirty="0"/>
          </a:p>
          <a:p>
            <a:pPr algn="ctr"/>
            <a:endParaRPr lang="ar-S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95300" y="381000"/>
            <a:ext cx="8915400" cy="762000"/>
          </a:xfrm>
        </p:spPr>
        <p:txBody>
          <a:bodyPr/>
          <a:lstStyle/>
          <a:p>
            <a:pPr marL="838200" indent="-838200" rtl="1"/>
            <a:r>
              <a:rPr lang="ar-SA" sz="2800" b="1" smtClean="0">
                <a:solidFill>
                  <a:srgbClr val="FF3300"/>
                </a:solidFill>
                <a:cs typeface="Arial" pitchFamily="34" charset="0"/>
              </a:rPr>
              <a:t>5</a:t>
            </a:r>
            <a:r>
              <a:rPr lang="ar-SA" b="1" smtClean="0">
                <a:cs typeface="Arial" pitchFamily="34" charset="0"/>
              </a:rPr>
              <a:t> </a:t>
            </a:r>
            <a:r>
              <a:rPr lang="ar-SA" sz="2800" b="1" smtClean="0">
                <a:solidFill>
                  <a:srgbClr val="FF3300"/>
                </a:solidFill>
                <a:cs typeface="Arial" pitchFamily="34" charset="0"/>
              </a:rPr>
              <a:t>– تكلفة البضاعة المتاحة للبيع عبارة عن :</a:t>
            </a:r>
            <a:endParaRPr lang="en-GB" sz="2800" b="1" smtClean="0">
              <a:solidFill>
                <a:srgbClr val="FF33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>
              <a:buFont typeface="Arial" pitchFamily="34" charset="0"/>
              <a:buNone/>
            </a:pPr>
            <a:r>
              <a:rPr lang="ar-SA" sz="2600" b="1" dirty="0" err="1" smtClean="0">
                <a:cs typeface="Arial" pitchFamily="34" charset="0"/>
              </a:rPr>
              <a:t>أ  </a:t>
            </a:r>
            <a:r>
              <a:rPr lang="ar-SA" sz="2600" b="1" dirty="0" smtClean="0">
                <a:cs typeface="Arial" pitchFamily="34" charset="0"/>
              </a:rPr>
              <a:t>- صافي </a:t>
            </a:r>
            <a:r>
              <a:rPr lang="ar-SA" sz="2600" b="1" dirty="0" err="1" smtClean="0">
                <a:cs typeface="Arial" pitchFamily="34" charset="0"/>
              </a:rPr>
              <a:t>المشتريات </a:t>
            </a:r>
            <a:r>
              <a:rPr lang="ar-SA" sz="2600" b="1" dirty="0" smtClean="0">
                <a:cs typeface="Arial" pitchFamily="34" charset="0"/>
              </a:rPr>
              <a:t>+ مخزون أول </a:t>
            </a:r>
            <a:r>
              <a:rPr lang="ar-SA" sz="2600" b="1" dirty="0" err="1" smtClean="0">
                <a:cs typeface="Arial" pitchFamily="34" charset="0"/>
              </a:rPr>
              <a:t>المدة </a:t>
            </a:r>
            <a:r>
              <a:rPr lang="ar-SA" sz="2600" b="1" dirty="0" smtClean="0">
                <a:cs typeface="Arial" pitchFamily="34" charset="0"/>
              </a:rPr>
              <a:t>+ مخزون آخر المدة.</a:t>
            </a:r>
          </a:p>
          <a:p>
            <a:pPr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	ب- صافي </a:t>
            </a:r>
            <a:r>
              <a:rPr lang="ar-SA" sz="2600" b="1" dirty="0" err="1" smtClean="0">
                <a:cs typeface="Arial" pitchFamily="34" charset="0"/>
              </a:rPr>
              <a:t>المشتريات </a:t>
            </a:r>
            <a:r>
              <a:rPr lang="ar-SA" sz="2600" b="1" dirty="0" smtClean="0">
                <a:cs typeface="Arial" pitchFamily="34" charset="0"/>
              </a:rPr>
              <a:t>-  مخزون أول </a:t>
            </a:r>
            <a:r>
              <a:rPr lang="ar-SA" sz="2600" b="1" dirty="0" err="1" smtClean="0">
                <a:cs typeface="Arial" pitchFamily="34" charset="0"/>
              </a:rPr>
              <a:t>المدة </a:t>
            </a:r>
            <a:r>
              <a:rPr lang="ar-SA" sz="2600" b="1" dirty="0" smtClean="0">
                <a:cs typeface="Arial" pitchFamily="34" charset="0"/>
              </a:rPr>
              <a:t>-  مخزون آخر المدة.</a:t>
            </a:r>
          </a:p>
          <a:p>
            <a:pPr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	</a:t>
            </a:r>
            <a:r>
              <a:rPr lang="ar-SA" sz="2600" b="1" dirty="0" err="1" smtClean="0">
                <a:cs typeface="Arial" pitchFamily="34" charset="0"/>
              </a:rPr>
              <a:t>ج  </a:t>
            </a:r>
            <a:r>
              <a:rPr lang="ar-SA" sz="2600" b="1" dirty="0" smtClean="0">
                <a:cs typeface="Arial" pitchFamily="34" charset="0"/>
              </a:rPr>
              <a:t>- صافي </a:t>
            </a:r>
            <a:r>
              <a:rPr lang="ar-SA" sz="2600" b="1" dirty="0" err="1" smtClean="0">
                <a:cs typeface="Arial" pitchFamily="34" charset="0"/>
              </a:rPr>
              <a:t>المشتريات </a:t>
            </a:r>
            <a:r>
              <a:rPr lang="ar-SA" sz="2600" b="1" dirty="0" smtClean="0">
                <a:cs typeface="Arial" pitchFamily="34" charset="0"/>
              </a:rPr>
              <a:t>- مخزون أول </a:t>
            </a:r>
            <a:r>
              <a:rPr lang="ar-SA" sz="2600" b="1" dirty="0" err="1" smtClean="0">
                <a:cs typeface="Arial" pitchFamily="34" charset="0"/>
              </a:rPr>
              <a:t>المدة </a:t>
            </a:r>
            <a:r>
              <a:rPr lang="ar-SA" sz="2600" b="1" dirty="0" smtClean="0">
                <a:cs typeface="Arial" pitchFamily="34" charset="0"/>
              </a:rPr>
              <a:t>+ مخزون آخر المدة.</a:t>
            </a:r>
          </a:p>
          <a:p>
            <a:pPr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	</a:t>
            </a:r>
            <a:r>
              <a:rPr lang="ar-SA" sz="2600" b="1" dirty="0" err="1" smtClean="0">
                <a:cs typeface="Arial" pitchFamily="34" charset="0"/>
              </a:rPr>
              <a:t>د  </a:t>
            </a:r>
            <a:r>
              <a:rPr lang="ar-SA" sz="2600" b="1" dirty="0" smtClean="0">
                <a:cs typeface="Arial" pitchFamily="34" charset="0"/>
              </a:rPr>
              <a:t>- صافي </a:t>
            </a:r>
            <a:r>
              <a:rPr lang="ar-SA" sz="2600" b="1" dirty="0" err="1" smtClean="0">
                <a:cs typeface="Arial" pitchFamily="34" charset="0"/>
              </a:rPr>
              <a:t>المشتريات </a:t>
            </a:r>
            <a:r>
              <a:rPr lang="ar-SA" sz="2600" b="1" dirty="0" smtClean="0">
                <a:cs typeface="Arial" pitchFamily="34" charset="0"/>
              </a:rPr>
              <a:t>+ مخزون أول المدة</a:t>
            </a:r>
          </a:p>
          <a:p>
            <a:pPr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	</a:t>
            </a:r>
            <a:endParaRPr lang="en-GB" sz="2600" dirty="0" smtClean="0">
              <a:cs typeface="Arial" pitchFamily="34" charset="0"/>
            </a:endParaRPr>
          </a:p>
          <a:p>
            <a:pPr>
              <a:buFont typeface="Arial" pitchFamily="34" charset="0"/>
              <a:buNone/>
            </a:pPr>
            <a:endParaRPr lang="en-GB" sz="2600" dirty="0" smtClean="0">
              <a:cs typeface="Arial" pitchFamily="34" charset="0"/>
            </a:endParaRPr>
          </a:p>
        </p:txBody>
      </p:sp>
      <p:sp>
        <p:nvSpPr>
          <p:cNvPr id="35844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1170A5D9-602C-4D1B-81AE-F0E535796BB5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31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581400" y="3505200"/>
            <a:ext cx="30813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b="1" dirty="0">
                <a:solidFill>
                  <a:srgbClr val="FF0000"/>
                </a:solidFill>
              </a:rPr>
              <a:t>الإجابة الصحيحة  (د)</a:t>
            </a:r>
            <a:endParaRPr lang="en-GB" sz="2800" dirty="0"/>
          </a:p>
        </p:txBody>
      </p:sp>
      <p:sp>
        <p:nvSpPr>
          <p:cNvPr id="35846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CDA82E7B-A881-45DC-B3AC-A981176CC19C}" type="slidenum">
              <a:rPr lang="ar-SA" sz="1200">
                <a:solidFill>
                  <a:schemeClr val="bg1"/>
                </a:solidFill>
              </a:rPr>
              <a:pPr/>
              <a:t>31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35847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40725" y="4176713"/>
            <a:ext cx="7543800" cy="17230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شرح </a:t>
            </a:r>
            <a:r>
              <a:rPr lang="ar-SA" b="1" dirty="0">
                <a:solidFill>
                  <a:srgbClr val="FF0000"/>
                </a:solidFill>
              </a:rPr>
              <a:t>اضافي : </a:t>
            </a:r>
          </a:p>
          <a:p>
            <a:r>
              <a:rPr lang="ar-SA" b="1" dirty="0">
                <a:solidFill>
                  <a:srgbClr val="FF0000"/>
                </a:solidFill>
              </a:rPr>
              <a:t>الاجابة هي الفقرة </a:t>
            </a:r>
            <a:r>
              <a:rPr lang="ar-SA" b="1" dirty="0" smtClean="0">
                <a:solidFill>
                  <a:srgbClr val="FF0000"/>
                </a:solidFill>
              </a:rPr>
              <a:t>(د) </a:t>
            </a:r>
            <a:r>
              <a:rPr lang="ar-SA" b="1" dirty="0">
                <a:solidFill>
                  <a:srgbClr val="FF0000"/>
                </a:solidFill>
              </a:rPr>
              <a:t>لاننا كما درسنا في الشريحة </a:t>
            </a:r>
            <a:r>
              <a:rPr lang="ar-SA" b="1" dirty="0" smtClean="0">
                <a:solidFill>
                  <a:srgbClr val="FF0000"/>
                </a:solidFill>
              </a:rPr>
              <a:t>رقم 25 ، لأن :</a:t>
            </a:r>
          </a:p>
          <a:p>
            <a:pPr lvl="1"/>
            <a:r>
              <a:rPr lang="ar-SA" sz="2000" b="1" dirty="0">
                <a:solidFill>
                  <a:schemeClr val="tx1"/>
                </a:solidFill>
                <a:cs typeface="Arial" pitchFamily="34" charset="0"/>
              </a:rPr>
              <a:t>تكلفة البضاعة المتاحة للبيع= مخزون أول المدة + صافى المشتريات</a:t>
            </a:r>
          </a:p>
          <a:p>
            <a:endParaRPr lang="ar-SA" b="1" dirty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sz="2000" b="1" dirty="0" smtClean="0">
                <a:solidFill>
                  <a:srgbClr val="FF0000"/>
                </a:solidFill>
              </a:rPr>
              <a:t>					شرح </a:t>
            </a:r>
            <a:r>
              <a:rPr lang="ar-SA" sz="2000" b="1" dirty="0">
                <a:solidFill>
                  <a:srgbClr val="FF0000"/>
                </a:solidFill>
              </a:rPr>
              <a:t>مقتبس بقلم </a:t>
            </a:r>
            <a:r>
              <a:rPr lang="en-US" sz="2000" b="1" dirty="0">
                <a:solidFill>
                  <a:srgbClr val="FF0000"/>
                </a:solidFill>
              </a:rPr>
              <a:t>turki 1400</a:t>
            </a:r>
            <a:endParaRPr lang="ar-SA" sz="2000" b="1" dirty="0"/>
          </a:p>
          <a:p>
            <a:endParaRPr lang="ar-SA" dirty="0"/>
          </a:p>
          <a:p>
            <a:pPr algn="ctr"/>
            <a:endParaRPr lang="ar-S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95300" y="381000"/>
            <a:ext cx="8915400" cy="762000"/>
          </a:xfrm>
        </p:spPr>
        <p:txBody>
          <a:bodyPr/>
          <a:lstStyle/>
          <a:p>
            <a:pPr marL="838200" indent="-838200" rtl="1"/>
            <a:r>
              <a:rPr lang="ar-SA" sz="2800" b="1" dirty="0" err="1" smtClean="0">
                <a:solidFill>
                  <a:srgbClr val="FF3300"/>
                </a:solidFill>
                <a:cs typeface="Arial" pitchFamily="34" charset="0"/>
              </a:rPr>
              <a:t>6 </a:t>
            </a:r>
            <a:r>
              <a:rPr lang="ar-SA" sz="2800" b="1" dirty="0" smtClean="0">
                <a:solidFill>
                  <a:srgbClr val="FF3300"/>
                </a:solidFill>
                <a:cs typeface="Arial" pitchFamily="34" charset="0"/>
              </a:rPr>
              <a:t>– مجمل </a:t>
            </a:r>
            <a:r>
              <a:rPr lang="ar-SA" sz="2800" b="1" dirty="0" err="1" smtClean="0">
                <a:solidFill>
                  <a:srgbClr val="FF3300"/>
                </a:solidFill>
                <a:cs typeface="Arial" pitchFamily="34" charset="0"/>
              </a:rPr>
              <a:t>الربح </a:t>
            </a:r>
            <a:r>
              <a:rPr lang="ar-SA" sz="2800" b="1" dirty="0" smtClean="0">
                <a:solidFill>
                  <a:srgbClr val="FF3300"/>
                </a:solidFill>
                <a:cs typeface="Arial" pitchFamily="34" charset="0"/>
              </a:rPr>
              <a:t>(الخسارة) عن الفترة يمكن الحصول عليه بالشكل التالي:</a:t>
            </a:r>
            <a:endParaRPr lang="en-GB" sz="2800" b="1" dirty="0" smtClean="0">
              <a:solidFill>
                <a:srgbClr val="FF33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-9525" y="1174750"/>
            <a:ext cx="9906000" cy="4525963"/>
          </a:xfrm>
        </p:spPr>
        <p:txBody>
          <a:bodyPr/>
          <a:lstStyle/>
          <a:p>
            <a:pPr lvl="1" rtl="1">
              <a:buFont typeface="Arial" pitchFamily="34" charset="0"/>
              <a:buNone/>
            </a:pPr>
            <a:r>
              <a:rPr lang="ar-SA" b="1" dirty="0" err="1" smtClean="0">
                <a:cs typeface="Arial" pitchFamily="34" charset="0"/>
              </a:rPr>
              <a:t>أ  </a:t>
            </a:r>
            <a:r>
              <a:rPr lang="ar-SA" b="1" dirty="0" smtClean="0">
                <a:cs typeface="Arial" pitchFamily="34" charset="0"/>
              </a:rPr>
              <a:t>-  صافي المبيعات– صافي المشتريات</a:t>
            </a:r>
          </a:p>
          <a:p>
            <a:pPr rtl="1">
              <a:buFont typeface="Arial" pitchFamily="34" charset="0"/>
              <a:buNone/>
            </a:pPr>
            <a:r>
              <a:rPr lang="ar-SA" sz="2800" b="1" dirty="0" smtClean="0">
                <a:cs typeface="Arial" pitchFamily="34" charset="0"/>
              </a:rPr>
              <a:t>	</a:t>
            </a:r>
            <a:r>
              <a:rPr lang="ar-SA" sz="2800" b="1" dirty="0" err="1" smtClean="0">
                <a:cs typeface="Arial" pitchFamily="34" charset="0"/>
              </a:rPr>
              <a:t>ب </a:t>
            </a:r>
            <a:r>
              <a:rPr lang="ar-SA" sz="2800" b="1" dirty="0" smtClean="0">
                <a:cs typeface="Arial" pitchFamily="34" charset="0"/>
              </a:rPr>
              <a:t>– صافي </a:t>
            </a:r>
            <a:r>
              <a:rPr lang="ar-SA" sz="2800" b="1" dirty="0" err="1" smtClean="0">
                <a:cs typeface="Arial" pitchFamily="34" charset="0"/>
              </a:rPr>
              <a:t>المبيعات </a:t>
            </a:r>
            <a:r>
              <a:rPr lang="ar-SA" sz="2800" b="1" dirty="0" smtClean="0">
                <a:cs typeface="Arial" pitchFamily="34" charset="0"/>
              </a:rPr>
              <a:t>– تكلفة المبيعات</a:t>
            </a:r>
          </a:p>
          <a:p>
            <a:pPr rtl="1">
              <a:buNone/>
            </a:pPr>
            <a:r>
              <a:rPr lang="ar-SA" sz="2800" b="1" dirty="0" smtClean="0">
                <a:cs typeface="Arial" pitchFamily="34" charset="0"/>
              </a:rPr>
              <a:t>	</a:t>
            </a:r>
            <a:r>
              <a:rPr lang="ar-SA" sz="2800" b="1" dirty="0" err="1" smtClean="0">
                <a:cs typeface="Arial" pitchFamily="34" charset="0"/>
              </a:rPr>
              <a:t>ج </a:t>
            </a:r>
            <a:r>
              <a:rPr lang="ar-SA" sz="2800" b="1" dirty="0" smtClean="0">
                <a:cs typeface="Arial" pitchFamily="34" charset="0"/>
              </a:rPr>
              <a:t>– صافي </a:t>
            </a:r>
            <a:r>
              <a:rPr lang="ar-SA" sz="2800" b="1" dirty="0" err="1" smtClean="0">
                <a:cs typeface="Arial" pitchFamily="34" charset="0"/>
              </a:rPr>
              <a:t>المبيعات </a:t>
            </a:r>
            <a:r>
              <a:rPr lang="ar-SA" sz="2800" b="1" dirty="0" smtClean="0">
                <a:cs typeface="Arial" pitchFamily="34" charset="0"/>
              </a:rPr>
              <a:t>– تكلفة </a:t>
            </a:r>
            <a:r>
              <a:rPr lang="ar-SA" sz="2800" b="1" dirty="0" err="1" smtClean="0">
                <a:cs typeface="Arial" pitchFamily="34" charset="0"/>
              </a:rPr>
              <a:t>المبيعات </a:t>
            </a:r>
            <a:r>
              <a:rPr lang="ar-SA" sz="2800" b="1" dirty="0" smtClean="0">
                <a:cs typeface="Arial" pitchFamily="34" charset="0"/>
              </a:rPr>
              <a:t>– المصروفات </a:t>
            </a:r>
            <a:r>
              <a:rPr lang="ar-SA" sz="2800" b="1" dirty="0" err="1" smtClean="0">
                <a:cs typeface="Arial" pitchFamily="34" charset="0"/>
              </a:rPr>
              <a:t>التشغيلية </a:t>
            </a:r>
            <a:r>
              <a:rPr lang="ar-SA" sz="2600" b="1" dirty="0" smtClean="0">
                <a:cs typeface="Arial" pitchFamily="34" charset="0"/>
              </a:rPr>
              <a:t>(</a:t>
            </a:r>
            <a:r>
              <a:rPr lang="ar-SA" sz="2600" b="1" dirty="0" err="1" smtClean="0">
                <a:cs typeface="Arial" pitchFamily="34" charset="0"/>
              </a:rPr>
              <a:t>البيعية</a:t>
            </a:r>
            <a:r>
              <a:rPr lang="ar-SA" sz="2600" b="1" dirty="0" smtClean="0">
                <a:cs typeface="Arial" pitchFamily="34" charset="0"/>
              </a:rPr>
              <a:t> والإدارية</a:t>
            </a:r>
            <a:r>
              <a:rPr lang="ar-SA" sz="2600" b="1" dirty="0" err="1" smtClean="0">
                <a:cs typeface="Arial" pitchFamily="34" charset="0"/>
              </a:rPr>
              <a:t>)</a:t>
            </a:r>
            <a:endParaRPr lang="ar-SA" sz="2600" b="1" dirty="0" smtClean="0">
              <a:cs typeface="Arial" pitchFamily="34" charset="0"/>
            </a:endParaRPr>
          </a:p>
          <a:p>
            <a:pPr rtl="1">
              <a:buNone/>
            </a:pPr>
            <a:r>
              <a:rPr lang="ar-SA" sz="2800" b="1" dirty="0" smtClean="0">
                <a:cs typeface="Arial" pitchFamily="34" charset="0"/>
              </a:rPr>
              <a:t>	د – صافي المبيعات – تكلفة المبيعات + المصروفات التشغيلية.</a:t>
            </a:r>
          </a:p>
          <a:p>
            <a:pPr rtl="1">
              <a:buNone/>
            </a:pPr>
            <a:endParaRPr lang="ar-SA" sz="2800" b="1" dirty="0">
              <a:cs typeface="Arial" pitchFamily="34" charset="0"/>
            </a:endParaRPr>
          </a:p>
          <a:p>
            <a:pPr marL="342900" lvl="1" indent="-342900" rtl="1">
              <a:buNone/>
            </a:pPr>
            <a:endParaRPr lang="ar-SA" sz="2000" b="1" dirty="0">
              <a:cs typeface="Arial" pitchFamily="34" charset="0"/>
            </a:endParaRPr>
          </a:p>
        </p:txBody>
      </p:sp>
      <p:sp>
        <p:nvSpPr>
          <p:cNvPr id="37892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D130AB44-46C9-489E-A678-9229F44228DA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32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581400" y="3276600"/>
            <a:ext cx="30813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b="1" dirty="0">
                <a:solidFill>
                  <a:srgbClr val="FF0000"/>
                </a:solidFill>
              </a:rPr>
              <a:t>الإجابة الصحيحة  (ب)</a:t>
            </a:r>
            <a:endParaRPr lang="en-GB" sz="2800" dirty="0"/>
          </a:p>
        </p:txBody>
      </p:sp>
      <p:sp>
        <p:nvSpPr>
          <p:cNvPr id="37894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EC59C82B-CE08-4A8A-820B-748AE5FCE098}" type="slidenum">
              <a:rPr lang="ar-SA" sz="1200">
                <a:solidFill>
                  <a:schemeClr val="bg1"/>
                </a:solidFill>
              </a:rPr>
              <a:pPr/>
              <a:t>32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37895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40725" y="4176713"/>
            <a:ext cx="7543800" cy="17230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شرح </a:t>
            </a:r>
            <a:r>
              <a:rPr lang="ar-SA" b="1" dirty="0">
                <a:solidFill>
                  <a:srgbClr val="FF0000"/>
                </a:solidFill>
              </a:rPr>
              <a:t>اضافي : </a:t>
            </a:r>
          </a:p>
          <a:p>
            <a:r>
              <a:rPr lang="ar-SA" b="1" dirty="0">
                <a:solidFill>
                  <a:srgbClr val="FF0000"/>
                </a:solidFill>
              </a:rPr>
              <a:t>الاجابة هي الفقرة </a:t>
            </a:r>
            <a:r>
              <a:rPr lang="ar-SA" b="1" dirty="0" smtClean="0">
                <a:solidFill>
                  <a:srgbClr val="FF0000"/>
                </a:solidFill>
              </a:rPr>
              <a:t>(ب) </a:t>
            </a:r>
            <a:r>
              <a:rPr lang="ar-SA" b="1" dirty="0">
                <a:solidFill>
                  <a:srgbClr val="FF0000"/>
                </a:solidFill>
              </a:rPr>
              <a:t>لاننا كما درسنا في الشريحة </a:t>
            </a:r>
            <a:r>
              <a:rPr lang="ar-SA" b="1" dirty="0" smtClean="0">
                <a:solidFill>
                  <a:srgbClr val="FF0000"/>
                </a:solidFill>
              </a:rPr>
              <a:t>رقم 25 ، لأن :</a:t>
            </a:r>
          </a:p>
          <a:p>
            <a:r>
              <a:rPr lang="ar-SA" sz="2000" b="1" dirty="0" smtClean="0">
                <a:solidFill>
                  <a:schemeClr val="tx1"/>
                </a:solidFill>
                <a:cs typeface="Arial" pitchFamily="34" charset="0"/>
              </a:rPr>
              <a:t>مجمل الربح أو الخسارة = صافى المبيعات - تكلفة المبيعات (البضاعة المباعة)</a:t>
            </a:r>
            <a:endParaRPr lang="ar-SA" b="1" dirty="0" smtClean="0">
              <a:solidFill>
                <a:schemeClr val="tx1"/>
              </a:solidFill>
              <a:cs typeface="Arial" pitchFamily="34" charset="0"/>
            </a:endParaRPr>
          </a:p>
          <a:p>
            <a:r>
              <a:rPr lang="ar-SA" sz="2000" b="1" dirty="0" smtClean="0">
                <a:solidFill>
                  <a:srgbClr val="FF0000"/>
                </a:solidFill>
              </a:rPr>
              <a:t>		</a:t>
            </a:r>
          </a:p>
          <a:p>
            <a:r>
              <a:rPr lang="ar-SA" sz="2000" b="1" dirty="0">
                <a:solidFill>
                  <a:srgbClr val="FF0000"/>
                </a:solidFill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                                      			شرح </a:t>
            </a:r>
            <a:r>
              <a:rPr lang="ar-SA" sz="2000" b="1" dirty="0">
                <a:solidFill>
                  <a:srgbClr val="FF0000"/>
                </a:solidFill>
              </a:rPr>
              <a:t>مقتبس بقلم </a:t>
            </a:r>
            <a:r>
              <a:rPr lang="en-US" sz="2000" b="1" dirty="0">
                <a:solidFill>
                  <a:srgbClr val="FF0000"/>
                </a:solidFill>
              </a:rPr>
              <a:t>turki 1400</a:t>
            </a:r>
            <a:endParaRPr lang="ar-SA" sz="2000" b="1" dirty="0"/>
          </a:p>
          <a:p>
            <a:endParaRPr lang="ar-SA" dirty="0"/>
          </a:p>
          <a:p>
            <a:pPr algn="ctr"/>
            <a:endParaRPr lang="ar-S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4800" y="228600"/>
            <a:ext cx="9144000" cy="1295400"/>
          </a:xfrm>
        </p:spPr>
        <p:txBody>
          <a:bodyPr/>
          <a:lstStyle/>
          <a:p>
            <a:pPr rtl="1">
              <a:lnSpc>
                <a:spcPct val="75000"/>
              </a:lnSpc>
            </a:pPr>
            <a:r>
              <a:rPr lang="ar-SA" sz="2800" b="1" dirty="0" smtClean="0">
                <a:solidFill>
                  <a:srgbClr val="FF3300"/>
                </a:solidFill>
                <a:cs typeface="Simplified Arabic" pitchFamily="2" charset="-78"/>
              </a:rPr>
              <a:t>7- إذا علمت أن الخصم مسموح </a:t>
            </a:r>
            <a:r>
              <a:rPr lang="ar-SA" sz="2800" b="1" dirty="0" err="1" smtClean="0">
                <a:solidFill>
                  <a:srgbClr val="FF3300"/>
                </a:solidFill>
                <a:cs typeface="Simplified Arabic" pitchFamily="2" charset="-78"/>
              </a:rPr>
              <a:t>به</a:t>
            </a:r>
            <a:r>
              <a:rPr lang="ar-SA" sz="2800" b="1" dirty="0" smtClean="0">
                <a:solidFill>
                  <a:srgbClr val="FF3300"/>
                </a:solidFill>
                <a:cs typeface="Simplified Arabic" pitchFamily="2" charset="-78"/>
              </a:rPr>
              <a:t> 1000- مسموحات المبيعات </a:t>
            </a:r>
            <a:r>
              <a:rPr lang="ar-SA" sz="2800" b="1" dirty="0" err="1" smtClean="0">
                <a:solidFill>
                  <a:srgbClr val="FF3300"/>
                </a:solidFill>
                <a:cs typeface="Simplified Arabic" pitchFamily="2" charset="-78"/>
              </a:rPr>
              <a:t>3000 </a:t>
            </a:r>
            <a:r>
              <a:rPr lang="ar-SA" sz="2800" b="1" dirty="0" smtClean="0">
                <a:solidFill>
                  <a:srgbClr val="FF3300"/>
                </a:solidFill>
                <a:cs typeface="Simplified Arabic" pitchFamily="2" charset="-78"/>
              </a:rPr>
              <a:t>-مردودات المبيعات 2000- إجمالى المبيعات</a:t>
            </a:r>
            <a:r>
              <a:rPr lang="ar-SA" sz="4800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ar-SA" sz="2800" b="1" dirty="0" smtClean="0">
                <a:solidFill>
                  <a:srgbClr val="FF3300"/>
                </a:solidFill>
                <a:cs typeface="Simplified Arabic" pitchFamily="2" charset="-78"/>
              </a:rPr>
              <a:t>40000 فإن صافى المبيعات هو:</a:t>
            </a:r>
            <a:endParaRPr lang="en-GB" sz="2800" b="1" dirty="0" smtClean="0">
              <a:solidFill>
                <a:srgbClr val="FF3300"/>
              </a:solidFill>
              <a:cs typeface="Simplified Arabic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95300" y="2133600"/>
            <a:ext cx="8915400" cy="3992563"/>
          </a:xfrm>
        </p:spPr>
        <p:txBody>
          <a:bodyPr/>
          <a:lstStyle/>
          <a:p>
            <a:pPr marL="609600" indent="-609600" rtl="1">
              <a:buFont typeface="Arial" pitchFamily="34" charset="0"/>
              <a:buAutoNum type="arabic2Minus"/>
            </a:pPr>
            <a:r>
              <a:rPr lang="ar-SA" smtClean="0">
                <a:cs typeface="Arial" pitchFamily="34" charset="0"/>
              </a:rPr>
              <a:t>40000 ريال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smtClean="0">
                <a:cs typeface="Arial" pitchFamily="34" charset="0"/>
              </a:rPr>
              <a:t>34000 ريال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smtClean="0">
                <a:cs typeface="Arial" pitchFamily="34" charset="0"/>
              </a:rPr>
              <a:t>43500 ريال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smtClean="0">
                <a:cs typeface="Arial" pitchFamily="34" charset="0"/>
              </a:rPr>
              <a:t>6500 ريال</a:t>
            </a:r>
            <a:endParaRPr lang="en-US" smtClean="0">
              <a:cs typeface="Arial" pitchFamily="34" charset="0"/>
            </a:endParaRPr>
          </a:p>
          <a:p>
            <a:pPr marL="609600" indent="-609600" algn="ctr" rtl="1">
              <a:buFont typeface="Arial" pitchFamily="34" charset="0"/>
              <a:buNone/>
            </a:pPr>
            <a:r>
              <a:rPr lang="ar-SA" sz="2000" smtClean="0">
                <a:cs typeface="Arial" pitchFamily="34" charset="0"/>
              </a:rPr>
              <a:t>صافى المبيعات= اجمالى المبيعات- مردودات المبيعات- مسموحات المبيعات- الخصم المسموح به </a:t>
            </a:r>
          </a:p>
          <a:p>
            <a:pPr marL="609600" indent="-609600" algn="ctr" rtl="1">
              <a:buFont typeface="Arial" pitchFamily="34" charset="0"/>
              <a:buNone/>
            </a:pPr>
            <a:r>
              <a:rPr lang="ar-SA" sz="2000" smtClean="0">
                <a:cs typeface="Arial" pitchFamily="34" charset="0"/>
              </a:rPr>
              <a:t>= 40000- 2000- 3000- 1000= </a:t>
            </a:r>
            <a:r>
              <a:rPr lang="ar-SA" sz="2000" smtClean="0">
                <a:solidFill>
                  <a:srgbClr val="FF6600"/>
                </a:solidFill>
                <a:cs typeface="Arial" pitchFamily="34" charset="0"/>
              </a:rPr>
              <a:t>34000</a:t>
            </a:r>
            <a:endParaRPr lang="en-GB" sz="2000" smtClean="0">
              <a:solidFill>
                <a:srgbClr val="FF6600"/>
              </a:solidFill>
              <a:cs typeface="Arial" pitchFamily="34" charset="0"/>
            </a:endParaRPr>
          </a:p>
        </p:txBody>
      </p:sp>
      <p:sp>
        <p:nvSpPr>
          <p:cNvPr id="3891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441EAB36-244B-40D9-9377-A788758209BC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33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657600" y="5334000"/>
            <a:ext cx="30813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b="1">
                <a:solidFill>
                  <a:srgbClr val="FF0000"/>
                </a:solidFill>
              </a:rPr>
              <a:t>الإجابة الصحيحة  (ب)</a:t>
            </a:r>
            <a:endParaRPr lang="en-GB" sz="2800"/>
          </a:p>
        </p:txBody>
      </p:sp>
      <p:sp>
        <p:nvSpPr>
          <p:cNvPr id="38918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9F998F9A-967D-412E-A08B-B9CFA0E6F9E4}" type="slidenum">
              <a:rPr lang="ar-SA" sz="1200">
                <a:solidFill>
                  <a:schemeClr val="bg1"/>
                </a:solidFill>
              </a:rPr>
              <a:pPr/>
              <a:t>33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38919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4800" y="228600"/>
            <a:ext cx="9144000" cy="1295400"/>
          </a:xfrm>
        </p:spPr>
        <p:txBody>
          <a:bodyPr/>
          <a:lstStyle/>
          <a:p>
            <a:pPr rtl="1">
              <a:lnSpc>
                <a:spcPct val="75000"/>
              </a:lnSpc>
            </a:pPr>
            <a:r>
              <a:rPr lang="ar-SA" sz="2800" b="1" dirty="0" smtClean="0">
                <a:solidFill>
                  <a:srgbClr val="FF3300"/>
                </a:solidFill>
                <a:cs typeface="Simplified Arabic" pitchFamily="2" charset="-78"/>
              </a:rPr>
              <a:t>8- إذا علمت أن  </a:t>
            </a:r>
            <a:r>
              <a:rPr lang="ar-SA" sz="2800" b="1" dirty="0" smtClean="0">
                <a:solidFill>
                  <a:schemeClr val="tx1"/>
                </a:solidFill>
                <a:cs typeface="Simplified Arabic" pitchFamily="2" charset="-78"/>
              </a:rPr>
              <a:t>الخصم المكتسب</a:t>
            </a:r>
            <a:r>
              <a:rPr lang="ar-SA" sz="2800" b="1" dirty="0" smtClean="0">
                <a:solidFill>
                  <a:srgbClr val="FF3300"/>
                </a:solidFill>
                <a:cs typeface="Simplified Arabic" pitchFamily="2" charset="-78"/>
              </a:rPr>
              <a:t> </a:t>
            </a:r>
            <a:r>
              <a:rPr lang="ar-SA" sz="2800" b="1" dirty="0" smtClean="0">
                <a:solidFill>
                  <a:schemeClr val="tx1"/>
                </a:solidFill>
                <a:cs typeface="Simplified Arabic" pitchFamily="2" charset="-78"/>
              </a:rPr>
              <a:t>1000</a:t>
            </a:r>
            <a:r>
              <a:rPr lang="ar-SA" sz="2800" b="1" dirty="0" smtClean="0">
                <a:solidFill>
                  <a:srgbClr val="FF3300"/>
                </a:solidFill>
                <a:cs typeface="Simplified Arabic" pitchFamily="2" charset="-78"/>
              </a:rPr>
              <a:t>- مسموحات المبيعات </a:t>
            </a:r>
            <a:r>
              <a:rPr lang="ar-SA" sz="2800" b="1" dirty="0" err="1" smtClean="0">
                <a:solidFill>
                  <a:srgbClr val="FF3300"/>
                </a:solidFill>
                <a:cs typeface="Simplified Arabic" pitchFamily="2" charset="-78"/>
              </a:rPr>
              <a:t>3000 </a:t>
            </a:r>
            <a:r>
              <a:rPr lang="ar-SA" sz="2800" b="1" dirty="0" smtClean="0">
                <a:solidFill>
                  <a:srgbClr val="FF3300"/>
                </a:solidFill>
                <a:cs typeface="Simplified Arabic" pitchFamily="2" charset="-78"/>
              </a:rPr>
              <a:t>-مردودات المبيعات 2000- إجمالى المبيعات</a:t>
            </a:r>
            <a:r>
              <a:rPr lang="ar-SA" sz="4800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ar-SA" sz="2800" b="1" dirty="0" smtClean="0">
                <a:solidFill>
                  <a:srgbClr val="FF3300"/>
                </a:solidFill>
                <a:cs typeface="Simplified Arabic" pitchFamily="2" charset="-78"/>
              </a:rPr>
              <a:t>40000 فإن صافى المبيعات هو:</a:t>
            </a:r>
            <a:endParaRPr lang="en-GB" sz="2800" b="1" dirty="0" smtClean="0">
              <a:solidFill>
                <a:srgbClr val="FF3300"/>
              </a:solidFill>
              <a:cs typeface="Simplified Arabic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95300" y="2133600"/>
            <a:ext cx="8915400" cy="3992563"/>
          </a:xfrm>
        </p:spPr>
        <p:txBody>
          <a:bodyPr/>
          <a:lstStyle/>
          <a:p>
            <a:pPr marL="609600" indent="-609600" rtl="1">
              <a:buFont typeface="Arial" pitchFamily="34" charset="0"/>
              <a:buAutoNum type="arabic2Minus"/>
            </a:pPr>
            <a:r>
              <a:rPr lang="ar-SA" smtClean="0">
                <a:cs typeface="Arial" pitchFamily="34" charset="0"/>
              </a:rPr>
              <a:t>40000 ريال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smtClean="0">
                <a:cs typeface="Arial" pitchFamily="34" charset="0"/>
              </a:rPr>
              <a:t>35000 ريال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smtClean="0">
                <a:cs typeface="Arial" pitchFamily="34" charset="0"/>
              </a:rPr>
              <a:t>43500 ريال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smtClean="0">
                <a:cs typeface="Arial" pitchFamily="34" charset="0"/>
              </a:rPr>
              <a:t>6500 ريال</a:t>
            </a:r>
          </a:p>
          <a:p>
            <a:pPr marL="609600" indent="-609600" algn="ctr" rtl="1">
              <a:buFont typeface="Arial" pitchFamily="34" charset="0"/>
              <a:buNone/>
            </a:pPr>
            <a:r>
              <a:rPr lang="ar-SA" sz="2000" smtClean="0">
                <a:cs typeface="Arial" pitchFamily="34" charset="0"/>
              </a:rPr>
              <a:t>صافى المبيعات= اجمالى المبيعات- مردودات المبيعات- مسموحات المبيعات- الخصم المسموح به </a:t>
            </a:r>
          </a:p>
          <a:p>
            <a:pPr marL="609600" indent="-609600" algn="ctr" rtl="1">
              <a:buFont typeface="Arial" pitchFamily="34" charset="0"/>
              <a:buNone/>
            </a:pPr>
            <a:r>
              <a:rPr lang="ar-SA" sz="2000" smtClean="0">
                <a:cs typeface="Arial" pitchFamily="34" charset="0"/>
              </a:rPr>
              <a:t>= 40000- 2000- 3000- 0= </a:t>
            </a:r>
            <a:r>
              <a:rPr lang="ar-SA" sz="2000" smtClean="0">
                <a:solidFill>
                  <a:srgbClr val="FF6600"/>
                </a:solidFill>
                <a:cs typeface="Arial" pitchFamily="34" charset="0"/>
              </a:rPr>
              <a:t>35000</a:t>
            </a:r>
            <a:endParaRPr lang="en-GB" sz="2000" smtClean="0">
              <a:solidFill>
                <a:srgbClr val="FF6600"/>
              </a:solidFill>
              <a:cs typeface="Arial" pitchFamily="34" charset="0"/>
            </a:endParaRPr>
          </a:p>
          <a:p>
            <a:pPr marL="609600" indent="-609600" rtl="1"/>
            <a:endParaRPr lang="en-GB" smtClean="0">
              <a:cs typeface="Arial" pitchFamily="34" charset="0"/>
            </a:endParaRPr>
          </a:p>
        </p:txBody>
      </p:sp>
      <p:sp>
        <p:nvSpPr>
          <p:cNvPr id="3994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EB3FFAC6-DEB1-4C9F-A5F6-0BC7B24B6C0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34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657600" y="5562600"/>
            <a:ext cx="30813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b="1">
                <a:solidFill>
                  <a:srgbClr val="FF0000"/>
                </a:solidFill>
              </a:rPr>
              <a:t>الإجابة الصحيحة  (ب)</a:t>
            </a:r>
            <a:endParaRPr lang="en-GB" sz="2800"/>
          </a:p>
        </p:txBody>
      </p:sp>
      <p:sp>
        <p:nvSpPr>
          <p:cNvPr id="39942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4F0C7C09-5CB5-4664-B40E-C9FF89FAE5BB}" type="slidenum">
              <a:rPr lang="ar-SA" sz="1200">
                <a:solidFill>
                  <a:schemeClr val="bg1"/>
                </a:solidFill>
              </a:rPr>
              <a:pPr/>
              <a:t>34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39943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4800" y="228600"/>
            <a:ext cx="9144000" cy="1295400"/>
          </a:xfrm>
        </p:spPr>
        <p:txBody>
          <a:bodyPr/>
          <a:lstStyle/>
          <a:p>
            <a:pPr rtl="1">
              <a:lnSpc>
                <a:spcPct val="75000"/>
              </a:lnSpc>
            </a:pPr>
            <a:r>
              <a:rPr lang="ar-SA" sz="2800" b="1" dirty="0" smtClean="0">
                <a:solidFill>
                  <a:srgbClr val="FF3300"/>
                </a:solidFill>
                <a:cs typeface="Simplified Arabic" pitchFamily="2" charset="-78"/>
              </a:rPr>
              <a:t>9- إذا علمت أن  الخصم المسموح </a:t>
            </a:r>
            <a:r>
              <a:rPr lang="ar-SA" sz="2800" b="1" dirty="0" err="1" smtClean="0">
                <a:solidFill>
                  <a:srgbClr val="FF3300"/>
                </a:solidFill>
                <a:cs typeface="Simplified Arabic" pitchFamily="2" charset="-78"/>
              </a:rPr>
              <a:t>به</a:t>
            </a:r>
            <a:r>
              <a:rPr lang="ar-SA" sz="2800" b="1" dirty="0" smtClean="0">
                <a:solidFill>
                  <a:srgbClr val="FF3300"/>
                </a:solidFill>
                <a:cs typeface="Simplified Arabic" pitchFamily="2" charset="-78"/>
              </a:rPr>
              <a:t> 1000- </a:t>
            </a:r>
            <a:r>
              <a:rPr lang="ar-SA" sz="2800" b="1" dirty="0" smtClean="0">
                <a:solidFill>
                  <a:schemeClr val="tx1"/>
                </a:solidFill>
                <a:cs typeface="Simplified Arabic" pitchFamily="2" charset="-78"/>
              </a:rPr>
              <a:t>مسموحات المشتريات </a:t>
            </a:r>
            <a:r>
              <a:rPr lang="ar-SA" sz="2800" b="1" dirty="0" err="1" smtClean="0">
                <a:solidFill>
                  <a:schemeClr val="tx1"/>
                </a:solidFill>
                <a:cs typeface="Simplified Arabic" pitchFamily="2" charset="-78"/>
              </a:rPr>
              <a:t>3500</a:t>
            </a:r>
            <a:r>
              <a:rPr lang="ar-SA" sz="2800" b="1" dirty="0" err="1" smtClean="0">
                <a:solidFill>
                  <a:srgbClr val="FF3300"/>
                </a:solidFill>
                <a:cs typeface="Simplified Arabic" pitchFamily="2" charset="-78"/>
              </a:rPr>
              <a:t> </a:t>
            </a:r>
            <a:r>
              <a:rPr lang="ar-SA" sz="2800" b="1" dirty="0" smtClean="0">
                <a:solidFill>
                  <a:srgbClr val="FF3300"/>
                </a:solidFill>
                <a:cs typeface="Simplified Arabic" pitchFamily="2" charset="-78"/>
              </a:rPr>
              <a:t>-مردودات المبيعات 2000- إجمالى المبيعات</a:t>
            </a:r>
            <a:r>
              <a:rPr lang="ar-SA" sz="4800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ar-SA" sz="2800" b="1" dirty="0" smtClean="0">
                <a:solidFill>
                  <a:srgbClr val="FF3300"/>
                </a:solidFill>
                <a:cs typeface="Simplified Arabic" pitchFamily="2" charset="-78"/>
              </a:rPr>
              <a:t>43000 فإن صافى المبيعات هى:</a:t>
            </a:r>
            <a:endParaRPr lang="en-GB" sz="2800" b="1" dirty="0" smtClean="0">
              <a:solidFill>
                <a:srgbClr val="FF3300"/>
              </a:solidFill>
              <a:cs typeface="Simplified Arabic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95300" y="2133600"/>
            <a:ext cx="8915400" cy="3992563"/>
          </a:xfrm>
        </p:spPr>
        <p:txBody>
          <a:bodyPr/>
          <a:lstStyle/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40000 ريال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35500 ريال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43500 ريال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6500 ريال</a:t>
            </a:r>
          </a:p>
          <a:p>
            <a:pPr marL="609600" indent="-609600" algn="ctr" rtl="1">
              <a:buFont typeface="Arial" pitchFamily="34" charset="0"/>
              <a:buNone/>
            </a:pPr>
            <a:r>
              <a:rPr lang="ar-SA" sz="2000" dirty="0" smtClean="0">
                <a:cs typeface="Arial" pitchFamily="34" charset="0"/>
              </a:rPr>
              <a:t>صافى المبيعات= اجمالى المبيعات- مردودات المبيعات- مسموحات المبيعات- الخصم المسموح </a:t>
            </a:r>
            <a:r>
              <a:rPr lang="ar-SA" sz="2000" dirty="0" err="1" smtClean="0">
                <a:cs typeface="Arial" pitchFamily="34" charset="0"/>
              </a:rPr>
              <a:t>به</a:t>
            </a:r>
            <a:r>
              <a:rPr lang="ar-SA" sz="2000" dirty="0" smtClean="0">
                <a:cs typeface="Arial" pitchFamily="34" charset="0"/>
              </a:rPr>
              <a:t> </a:t>
            </a:r>
          </a:p>
          <a:p>
            <a:pPr marL="609600" indent="-609600" algn="ctr" rtl="1">
              <a:buFont typeface="Arial" pitchFamily="34" charset="0"/>
              <a:buNone/>
            </a:pPr>
            <a:r>
              <a:rPr lang="ar-SA" sz="2000" dirty="0" smtClean="0">
                <a:cs typeface="Arial" pitchFamily="34" charset="0"/>
              </a:rPr>
              <a:t>= 43000- 2000- 0- 1000= </a:t>
            </a:r>
            <a:r>
              <a:rPr lang="ar-SA" sz="2000" dirty="0" smtClean="0">
                <a:solidFill>
                  <a:srgbClr val="FF6600"/>
                </a:solidFill>
                <a:cs typeface="Arial" pitchFamily="34" charset="0"/>
              </a:rPr>
              <a:t>40000 ريال</a:t>
            </a:r>
            <a:endParaRPr lang="en-GB" sz="2000" dirty="0" smtClean="0">
              <a:solidFill>
                <a:srgbClr val="FF6600"/>
              </a:solidFill>
              <a:cs typeface="Arial" pitchFamily="34" charset="0"/>
            </a:endParaRPr>
          </a:p>
          <a:p>
            <a:pPr marL="609600" indent="-609600" rtl="1"/>
            <a:endParaRPr lang="en-GB" dirty="0" smtClean="0">
              <a:cs typeface="Arial" pitchFamily="34" charset="0"/>
            </a:endParaRPr>
          </a:p>
        </p:txBody>
      </p:sp>
      <p:sp>
        <p:nvSpPr>
          <p:cNvPr id="40964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CFE603C5-21E9-4B1A-965F-1E28AC64193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35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657600" y="5638800"/>
            <a:ext cx="30813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b="1">
                <a:solidFill>
                  <a:srgbClr val="FF0000"/>
                </a:solidFill>
              </a:rPr>
              <a:t>الإجابة الصحيحة  (أ)</a:t>
            </a:r>
            <a:endParaRPr lang="en-GB" sz="2800"/>
          </a:p>
        </p:txBody>
      </p:sp>
      <p:sp>
        <p:nvSpPr>
          <p:cNvPr id="40966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B43207C2-8CCF-4994-AB0A-98309BBC0896}" type="slidenum">
              <a:rPr lang="ar-SA" sz="1200">
                <a:solidFill>
                  <a:schemeClr val="bg1"/>
                </a:solidFill>
              </a:rPr>
              <a:pPr/>
              <a:t>35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40967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4800" y="228600"/>
            <a:ext cx="9144000" cy="1295400"/>
          </a:xfrm>
        </p:spPr>
        <p:txBody>
          <a:bodyPr/>
          <a:lstStyle/>
          <a:p>
            <a:pPr rtl="1">
              <a:lnSpc>
                <a:spcPct val="75000"/>
              </a:lnSpc>
            </a:pPr>
            <a:r>
              <a:rPr lang="ar-SA" sz="2800" b="1" dirty="0" smtClean="0">
                <a:solidFill>
                  <a:srgbClr val="FF3300"/>
                </a:solidFill>
                <a:cs typeface="Arial" pitchFamily="34" charset="0"/>
              </a:rPr>
              <a:t>10- يتم إقفال  جميع الحسابات الآتية في  حساب ملخص الدخل بالجانب المدين  </a:t>
            </a:r>
            <a:r>
              <a:rPr lang="ar-SA" sz="2800" b="1" u="sng" dirty="0" smtClean="0">
                <a:solidFill>
                  <a:schemeClr val="tx1"/>
                </a:solidFill>
                <a:cs typeface="Arial" pitchFamily="34" charset="0"/>
              </a:rPr>
              <a:t>ماعدا </a:t>
            </a:r>
            <a:r>
              <a:rPr lang="ar-SA" sz="2800" b="1" u="sng" dirty="0" err="1" smtClean="0">
                <a:solidFill>
                  <a:schemeClr val="tx1"/>
                </a:solidFill>
                <a:cs typeface="Arial" pitchFamily="34" charset="0"/>
              </a:rPr>
              <a:t>حساب :</a:t>
            </a:r>
            <a:r>
              <a:rPr lang="en-US" sz="4800" dirty="0" smtClean="0">
                <a:cs typeface="Arial" pitchFamily="34" charset="0"/>
              </a:rPr>
              <a:t> </a:t>
            </a:r>
            <a:endParaRPr lang="en-GB" sz="4800" dirty="0" smtClean="0"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34976" y="1372393"/>
            <a:ext cx="8915400" cy="3992563"/>
          </a:xfrm>
        </p:spPr>
        <p:txBody>
          <a:bodyPr/>
          <a:lstStyle/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مخزون آخر المدة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الرسوم الجمركية على المشتريات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مخزون أول المدة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مسموحات المبيعات</a:t>
            </a:r>
            <a:endParaRPr lang="en-GB" dirty="0" smtClean="0">
              <a:cs typeface="Arial" pitchFamily="34" charset="0"/>
            </a:endParaRPr>
          </a:p>
        </p:txBody>
      </p:sp>
      <p:sp>
        <p:nvSpPr>
          <p:cNvPr id="41988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AE82829-81DA-409C-BDDB-914E66B5C65B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36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60456" y="2971800"/>
            <a:ext cx="30813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b="1">
                <a:solidFill>
                  <a:srgbClr val="FF0000"/>
                </a:solidFill>
              </a:rPr>
              <a:t>الإجابة الصحيحة  (أ)</a:t>
            </a:r>
            <a:endParaRPr lang="en-GB" sz="2800"/>
          </a:p>
        </p:txBody>
      </p:sp>
      <p:sp>
        <p:nvSpPr>
          <p:cNvPr id="41990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DD19BE8D-D0BE-48D0-B928-84D0DF189653}" type="slidenum">
              <a:rPr lang="ar-SA" sz="1200">
                <a:solidFill>
                  <a:schemeClr val="bg1"/>
                </a:solidFill>
              </a:rPr>
              <a:pPr/>
              <a:t>36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41991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40725" y="3733800"/>
            <a:ext cx="7543800" cy="21659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شرح </a:t>
            </a:r>
            <a:r>
              <a:rPr lang="ar-SA" b="1" dirty="0">
                <a:solidFill>
                  <a:srgbClr val="FF0000"/>
                </a:solidFill>
              </a:rPr>
              <a:t>اضافي : </a:t>
            </a:r>
          </a:p>
          <a:p>
            <a:r>
              <a:rPr lang="ar-SA" b="1" dirty="0">
                <a:solidFill>
                  <a:srgbClr val="FF0000"/>
                </a:solidFill>
              </a:rPr>
              <a:t>الاجابة هي الفقرة </a:t>
            </a:r>
            <a:r>
              <a:rPr lang="ar-SA" b="1" dirty="0" smtClean="0">
                <a:solidFill>
                  <a:srgbClr val="FF0000"/>
                </a:solidFill>
              </a:rPr>
              <a:t>(أ) </a:t>
            </a:r>
            <a:r>
              <a:rPr lang="ar-SA" b="1" dirty="0">
                <a:solidFill>
                  <a:srgbClr val="FF0000"/>
                </a:solidFill>
              </a:rPr>
              <a:t>لاننا كما درسنا </a:t>
            </a:r>
            <a:r>
              <a:rPr lang="ar-SA" b="1" dirty="0" smtClean="0">
                <a:solidFill>
                  <a:srgbClr val="FF0000"/>
                </a:solidFill>
              </a:rPr>
              <a:t>سابقا انه يتم اقفال جميع الحسابات بالجانب المدين ومن ضمنها (</a:t>
            </a:r>
            <a:r>
              <a:rPr lang="ar-SA" b="1" dirty="0">
                <a:solidFill>
                  <a:srgbClr val="FF0000"/>
                </a:solidFill>
                <a:cs typeface="Arial" pitchFamily="34" charset="0"/>
              </a:rPr>
              <a:t>الرسوم الجمركية على </a:t>
            </a: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المشتريات  ، مخزون </a:t>
            </a:r>
            <a:r>
              <a:rPr lang="ar-SA" b="1" dirty="0">
                <a:solidFill>
                  <a:srgbClr val="FF0000"/>
                </a:solidFill>
                <a:cs typeface="Arial" pitchFamily="34" charset="0"/>
              </a:rPr>
              <a:t>أول </a:t>
            </a: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المدة ، مسموحات المبيعات) </a:t>
            </a:r>
            <a:r>
              <a:rPr lang="ar-SA" sz="2000" b="1" u="sng" dirty="0" smtClean="0">
                <a:solidFill>
                  <a:srgbClr val="FF0000"/>
                </a:solidFill>
                <a:cs typeface="Arial" pitchFamily="34" charset="0"/>
              </a:rPr>
              <a:t>ماعدا </a:t>
            </a:r>
          </a:p>
          <a:p>
            <a:r>
              <a:rPr lang="ar-SA" sz="2000" b="1" u="sng" dirty="0" smtClean="0">
                <a:solidFill>
                  <a:schemeClr val="tx1"/>
                </a:solidFill>
                <a:cs typeface="Arial" pitchFamily="34" charset="0"/>
              </a:rPr>
              <a:t>مخزون اخر المدة ( حيث يظهر بالجانب الدائن  في حساب ملخص الدخل – القسم العلوي)</a:t>
            </a:r>
            <a:r>
              <a:rPr lang="ar-SA" sz="2000" b="1" dirty="0" smtClean="0">
                <a:solidFill>
                  <a:srgbClr val="FF0000"/>
                </a:solidFill>
              </a:rPr>
              <a:t>	</a:t>
            </a:r>
          </a:p>
          <a:p>
            <a:r>
              <a:rPr lang="ar-SA" sz="2000" b="1" dirty="0">
                <a:solidFill>
                  <a:srgbClr val="FF0000"/>
                </a:solidFill>
              </a:rPr>
              <a:t>	</a:t>
            </a:r>
            <a:r>
              <a:rPr lang="ar-SA" sz="2000" b="1" dirty="0" smtClean="0">
                <a:solidFill>
                  <a:srgbClr val="FF0000"/>
                </a:solidFill>
              </a:rPr>
              <a:t>				</a:t>
            </a:r>
            <a:endParaRPr lang="ar-SA" dirty="0"/>
          </a:p>
          <a:p>
            <a:pPr algn="ctr"/>
            <a:r>
              <a:rPr lang="ar-SA" b="1" dirty="0" smtClean="0">
                <a:solidFill>
                  <a:srgbClr val="FF0000"/>
                </a:solidFill>
              </a:rPr>
              <a:t>					شرح </a:t>
            </a:r>
            <a:r>
              <a:rPr lang="ar-SA" b="1" dirty="0">
                <a:solidFill>
                  <a:srgbClr val="FF0000"/>
                </a:solidFill>
              </a:rPr>
              <a:t>مقتبس بقلم </a:t>
            </a:r>
            <a:r>
              <a:rPr lang="en-US" b="1" dirty="0">
                <a:solidFill>
                  <a:srgbClr val="FF0000"/>
                </a:solidFill>
              </a:rPr>
              <a:t>turki 1400</a:t>
            </a:r>
            <a:endParaRPr lang="ar-SA" b="1" dirty="0"/>
          </a:p>
          <a:p>
            <a:pPr algn="ctr"/>
            <a:endParaRPr lang="ar-S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4800" y="228600"/>
            <a:ext cx="9144000" cy="1295400"/>
          </a:xfrm>
        </p:spPr>
        <p:txBody>
          <a:bodyPr/>
          <a:lstStyle/>
          <a:p>
            <a:pPr rtl="1">
              <a:lnSpc>
                <a:spcPct val="75000"/>
              </a:lnSpc>
            </a:pPr>
            <a:r>
              <a:rPr lang="ar-SA" sz="2800" b="1" dirty="0" smtClean="0">
                <a:solidFill>
                  <a:srgbClr val="FF3300"/>
                </a:solidFill>
                <a:cs typeface="Arial" pitchFamily="34" charset="0"/>
              </a:rPr>
              <a:t>11- يتم إقفال  جميع الحسابات الآتية في  حساب ملخص الدخل بالجانب الدائن </a:t>
            </a:r>
            <a:r>
              <a:rPr lang="ar-SA" sz="2800" b="1" u="sng" dirty="0" smtClean="0">
                <a:solidFill>
                  <a:schemeClr val="tx1"/>
                </a:solidFill>
                <a:cs typeface="Arial" pitchFamily="34" charset="0"/>
              </a:rPr>
              <a:t>ماعدا  حساب:</a:t>
            </a:r>
            <a:r>
              <a:rPr lang="en-US" sz="4800" dirty="0" smtClean="0">
                <a:cs typeface="Arial" pitchFamily="34" charset="0"/>
              </a:rPr>
              <a:t> </a:t>
            </a:r>
            <a:endParaRPr lang="en-GB" sz="4800" dirty="0" smtClean="0"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95300" y="2133600"/>
            <a:ext cx="8915400" cy="3992563"/>
          </a:xfrm>
        </p:spPr>
        <p:txBody>
          <a:bodyPr/>
          <a:lstStyle/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مخزون آخر المدة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المبيعات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مردودات المشتريات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الخصم المسموح </a:t>
            </a:r>
            <a:r>
              <a:rPr lang="ar-SA" dirty="0" err="1" smtClean="0">
                <a:cs typeface="Arial" pitchFamily="34" charset="0"/>
              </a:rPr>
              <a:t>به</a:t>
            </a:r>
            <a:endParaRPr lang="en-GB" dirty="0" smtClean="0">
              <a:cs typeface="Arial" pitchFamily="34" charset="0"/>
            </a:endParaRPr>
          </a:p>
        </p:txBody>
      </p:sp>
      <p:sp>
        <p:nvSpPr>
          <p:cNvPr id="43012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312E1B70-920E-4DF2-B99B-0675A5DBD5A7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37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105400" y="5105400"/>
            <a:ext cx="30813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b="1">
                <a:solidFill>
                  <a:srgbClr val="FF0000"/>
                </a:solidFill>
              </a:rPr>
              <a:t>الإجابة الصحيحة  (د)</a:t>
            </a:r>
            <a:endParaRPr lang="en-GB" sz="2800"/>
          </a:p>
        </p:txBody>
      </p:sp>
      <p:sp>
        <p:nvSpPr>
          <p:cNvPr id="43014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3919BB68-DEB3-4444-BE7F-A9A04A783A5F}" type="slidenum">
              <a:rPr lang="ar-SA" sz="1200">
                <a:solidFill>
                  <a:schemeClr val="bg1"/>
                </a:solidFill>
              </a:rPr>
              <a:pPr/>
              <a:t>37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43015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76225" y="1223500"/>
            <a:ext cx="3657600" cy="41471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شرح </a:t>
            </a:r>
            <a:r>
              <a:rPr lang="ar-SA" b="1" dirty="0">
                <a:solidFill>
                  <a:srgbClr val="FF0000"/>
                </a:solidFill>
              </a:rPr>
              <a:t>اضافي : </a:t>
            </a:r>
          </a:p>
          <a:p>
            <a:r>
              <a:rPr lang="ar-SA" b="1" dirty="0">
                <a:solidFill>
                  <a:srgbClr val="FF0000"/>
                </a:solidFill>
              </a:rPr>
              <a:t>الاجابة هي الفقرة </a:t>
            </a:r>
            <a:r>
              <a:rPr lang="ar-SA" b="1" dirty="0" smtClean="0">
                <a:solidFill>
                  <a:srgbClr val="FF0000"/>
                </a:solidFill>
              </a:rPr>
              <a:t>( د)  </a:t>
            </a:r>
            <a:r>
              <a:rPr lang="ar-SA" b="1" dirty="0">
                <a:solidFill>
                  <a:srgbClr val="FF0000"/>
                </a:solidFill>
              </a:rPr>
              <a:t>لاننا كما درسنا </a:t>
            </a:r>
            <a:r>
              <a:rPr lang="ar-SA" b="1" dirty="0" smtClean="0">
                <a:solidFill>
                  <a:srgbClr val="FF0000"/>
                </a:solidFill>
              </a:rPr>
              <a:t>سابقا انه يتم اقفال جميع الحسابات بالجانب الدائن ومن ضمنها (</a:t>
            </a: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المبيعات ، مخزون اخر المدة ، مردودات المشتريات) </a:t>
            </a:r>
            <a:r>
              <a:rPr lang="ar-SA" sz="2000" b="1" u="sng" dirty="0" smtClean="0">
                <a:solidFill>
                  <a:srgbClr val="FF0000"/>
                </a:solidFill>
                <a:cs typeface="Arial" pitchFamily="34" charset="0"/>
              </a:rPr>
              <a:t>ماعدا </a:t>
            </a:r>
          </a:p>
          <a:p>
            <a:r>
              <a:rPr lang="ar-SA" sz="2000" b="1" u="sng" dirty="0" smtClean="0">
                <a:solidFill>
                  <a:schemeClr val="tx1"/>
                </a:solidFill>
                <a:cs typeface="Arial" pitchFamily="34" charset="0"/>
              </a:rPr>
              <a:t>الخصم المسموح به ( حيث يظهر بالجانب المدين في حساب ملخص الدخل – القسم العلوي)</a:t>
            </a:r>
            <a:r>
              <a:rPr lang="ar-SA" sz="2000" b="1" dirty="0" smtClean="0">
                <a:solidFill>
                  <a:srgbClr val="FF0000"/>
                </a:solidFill>
              </a:rPr>
              <a:t>	</a:t>
            </a:r>
          </a:p>
          <a:p>
            <a:r>
              <a:rPr lang="ar-SA" sz="2000" b="1" dirty="0">
                <a:solidFill>
                  <a:srgbClr val="FF0000"/>
                </a:solidFill>
              </a:rPr>
              <a:t>	</a:t>
            </a:r>
            <a:r>
              <a:rPr lang="ar-SA" sz="2000" b="1" dirty="0" smtClean="0">
                <a:solidFill>
                  <a:srgbClr val="FF0000"/>
                </a:solidFill>
              </a:rPr>
              <a:t>				</a:t>
            </a:r>
            <a:endParaRPr lang="ar-SA" dirty="0"/>
          </a:p>
          <a:p>
            <a:pPr algn="ctr"/>
            <a:r>
              <a:rPr lang="ar-SA" b="1" dirty="0" smtClean="0">
                <a:solidFill>
                  <a:srgbClr val="FF0000"/>
                </a:solidFill>
              </a:rPr>
              <a:t>				شرح </a:t>
            </a:r>
            <a:r>
              <a:rPr lang="ar-SA" b="1" dirty="0">
                <a:solidFill>
                  <a:srgbClr val="FF0000"/>
                </a:solidFill>
              </a:rPr>
              <a:t>مقتبس بقلم </a:t>
            </a:r>
            <a:r>
              <a:rPr lang="en-US" b="1" dirty="0">
                <a:solidFill>
                  <a:srgbClr val="FF0000"/>
                </a:solidFill>
              </a:rPr>
              <a:t>turki 1400</a:t>
            </a:r>
            <a:endParaRPr lang="ar-SA" b="1" dirty="0"/>
          </a:p>
          <a:p>
            <a:pPr algn="ctr"/>
            <a:endParaRPr lang="ar-S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4800" y="228600"/>
            <a:ext cx="9144000" cy="1295400"/>
          </a:xfrm>
        </p:spPr>
        <p:txBody>
          <a:bodyPr/>
          <a:lstStyle/>
          <a:p>
            <a:pPr rtl="1">
              <a:lnSpc>
                <a:spcPct val="75000"/>
              </a:lnSpc>
            </a:pPr>
            <a:r>
              <a:rPr lang="ar-SA" sz="2800" b="1" dirty="0" smtClean="0">
                <a:solidFill>
                  <a:srgbClr val="FF3300"/>
                </a:solidFill>
                <a:cs typeface="Arial" pitchFamily="34" charset="0"/>
              </a:rPr>
              <a:t>12- أى من الحسابات التالية </a:t>
            </a:r>
            <a:r>
              <a:rPr lang="ar-SA" sz="2800" b="1" u="sng" dirty="0" smtClean="0">
                <a:solidFill>
                  <a:schemeClr val="tx1"/>
                </a:solidFill>
                <a:cs typeface="Arial" pitchFamily="34" charset="0"/>
              </a:rPr>
              <a:t>تظهر في كل من</a:t>
            </a:r>
            <a:r>
              <a:rPr lang="ar-SA" sz="2800" b="1" dirty="0" smtClean="0">
                <a:solidFill>
                  <a:srgbClr val="FF3300"/>
                </a:solidFill>
                <a:cs typeface="Arial" pitchFamily="34" charset="0"/>
              </a:rPr>
              <a:t> ملخص الدخل وقائمة المركز المالى</a:t>
            </a:r>
            <a:r>
              <a:rPr lang="en-US" sz="4800" dirty="0" smtClean="0">
                <a:cs typeface="Arial" pitchFamily="34" charset="0"/>
              </a:rPr>
              <a:t> </a:t>
            </a:r>
            <a:endParaRPr lang="en-GB" sz="4800" dirty="0" smtClean="0"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95300" y="2133600"/>
            <a:ext cx="8915400" cy="3992563"/>
          </a:xfrm>
        </p:spPr>
        <p:txBody>
          <a:bodyPr/>
          <a:lstStyle/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صافى الربح أو صافى الخسارة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الدائنون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أوراق القبض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المبيعات</a:t>
            </a:r>
          </a:p>
        </p:txBody>
      </p:sp>
      <p:sp>
        <p:nvSpPr>
          <p:cNvPr id="4403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333C33AA-9334-4020-B410-134FF152D01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38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105400" y="5105400"/>
            <a:ext cx="30813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b="1">
                <a:solidFill>
                  <a:srgbClr val="FF0000"/>
                </a:solidFill>
              </a:rPr>
              <a:t>الإجابة الصحيحة  (أ)</a:t>
            </a:r>
            <a:endParaRPr lang="en-GB" sz="2800"/>
          </a:p>
        </p:txBody>
      </p:sp>
      <p:sp>
        <p:nvSpPr>
          <p:cNvPr id="44038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74E9C56D-ACFB-4157-A81E-3C4D0D4E7B43}" type="slidenum">
              <a:rPr lang="ar-SA" sz="1200">
                <a:solidFill>
                  <a:schemeClr val="bg1"/>
                </a:solidFill>
              </a:rPr>
              <a:pPr/>
              <a:t>38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44039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1223500"/>
            <a:ext cx="4495800" cy="41471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chemeClr val="bg1"/>
                </a:solidFill>
              </a:rPr>
              <a:t>شرح </a:t>
            </a:r>
            <a:r>
              <a:rPr lang="ar-SA" b="1" dirty="0">
                <a:solidFill>
                  <a:schemeClr val="bg1"/>
                </a:solidFill>
              </a:rPr>
              <a:t>اضافي : </a:t>
            </a:r>
          </a:p>
          <a:p>
            <a:r>
              <a:rPr lang="ar-SA" b="1" dirty="0">
                <a:solidFill>
                  <a:schemeClr val="bg1"/>
                </a:solidFill>
              </a:rPr>
              <a:t>الاجابة هي الفقرة </a:t>
            </a:r>
            <a:r>
              <a:rPr lang="ar-SA" b="1" dirty="0" smtClean="0">
                <a:solidFill>
                  <a:schemeClr val="bg1"/>
                </a:solidFill>
              </a:rPr>
              <a:t>( أ )  </a:t>
            </a:r>
            <a:r>
              <a:rPr lang="ar-SA" b="1" dirty="0">
                <a:solidFill>
                  <a:schemeClr val="bg1"/>
                </a:solidFill>
              </a:rPr>
              <a:t>لاننا كما درسنا </a:t>
            </a:r>
            <a:r>
              <a:rPr lang="ar-SA" b="1" dirty="0" smtClean="0">
                <a:solidFill>
                  <a:schemeClr val="bg1"/>
                </a:solidFill>
              </a:rPr>
              <a:t>سابقا</a:t>
            </a:r>
          </a:p>
          <a:p>
            <a:endParaRPr lang="ar-SA" b="1" dirty="0" smtClean="0">
              <a:solidFill>
                <a:schemeClr val="bg1"/>
              </a:solidFill>
            </a:endParaRPr>
          </a:p>
          <a:p>
            <a:r>
              <a:rPr lang="ar-SA" b="1" dirty="0" smtClean="0">
                <a:solidFill>
                  <a:schemeClr val="bg1"/>
                </a:solidFill>
              </a:rPr>
              <a:t>الدائنون ( يظهر في قائمة المركز المالي – الخصوم)</a:t>
            </a:r>
          </a:p>
          <a:p>
            <a:endParaRPr lang="ar-SA" b="1" dirty="0" smtClean="0">
              <a:solidFill>
                <a:schemeClr val="bg1"/>
              </a:solidFill>
            </a:endParaRPr>
          </a:p>
          <a:p>
            <a:r>
              <a:rPr lang="ar-SA" b="1" dirty="0" smtClean="0">
                <a:solidFill>
                  <a:schemeClr val="bg1"/>
                </a:solidFill>
              </a:rPr>
              <a:t>اوراق قبض( يظهر في قائمة المركز المالي – الاصول المتداولة )</a:t>
            </a:r>
          </a:p>
          <a:p>
            <a:endParaRPr lang="ar-SA" b="1" dirty="0" smtClean="0">
              <a:solidFill>
                <a:schemeClr val="bg1"/>
              </a:solidFill>
            </a:endParaRPr>
          </a:p>
          <a:p>
            <a:r>
              <a:rPr lang="ar-SA" b="1" dirty="0" smtClean="0">
                <a:solidFill>
                  <a:schemeClr val="bg1"/>
                </a:solidFill>
              </a:rPr>
              <a:t>المبيعات ( تظهر في حساب ملخص الدخل في الجانب الدائن)</a:t>
            </a:r>
          </a:p>
          <a:p>
            <a:endParaRPr lang="ar-SA" b="1" dirty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chemeClr val="bg1"/>
                </a:solidFill>
              </a:rPr>
              <a:t>		شرح </a:t>
            </a:r>
            <a:r>
              <a:rPr lang="ar-SA" b="1" dirty="0">
                <a:solidFill>
                  <a:schemeClr val="bg1"/>
                </a:solidFill>
              </a:rPr>
              <a:t>مقتبس بقلم </a:t>
            </a:r>
            <a:r>
              <a:rPr lang="en-US" b="1" dirty="0">
                <a:solidFill>
                  <a:schemeClr val="bg1"/>
                </a:solidFill>
              </a:rPr>
              <a:t>turki 1400</a:t>
            </a:r>
            <a:endParaRPr lang="ar-SA" b="1" dirty="0">
              <a:solidFill>
                <a:schemeClr val="bg1"/>
              </a:solidFill>
            </a:endParaRPr>
          </a:p>
          <a:p>
            <a:pPr algn="ctr"/>
            <a:endParaRPr lang="ar-S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4800" y="228600"/>
            <a:ext cx="9144000" cy="1295400"/>
          </a:xfrm>
        </p:spPr>
        <p:txBody>
          <a:bodyPr/>
          <a:lstStyle/>
          <a:p>
            <a:pPr rtl="1">
              <a:lnSpc>
                <a:spcPct val="75000"/>
              </a:lnSpc>
            </a:pPr>
            <a:r>
              <a:rPr lang="ar-SA" sz="2800" b="1" dirty="0" smtClean="0">
                <a:solidFill>
                  <a:srgbClr val="FF3300"/>
                </a:solidFill>
                <a:cs typeface="Arial" pitchFamily="34" charset="0"/>
              </a:rPr>
              <a:t>13- أى من الحسابات التالية </a:t>
            </a:r>
            <a:r>
              <a:rPr lang="ar-SA" sz="2800" b="1" u="sng" dirty="0" smtClean="0">
                <a:solidFill>
                  <a:schemeClr val="tx1"/>
                </a:solidFill>
                <a:cs typeface="Arial" pitchFamily="34" charset="0"/>
              </a:rPr>
              <a:t>تظهر في كل من</a:t>
            </a:r>
            <a:r>
              <a:rPr lang="ar-SA" sz="2800" b="1" dirty="0" smtClean="0">
                <a:solidFill>
                  <a:srgbClr val="FF3300"/>
                </a:solidFill>
                <a:cs typeface="Arial" pitchFamily="34" charset="0"/>
              </a:rPr>
              <a:t> ملخص الدخل وقائمة المركز المالى</a:t>
            </a:r>
            <a:r>
              <a:rPr lang="en-US" sz="4800" dirty="0" smtClean="0">
                <a:cs typeface="Arial" pitchFamily="34" charset="0"/>
              </a:rPr>
              <a:t> </a:t>
            </a:r>
            <a:endParaRPr lang="en-GB" sz="4800" dirty="0" smtClean="0"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3400" y="1752600"/>
            <a:ext cx="8915400" cy="3992563"/>
          </a:xfrm>
        </p:spPr>
        <p:txBody>
          <a:bodyPr/>
          <a:lstStyle/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الدائنون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أوراق القبض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المبيعات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مخزون </a:t>
            </a:r>
            <a:r>
              <a:rPr lang="ar-SA" dirty="0" err="1" smtClean="0">
                <a:cs typeface="Arial" pitchFamily="34" charset="0"/>
              </a:rPr>
              <a:t>آخرالمدة</a:t>
            </a:r>
            <a:endParaRPr lang="ar-SA" dirty="0" smtClean="0">
              <a:cs typeface="Arial" pitchFamily="34" charset="0"/>
            </a:endParaRPr>
          </a:p>
        </p:txBody>
      </p:sp>
      <p:sp>
        <p:nvSpPr>
          <p:cNvPr id="4506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5C1E865B-8E18-417D-BCD2-B9F2F42F2877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39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883322" y="4586287"/>
            <a:ext cx="30813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الإجابة الصحيحة  (د)</a:t>
            </a:r>
            <a:endParaRPr lang="en-GB" sz="2800" dirty="0"/>
          </a:p>
        </p:txBody>
      </p:sp>
      <p:sp>
        <p:nvSpPr>
          <p:cNvPr id="45062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B04365AD-02A2-44A1-8FB1-68C2D96EC8AB}" type="slidenum">
              <a:rPr lang="ar-SA" sz="1200">
                <a:solidFill>
                  <a:schemeClr val="bg1"/>
                </a:solidFill>
              </a:rPr>
              <a:pPr/>
              <a:t>39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45063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1223501"/>
            <a:ext cx="4495800" cy="38819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chemeClr val="bg1"/>
                </a:solidFill>
              </a:rPr>
              <a:t>شرح </a:t>
            </a:r>
            <a:r>
              <a:rPr lang="ar-SA" b="1" dirty="0">
                <a:solidFill>
                  <a:schemeClr val="bg1"/>
                </a:solidFill>
              </a:rPr>
              <a:t>اضافي : </a:t>
            </a:r>
          </a:p>
          <a:p>
            <a:r>
              <a:rPr lang="ar-SA" b="1" dirty="0">
                <a:solidFill>
                  <a:schemeClr val="bg1"/>
                </a:solidFill>
              </a:rPr>
              <a:t>الاجابة هي الفقرة </a:t>
            </a:r>
            <a:r>
              <a:rPr lang="ar-SA" b="1" dirty="0" smtClean="0">
                <a:solidFill>
                  <a:schemeClr val="bg1"/>
                </a:solidFill>
              </a:rPr>
              <a:t>( د )  </a:t>
            </a:r>
            <a:r>
              <a:rPr lang="ar-SA" b="1" dirty="0">
                <a:solidFill>
                  <a:schemeClr val="bg1"/>
                </a:solidFill>
              </a:rPr>
              <a:t>لاننا كما درسنا </a:t>
            </a:r>
            <a:r>
              <a:rPr lang="ar-SA" b="1" dirty="0" smtClean="0">
                <a:solidFill>
                  <a:schemeClr val="bg1"/>
                </a:solidFill>
              </a:rPr>
              <a:t>سابقا</a:t>
            </a:r>
          </a:p>
          <a:p>
            <a:endParaRPr lang="ar-SA" b="1" dirty="0" smtClean="0">
              <a:solidFill>
                <a:schemeClr val="bg1"/>
              </a:solidFill>
            </a:endParaRPr>
          </a:p>
          <a:p>
            <a:r>
              <a:rPr lang="ar-SA" b="1" dirty="0" smtClean="0">
                <a:solidFill>
                  <a:schemeClr val="bg1"/>
                </a:solidFill>
              </a:rPr>
              <a:t>الدائنون ( يظهر في قائمة المركز المالي – الخصوم)</a:t>
            </a:r>
          </a:p>
          <a:p>
            <a:endParaRPr lang="ar-SA" b="1" dirty="0" smtClean="0">
              <a:solidFill>
                <a:schemeClr val="bg1"/>
              </a:solidFill>
            </a:endParaRPr>
          </a:p>
          <a:p>
            <a:r>
              <a:rPr lang="ar-SA" b="1" dirty="0" smtClean="0">
                <a:solidFill>
                  <a:schemeClr val="bg1"/>
                </a:solidFill>
              </a:rPr>
              <a:t>اوراق قبض( يظهر في قائمة المركز المالي – الاصول المتداولة )</a:t>
            </a:r>
          </a:p>
          <a:p>
            <a:endParaRPr lang="ar-SA" b="1" dirty="0" smtClean="0">
              <a:solidFill>
                <a:schemeClr val="bg1"/>
              </a:solidFill>
            </a:endParaRPr>
          </a:p>
          <a:p>
            <a:r>
              <a:rPr lang="ar-SA" b="1" dirty="0" smtClean="0">
                <a:solidFill>
                  <a:schemeClr val="bg1"/>
                </a:solidFill>
              </a:rPr>
              <a:t>المبيعات ( تظهر في حساب ملخص الدخل في الجانب الدائن)</a:t>
            </a:r>
          </a:p>
          <a:p>
            <a:endParaRPr lang="ar-SA" b="1" dirty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chemeClr val="bg1"/>
                </a:solidFill>
              </a:rPr>
              <a:t>		شرح </a:t>
            </a:r>
            <a:r>
              <a:rPr lang="ar-SA" b="1" dirty="0">
                <a:solidFill>
                  <a:schemeClr val="bg1"/>
                </a:solidFill>
              </a:rPr>
              <a:t>مقتبس بقلم </a:t>
            </a:r>
            <a:r>
              <a:rPr lang="en-US" b="1" dirty="0">
                <a:solidFill>
                  <a:schemeClr val="bg1"/>
                </a:solidFill>
              </a:rPr>
              <a:t>turki 1400</a:t>
            </a:r>
            <a:endParaRPr lang="ar-SA" b="1" dirty="0">
              <a:solidFill>
                <a:schemeClr val="bg1"/>
              </a:solidFill>
            </a:endParaRPr>
          </a:p>
          <a:p>
            <a:pPr algn="ctr"/>
            <a:endParaRPr lang="ar-S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4800" y="228600"/>
            <a:ext cx="9144000" cy="1295400"/>
          </a:xfrm>
        </p:spPr>
        <p:txBody>
          <a:bodyPr/>
          <a:lstStyle/>
          <a:p>
            <a:pPr rtl="1">
              <a:lnSpc>
                <a:spcPct val="75000"/>
              </a:lnSpc>
            </a:pPr>
            <a:r>
              <a:rPr lang="ar-SA" sz="2800" b="1" dirty="0" smtClean="0">
                <a:solidFill>
                  <a:srgbClr val="FF3300"/>
                </a:solidFill>
                <a:cs typeface="Arial" pitchFamily="34" charset="0"/>
              </a:rPr>
              <a:t>14- يمكن إعادة صياغة معادلة الميزانية كما </a:t>
            </a:r>
            <a:r>
              <a:rPr lang="ar-SA" sz="2800" b="1" dirty="0" err="1" smtClean="0">
                <a:solidFill>
                  <a:srgbClr val="FF3300"/>
                </a:solidFill>
                <a:cs typeface="Arial" pitchFamily="34" charset="0"/>
              </a:rPr>
              <a:t>يلى:</a:t>
            </a:r>
            <a:r>
              <a:rPr lang="ar-SA" sz="2800" b="1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en-US" sz="4800" dirty="0" smtClean="0">
                <a:cs typeface="Arial" pitchFamily="34" charset="0"/>
              </a:rPr>
              <a:t> </a:t>
            </a:r>
            <a:endParaRPr lang="en-GB" sz="4800" dirty="0" smtClean="0"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95300" y="2133600"/>
            <a:ext cx="8915400" cy="3992563"/>
          </a:xfrm>
        </p:spPr>
        <p:txBody>
          <a:bodyPr/>
          <a:lstStyle/>
          <a:p>
            <a:pPr marL="609600" indent="-609600">
              <a:buFont typeface="Arial" pitchFamily="34" charset="0"/>
              <a:buNone/>
            </a:pPr>
            <a:r>
              <a:rPr lang="ar-SA" b="1" dirty="0" smtClean="0">
                <a:cs typeface="Arial" pitchFamily="34" charset="0"/>
              </a:rPr>
              <a:t>أ-  </a:t>
            </a:r>
            <a:r>
              <a:rPr lang="ar-SA" b="1" dirty="0" err="1" smtClean="0">
                <a:cs typeface="Arial" pitchFamily="34" charset="0"/>
              </a:rPr>
              <a:t>الأصول </a:t>
            </a:r>
            <a:r>
              <a:rPr lang="ar-SA" b="1" dirty="0" smtClean="0">
                <a:cs typeface="Arial" pitchFamily="34" charset="0"/>
              </a:rPr>
              <a:t>– </a:t>
            </a:r>
            <a:r>
              <a:rPr lang="ar-SA" b="1" dirty="0" err="1" smtClean="0">
                <a:cs typeface="Arial" pitchFamily="34" charset="0"/>
              </a:rPr>
              <a:t>الخصوم </a:t>
            </a:r>
            <a:r>
              <a:rPr lang="ar-SA" b="1" dirty="0" smtClean="0">
                <a:cs typeface="Arial" pitchFamily="34" charset="0"/>
              </a:rPr>
              <a:t>= حقوق الملكية</a:t>
            </a:r>
          </a:p>
          <a:p>
            <a:pPr marL="609600" indent="-609600">
              <a:buFont typeface="Arial" pitchFamily="34" charset="0"/>
              <a:buNone/>
            </a:pPr>
            <a:r>
              <a:rPr lang="ar-SA" b="1" dirty="0" smtClean="0">
                <a:cs typeface="Arial" pitchFamily="34" charset="0"/>
              </a:rPr>
              <a:t>ب-  </a:t>
            </a:r>
            <a:r>
              <a:rPr lang="ar-SA" b="1" dirty="0" err="1" smtClean="0">
                <a:cs typeface="Arial" pitchFamily="34" charset="0"/>
              </a:rPr>
              <a:t>الخصوم </a:t>
            </a:r>
            <a:r>
              <a:rPr lang="ar-SA" b="1" dirty="0" smtClean="0">
                <a:cs typeface="Arial" pitchFamily="34" charset="0"/>
              </a:rPr>
              <a:t>–  حقوق </a:t>
            </a:r>
            <a:r>
              <a:rPr lang="ar-SA" b="1" dirty="0" err="1" smtClean="0">
                <a:cs typeface="Arial" pitchFamily="34" charset="0"/>
              </a:rPr>
              <a:t>الملكية </a:t>
            </a:r>
            <a:r>
              <a:rPr lang="ar-SA" b="1" dirty="0" smtClean="0">
                <a:cs typeface="Arial" pitchFamily="34" charset="0"/>
              </a:rPr>
              <a:t>= الأصول</a:t>
            </a:r>
          </a:p>
          <a:p>
            <a:pPr marL="609600" indent="-609600">
              <a:buFont typeface="Arial" pitchFamily="34" charset="0"/>
              <a:buNone/>
            </a:pPr>
            <a:r>
              <a:rPr lang="ar-SA" b="1" dirty="0" err="1" smtClean="0">
                <a:cs typeface="Arial" pitchFamily="34" charset="0"/>
              </a:rPr>
              <a:t>ج-الأصول </a:t>
            </a:r>
            <a:r>
              <a:rPr lang="ar-SA" b="1" dirty="0" smtClean="0">
                <a:cs typeface="Arial" pitchFamily="34" charset="0"/>
              </a:rPr>
              <a:t>+ </a:t>
            </a:r>
            <a:r>
              <a:rPr lang="ar-SA" b="1" dirty="0" err="1" smtClean="0">
                <a:cs typeface="Arial" pitchFamily="34" charset="0"/>
              </a:rPr>
              <a:t>الخصوم </a:t>
            </a:r>
            <a:r>
              <a:rPr lang="ar-SA" b="1" dirty="0" smtClean="0">
                <a:cs typeface="Arial" pitchFamily="34" charset="0"/>
              </a:rPr>
              <a:t>= حقوق الملكية</a:t>
            </a:r>
          </a:p>
          <a:p>
            <a:pPr marL="609600" indent="-609600">
              <a:buFont typeface="Arial" pitchFamily="34" charset="0"/>
              <a:buNone/>
            </a:pPr>
            <a:r>
              <a:rPr lang="ar-SA" b="1" dirty="0" smtClean="0">
                <a:cs typeface="Arial" pitchFamily="34" charset="0"/>
              </a:rPr>
              <a:t>د-  </a:t>
            </a:r>
            <a:r>
              <a:rPr lang="ar-SA" b="1" dirty="0" err="1" smtClean="0">
                <a:cs typeface="Arial" pitchFamily="34" charset="0"/>
              </a:rPr>
              <a:t>الأصول </a:t>
            </a:r>
            <a:r>
              <a:rPr lang="ar-SA" b="1" dirty="0" smtClean="0">
                <a:cs typeface="Arial" pitchFamily="34" charset="0"/>
              </a:rPr>
              <a:t>+ حقوق </a:t>
            </a:r>
            <a:r>
              <a:rPr lang="ar-SA" b="1" dirty="0" err="1" smtClean="0">
                <a:cs typeface="Arial" pitchFamily="34" charset="0"/>
              </a:rPr>
              <a:t>الملكية </a:t>
            </a:r>
            <a:r>
              <a:rPr lang="ar-SA" b="1" dirty="0" smtClean="0">
                <a:cs typeface="Arial" pitchFamily="34" charset="0"/>
              </a:rPr>
              <a:t>= الخصوم</a:t>
            </a:r>
          </a:p>
        </p:txBody>
      </p:sp>
      <p:sp>
        <p:nvSpPr>
          <p:cNvPr id="46084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C5850618-860B-4EC1-8B87-AE4111F78C9D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40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886200" y="5105400"/>
            <a:ext cx="30813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b="1">
                <a:solidFill>
                  <a:srgbClr val="FF0000"/>
                </a:solidFill>
              </a:rPr>
              <a:t>الإجابة الصحيحة  (أ)</a:t>
            </a:r>
            <a:endParaRPr lang="en-GB" sz="2800"/>
          </a:p>
        </p:txBody>
      </p:sp>
      <p:sp>
        <p:nvSpPr>
          <p:cNvPr id="46086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4CDDD1AE-60FA-4931-A5EA-D330D678CF10}" type="slidenum">
              <a:rPr lang="ar-SA" sz="1200">
                <a:solidFill>
                  <a:schemeClr val="bg1"/>
                </a:solidFill>
              </a:rPr>
              <a:pPr/>
              <a:t>40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46087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1223501"/>
            <a:ext cx="3505200" cy="44010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chemeClr val="bg1"/>
                </a:solidFill>
              </a:rPr>
              <a:t>شرح </a:t>
            </a:r>
            <a:r>
              <a:rPr lang="ar-SA" b="1" dirty="0">
                <a:solidFill>
                  <a:schemeClr val="bg1"/>
                </a:solidFill>
              </a:rPr>
              <a:t>اضافي : </a:t>
            </a:r>
          </a:p>
          <a:p>
            <a:r>
              <a:rPr lang="ar-SA" b="1" dirty="0">
                <a:solidFill>
                  <a:schemeClr val="bg1"/>
                </a:solidFill>
              </a:rPr>
              <a:t>الاجابة هي الفقرة </a:t>
            </a:r>
            <a:r>
              <a:rPr lang="ar-SA" b="1" dirty="0" smtClean="0">
                <a:solidFill>
                  <a:schemeClr val="bg1"/>
                </a:solidFill>
              </a:rPr>
              <a:t>( أ )  </a:t>
            </a:r>
            <a:r>
              <a:rPr lang="ar-SA" b="1" dirty="0">
                <a:solidFill>
                  <a:schemeClr val="bg1"/>
                </a:solidFill>
              </a:rPr>
              <a:t>لاننا كما درسنا </a:t>
            </a:r>
            <a:r>
              <a:rPr lang="ar-SA" b="1" dirty="0" smtClean="0">
                <a:solidFill>
                  <a:schemeClr val="bg1"/>
                </a:solidFill>
              </a:rPr>
              <a:t>سابقا</a:t>
            </a:r>
          </a:p>
          <a:p>
            <a:endParaRPr lang="ar-SA" b="1" dirty="0" smtClean="0">
              <a:solidFill>
                <a:schemeClr val="bg1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معادلة الميزانية </a:t>
            </a:r>
          </a:p>
          <a:p>
            <a:r>
              <a:rPr lang="ar-SA" b="1" dirty="0" smtClean="0">
                <a:solidFill>
                  <a:srgbClr val="FF0000"/>
                </a:solidFill>
              </a:rPr>
              <a:t>الاصول = الخصوم + حقوق الملكية</a:t>
            </a:r>
          </a:p>
          <a:p>
            <a:r>
              <a:rPr lang="ar-SA" b="1" dirty="0" smtClean="0">
                <a:solidFill>
                  <a:srgbClr val="FF0000"/>
                </a:solidFill>
              </a:rPr>
              <a:t>فننقل الخصوم الى طرف الاصول فيكون الشكل التالي :</a:t>
            </a:r>
          </a:p>
          <a:p>
            <a:r>
              <a:rPr lang="ar-SA" b="1" dirty="0" smtClean="0">
                <a:solidFill>
                  <a:srgbClr val="FF0000"/>
                </a:solidFill>
              </a:rPr>
              <a:t>الاصول – الخصوم = حقوق الملكية </a:t>
            </a:r>
          </a:p>
          <a:p>
            <a:endParaRPr lang="ar-SA" b="1" dirty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chemeClr val="bg1"/>
                </a:solidFill>
              </a:rPr>
              <a:t>	شرح </a:t>
            </a:r>
            <a:r>
              <a:rPr lang="ar-SA" b="1" dirty="0">
                <a:solidFill>
                  <a:schemeClr val="bg1"/>
                </a:solidFill>
              </a:rPr>
              <a:t>مقتبس بقلم </a:t>
            </a:r>
            <a:r>
              <a:rPr lang="en-US" b="1" dirty="0">
                <a:solidFill>
                  <a:schemeClr val="bg1"/>
                </a:solidFill>
              </a:rPr>
              <a:t>turki 1400</a:t>
            </a:r>
            <a:endParaRPr lang="ar-SA" b="1" dirty="0">
              <a:solidFill>
                <a:schemeClr val="bg1"/>
              </a:solidFill>
            </a:endParaRPr>
          </a:p>
          <a:p>
            <a:pPr algn="ctr"/>
            <a:endParaRPr lang="ar-S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2386" name="Group 2"/>
          <p:cNvGraphicFramePr>
            <a:graphicFrameLocks noGrp="1"/>
          </p:cNvGraphicFramePr>
          <p:nvPr>
            <p:ph sz="quarter" idx="4294967295"/>
          </p:nvPr>
        </p:nvGraphicFramePr>
        <p:xfrm>
          <a:off x="533400" y="990600"/>
          <a:ext cx="8877300" cy="4805363"/>
        </p:xfrm>
        <a:graphic>
          <a:graphicData uri="http://schemas.openxmlformats.org/drawingml/2006/table">
            <a:tbl>
              <a:tblPr/>
              <a:tblGrid>
                <a:gridCol w="4438650"/>
                <a:gridCol w="4438650"/>
              </a:tblGrid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المصطلح المحاسبي باللغة الإنجليزية</a:t>
                      </a: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المصطلح المحاسبي باللغة العربية</a:t>
                      </a: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Accounting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المحاسبة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Financial Accounting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المحاسبة المالية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Income Statement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قائمة الدخل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Financial Position Statement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قائمة المركز المالي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Balance Sheet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الميزانية العمومية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Assets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الأصول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Liabilities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الخصوم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Owner’s Equity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حقوق الملكية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7000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Generally Accepted Accounting Principles (GAAP)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المبادئ المحاسبية المتعارف عليها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47141" name="Slide Number Placeholder 5"/>
          <p:cNvSpPr>
            <a:spLocks noGrp="1"/>
          </p:cNvSpPr>
          <p:nvPr/>
        </p:nvSpPr>
        <p:spPr bwMode="auto">
          <a:xfrm>
            <a:off x="158750" y="6210300"/>
            <a:ext cx="495300" cy="45720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rtl="0"/>
            <a:fld id="{70AB1589-2BC8-457D-A23E-CA81A60453FA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41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7142" name="Title 1"/>
          <p:cNvSpPr>
            <a:spLocks/>
          </p:cNvSpPr>
          <p:nvPr/>
        </p:nvSpPr>
        <p:spPr bwMode="auto">
          <a:xfrm>
            <a:off x="495300" y="381000"/>
            <a:ext cx="90805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ar-SA" sz="2800" b="1">
                <a:latin typeface="Calibri" pitchFamily="34" charset="0"/>
              </a:rPr>
              <a:t>المصطلحات المحاسبية باللغة الإنجليزية</a:t>
            </a:r>
            <a:r>
              <a:rPr lang="en-US" sz="2800" b="1">
                <a:latin typeface="Calibri" pitchFamily="34" charset="0"/>
              </a:rPr>
              <a:t> </a:t>
            </a:r>
            <a:r>
              <a:rPr lang="ar-SA" sz="2800" b="1">
                <a:latin typeface="Calibri" pitchFamily="34" charset="0"/>
              </a:rPr>
              <a:t> المطلوبة من محاسبة (1)</a:t>
            </a:r>
            <a:endParaRPr lang="en-GB" sz="2800" b="1">
              <a:latin typeface="Calibri" pitchFamily="34" charset="0"/>
            </a:endParaRPr>
          </a:p>
        </p:txBody>
      </p:sp>
      <p:sp>
        <p:nvSpPr>
          <p:cNvPr id="47143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957972EF-F856-4DA8-91C5-AE3A95F3CB6B}" type="slidenum">
              <a:rPr lang="ar-SA" sz="1200">
                <a:solidFill>
                  <a:schemeClr val="bg1"/>
                </a:solidFill>
              </a:rPr>
              <a:pPr/>
              <a:t>41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47144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2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 idx="4294967295"/>
          </p:nvPr>
        </p:nvSpPr>
        <p:spPr>
          <a:xfrm>
            <a:off x="609600" y="228600"/>
            <a:ext cx="9080500" cy="487363"/>
          </a:xfrm>
        </p:spPr>
        <p:txBody>
          <a:bodyPr/>
          <a:lstStyle/>
          <a:p>
            <a:pPr algn="ctr" rtl="1"/>
            <a:r>
              <a:rPr lang="ar-SA" sz="2800" b="1" smtClean="0">
                <a:solidFill>
                  <a:schemeClr val="tx1"/>
                </a:solidFill>
                <a:cs typeface="Arial" pitchFamily="34" charset="0"/>
              </a:rPr>
              <a:t>تابع المصطلحات المحاسبية باللغة الإنجليزية</a:t>
            </a:r>
            <a:r>
              <a:rPr lang="en-US" sz="2800" b="1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ar-SA" sz="2800" b="1" smtClean="0">
                <a:solidFill>
                  <a:schemeClr val="tx1"/>
                </a:solidFill>
                <a:cs typeface="Arial" pitchFamily="34" charset="0"/>
              </a:rPr>
              <a:t> المطلوبة من محاسبة (1)</a:t>
            </a:r>
            <a:endParaRPr lang="en-GB" sz="2800" b="1" smtClean="0">
              <a:solidFill>
                <a:schemeClr val="tx1"/>
              </a:solidFill>
              <a:cs typeface="Arial" pitchFamily="34" charset="0"/>
            </a:endParaRPr>
          </a:p>
        </p:txBody>
      </p:sp>
      <p:graphicFrame>
        <p:nvGraphicFramePr>
          <p:cNvPr id="273452" name="Group 44"/>
          <p:cNvGraphicFramePr>
            <a:graphicFrameLocks noGrp="1"/>
          </p:cNvGraphicFramePr>
          <p:nvPr>
            <p:ph sz="quarter" idx="4294967295"/>
          </p:nvPr>
        </p:nvGraphicFramePr>
        <p:xfrm>
          <a:off x="533400" y="990600"/>
          <a:ext cx="8839200" cy="5241863"/>
        </p:xfrm>
        <a:graphic>
          <a:graphicData uri="http://schemas.openxmlformats.org/drawingml/2006/table">
            <a:tbl>
              <a:tblPr/>
              <a:tblGrid>
                <a:gridCol w="4419600"/>
                <a:gridCol w="4419600"/>
              </a:tblGrid>
              <a:tr h="4048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المصطلح المحاسبي باللغة الإنجليزية</a:t>
                      </a: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المصطلح المحاسبي باللغة العربية</a:t>
                      </a: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Debit Account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الحساب المدين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Credit Account</a:t>
                      </a: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الحساب الدائن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Journal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دفتر اليومية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Accounting Cycle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الدورة المحاسبية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Ledger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دفتر الأستاذ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222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Trial Balance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ميزان المراجعة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238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Capital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رأس المال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921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Trading Account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حساب المتاجرة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6143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Profit and Loss Account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حساب الأرباح والخسائر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6143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Income Summery Account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حساب ملخص الدخل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48169" name="Slide Number Placeholder 5"/>
          <p:cNvSpPr>
            <a:spLocks noGrp="1"/>
          </p:cNvSpPr>
          <p:nvPr/>
        </p:nvSpPr>
        <p:spPr bwMode="auto">
          <a:xfrm>
            <a:off x="158750" y="6210300"/>
            <a:ext cx="495300" cy="45720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rtl="0"/>
            <a:fld id="{13EE9B6D-C667-4C3D-8E0D-8524675281BA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42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8170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87BD61DA-3C4B-41E0-AC98-2FADC5A8D12D}" type="slidenum">
              <a:rPr lang="ar-SA" sz="1200">
                <a:solidFill>
                  <a:schemeClr val="bg1"/>
                </a:solidFill>
              </a:rPr>
              <a:pPr/>
              <a:t>42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48171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3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9156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9157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9159" name="Footer Placeholder 4"/>
          <p:cNvSpPr txBox="1">
            <a:spLocks noGrp="1"/>
          </p:cNvSpPr>
          <p:nvPr/>
        </p:nvSpPr>
        <p:spPr bwMode="auto">
          <a:xfrm>
            <a:off x="2057400" y="4876800"/>
            <a:ext cx="429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2000</TotalTime>
  <Words>3339</Words>
  <Application>Microsoft Office PowerPoint</Application>
  <PresentationFormat>A4 Paper (210x297 mm)</PresentationFormat>
  <Paragraphs>725</Paragraphs>
  <Slides>43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Office Theme</vt:lpstr>
      <vt:lpstr>PowerPoint Presentation</vt:lpstr>
      <vt:lpstr>المحاضرة الأولى</vt:lpstr>
      <vt:lpstr>    </vt:lpstr>
      <vt:lpstr>PowerPoint Presentation</vt:lpstr>
      <vt:lpstr>شرح اضافي للشريحة السابقة (شرح رقم 1- للشريحة الاساسية رقم 4) : </vt:lpstr>
      <vt:lpstr>شرح اضافي للشريحة السابقة (شرح رقم 2- للشريحة الاساسية رقم 4) : </vt:lpstr>
      <vt:lpstr>إقفال الحسابات</vt:lpstr>
      <vt:lpstr>ملاحظات عامة على  البنود المدرجة بحساب ملخص الدخل</vt:lpstr>
      <vt:lpstr>:شرح اضافي للشريحة السابقة (شرح رقم 1- للشريحة الاساسية رقم 7و8)</vt:lpstr>
      <vt:lpstr>:شرح اضافي للشريحة السابقة (شرح رقم 2- للشريحة الاساسية رقم 7و8)</vt:lpstr>
      <vt:lpstr>:شرح اضافي للشريحة السابقة (شرح رقم 3- للشريحة الاساسية رقم 7و8)</vt:lpstr>
      <vt:lpstr>تابع ملاحظات عامة على بنود حساب ملخص الدخل</vt:lpstr>
      <vt:lpstr>PowerPoint Presentation</vt:lpstr>
      <vt:lpstr>PowerPoint Presentation</vt:lpstr>
      <vt:lpstr>الشريحة مضافة : نضيف هالجدول من محاسبة 1 للتذكير   سنعود له في الشريحة القادمة ونعتمد عليه في حل المثال </vt:lpstr>
      <vt:lpstr>PowerPoint Presentation</vt:lpstr>
      <vt:lpstr>فإذا علمت أن مخزون آخر المدة في 1433/12/30هـ بلغ 32000 ريال بسعر التكلفة، و 35000 ريال بسعر السوق. (حسب مبدأ الحيطة والحذر ناخذ الاقل)</vt:lpstr>
      <vt:lpstr>PowerPoint Presentation</vt:lpstr>
      <vt:lpstr>PowerPoint Presentation</vt:lpstr>
      <vt:lpstr>PowerPoint Presentation</vt:lpstr>
      <vt:lpstr>PowerPoint Presentation</vt:lpstr>
      <vt:lpstr>4- إجراء قيود الإقفال اللازمة في 1433/12/30هـ</vt:lpstr>
      <vt:lpstr>تابع إجراء قيود الإقفال اللازمة في 1433/12/30هـ</vt:lpstr>
      <vt:lpstr>PowerPoint Presentation</vt:lpstr>
      <vt:lpstr>تذكــر أن</vt:lpstr>
      <vt:lpstr>PowerPoint Presentation</vt:lpstr>
      <vt:lpstr>1– تحقق المنشأة التجارية مجمل ربح عن فترة زمنية معينة إذا:</vt:lpstr>
      <vt:lpstr>2– تحقق المنشأة التجارية مجمل خسارة عن فترة زمنية معينة إذا:</vt:lpstr>
      <vt:lpstr>3– تحقق المنشأة التجارية صافى ربح عن فترة زمنية معينة إذا:</vt:lpstr>
      <vt:lpstr>4 – تكلفة البضاعة المباعة (تكلفة المبيعات) عبارة عن :</vt:lpstr>
      <vt:lpstr>5 – تكلفة البضاعة المتاحة للبيع عبارة عن :</vt:lpstr>
      <vt:lpstr>6 – مجمل الربح (الخسارة) عن الفترة يمكن الحصول عليه بالشكل التالي:</vt:lpstr>
      <vt:lpstr>7- إذا علمت أن الخصم مسموح به 1000- مسموحات المبيعات 3000 -مردودات المبيعات 2000- إجمالى المبيعات 40000 فإن صافى المبيعات هو:</vt:lpstr>
      <vt:lpstr>8- إذا علمت أن  الخصم المكتسب 1000- مسموحات المبيعات 3000 -مردودات المبيعات 2000- إجمالى المبيعات 40000 فإن صافى المبيعات هو:</vt:lpstr>
      <vt:lpstr>9- إذا علمت أن  الخصم المسموح به 1000- مسموحات المشتريات 3500 -مردودات المبيعات 2000- إجمالى المبيعات 43000 فإن صافى المبيعات هى:</vt:lpstr>
      <vt:lpstr>10- يتم إقفال  جميع الحسابات الآتية في  حساب ملخص الدخل بالجانب المدين  ماعدا حساب : </vt:lpstr>
      <vt:lpstr>11- يتم إقفال  جميع الحسابات الآتية في  حساب ملخص الدخل بالجانب الدائن ماعدا  حساب: </vt:lpstr>
      <vt:lpstr>12- أى من الحسابات التالية تظهر في كل من ملخص الدخل وقائمة المركز المالى </vt:lpstr>
      <vt:lpstr>13- أى من الحسابات التالية تظهر في كل من ملخص الدخل وقائمة المركز المالى </vt:lpstr>
      <vt:lpstr>14- يمكن إعادة صياغة معادلة الميزانية كما يلى:  </vt:lpstr>
      <vt:lpstr>PowerPoint Presentation</vt:lpstr>
      <vt:lpstr>تابع المصطلحات المحاسبية باللغة الإنجليزية  المطلوبة من محاسبة (1)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Welcome</cp:lastModifiedBy>
  <cp:revision>167</cp:revision>
  <dcterms:created xsi:type="dcterms:W3CDTF">2009-10-14T19:14:34Z</dcterms:created>
  <dcterms:modified xsi:type="dcterms:W3CDTF">2014-02-15T17:53:19Z</dcterms:modified>
</cp:coreProperties>
</file>