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7" r:id="rId2"/>
    <p:sldId id="268" r:id="rId3"/>
    <p:sldId id="317" r:id="rId4"/>
    <p:sldId id="318" r:id="rId5"/>
    <p:sldId id="319" r:id="rId6"/>
    <p:sldId id="311" r:id="rId7"/>
    <p:sldId id="274" r:id="rId8"/>
    <p:sldId id="275" r:id="rId9"/>
    <p:sldId id="315" r:id="rId10"/>
    <p:sldId id="266" r:id="rId11"/>
  </p:sldIdLst>
  <p:sldSz cx="9906000" cy="6858000" type="A4"/>
  <p:notesSz cx="6669088" cy="9928225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2910" y="-11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7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6113" y="744538"/>
            <a:ext cx="537686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6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12" Type="http://schemas.openxmlformats.org/officeDocument/2006/relationships/image" Target="../media/image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6.bin"/><Relationship Id="rId10" Type="http://schemas.openxmlformats.org/officeDocument/2006/relationships/image" Target="../media/image10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8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1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w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4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1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6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2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9.wmf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8.bin"/><Relationship Id="rId10" Type="http://schemas.openxmlformats.org/officeDocument/2006/relationships/image" Target="../media/image21.wmf"/><Relationship Id="rId4" Type="http://schemas.openxmlformats.org/officeDocument/2006/relationships/image" Target="../media/image18.wmf"/><Relationship Id="rId9" Type="http://schemas.openxmlformats.org/officeDocument/2006/relationships/oleObject" Target="../embeddings/oleObject20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3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2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5.wmf"/><Relationship Id="rId11" Type="http://schemas.openxmlformats.org/officeDocument/2006/relationships/oleObject" Target="../embeddings/oleObject27.bin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27.wmf"/><Relationship Id="rId4" Type="http://schemas.openxmlformats.org/officeDocument/2006/relationships/image" Target="../media/image24.wmf"/><Relationship Id="rId9" Type="http://schemas.openxmlformats.org/officeDocument/2006/relationships/oleObject" Target="../embeddings/oleObject26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  <a:cs typeface="Arial" pitchFamily="34" charset="0"/>
              </a:rPr>
              <a:t>المحاضرة المباشرة الاولى</a:t>
            </a:r>
            <a:endParaRPr lang="en-US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43011" name="Subtitle 5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9067800" cy="1676400"/>
          </a:xfrm>
        </p:spPr>
        <p:txBody>
          <a:bodyPr/>
          <a:lstStyle/>
          <a:p>
            <a:pPr rtl="1" eaLnBrk="1" hangingPunct="1">
              <a:lnSpc>
                <a:spcPct val="150000"/>
              </a:lnSpc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US" sz="4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03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</a:t>
            </a:r>
            <a:r>
              <a:rPr lang="en-US" sz="2800" b="1" dirty="0" smtClean="0">
                <a:cs typeface="Arial" pitchFamily="34" charset="0"/>
              </a:rPr>
              <a:t>1</a:t>
            </a:r>
            <a:r>
              <a:rPr lang="ar-SA" sz="2800" b="1" dirty="0" smtClean="0">
                <a:cs typeface="Arial" pitchFamily="34" charset="0"/>
              </a:rPr>
              <a:t> </a:t>
            </a:r>
            <a:r>
              <a:rPr lang="ar-SA" sz="2400" b="1" dirty="0" smtClean="0">
                <a:cs typeface="Arial" pitchFamily="34" charset="0"/>
              </a:rPr>
              <a:t>.  </a:t>
            </a:r>
            <a:r>
              <a:rPr lang="ar-SA" sz="2800" dirty="0" smtClean="0">
                <a:cs typeface="+mj-cs"/>
              </a:rPr>
              <a:t>إذا كانت  </a:t>
            </a:r>
            <a:r>
              <a:rPr lang="en-US" sz="2800" dirty="0" smtClean="0">
                <a:cs typeface="+mj-cs"/>
              </a:rPr>
              <a:t>A={2,4,6} </a:t>
            </a:r>
            <a:r>
              <a:rPr lang="ar-SA" sz="2800" dirty="0" smtClean="0">
                <a:cs typeface="+mj-cs"/>
              </a:rPr>
              <a:t>  ، </a:t>
            </a:r>
            <a:r>
              <a:rPr lang="en-US" sz="2800" dirty="0" smtClean="0">
                <a:cs typeface="+mj-cs"/>
              </a:rPr>
              <a:t>B={1,2,3,4,5,6,7,8} </a:t>
            </a:r>
            <a:r>
              <a:rPr lang="ar-SA" sz="2800" dirty="0" smtClean="0">
                <a:cs typeface="+mj-cs"/>
              </a:rPr>
              <a:t>  فإن:                  </a:t>
            </a:r>
          </a:p>
          <a:p>
            <a:pPr rtl="1"/>
            <a:endParaRPr lang="ar-SA" sz="2800" dirty="0" smtClean="0">
              <a:cs typeface="+mj-cs"/>
            </a:endParaRPr>
          </a:p>
          <a:p>
            <a:pPr rtl="1"/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5910608"/>
              </p:ext>
            </p:extLst>
          </p:nvPr>
        </p:nvGraphicFramePr>
        <p:xfrm>
          <a:off x="7162800" y="3397250"/>
          <a:ext cx="115252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9" name="معادلة" r:id="rId3" imgW="431640" imgH="164880" progId="Equation.3">
                  <p:embed/>
                </p:oleObj>
              </mc:Choice>
              <mc:Fallback>
                <p:oleObj name="معادلة" r:id="rId3" imgW="431640" imgH="1648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2800" y="3397250"/>
                        <a:ext cx="1152525" cy="292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1350835"/>
              </p:ext>
            </p:extLst>
          </p:nvPr>
        </p:nvGraphicFramePr>
        <p:xfrm>
          <a:off x="7223125" y="2851150"/>
          <a:ext cx="1082675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0" name="معادلة" r:id="rId5" imgW="406080" imgH="164880" progId="Equation.3">
                  <p:embed/>
                </p:oleObj>
              </mc:Choice>
              <mc:Fallback>
                <p:oleObj name="معادلة" r:id="rId5" imgW="406080" imgH="1648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3125" y="2851150"/>
                        <a:ext cx="1082675" cy="274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642448"/>
              </p:ext>
            </p:extLst>
          </p:nvPr>
        </p:nvGraphicFramePr>
        <p:xfrm>
          <a:off x="7315200" y="4516438"/>
          <a:ext cx="1149350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1" name="معادلة" r:id="rId7" imgW="431640" imgH="177480" progId="Equation.3">
                  <p:embed/>
                </p:oleObj>
              </mc:Choice>
              <mc:Fallback>
                <p:oleObj name="معادلة" r:id="rId7" imgW="431640" imgH="17748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5200" y="4516438"/>
                        <a:ext cx="1149350" cy="295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2282559"/>
              </p:ext>
            </p:extLst>
          </p:nvPr>
        </p:nvGraphicFramePr>
        <p:xfrm>
          <a:off x="7239000" y="3959225"/>
          <a:ext cx="1082675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2" name="معادلة" r:id="rId9" imgW="406080" imgH="164880" progId="Equation.3">
                  <p:embed/>
                </p:oleObj>
              </mc:Choice>
              <mc:Fallback>
                <p:oleObj name="معادلة" r:id="rId9" imgW="406080" imgH="16488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0" y="3959225"/>
                        <a:ext cx="1082675" cy="276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Oval 8"/>
          <p:cNvSpPr/>
          <p:nvPr/>
        </p:nvSpPr>
        <p:spPr>
          <a:xfrm>
            <a:off x="8933793" y="3352800"/>
            <a:ext cx="533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03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</a:t>
            </a:r>
            <a:r>
              <a:rPr lang="en-US" sz="2800" b="1" dirty="0" smtClean="0">
                <a:cs typeface="Arial" pitchFamily="34" charset="0"/>
              </a:rPr>
              <a:t>2</a:t>
            </a:r>
            <a:r>
              <a:rPr lang="ar-SA" sz="2800" b="1" dirty="0" smtClean="0">
                <a:cs typeface="Arial" pitchFamily="34" charset="0"/>
              </a:rPr>
              <a:t> </a:t>
            </a:r>
            <a:r>
              <a:rPr lang="ar-SA" sz="2400" b="1" dirty="0" smtClean="0">
                <a:cs typeface="Arial" pitchFamily="34" charset="0"/>
              </a:rPr>
              <a:t>.  </a:t>
            </a:r>
            <a:r>
              <a:rPr lang="ar-SA" sz="2800" dirty="0" smtClean="0">
                <a:cs typeface="+mj-cs"/>
              </a:rPr>
              <a:t>إذا كانت  </a:t>
            </a:r>
            <a:r>
              <a:rPr lang="en-US" sz="2800" dirty="0" smtClean="0">
                <a:cs typeface="+mj-cs"/>
              </a:rPr>
              <a:t>A={2,4,6,8} </a:t>
            </a:r>
            <a:r>
              <a:rPr lang="ar-SA" sz="2800" dirty="0" smtClean="0">
                <a:cs typeface="+mj-cs"/>
              </a:rPr>
              <a:t>  ، </a:t>
            </a:r>
            <a:r>
              <a:rPr lang="en-US" sz="2800" dirty="0" smtClean="0">
                <a:cs typeface="+mj-cs"/>
              </a:rPr>
              <a:t>B={3,5,7} </a:t>
            </a:r>
            <a:r>
              <a:rPr lang="ar-SA" sz="2800" dirty="0" smtClean="0">
                <a:cs typeface="+mj-cs"/>
              </a:rPr>
              <a:t>  فأوجد                       </a:t>
            </a:r>
          </a:p>
          <a:p>
            <a:pPr rtl="1"/>
            <a:endParaRPr lang="ar-SA" sz="2800" dirty="0" smtClean="0">
              <a:cs typeface="+mj-cs"/>
            </a:endParaRPr>
          </a:p>
          <a:p>
            <a:pPr rtl="1"/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8184042"/>
              </p:ext>
            </p:extLst>
          </p:nvPr>
        </p:nvGraphicFramePr>
        <p:xfrm>
          <a:off x="7780337" y="3276600"/>
          <a:ext cx="373063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47" name="Equation" r:id="rId3" imgW="139680" imgH="215640" progId="Equation.3">
                  <p:embed/>
                </p:oleObj>
              </mc:Choice>
              <mc:Fallback>
                <p:oleObj name="Equation" r:id="rId3" imgW="1396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7" y="3276600"/>
                        <a:ext cx="373063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8000604"/>
              </p:ext>
            </p:extLst>
          </p:nvPr>
        </p:nvGraphicFramePr>
        <p:xfrm>
          <a:off x="6581775" y="2611438"/>
          <a:ext cx="2368550" cy="33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48" name="معادلة" r:id="rId5" imgW="888840" imgH="203040" progId="Equation.3">
                  <p:embed/>
                </p:oleObj>
              </mc:Choice>
              <mc:Fallback>
                <p:oleObj name="معادلة" r:id="rId5" imgW="888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1775" y="2611438"/>
                        <a:ext cx="2368550" cy="338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1461714"/>
              </p:ext>
            </p:extLst>
          </p:nvPr>
        </p:nvGraphicFramePr>
        <p:xfrm>
          <a:off x="6159500" y="4364038"/>
          <a:ext cx="2603500" cy="33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49" name="معادلة" r:id="rId7" imgW="977760" imgH="203040" progId="Equation.3">
                  <p:embed/>
                </p:oleObj>
              </mc:Choice>
              <mc:Fallback>
                <p:oleObj name="معادلة" r:id="rId7" imgW="9777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9500" y="4364038"/>
                        <a:ext cx="2603500" cy="338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8954082"/>
              </p:ext>
            </p:extLst>
          </p:nvPr>
        </p:nvGraphicFramePr>
        <p:xfrm>
          <a:off x="7610475" y="3830638"/>
          <a:ext cx="912813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50" name="معادلة" r:id="rId9" imgW="342720" imgH="203040" progId="Equation.3">
                  <p:embed/>
                </p:oleObj>
              </mc:Choice>
              <mc:Fallback>
                <p:oleObj name="معادلة" r:id="rId9" imgW="3427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10475" y="3830638"/>
                        <a:ext cx="912813" cy="33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7794470"/>
              </p:ext>
            </p:extLst>
          </p:nvPr>
        </p:nvGraphicFramePr>
        <p:xfrm>
          <a:off x="2092325" y="1697038"/>
          <a:ext cx="1217613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51" name="معادلة" r:id="rId11" imgW="457200" imgH="203040" progId="Equation.3">
                  <p:embed/>
                </p:oleObj>
              </mc:Choice>
              <mc:Fallback>
                <p:oleObj name="معادلة" r:id="rId11" imgW="457200" imgH="203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2325" y="1697038"/>
                        <a:ext cx="1217613" cy="341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Oval 9"/>
          <p:cNvSpPr/>
          <p:nvPr/>
        </p:nvSpPr>
        <p:spPr>
          <a:xfrm>
            <a:off x="8991600" y="2743200"/>
            <a:ext cx="533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9814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03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</a:t>
            </a:r>
            <a:r>
              <a:rPr lang="en-US" sz="2800" b="1" dirty="0" smtClean="0">
                <a:cs typeface="Arial" pitchFamily="34" charset="0"/>
              </a:rPr>
              <a:t>3</a:t>
            </a:r>
            <a:r>
              <a:rPr lang="ar-SA" sz="2400" b="1" dirty="0" smtClean="0">
                <a:cs typeface="Arial" pitchFamily="34" charset="0"/>
              </a:rPr>
              <a:t>.    </a:t>
            </a:r>
            <a:r>
              <a:rPr lang="ar-SA" sz="2800" dirty="0" smtClean="0">
                <a:cs typeface="+mj-cs"/>
              </a:rPr>
              <a:t>إذا كانت  </a:t>
            </a:r>
            <a:r>
              <a:rPr lang="en-US" sz="2800" dirty="0" smtClean="0">
                <a:cs typeface="+mj-cs"/>
              </a:rPr>
              <a:t>A={2,4,6,8,10} </a:t>
            </a:r>
            <a:r>
              <a:rPr lang="ar-SA" sz="2800" dirty="0" smtClean="0">
                <a:cs typeface="+mj-cs"/>
              </a:rPr>
              <a:t>  و </a:t>
            </a:r>
            <a:r>
              <a:rPr lang="en-US" sz="2800" dirty="0" smtClean="0">
                <a:cs typeface="+mj-cs"/>
              </a:rPr>
              <a:t>U={1,2,3,…,10} </a:t>
            </a:r>
            <a:r>
              <a:rPr lang="ar-SA" sz="2800" dirty="0" smtClean="0">
                <a:cs typeface="+mj-cs"/>
              </a:rPr>
              <a:t> (</a:t>
            </a:r>
            <a:r>
              <a:rPr lang="ar-SA" sz="2400" dirty="0" smtClean="0">
                <a:cs typeface="+mj-cs"/>
              </a:rPr>
              <a:t>حيث </a:t>
            </a:r>
            <a:r>
              <a:rPr lang="en-US" sz="2400" dirty="0" smtClean="0">
                <a:cs typeface="+mj-cs"/>
              </a:rPr>
              <a:t>U</a:t>
            </a:r>
            <a:r>
              <a:rPr lang="ar-SA" sz="2400" dirty="0" smtClean="0">
                <a:cs typeface="+mj-cs"/>
              </a:rPr>
              <a:t> المجموعة الكلية</a:t>
            </a:r>
            <a:r>
              <a:rPr lang="ar-SA" sz="4000" dirty="0" smtClean="0">
                <a:cs typeface="+mj-cs"/>
              </a:rPr>
              <a:t>) </a:t>
            </a:r>
            <a:r>
              <a:rPr lang="ar-SA" sz="3600" dirty="0" smtClean="0">
                <a:cs typeface="+mj-cs"/>
              </a:rPr>
              <a:t>فأوجد</a:t>
            </a:r>
          </a:p>
          <a:p>
            <a:pPr rtl="1"/>
            <a:r>
              <a:rPr lang="ar-SA" sz="4000" dirty="0" smtClean="0">
                <a:cs typeface="+mj-cs"/>
              </a:rPr>
              <a:t>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5204637"/>
              </p:ext>
            </p:extLst>
          </p:nvPr>
        </p:nvGraphicFramePr>
        <p:xfrm>
          <a:off x="8305800" y="3657600"/>
          <a:ext cx="373063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72" name="Equation" r:id="rId3" imgW="139680" imgH="215640" progId="Equation.3">
                  <p:embed/>
                </p:oleObj>
              </mc:Choice>
              <mc:Fallback>
                <p:oleObj name="Equation" r:id="rId3" imgW="1396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5800" y="3657600"/>
                        <a:ext cx="373063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5548424"/>
              </p:ext>
            </p:extLst>
          </p:nvPr>
        </p:nvGraphicFramePr>
        <p:xfrm>
          <a:off x="6705600" y="3090863"/>
          <a:ext cx="2062163" cy="33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73" name="معادلة" r:id="rId5" imgW="774360" imgH="203040" progId="Equation.3">
                  <p:embed/>
                </p:oleObj>
              </mc:Choice>
              <mc:Fallback>
                <p:oleObj name="معادلة" r:id="rId5" imgW="7743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3090863"/>
                        <a:ext cx="2062163" cy="338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786422"/>
              </p:ext>
            </p:extLst>
          </p:nvPr>
        </p:nvGraphicFramePr>
        <p:xfrm>
          <a:off x="6934200" y="4745038"/>
          <a:ext cx="1962150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74" name="معادلة" r:id="rId7" imgW="736560" imgH="203040" progId="Equation.3">
                  <p:embed/>
                </p:oleObj>
              </mc:Choice>
              <mc:Fallback>
                <p:oleObj name="معادلة" r:id="rId7" imgW="7365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0" y="4745038"/>
                        <a:ext cx="1962150" cy="339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4702375"/>
              </p:ext>
            </p:extLst>
          </p:nvPr>
        </p:nvGraphicFramePr>
        <p:xfrm>
          <a:off x="6338084" y="2209800"/>
          <a:ext cx="748516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75" name="معادلة" r:id="rId9" imgW="203040" imgH="228600" progId="Equation.3">
                  <p:embed/>
                </p:oleObj>
              </mc:Choice>
              <mc:Fallback>
                <p:oleObj name="معادلة" r:id="rId9" imgW="20304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8084" y="2209800"/>
                        <a:ext cx="748516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0111834"/>
              </p:ext>
            </p:extLst>
          </p:nvPr>
        </p:nvGraphicFramePr>
        <p:xfrm>
          <a:off x="7162800" y="4232275"/>
          <a:ext cx="1690687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76" name="معادلة" r:id="rId11" imgW="634680" imgH="203040" progId="Equation.3">
                  <p:embed/>
                </p:oleObj>
              </mc:Choice>
              <mc:Fallback>
                <p:oleObj name="معادلة" r:id="rId11" imgW="634680" imgH="2030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2800" y="4232275"/>
                        <a:ext cx="1690687" cy="33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Oval 9"/>
          <p:cNvSpPr/>
          <p:nvPr/>
        </p:nvSpPr>
        <p:spPr>
          <a:xfrm>
            <a:off x="8967952" y="4191000"/>
            <a:ext cx="533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3971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8196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en-US" dirty="0" smtClean="0">
                <a:cs typeface="Arial" pitchFamily="34" charset="0"/>
              </a:rPr>
              <a:t>4</a:t>
            </a:r>
            <a:r>
              <a:rPr lang="ar-SA" dirty="0" smtClean="0">
                <a:cs typeface="Arial" pitchFamily="34" charset="0"/>
              </a:rPr>
              <a:t>- للدالة </a:t>
            </a:r>
            <a:r>
              <a:rPr lang="en-US" dirty="0" smtClean="0">
                <a:cs typeface="Arial" pitchFamily="34" charset="0"/>
              </a:rPr>
              <a:t>                                         </a:t>
            </a:r>
            <a:r>
              <a:rPr lang="ar-SA" dirty="0" smtClean="0">
                <a:cs typeface="Arial" pitchFamily="34" charset="0"/>
              </a:rPr>
              <a:t>أوجد </a:t>
            </a:r>
            <a:endParaRPr lang="en-US" dirty="0" smtClean="0">
              <a:cs typeface="Arial" pitchFamily="34" charset="0"/>
            </a:endParaRPr>
          </a:p>
          <a:p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7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  <a:r>
              <a:rPr lang="en-US" sz="3000" dirty="0" smtClean="0">
                <a:cs typeface="Arial" pitchFamily="34" charset="0"/>
              </a:rPr>
              <a:t>  </a:t>
            </a:r>
            <a:endParaRPr lang="ar-SA" sz="3000" dirty="0" smtClean="0">
              <a:cs typeface="Arial" pitchFamily="34" charset="0"/>
            </a:endParaRPr>
          </a:p>
          <a:p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9 </a:t>
            </a:r>
            <a:r>
              <a:rPr lang="ar-SA" sz="3000" dirty="0" smtClean="0">
                <a:cs typeface="Arial" pitchFamily="34" charset="0"/>
              </a:rPr>
              <a:t>ب. </a:t>
            </a:r>
            <a:r>
              <a:rPr lang="en-US" sz="3000" dirty="0" smtClean="0">
                <a:cs typeface="Arial" pitchFamily="34" charset="0"/>
              </a:rPr>
              <a:t> </a:t>
            </a:r>
            <a:endParaRPr lang="ar-SA" sz="3000" dirty="0" smtClean="0">
              <a:cs typeface="Arial" pitchFamily="34" charset="0"/>
            </a:endParaRPr>
          </a:p>
          <a:p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1  </a:t>
            </a:r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12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6772203"/>
              </p:ext>
            </p:extLst>
          </p:nvPr>
        </p:nvGraphicFramePr>
        <p:xfrm>
          <a:off x="4648200" y="2066925"/>
          <a:ext cx="3249613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28" name="معادلة" r:id="rId3" imgW="1130040" imgH="228600" progId="Equation.3">
                  <p:embed/>
                </p:oleObj>
              </mc:Choice>
              <mc:Fallback>
                <p:oleObj name="معادلة" r:id="rId3" imgW="11300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2066925"/>
                        <a:ext cx="3249613" cy="600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2657622"/>
              </p:ext>
            </p:extLst>
          </p:nvPr>
        </p:nvGraphicFramePr>
        <p:xfrm>
          <a:off x="2519363" y="2057400"/>
          <a:ext cx="985837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29" name="معادلة" r:id="rId5" imgW="342720" imgH="203040" progId="Equation.3">
                  <p:embed/>
                </p:oleObj>
              </mc:Choice>
              <mc:Fallback>
                <p:oleObj name="معادلة" r:id="rId5" imgW="3427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9363" y="2057400"/>
                        <a:ext cx="985837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Oval 9"/>
          <p:cNvSpPr/>
          <p:nvPr/>
        </p:nvSpPr>
        <p:spPr>
          <a:xfrm>
            <a:off x="8839200" y="3352800"/>
            <a:ext cx="533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676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8196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en-US" dirty="0" smtClean="0">
                <a:cs typeface="Arial" pitchFamily="34" charset="0"/>
              </a:rPr>
              <a:t>5</a:t>
            </a:r>
            <a:r>
              <a:rPr lang="ar-SA" dirty="0" smtClean="0">
                <a:cs typeface="Arial" pitchFamily="34" charset="0"/>
              </a:rPr>
              <a:t>- اذا كانت  </a:t>
            </a:r>
            <a:r>
              <a:rPr lang="en-US" dirty="0" smtClean="0">
                <a:cs typeface="Arial" pitchFamily="34" charset="0"/>
              </a:rPr>
              <a:t>        </a:t>
            </a:r>
            <a:r>
              <a:rPr lang="ar-SA" dirty="0" smtClean="0">
                <a:cs typeface="Arial" pitchFamily="34" charset="0"/>
              </a:rPr>
              <a:t>                  فان </a:t>
            </a:r>
            <a:r>
              <a:rPr lang="ar-SA" dirty="0" err="1" smtClean="0">
                <a:cs typeface="Arial" pitchFamily="34" charset="0"/>
              </a:rPr>
              <a:t>معكوسها</a:t>
            </a:r>
            <a:r>
              <a:rPr lang="ar-SA" dirty="0" smtClean="0">
                <a:cs typeface="Arial" pitchFamily="34" charset="0"/>
              </a:rPr>
              <a:t> هي:</a:t>
            </a:r>
          </a:p>
          <a:p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ar-SA" sz="3000" dirty="0" smtClean="0">
                <a:cs typeface="Arial" pitchFamily="34" charset="0"/>
              </a:rPr>
              <a:t>ج. </a:t>
            </a:r>
          </a:p>
          <a:p>
            <a:endParaRPr lang="en-US" sz="3000" dirty="0" smtClean="0">
              <a:cs typeface="Arial" pitchFamily="34" charset="0"/>
            </a:endParaRPr>
          </a:p>
          <a:p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6896935"/>
              </p:ext>
            </p:extLst>
          </p:nvPr>
        </p:nvGraphicFramePr>
        <p:xfrm>
          <a:off x="5105400" y="2078038"/>
          <a:ext cx="2446337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25" name="معادلة" r:id="rId3" imgW="850680" imgH="203040" progId="Equation.3">
                  <p:embed/>
                </p:oleObj>
              </mc:Choice>
              <mc:Fallback>
                <p:oleObj name="معادلة" r:id="rId3" imgW="8506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2078038"/>
                        <a:ext cx="2446337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793390"/>
              </p:ext>
            </p:extLst>
          </p:nvPr>
        </p:nvGraphicFramePr>
        <p:xfrm>
          <a:off x="6553200" y="2438400"/>
          <a:ext cx="2008187" cy="91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26" name="معادلة" r:id="rId5" imgW="698400" imgH="393480" progId="Equation.3">
                  <p:embed/>
                </p:oleObj>
              </mc:Choice>
              <mc:Fallback>
                <p:oleObj name="معادلة" r:id="rId5" imgW="6984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2438400"/>
                        <a:ext cx="2008187" cy="9191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8581801"/>
              </p:ext>
            </p:extLst>
          </p:nvPr>
        </p:nvGraphicFramePr>
        <p:xfrm>
          <a:off x="6096000" y="3352800"/>
          <a:ext cx="25558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27" name="معادلة" r:id="rId7" imgW="888840" imgH="228600" progId="Equation.3">
                  <p:embed/>
                </p:oleObj>
              </mc:Choice>
              <mc:Fallback>
                <p:oleObj name="معادلة" r:id="rId7" imgW="8888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3352800"/>
                        <a:ext cx="2555875" cy="533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0009662"/>
              </p:ext>
            </p:extLst>
          </p:nvPr>
        </p:nvGraphicFramePr>
        <p:xfrm>
          <a:off x="6172200" y="3962400"/>
          <a:ext cx="251936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28" name="معادلة" r:id="rId9" imgW="876240" imgH="228600" progId="Equation.3">
                  <p:embed/>
                </p:oleObj>
              </mc:Choice>
              <mc:Fallback>
                <p:oleObj name="معادلة" r:id="rId9" imgW="8762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3962400"/>
                        <a:ext cx="2519363" cy="533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8459839"/>
              </p:ext>
            </p:extLst>
          </p:nvPr>
        </p:nvGraphicFramePr>
        <p:xfrm>
          <a:off x="6243638" y="4724400"/>
          <a:ext cx="2628900" cy="91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29" name="معادلة" r:id="rId11" imgW="914400" imgH="393480" progId="Equation.3">
                  <p:embed/>
                </p:oleObj>
              </mc:Choice>
              <mc:Fallback>
                <p:oleObj name="معادلة" r:id="rId11" imgW="914400" imgH="3934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3638" y="4724400"/>
                        <a:ext cx="2628900" cy="919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Oval 12"/>
          <p:cNvSpPr/>
          <p:nvPr/>
        </p:nvSpPr>
        <p:spPr>
          <a:xfrm>
            <a:off x="8991600" y="4953000"/>
            <a:ext cx="533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8882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717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sz="2400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  <a:sym typeface="Wingdings" pitchFamily="2" charset="2"/>
              </a:rPr>
              <a:t></a:t>
            </a:r>
            <a:r>
              <a:rPr lang="ar-SA" dirty="0" smtClean="0">
                <a:cs typeface="Arial" pitchFamily="34" charset="0"/>
              </a:rPr>
              <a:t>إذا كانت</a:t>
            </a:r>
            <a:r>
              <a:rPr lang="en-US" dirty="0" smtClean="0">
                <a:cs typeface="Arial" pitchFamily="34" charset="0"/>
              </a:rPr>
              <a:t>f(x) = 3x+5 </a:t>
            </a:r>
            <a:r>
              <a:rPr lang="ar-SA" dirty="0" smtClean="0">
                <a:cs typeface="Arial" pitchFamily="34" charset="0"/>
              </a:rPr>
              <a:t>، </a:t>
            </a:r>
            <a:r>
              <a:rPr lang="en-US" dirty="0" smtClean="0">
                <a:cs typeface="Arial" pitchFamily="34" charset="0"/>
              </a:rPr>
              <a:t>g(x)= </a:t>
            </a:r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x</a:t>
            </a:r>
            <a:r>
              <a:rPr lang="en-US" baseline="30000" dirty="0" smtClean="0">
                <a:solidFill>
                  <a:prstClr val="black"/>
                </a:solidFill>
                <a:cs typeface="Arial" pitchFamily="34" charset="0"/>
              </a:rPr>
              <a:t>2</a:t>
            </a:r>
            <a:r>
              <a:rPr lang="en-US" dirty="0" smtClean="0">
                <a:cs typeface="Arial" pitchFamily="34" charset="0"/>
              </a:rPr>
              <a:t>+1</a:t>
            </a:r>
            <a:r>
              <a:rPr lang="ar-SA" dirty="0" smtClean="0">
                <a:cs typeface="Arial" pitchFamily="34" charset="0"/>
              </a:rPr>
              <a:t>اجب عن الفقرتين</a:t>
            </a:r>
            <a:r>
              <a:rPr lang="en-US" dirty="0" smtClean="0">
                <a:cs typeface="Arial" pitchFamily="34" charset="0"/>
              </a:rPr>
              <a:t>6</a:t>
            </a:r>
            <a:r>
              <a:rPr lang="ar-SA" dirty="0" smtClean="0">
                <a:cs typeface="Arial" pitchFamily="34" charset="0"/>
              </a:rPr>
              <a:t>،</a:t>
            </a:r>
            <a:r>
              <a:rPr lang="en-US" dirty="0" smtClean="0">
                <a:cs typeface="Arial" pitchFamily="34" charset="0"/>
              </a:rPr>
              <a:t>7</a:t>
            </a:r>
          </a:p>
          <a:p>
            <a:pPr rtl="1"/>
            <a:r>
              <a:rPr lang="en-US" dirty="0" smtClean="0">
                <a:cs typeface="Arial" pitchFamily="34" charset="0"/>
              </a:rPr>
              <a:t>6</a:t>
            </a:r>
            <a:r>
              <a:rPr lang="ar-SA" dirty="0" smtClean="0">
                <a:cs typeface="Arial" pitchFamily="34" charset="0"/>
              </a:rPr>
              <a:t>- </a:t>
            </a:r>
            <a:endParaRPr lang="en-US" dirty="0" smtClean="0"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x</a:t>
            </a:r>
            <a:r>
              <a:rPr lang="en-US" baseline="30000" dirty="0" smtClean="0">
                <a:cs typeface="Arial" pitchFamily="34" charset="0"/>
              </a:rPr>
              <a:t>2</a:t>
            </a:r>
            <a:r>
              <a:rPr lang="en-US" dirty="0" smtClean="0">
                <a:cs typeface="Arial" pitchFamily="34" charset="0"/>
              </a:rPr>
              <a:t>+4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X</a:t>
            </a:r>
            <a:r>
              <a:rPr lang="en-US" baseline="30000" dirty="0" smtClean="0">
                <a:solidFill>
                  <a:prstClr val="black"/>
                </a:solidFill>
                <a:cs typeface="Arial" pitchFamily="34" charset="0"/>
              </a:rPr>
              <a:t>2</a:t>
            </a:r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+3x-4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dirty="0">
                <a:solidFill>
                  <a:prstClr val="black"/>
                </a:solidFill>
                <a:cs typeface="Arial" pitchFamily="34" charset="0"/>
              </a:rPr>
              <a:t>-</a:t>
            </a:r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x</a:t>
            </a:r>
            <a:r>
              <a:rPr lang="en-US" baseline="30000" dirty="0" smtClean="0">
                <a:solidFill>
                  <a:prstClr val="black"/>
                </a:solidFill>
                <a:cs typeface="Arial" pitchFamily="34" charset="0"/>
              </a:rPr>
              <a:t>2</a:t>
            </a:r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+3x+4 </a:t>
            </a:r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x</a:t>
            </a:r>
            <a:r>
              <a:rPr lang="en-US" baseline="30000" dirty="0" smtClean="0">
                <a:solidFill>
                  <a:prstClr val="black"/>
                </a:solidFill>
                <a:cs typeface="Arial" pitchFamily="34" charset="0"/>
              </a:rPr>
              <a:t>2</a:t>
            </a:r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-6x-2</a:t>
            </a:r>
            <a:r>
              <a:rPr lang="en-US" sz="2800" dirty="0" smtClean="0"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717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8357412"/>
              </p:ext>
            </p:extLst>
          </p:nvPr>
        </p:nvGraphicFramePr>
        <p:xfrm>
          <a:off x="6934200" y="2667000"/>
          <a:ext cx="16764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0" name="معادلة" r:id="rId3" imgW="787320" imgH="203040" progId="Equation.3">
                  <p:embed/>
                </p:oleObj>
              </mc:Choice>
              <mc:Fallback>
                <p:oleObj name="معادلة" r:id="rId3" imgW="787320" imgH="2030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0" y="2667000"/>
                        <a:ext cx="16764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9" name="Oval 8"/>
          <p:cNvSpPr/>
          <p:nvPr/>
        </p:nvSpPr>
        <p:spPr>
          <a:xfrm>
            <a:off x="8991600" y="4495800"/>
            <a:ext cx="533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>
                <a:solidFill>
                  <a:schemeClr val="tx1"/>
                </a:solidFill>
              </a:rPr>
              <a:t>- </a:t>
            </a:r>
            <a:r>
              <a:rPr lang="en-US" sz="3000" dirty="0" smtClean="0">
                <a:solidFill>
                  <a:schemeClr val="tx1"/>
                </a:solidFill>
              </a:rPr>
              <a:t>7</a:t>
            </a:r>
            <a:endParaRPr lang="ar-SA" sz="3000" dirty="0">
              <a:solidFill>
                <a:schemeClr val="tx1"/>
              </a:solidFill>
            </a:endParaRPr>
          </a:p>
        </p:txBody>
      </p:sp>
      <p:sp>
        <p:nvSpPr>
          <p:cNvPr id="8196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endParaRPr lang="en-US" sz="3000" dirty="0" smtClean="0">
              <a:cs typeface="Arial" pitchFamily="34" charset="0"/>
            </a:endParaRPr>
          </a:p>
          <a:p>
            <a:r>
              <a:rPr lang="ar-SA" sz="3000" dirty="0" smtClean="0">
                <a:cs typeface="Arial" pitchFamily="34" charset="0"/>
              </a:rPr>
              <a:t>ب. </a:t>
            </a:r>
          </a:p>
          <a:p>
            <a:endParaRPr lang="ar-SA" sz="3000" dirty="0" smtClean="0">
              <a:cs typeface="Arial" pitchFamily="34" charset="0"/>
            </a:endParaRPr>
          </a:p>
          <a:p>
            <a:r>
              <a:rPr lang="ar-SA" sz="3000" dirty="0" smtClean="0">
                <a:cs typeface="Arial" pitchFamily="34" charset="0"/>
              </a:rPr>
              <a:t>ج. </a:t>
            </a:r>
          </a:p>
          <a:p>
            <a:endParaRPr lang="ar-SA" sz="3000" dirty="0" smtClean="0">
              <a:cs typeface="Arial" pitchFamily="34" charset="0"/>
            </a:endParaRPr>
          </a:p>
          <a:p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106790"/>
              </p:ext>
            </p:extLst>
          </p:nvPr>
        </p:nvGraphicFramePr>
        <p:xfrm>
          <a:off x="6303963" y="614363"/>
          <a:ext cx="1971675" cy="56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3" name="معادلة" r:id="rId3" imgW="685800" imgH="215640" progId="Equation.3">
                  <p:embed/>
                </p:oleObj>
              </mc:Choice>
              <mc:Fallback>
                <p:oleObj name="معادلة" r:id="rId3" imgW="685800" imgH="2156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3963" y="614363"/>
                        <a:ext cx="1971675" cy="566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301304"/>
              </p:ext>
            </p:extLst>
          </p:nvPr>
        </p:nvGraphicFramePr>
        <p:xfrm>
          <a:off x="6462713" y="1620838"/>
          <a:ext cx="22637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4" name="معادلة" r:id="rId5" imgW="787320" imgH="203040" progId="Equation.3">
                  <p:embed/>
                </p:oleObj>
              </mc:Choice>
              <mc:Fallback>
                <p:oleObj name="معادلة" r:id="rId5" imgW="787320" imgH="203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2713" y="1620838"/>
                        <a:ext cx="226377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5000933"/>
              </p:ext>
            </p:extLst>
          </p:nvPr>
        </p:nvGraphicFramePr>
        <p:xfrm>
          <a:off x="6683375" y="2763838"/>
          <a:ext cx="19716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5" name="معادلة" r:id="rId7" imgW="685800" imgH="203040" progId="Equation.3">
                  <p:embed/>
                </p:oleObj>
              </mc:Choice>
              <mc:Fallback>
                <p:oleObj name="معادلة" r:id="rId7" imgW="6858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3375" y="2763838"/>
                        <a:ext cx="197167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703456"/>
              </p:ext>
            </p:extLst>
          </p:nvPr>
        </p:nvGraphicFramePr>
        <p:xfrm>
          <a:off x="6994525" y="4973638"/>
          <a:ext cx="135096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6" name="معادلة" r:id="rId9" imgW="469800" imgH="203040" progId="Equation.3">
                  <p:embed/>
                </p:oleObj>
              </mc:Choice>
              <mc:Fallback>
                <p:oleObj name="معادلة" r:id="rId9" imgW="4698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94525" y="4973638"/>
                        <a:ext cx="1350963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8948949"/>
              </p:ext>
            </p:extLst>
          </p:nvPr>
        </p:nvGraphicFramePr>
        <p:xfrm>
          <a:off x="7119938" y="3919538"/>
          <a:ext cx="13874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7" name="معادلة" r:id="rId11" imgW="482400" imgH="203040" progId="Equation.3">
                  <p:embed/>
                </p:oleObj>
              </mc:Choice>
              <mc:Fallback>
                <p:oleObj name="معادلة" r:id="rId11" imgW="4824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9938" y="3919538"/>
                        <a:ext cx="138747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Oval 12"/>
          <p:cNvSpPr/>
          <p:nvPr/>
        </p:nvSpPr>
        <p:spPr>
          <a:xfrm>
            <a:off x="8991600" y="5029200"/>
            <a:ext cx="533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ar-SA" sz="2800" b="1" dirty="0">
                <a:solidFill>
                  <a:schemeClr val="tx1"/>
                </a:solidFill>
              </a:rPr>
              <a:t> </a:t>
            </a:r>
            <a:r>
              <a:rPr lang="ar-SA" sz="2800" b="1" dirty="0" smtClean="0">
                <a:solidFill>
                  <a:schemeClr val="tx1"/>
                </a:solidFill>
              </a:rPr>
              <a:t> هي: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i="1" dirty="0" smtClean="0">
                <a:solidFill>
                  <a:schemeClr val="tx1"/>
                </a:solidFill>
              </a:rPr>
              <a:t>Z </a:t>
            </a:r>
            <a:r>
              <a:rPr lang="en-US" sz="2800" dirty="0" smtClean="0">
                <a:solidFill>
                  <a:schemeClr val="tx1"/>
                </a:solidFill>
              </a:rPr>
              <a:t>={0,±1,±2,±3,…}</a:t>
            </a:r>
            <a:r>
              <a:rPr lang="ar-SA" sz="2800" b="1" dirty="0" smtClean="0">
                <a:solidFill>
                  <a:schemeClr val="tx1"/>
                </a:solidFill>
                <a:cs typeface="Arial" pitchFamily="34" charset="0"/>
              </a:rPr>
              <a:t>- المجموعة </a:t>
            </a:r>
            <a:r>
              <a:rPr lang="en-US" sz="2800" dirty="0" smtClean="0">
                <a:solidFill>
                  <a:schemeClr val="tx1"/>
                </a:solidFill>
              </a:rPr>
              <a:t>8</a:t>
            </a:r>
            <a:endParaRPr lang="ar-SA" sz="2800" dirty="0">
              <a:solidFill>
                <a:schemeClr val="tx1"/>
              </a:solidFill>
            </a:endParaRPr>
          </a:p>
        </p:txBody>
      </p:sp>
      <p:sp>
        <p:nvSpPr>
          <p:cNvPr id="44035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   </a:t>
            </a:r>
            <a:r>
              <a:rPr lang="ar-SA" sz="2800" dirty="0" smtClean="0">
                <a:cs typeface="Arial" pitchFamily="34" charset="0"/>
              </a:rPr>
              <a:t>مجموعة الاعداد الصحيحة</a:t>
            </a:r>
            <a:endParaRPr lang="ar-SA" sz="3000" dirty="0" smtClean="0">
              <a:cs typeface="Arial" pitchFamily="34" charset="0"/>
            </a:endParaRPr>
          </a:p>
          <a:p>
            <a:r>
              <a:rPr lang="ar-SA" sz="2800" dirty="0" smtClean="0">
                <a:cs typeface="Arial" pitchFamily="34" charset="0"/>
              </a:rPr>
              <a:t>مجموعة </a:t>
            </a:r>
            <a:r>
              <a:rPr lang="ar-SA" sz="2800" dirty="0">
                <a:cs typeface="Arial" pitchFamily="34" charset="0"/>
              </a:rPr>
              <a:t>الاعداد </a:t>
            </a:r>
            <a:r>
              <a:rPr lang="ar-SA" sz="2800" dirty="0" smtClean="0">
                <a:cs typeface="Arial" pitchFamily="34" charset="0"/>
              </a:rPr>
              <a:t>النسبية</a:t>
            </a:r>
            <a:r>
              <a:rPr lang="en-US" sz="3000" dirty="0" smtClean="0">
                <a:cs typeface="Arial" pitchFamily="34" charset="0"/>
              </a:rPr>
              <a:t>    </a:t>
            </a:r>
            <a:r>
              <a:rPr lang="ar-SA" sz="3000" dirty="0" smtClean="0">
                <a:cs typeface="Arial" pitchFamily="34" charset="0"/>
              </a:rPr>
              <a:t>   ب.</a:t>
            </a:r>
            <a:endParaRPr lang="en-US" sz="3000" dirty="0" smtClean="0">
              <a:cs typeface="Arial" pitchFamily="34" charset="0"/>
            </a:endParaRPr>
          </a:p>
          <a:p>
            <a:r>
              <a:rPr lang="ar-SA" sz="2800" dirty="0" smtClean="0">
                <a:cs typeface="Arial" pitchFamily="34" charset="0"/>
              </a:rPr>
              <a:t>مجموعة </a:t>
            </a:r>
            <a:r>
              <a:rPr lang="ar-SA" sz="2800" dirty="0">
                <a:cs typeface="Arial" pitchFamily="34" charset="0"/>
              </a:rPr>
              <a:t>الاعداد </a:t>
            </a:r>
            <a:r>
              <a:rPr lang="ar-SA" sz="2800" dirty="0" smtClean="0">
                <a:cs typeface="Arial" pitchFamily="34" charset="0"/>
              </a:rPr>
              <a:t>الطبيعية</a:t>
            </a:r>
            <a:r>
              <a:rPr lang="en-US" sz="3000" dirty="0" smtClean="0">
                <a:cs typeface="Arial" pitchFamily="34" charset="0"/>
              </a:rPr>
              <a:t>    </a:t>
            </a:r>
            <a:r>
              <a:rPr lang="ar-SA" sz="3000" dirty="0" smtClean="0">
                <a:cs typeface="Arial" pitchFamily="34" charset="0"/>
              </a:rPr>
              <a:t>   ج. </a:t>
            </a:r>
            <a:endParaRPr lang="en-US" sz="3000" dirty="0" smtClean="0">
              <a:cs typeface="Arial" pitchFamily="34" charset="0"/>
            </a:endParaRPr>
          </a:p>
          <a:p>
            <a:r>
              <a:rPr lang="ar-SA" sz="2800" dirty="0" smtClean="0">
                <a:cs typeface="Arial" pitchFamily="34" charset="0"/>
              </a:rPr>
              <a:t>مجموعة </a:t>
            </a:r>
            <a:r>
              <a:rPr lang="ar-SA" sz="2800" dirty="0">
                <a:cs typeface="Arial" pitchFamily="34" charset="0"/>
              </a:rPr>
              <a:t>الاعداد </a:t>
            </a:r>
            <a:r>
              <a:rPr lang="ar-SA" sz="2800" dirty="0" smtClean="0">
                <a:cs typeface="Arial" pitchFamily="34" charset="0"/>
              </a:rPr>
              <a:t>غير النسبية</a:t>
            </a:r>
            <a:r>
              <a:rPr lang="en-US" sz="3000" dirty="0" smtClean="0">
                <a:cs typeface="Arial" pitchFamily="34" charset="0"/>
              </a:rPr>
              <a:t>    </a:t>
            </a:r>
            <a:r>
              <a:rPr lang="ar-SA" sz="3000" dirty="0" smtClean="0">
                <a:cs typeface="Arial" pitchFamily="34" charset="0"/>
              </a:rPr>
              <a:t>    د.</a:t>
            </a:r>
            <a:r>
              <a:rPr lang="ar-SA" dirty="0" smtClean="0">
                <a:cs typeface="Arial" pitchFamily="34" charset="0"/>
              </a:rPr>
              <a:t> </a:t>
            </a:r>
            <a:endParaRPr lang="ar-SA" b="1" dirty="0" smtClean="0">
              <a:cs typeface="Arial" pitchFamily="34" charset="0"/>
            </a:endParaRP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8610600" y="1676400"/>
            <a:ext cx="533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6475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1659</TotalTime>
  <Words>207</Words>
  <Application>Microsoft Office PowerPoint</Application>
  <PresentationFormat>A4 Paper (210x297 mm)</PresentationFormat>
  <Paragraphs>59</Paragraphs>
  <Slides>10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Office Theme</vt:lpstr>
      <vt:lpstr>معادلة</vt:lpstr>
      <vt:lpstr>Equation</vt:lpstr>
      <vt:lpstr>المحاضرة المباشرة الاولى</vt:lpstr>
      <vt:lpstr> </vt:lpstr>
      <vt:lpstr> </vt:lpstr>
      <vt:lpstr> </vt:lpstr>
      <vt:lpstr> </vt:lpstr>
      <vt:lpstr> </vt:lpstr>
      <vt:lpstr> </vt:lpstr>
      <vt:lpstr>- 7</vt:lpstr>
      <vt:lpstr>   هي: Z ={0,±1,±2,±3,…}- المجموعة 8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Altaher Ibrahim Salem</cp:lastModifiedBy>
  <cp:revision>150</cp:revision>
  <dcterms:created xsi:type="dcterms:W3CDTF">2009-10-14T19:14:34Z</dcterms:created>
  <dcterms:modified xsi:type="dcterms:W3CDTF">2013-10-24T08:23:04Z</dcterms:modified>
</cp:coreProperties>
</file>