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98" r:id="rId3"/>
    <p:sldId id="299" r:id="rId4"/>
    <p:sldId id="300" r:id="rId5"/>
    <p:sldId id="310" r:id="rId6"/>
    <p:sldId id="311" r:id="rId7"/>
    <p:sldId id="302" r:id="rId8"/>
    <p:sldId id="312" r:id="rId9"/>
    <p:sldId id="313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00"/>
    <a:srgbClr val="AD9968"/>
    <a:srgbClr val="3B84AF"/>
    <a:srgbClr val="0099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المحاضرة المباشرة الثانية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FF0000"/>
                </a:solidFill>
              </a:rPr>
              <a:t>التوازن في السوق بين دالتي العرض والطلب الخطيتين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  <a:endParaRPr lang="en-GB" sz="32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يحدث التوازن في السوق إذا كانت الكمية المعروضة من سلعة ما مساوياً للكمية المطلوبة منها. وهذه الحقيقة تعين سعر التوازن والكمية التي يحدث عندها التوازن.</a:t>
            </a:r>
            <a:endParaRPr lang="en-US" sz="3000" dirty="0" smtClean="0"/>
          </a:p>
          <a:p>
            <a:pPr marL="514350" indent="-514350" rtl="1">
              <a:defRPr/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مثال:</a:t>
            </a:r>
          </a:p>
          <a:p>
            <a:pPr rtl="1">
              <a:defRPr/>
            </a:pPr>
            <a:r>
              <a:rPr lang="ar-SA" sz="3000" dirty="0" smtClean="0"/>
              <a:t>إذا علمت أن دالة الطلب على سلعة معينة هي</a:t>
            </a:r>
            <a:r>
              <a:rPr lang="en-US" sz="3000" dirty="0" smtClean="0"/>
              <a:t> </a:t>
            </a:r>
            <a:r>
              <a:rPr lang="ar-SA" sz="3000" dirty="0" smtClean="0"/>
              <a:t>                  .</a:t>
            </a:r>
            <a:endParaRPr lang="en-US" sz="3000" dirty="0" smtClean="0"/>
          </a:p>
          <a:p>
            <a:pPr rtl="1">
              <a:defRPr/>
            </a:pPr>
            <a:r>
              <a:rPr lang="ar-SA" sz="3000" dirty="0" smtClean="0"/>
              <a:t>وان دالة العرض لنفس السلعة هي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dirty="0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arenR" startAt="5"/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759850"/>
              </p:ext>
            </p:extLst>
          </p:nvPr>
        </p:nvGraphicFramePr>
        <p:xfrm>
          <a:off x="1828800" y="35052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2" name="معادلة" r:id="rId3" imgW="774360" imgH="215640" progId="Equation.3">
                  <p:embed/>
                </p:oleObj>
              </mc:Choice>
              <mc:Fallback>
                <p:oleObj name="معادلة" r:id="rId3" imgW="774360" imgH="21564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505200"/>
                        <a:ext cx="1874837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642234"/>
              </p:ext>
            </p:extLst>
          </p:nvPr>
        </p:nvGraphicFramePr>
        <p:xfrm>
          <a:off x="3322638" y="4038600"/>
          <a:ext cx="1812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3" name="معادلة" r:id="rId5" imgW="749160" imgH="228600" progId="Equation.3">
                  <p:embed/>
                </p:oleObj>
              </mc:Choice>
              <mc:Fallback>
                <p:oleObj name="معادلة" r:id="rId5" imgW="749160" imgH="22860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4038600"/>
                        <a:ext cx="18129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566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70987"/>
              </p:ext>
            </p:extLst>
          </p:nvPr>
        </p:nvGraphicFramePr>
        <p:xfrm>
          <a:off x="1841500" y="2586038"/>
          <a:ext cx="2338388" cy="305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2" name="معادلة" r:id="rId3" imgW="965160" imgH="1307880" progId="Equation.3">
                  <p:embed/>
                </p:oleObj>
              </mc:Choice>
              <mc:Fallback>
                <p:oleObj name="معادلة" r:id="rId3" imgW="965160" imgH="13078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2586038"/>
                        <a:ext cx="2338388" cy="3052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981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467231"/>
              </p:ext>
            </p:extLst>
          </p:nvPr>
        </p:nvGraphicFramePr>
        <p:xfrm>
          <a:off x="2343150" y="2097088"/>
          <a:ext cx="2703513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6" name="معادلة" r:id="rId3" imgW="1117440" imgH="228600" progId="Equation.3">
                  <p:embed/>
                </p:oleObj>
              </mc:Choice>
              <mc:Fallback>
                <p:oleObj name="معادلة" r:id="rId3" imgW="1117440" imgH="2286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2097088"/>
                        <a:ext cx="2703513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80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ar-SA" dirty="0" smtClean="0">
                <a:solidFill>
                  <a:srgbClr val="FF0000"/>
                </a:solidFill>
              </a:rPr>
              <a:t>فقرات متنوعة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  <a:r>
              <a:rPr lang="en-US" dirty="0" smtClean="0">
                <a:cs typeface="Arial" pitchFamily="34" charset="0"/>
              </a:rPr>
              <a:t>- 1</a:t>
            </a:r>
            <a:r>
              <a:rPr lang="ar-SA" dirty="0" smtClean="0">
                <a:cs typeface="Arial" pitchFamily="34" charset="0"/>
              </a:rPr>
              <a:t>الميل (</a:t>
            </a:r>
            <a:r>
              <a:rPr lang="en-US" dirty="0" smtClean="0">
                <a:cs typeface="Arial" pitchFamily="34" charset="0"/>
              </a:rPr>
              <a:t>m</a:t>
            </a:r>
            <a:r>
              <a:rPr lang="ar-SA" dirty="0" smtClean="0">
                <a:cs typeface="Arial" pitchFamily="34" charset="0"/>
              </a:rPr>
              <a:t>) والمقطوع الصادي (</a:t>
            </a:r>
            <a:r>
              <a:rPr lang="en-US" dirty="0" smtClean="0">
                <a:cs typeface="Arial" pitchFamily="34" charset="0"/>
              </a:rPr>
              <a:t>b</a:t>
            </a:r>
            <a:r>
              <a:rPr lang="ar-SA" dirty="0" smtClean="0">
                <a:cs typeface="Arial" pitchFamily="34" charset="0"/>
              </a:rPr>
              <a:t>) للمستقيم                      هما : </a:t>
            </a: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endParaRPr lang="ar-SA" sz="30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98573"/>
              </p:ext>
            </p:extLst>
          </p:nvPr>
        </p:nvGraphicFramePr>
        <p:xfrm>
          <a:off x="5562600" y="2438400"/>
          <a:ext cx="29210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7" name="معادلة" r:id="rId3" imgW="1015920" imgH="393480" progId="Equation.3">
                  <p:embed/>
                </p:oleObj>
              </mc:Choice>
              <mc:Fallback>
                <p:oleObj name="معادلة" r:id="rId3" imgW="1015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438400"/>
                        <a:ext cx="2921000" cy="9191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808467"/>
              </p:ext>
            </p:extLst>
          </p:nvPr>
        </p:nvGraphicFramePr>
        <p:xfrm>
          <a:off x="685800" y="1697037"/>
          <a:ext cx="2310882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8" name="معادلة" r:id="rId5" imgW="723600" imgH="203040" progId="Equation.3">
                  <p:embed/>
                </p:oleObj>
              </mc:Choice>
              <mc:Fallback>
                <p:oleObj name="معادلة" r:id="rId5" imgW="723600" imgH="203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97037"/>
                        <a:ext cx="2310882" cy="5889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363197"/>
              </p:ext>
            </p:extLst>
          </p:nvPr>
        </p:nvGraphicFramePr>
        <p:xfrm>
          <a:off x="5861050" y="3276600"/>
          <a:ext cx="262890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9" name="معادلة" r:id="rId7" imgW="914400" imgH="393480" progId="Equation.3">
                  <p:embed/>
                </p:oleObj>
              </mc:Choice>
              <mc:Fallback>
                <p:oleObj name="معادلة" r:id="rId7" imgW="91440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1050" y="3276600"/>
                        <a:ext cx="2628900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405937"/>
              </p:ext>
            </p:extLst>
          </p:nvPr>
        </p:nvGraphicFramePr>
        <p:xfrm>
          <a:off x="6243637" y="4038600"/>
          <a:ext cx="25193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0" name="معادلة" r:id="rId9" imgW="876240" imgH="203040" progId="Equation.3">
                  <p:embed/>
                </p:oleObj>
              </mc:Choice>
              <mc:Fallback>
                <p:oleObj name="معادلة" r:id="rId9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3637" y="4038600"/>
                        <a:ext cx="2519363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965432"/>
              </p:ext>
            </p:extLst>
          </p:nvPr>
        </p:nvGraphicFramePr>
        <p:xfrm>
          <a:off x="6210300" y="4795837"/>
          <a:ext cx="26289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1" name="معادلة" r:id="rId11" imgW="914400" imgH="393480" progId="Equation.3">
                  <p:embed/>
                </p:oleObj>
              </mc:Choice>
              <mc:Fallback>
                <p:oleObj name="معادلة" r:id="rId11" imgW="914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0300" y="4795837"/>
                        <a:ext cx="2628900" cy="9191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lowchart: Connector 6"/>
          <p:cNvSpPr/>
          <p:nvPr/>
        </p:nvSpPr>
        <p:spPr>
          <a:xfrm>
            <a:off x="8915400" y="2743200"/>
            <a:ext cx="609600" cy="457200"/>
          </a:xfrm>
          <a:prstGeom prst="flowChartConnector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7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2</a:t>
            </a:r>
            <a:r>
              <a:rPr lang="ar-SA" dirty="0" smtClean="0">
                <a:cs typeface="Arial" pitchFamily="34" charset="0"/>
              </a:rPr>
              <a:t>- معادلة المستقيم الذي يمر بنقطة الاصل وميله 2 هي : </a:t>
            </a: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884895"/>
              </p:ext>
            </p:extLst>
          </p:nvPr>
        </p:nvGraphicFramePr>
        <p:xfrm>
          <a:off x="7213600" y="2743200"/>
          <a:ext cx="16430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4" name="معادلة" r:id="rId3" imgW="571320" imgH="203040" progId="Equation.3">
                  <p:embed/>
                </p:oleObj>
              </mc:Choice>
              <mc:Fallback>
                <p:oleObj name="معادلة" r:id="rId3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3600" y="2743200"/>
                        <a:ext cx="1643063" cy="474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461755"/>
              </p:ext>
            </p:extLst>
          </p:nvPr>
        </p:nvGraphicFramePr>
        <p:xfrm>
          <a:off x="7429500" y="3379788"/>
          <a:ext cx="105886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5" name="معادلة" r:id="rId5" imgW="368280" imgH="164880" progId="Equation.3">
                  <p:embed/>
                </p:oleObj>
              </mc:Choice>
              <mc:Fallback>
                <p:oleObj name="معادلة" r:id="rId5" imgW="368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0" y="3379788"/>
                        <a:ext cx="1058863" cy="3857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118776"/>
              </p:ext>
            </p:extLst>
          </p:nvPr>
        </p:nvGraphicFramePr>
        <p:xfrm>
          <a:off x="7319963" y="3944938"/>
          <a:ext cx="1277937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6" name="معادلة" r:id="rId7" imgW="444240" imgH="203040" progId="Equation.3">
                  <p:embed/>
                </p:oleObj>
              </mc:Choice>
              <mc:Fallback>
                <p:oleObj name="معادلة" r:id="rId7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3944938"/>
                        <a:ext cx="1277937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537980"/>
              </p:ext>
            </p:extLst>
          </p:nvPr>
        </p:nvGraphicFramePr>
        <p:xfrm>
          <a:off x="7319963" y="4478338"/>
          <a:ext cx="1277937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7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4478338"/>
                        <a:ext cx="1277937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lowchart: Connector 3"/>
          <p:cNvSpPr/>
          <p:nvPr/>
        </p:nvSpPr>
        <p:spPr>
          <a:xfrm>
            <a:off x="8915400" y="3886200"/>
            <a:ext cx="533400" cy="457200"/>
          </a:xfrm>
          <a:prstGeom prst="flowChartConnector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20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dirty="0" smtClean="0">
                <a:cs typeface="Arial" pitchFamily="34" charset="0"/>
              </a:rPr>
              <a:t> </a:t>
            </a:r>
            <a:r>
              <a:rPr lang="en-US" sz="3000" dirty="0" smtClean="0">
                <a:cs typeface="Arial" pitchFamily="34" charset="0"/>
              </a:rPr>
              <a:t>- 3</a:t>
            </a:r>
            <a:r>
              <a:rPr lang="ar-SA" sz="3000" dirty="0" smtClean="0">
                <a:cs typeface="Arial" pitchFamily="34" charset="0"/>
              </a:rPr>
              <a:t> اذا كان                       و                      فان  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أ. </a:t>
            </a: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ب. </a:t>
            </a:r>
          </a:p>
          <a:p>
            <a:pPr rtl="1"/>
            <a:endParaRPr lang="ar-SA" sz="3000" dirty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ج.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r>
              <a:rPr lang="ar-SA" sz="3600" dirty="0" smtClean="0">
                <a:cs typeface="Arial" pitchFamily="34" charset="0"/>
              </a:rPr>
              <a:t>د.</a:t>
            </a: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947276"/>
              </p:ext>
            </p:extLst>
          </p:nvPr>
        </p:nvGraphicFramePr>
        <p:xfrm>
          <a:off x="6048375" y="1143000"/>
          <a:ext cx="16176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7" name="معادلة" r:id="rId3" imgW="583920" imgH="393480" progId="Equation.3">
                  <p:embed/>
                </p:oleObj>
              </mc:Choice>
              <mc:Fallback>
                <p:oleObj name="معادلة" r:id="rId3" imgW="583920" imgH="393480" progId="Equation.3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75" y="1143000"/>
                        <a:ext cx="1617663" cy="10477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647571"/>
              </p:ext>
            </p:extLst>
          </p:nvPr>
        </p:nvGraphicFramePr>
        <p:xfrm>
          <a:off x="8529638" y="1905000"/>
          <a:ext cx="68103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" name="معادلة" r:id="rId5" imgW="304560" imgH="393480" progId="Equation.3">
                  <p:embed/>
                </p:oleObj>
              </mc:Choice>
              <mc:Fallback>
                <p:oleObj name="معادلة" r:id="rId5" imgW="304560" imgH="393480" progId="Equation.3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9638" y="1905000"/>
                        <a:ext cx="681037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782079"/>
              </p:ext>
            </p:extLst>
          </p:nvPr>
        </p:nvGraphicFramePr>
        <p:xfrm>
          <a:off x="3443288" y="1219200"/>
          <a:ext cx="1727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9" name="معادلة" r:id="rId7" imgW="609480" imgH="393480" progId="Equation.3">
                  <p:embed/>
                </p:oleObj>
              </mc:Choice>
              <mc:Fallback>
                <p:oleObj name="معادلة" r:id="rId7" imgW="609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288" y="1219200"/>
                        <a:ext cx="1727200" cy="914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507986"/>
              </p:ext>
            </p:extLst>
          </p:nvPr>
        </p:nvGraphicFramePr>
        <p:xfrm>
          <a:off x="649288" y="1447800"/>
          <a:ext cx="1968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0" name="معادلة" r:id="rId9" imgW="469800" imgH="177480" progId="Equation.3">
                  <p:embed/>
                </p:oleObj>
              </mc:Choice>
              <mc:Fallback>
                <p:oleObj name="معادلة" r:id="rId9" imgW="4698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8" y="1447800"/>
                        <a:ext cx="1968500" cy="533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355965"/>
              </p:ext>
            </p:extLst>
          </p:nvPr>
        </p:nvGraphicFramePr>
        <p:xfrm>
          <a:off x="8453438" y="3048000"/>
          <a:ext cx="68103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1" name="معادلة" r:id="rId11" imgW="304560" imgH="393480" progId="Equation.3">
                  <p:embed/>
                </p:oleObj>
              </mc:Choice>
              <mc:Fallback>
                <p:oleObj name="معادلة" r:id="rId11" imgW="304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3438" y="3048000"/>
                        <a:ext cx="681037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989360"/>
              </p:ext>
            </p:extLst>
          </p:nvPr>
        </p:nvGraphicFramePr>
        <p:xfrm>
          <a:off x="8440738" y="4087813"/>
          <a:ext cx="706437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2" name="معادلة" r:id="rId13" imgW="304560" imgH="393480" progId="Equation.3">
                  <p:embed/>
                </p:oleObj>
              </mc:Choice>
              <mc:Fallback>
                <p:oleObj name="معادلة" r:id="rId13" imgW="304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0738" y="4087813"/>
                        <a:ext cx="706437" cy="7127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932372"/>
              </p:ext>
            </p:extLst>
          </p:nvPr>
        </p:nvGraphicFramePr>
        <p:xfrm>
          <a:off x="8451850" y="5257800"/>
          <a:ext cx="6508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3" name="معادلة" r:id="rId15" imgW="291960" imgH="393480" progId="Equation.3">
                  <p:embed/>
                </p:oleObj>
              </mc:Choice>
              <mc:Fallback>
                <p:oleObj name="معادلة" r:id="rId15" imgW="291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1850" y="5257800"/>
                        <a:ext cx="650875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lowchart: Connector 5"/>
          <p:cNvSpPr/>
          <p:nvPr/>
        </p:nvSpPr>
        <p:spPr>
          <a:xfrm>
            <a:off x="8915400" y="3048000"/>
            <a:ext cx="533400" cy="533400"/>
          </a:xfrm>
          <a:prstGeom prst="flowChartConnector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9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en-US" dirty="0" smtClean="0">
                <a:cs typeface="Arial" pitchFamily="34" charset="0"/>
              </a:rPr>
              <a:t>4</a:t>
            </a:r>
            <a:r>
              <a:rPr lang="ar-SA" dirty="0" smtClean="0">
                <a:cs typeface="Arial" pitchFamily="34" charset="0"/>
              </a:rPr>
              <a:t>- حل المتباينة                         هو:   </a:t>
            </a: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514280"/>
              </p:ext>
            </p:extLst>
          </p:nvPr>
        </p:nvGraphicFramePr>
        <p:xfrm>
          <a:off x="7505700" y="2681288"/>
          <a:ext cx="8763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8" name="معادلة" r:id="rId3" imgW="304560" imgH="203040" progId="Equation.3">
                  <p:embed/>
                </p:oleObj>
              </mc:Choice>
              <mc:Fallback>
                <p:oleObj name="معادلة" r:id="rId3" imgW="304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5700" y="2681288"/>
                        <a:ext cx="876300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481570"/>
              </p:ext>
            </p:extLst>
          </p:nvPr>
        </p:nvGraphicFramePr>
        <p:xfrm>
          <a:off x="7537450" y="3335338"/>
          <a:ext cx="8397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9" name="معادلة" r:id="rId5" imgW="291960" imgH="203040" progId="Equation.3">
                  <p:embed/>
                </p:oleObj>
              </mc:Choice>
              <mc:Fallback>
                <p:oleObj name="معادلة" r:id="rId5" imgW="291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7450" y="3335338"/>
                        <a:ext cx="839788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754278"/>
              </p:ext>
            </p:extLst>
          </p:nvPr>
        </p:nvGraphicFramePr>
        <p:xfrm>
          <a:off x="7502525" y="3944938"/>
          <a:ext cx="912813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" name="معادلة" r:id="rId7" imgW="317160" imgH="203040" progId="Equation.3">
                  <p:embed/>
                </p:oleObj>
              </mc:Choice>
              <mc:Fallback>
                <p:oleObj name="معادلة" r:id="rId7" imgW="317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525" y="3944938"/>
                        <a:ext cx="912813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183467"/>
              </p:ext>
            </p:extLst>
          </p:nvPr>
        </p:nvGraphicFramePr>
        <p:xfrm>
          <a:off x="7519988" y="4478338"/>
          <a:ext cx="8763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1" name="معادلة" r:id="rId9" imgW="304560" imgH="203040" progId="Equation.3">
                  <p:embed/>
                </p:oleObj>
              </mc:Choice>
              <mc:Fallback>
                <p:oleObj name="معادلة" r:id="rId9" imgW="304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9988" y="4478338"/>
                        <a:ext cx="876300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75241"/>
              </p:ext>
            </p:extLst>
          </p:nvPr>
        </p:nvGraphicFramePr>
        <p:xfrm>
          <a:off x="4724400" y="2144713"/>
          <a:ext cx="23733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2" name="معادلة" r:id="rId11" imgW="825480" imgH="177480" progId="Equation.3">
                  <p:embed/>
                </p:oleObj>
              </mc:Choice>
              <mc:Fallback>
                <p:oleObj name="معادلة" r:id="rId11" imgW="825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144713"/>
                        <a:ext cx="2373313" cy="415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lowchart: Connector 3"/>
          <p:cNvSpPr/>
          <p:nvPr/>
        </p:nvSpPr>
        <p:spPr>
          <a:xfrm>
            <a:off x="8839200" y="3352800"/>
            <a:ext cx="609600" cy="457200"/>
          </a:xfrm>
          <a:prstGeom prst="flowChartConnector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07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cs typeface="Arial" pitchFamily="34" charset="0"/>
              </a:rPr>
              <a:t>5- حل المتباينة                  هو:   </a:t>
            </a: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1235147"/>
              </p:ext>
            </p:extLst>
          </p:nvPr>
        </p:nvGraphicFramePr>
        <p:xfrm>
          <a:off x="7377113" y="2681288"/>
          <a:ext cx="1131887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6" name="معادلة" r:id="rId3" imgW="393480" imgH="203040" progId="Equation.3">
                  <p:embed/>
                </p:oleObj>
              </mc:Choice>
              <mc:Fallback>
                <p:oleObj name="معادلة" r:id="rId3" imgW="393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7113" y="2681288"/>
                        <a:ext cx="1131887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524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90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362973"/>
              </p:ext>
            </p:extLst>
          </p:nvPr>
        </p:nvGraphicFramePr>
        <p:xfrm>
          <a:off x="7281863" y="3335338"/>
          <a:ext cx="13509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معادلة" r:id="rId5" imgW="469800" imgH="203040" progId="Equation.3">
                  <p:embed/>
                </p:oleObj>
              </mc:Choice>
              <mc:Fallback>
                <p:oleObj name="معادلة" r:id="rId5" imgW="469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1863" y="3335338"/>
                        <a:ext cx="1350962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886057"/>
              </p:ext>
            </p:extLst>
          </p:nvPr>
        </p:nvGraphicFramePr>
        <p:xfrm>
          <a:off x="7302500" y="3944938"/>
          <a:ext cx="13144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name="معادلة" r:id="rId7" imgW="457200" imgH="203040" progId="Equation.3">
                  <p:embed/>
                </p:oleObj>
              </mc:Choice>
              <mc:Fallback>
                <p:oleObj name="معادلة" r:id="rId7" imgW="457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944938"/>
                        <a:ext cx="1314450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986601"/>
              </p:ext>
            </p:extLst>
          </p:nvPr>
        </p:nvGraphicFramePr>
        <p:xfrm>
          <a:off x="7373938" y="4478338"/>
          <a:ext cx="11684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9" name="معادلة" r:id="rId9" imgW="406080" imgH="203040" progId="Equation.3">
                  <p:embed/>
                </p:oleObj>
              </mc:Choice>
              <mc:Fallback>
                <p:oleObj name="معادلة" r:id="rId9" imgW="406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3938" y="4478338"/>
                        <a:ext cx="1168400" cy="474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179347"/>
              </p:ext>
            </p:extLst>
          </p:nvPr>
        </p:nvGraphicFramePr>
        <p:xfrm>
          <a:off x="5519737" y="2055813"/>
          <a:ext cx="1643063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0" name="معادلة" r:id="rId11" imgW="571320" imgH="253800" progId="Equation.3">
                  <p:embed/>
                </p:oleObj>
              </mc:Choice>
              <mc:Fallback>
                <p:oleObj name="معادلة" r:id="rId11" imgW="5713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737" y="2055813"/>
                        <a:ext cx="1643063" cy="593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lowchart: Connector 3"/>
          <p:cNvSpPr/>
          <p:nvPr/>
        </p:nvSpPr>
        <p:spPr>
          <a:xfrm>
            <a:off x="8915400" y="4495800"/>
            <a:ext cx="609600" cy="457200"/>
          </a:xfrm>
          <a:prstGeom prst="flowChartConnector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27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189</Words>
  <Application>Microsoft Office PowerPoint</Application>
  <PresentationFormat>A4 Paper (210x297 mm)</PresentationFormat>
  <Paragraphs>62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معادلة</vt:lpstr>
      <vt:lpstr>     </vt:lpstr>
      <vt:lpstr>  التوازن في السوق بين دالتي العرض والطلب الخطيتين:</vt:lpstr>
      <vt:lpstr>الحل:</vt:lpstr>
      <vt:lpstr>تابع: الحل:</vt:lpstr>
      <vt:lpstr>فقرات متنوعة</vt:lpstr>
      <vt:lpstr> </vt:lpstr>
      <vt:lpstr>  </vt:lpstr>
      <vt:lpstr> 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153</cp:revision>
  <dcterms:created xsi:type="dcterms:W3CDTF">2009-10-14T19:14:34Z</dcterms:created>
  <dcterms:modified xsi:type="dcterms:W3CDTF">2013-11-24T09:13:58Z</dcterms:modified>
</cp:coreProperties>
</file>