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67" r:id="rId2"/>
    <p:sldId id="309" r:id="rId3"/>
    <p:sldId id="279" r:id="rId4"/>
    <p:sldId id="310" r:id="rId5"/>
    <p:sldId id="311" r:id="rId6"/>
    <p:sldId id="312" r:id="rId7"/>
    <p:sldId id="280" r:id="rId8"/>
    <p:sldId id="281" r:id="rId9"/>
    <p:sldId id="284" r:id="rId10"/>
    <p:sldId id="313" r:id="rId11"/>
    <p:sldId id="314" r:id="rId12"/>
    <p:sldId id="315" r:id="rId13"/>
    <p:sldId id="316" r:id="rId14"/>
    <p:sldId id="287" r:id="rId15"/>
    <p:sldId id="291" r:id="rId16"/>
    <p:sldId id="266" r:id="rId17"/>
  </p:sldIdLst>
  <p:sldSz cx="9906000" cy="6858000" type="A4"/>
  <p:notesSz cx="6669088" cy="9928225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00"/>
    <a:srgbClr val="AD9968"/>
    <a:srgbClr val="3B84AF"/>
    <a:srgbClr val="FF3300"/>
    <a:srgbClr val="0000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64" autoAdjust="0"/>
  </p:normalViewPr>
  <p:slideViewPr>
    <p:cSldViewPr>
      <p:cViewPr>
        <p:scale>
          <a:sx n="60" d="100"/>
          <a:sy n="60" d="100"/>
        </p:scale>
        <p:origin x="-2910" y="-118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image" Target="../media/image3.wmf"/><Relationship Id="rId6" Type="http://schemas.openxmlformats.org/officeDocument/2006/relationships/image" Target="../media/image8.wmf"/><Relationship Id="rId5" Type="http://schemas.openxmlformats.org/officeDocument/2006/relationships/image" Target="../media/image7.wmf"/><Relationship Id="rId4" Type="http://schemas.openxmlformats.org/officeDocument/2006/relationships/image" Target="../media/image6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5.wmf"/><Relationship Id="rId1" Type="http://schemas.openxmlformats.org/officeDocument/2006/relationships/image" Target="../media/image9.wmf"/><Relationship Id="rId5" Type="http://schemas.openxmlformats.org/officeDocument/2006/relationships/image" Target="../media/image10.wmf"/><Relationship Id="rId4" Type="http://schemas.openxmlformats.org/officeDocument/2006/relationships/image" Target="../media/image8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3.wmf"/><Relationship Id="rId1" Type="http://schemas.openxmlformats.org/officeDocument/2006/relationships/image" Target="../media/image12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image" Target="../media/image17.wmf"/><Relationship Id="rId1" Type="http://schemas.openxmlformats.org/officeDocument/2006/relationships/image" Target="../media/image16.wmf"/><Relationship Id="rId6" Type="http://schemas.openxmlformats.org/officeDocument/2006/relationships/image" Target="../media/image21.wmf"/><Relationship Id="rId5" Type="http://schemas.openxmlformats.org/officeDocument/2006/relationships/image" Target="../media/image20.wmf"/><Relationship Id="rId4" Type="http://schemas.openxmlformats.org/officeDocument/2006/relationships/image" Target="../media/image19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23.wmf"/><Relationship Id="rId2" Type="http://schemas.openxmlformats.org/officeDocument/2006/relationships/image" Target="../media/image17.wmf"/><Relationship Id="rId1" Type="http://schemas.openxmlformats.org/officeDocument/2006/relationships/image" Target="../media/image22.wmf"/><Relationship Id="rId6" Type="http://schemas.openxmlformats.org/officeDocument/2006/relationships/image" Target="../media/image26.wmf"/><Relationship Id="rId5" Type="http://schemas.openxmlformats.org/officeDocument/2006/relationships/image" Target="../media/image25.wmf"/><Relationship Id="rId4" Type="http://schemas.openxmlformats.org/officeDocument/2006/relationships/image" Target="../media/image24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29.wmf"/><Relationship Id="rId2" Type="http://schemas.openxmlformats.org/officeDocument/2006/relationships/image" Target="../media/image28.wmf"/><Relationship Id="rId1" Type="http://schemas.openxmlformats.org/officeDocument/2006/relationships/image" Target="../media/image27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12/9/2013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46113" y="744538"/>
            <a:ext cx="5376862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66909" y="4715907"/>
            <a:ext cx="5335270" cy="44677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777607" y="9430091"/>
            <a:ext cx="2889938" cy="496411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3454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5410200" y="6492875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5"/>
          <p:cNvSpPr txBox="1">
            <a:spLocks/>
          </p:cNvSpPr>
          <p:nvPr userDrawn="1"/>
        </p:nvSpPr>
        <p:spPr>
          <a:xfrm>
            <a:off x="4889936" y="6369268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B8EA862-7DD5-4A06-BDE1-DB7EC5FAA60C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wmf"/><Relationship Id="rId13" Type="http://schemas.openxmlformats.org/officeDocument/2006/relationships/oleObject" Target="../embeddings/oleObject6.bin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12" Type="http://schemas.openxmlformats.org/officeDocument/2006/relationships/image" Target="../media/image7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wmf"/><Relationship Id="rId11" Type="http://schemas.openxmlformats.org/officeDocument/2006/relationships/oleObject" Target="../embeddings/oleObject5.bin"/><Relationship Id="rId5" Type="http://schemas.openxmlformats.org/officeDocument/2006/relationships/oleObject" Target="../embeddings/oleObject2.bin"/><Relationship Id="rId10" Type="http://schemas.openxmlformats.org/officeDocument/2006/relationships/image" Target="../media/image6.wmf"/><Relationship Id="rId4" Type="http://schemas.openxmlformats.org/officeDocument/2006/relationships/image" Target="../media/image3.wmf"/><Relationship Id="rId9" Type="http://schemas.openxmlformats.org/officeDocument/2006/relationships/oleObject" Target="../embeddings/oleObject4.bin"/><Relationship Id="rId14" Type="http://schemas.openxmlformats.org/officeDocument/2006/relationships/image" Target="../media/image8.w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wmf"/><Relationship Id="rId3" Type="http://schemas.openxmlformats.org/officeDocument/2006/relationships/oleObject" Target="../embeddings/oleObject7.bin"/><Relationship Id="rId7" Type="http://schemas.openxmlformats.org/officeDocument/2006/relationships/oleObject" Target="../embeddings/oleObject9.bin"/><Relationship Id="rId12" Type="http://schemas.openxmlformats.org/officeDocument/2006/relationships/image" Target="../media/image10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5.wmf"/><Relationship Id="rId11" Type="http://schemas.openxmlformats.org/officeDocument/2006/relationships/oleObject" Target="../embeddings/oleObject11.bin"/><Relationship Id="rId5" Type="http://schemas.openxmlformats.org/officeDocument/2006/relationships/oleObject" Target="../embeddings/oleObject8.bin"/><Relationship Id="rId10" Type="http://schemas.openxmlformats.org/officeDocument/2006/relationships/image" Target="../media/image8.wmf"/><Relationship Id="rId4" Type="http://schemas.openxmlformats.org/officeDocument/2006/relationships/image" Target="../media/image9.wmf"/><Relationship Id="rId9" Type="http://schemas.openxmlformats.org/officeDocument/2006/relationships/oleObject" Target="../embeddings/oleObject10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11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11.w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wmf"/><Relationship Id="rId3" Type="http://schemas.openxmlformats.org/officeDocument/2006/relationships/oleObject" Target="../embeddings/oleObject14.bin"/><Relationship Id="rId7" Type="http://schemas.openxmlformats.org/officeDocument/2006/relationships/oleObject" Target="../embeddings/oleObject1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3.wmf"/><Relationship Id="rId5" Type="http://schemas.openxmlformats.org/officeDocument/2006/relationships/oleObject" Target="../embeddings/oleObject15.bin"/><Relationship Id="rId4" Type="http://schemas.openxmlformats.org/officeDocument/2006/relationships/image" Target="../media/image12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15.w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wmf"/><Relationship Id="rId13" Type="http://schemas.openxmlformats.org/officeDocument/2006/relationships/oleObject" Target="../embeddings/oleObject23.bin"/><Relationship Id="rId3" Type="http://schemas.openxmlformats.org/officeDocument/2006/relationships/oleObject" Target="../embeddings/oleObject18.bin"/><Relationship Id="rId7" Type="http://schemas.openxmlformats.org/officeDocument/2006/relationships/oleObject" Target="../embeddings/oleObject20.bin"/><Relationship Id="rId12" Type="http://schemas.openxmlformats.org/officeDocument/2006/relationships/image" Target="../media/image20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17.wmf"/><Relationship Id="rId11" Type="http://schemas.openxmlformats.org/officeDocument/2006/relationships/oleObject" Target="../embeddings/oleObject22.bin"/><Relationship Id="rId5" Type="http://schemas.openxmlformats.org/officeDocument/2006/relationships/oleObject" Target="../embeddings/oleObject19.bin"/><Relationship Id="rId10" Type="http://schemas.openxmlformats.org/officeDocument/2006/relationships/image" Target="../media/image19.wmf"/><Relationship Id="rId4" Type="http://schemas.openxmlformats.org/officeDocument/2006/relationships/image" Target="../media/image16.wmf"/><Relationship Id="rId9" Type="http://schemas.openxmlformats.org/officeDocument/2006/relationships/oleObject" Target="../embeddings/oleObject21.bin"/><Relationship Id="rId14" Type="http://schemas.openxmlformats.org/officeDocument/2006/relationships/image" Target="../media/image21.w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wmf"/><Relationship Id="rId13" Type="http://schemas.openxmlformats.org/officeDocument/2006/relationships/oleObject" Target="../embeddings/oleObject29.bin"/><Relationship Id="rId3" Type="http://schemas.openxmlformats.org/officeDocument/2006/relationships/oleObject" Target="../embeddings/oleObject24.bin"/><Relationship Id="rId7" Type="http://schemas.openxmlformats.org/officeDocument/2006/relationships/oleObject" Target="../embeddings/oleObject26.bin"/><Relationship Id="rId12" Type="http://schemas.openxmlformats.org/officeDocument/2006/relationships/image" Target="../media/image25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17.wmf"/><Relationship Id="rId11" Type="http://schemas.openxmlformats.org/officeDocument/2006/relationships/oleObject" Target="../embeddings/oleObject28.bin"/><Relationship Id="rId5" Type="http://schemas.openxmlformats.org/officeDocument/2006/relationships/oleObject" Target="../embeddings/oleObject25.bin"/><Relationship Id="rId10" Type="http://schemas.openxmlformats.org/officeDocument/2006/relationships/image" Target="../media/image24.wmf"/><Relationship Id="rId4" Type="http://schemas.openxmlformats.org/officeDocument/2006/relationships/image" Target="../media/image22.wmf"/><Relationship Id="rId9" Type="http://schemas.openxmlformats.org/officeDocument/2006/relationships/oleObject" Target="../embeddings/oleObject27.bin"/><Relationship Id="rId14" Type="http://schemas.openxmlformats.org/officeDocument/2006/relationships/image" Target="../media/image26.w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wmf"/><Relationship Id="rId3" Type="http://schemas.openxmlformats.org/officeDocument/2006/relationships/oleObject" Target="../embeddings/oleObject30.bin"/><Relationship Id="rId7" Type="http://schemas.openxmlformats.org/officeDocument/2006/relationships/oleObject" Target="../embeddings/oleObject3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28.wmf"/><Relationship Id="rId5" Type="http://schemas.openxmlformats.org/officeDocument/2006/relationships/oleObject" Target="../embeddings/oleObject31.bin"/><Relationship Id="rId4" Type="http://schemas.openxmlformats.org/officeDocument/2006/relationships/image" Target="../media/image27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30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31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32.w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4" Type="http://schemas.openxmlformats.org/officeDocument/2006/relationships/image" Target="../media/image33.w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b="1" dirty="0" smtClean="0">
                <a:solidFill>
                  <a:srgbClr val="C00000"/>
                </a:solidFill>
                <a:cs typeface="Arial" pitchFamily="34" charset="0"/>
              </a:rPr>
              <a:t>المحاضرة المباشرة</a:t>
            </a:r>
            <a:endParaRPr lang="en-US" b="1" dirty="0" smtClean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43011" name="Subtitle 5"/>
          <p:cNvSpPr>
            <a:spLocks noGrp="1"/>
          </p:cNvSpPr>
          <p:nvPr>
            <p:ph type="subTitle" idx="1"/>
          </p:nvPr>
        </p:nvSpPr>
        <p:spPr>
          <a:xfrm>
            <a:off x="457200" y="3886200"/>
            <a:ext cx="9067800" cy="1676400"/>
          </a:xfrm>
        </p:spPr>
        <p:txBody>
          <a:bodyPr/>
          <a:lstStyle/>
          <a:p>
            <a:pPr rtl="1" eaLnBrk="1" hangingPunct="1">
              <a:lnSpc>
                <a:spcPct val="150000"/>
              </a:lnSpc>
            </a:pPr>
            <a:r>
              <a:rPr lang="ar-SA" sz="4000" b="1" dirty="0" smtClean="0">
                <a:solidFill>
                  <a:srgbClr val="FF0000"/>
                </a:solidFill>
                <a:cs typeface="Arial" pitchFamily="34" charset="0"/>
              </a:rPr>
              <a:t>الثالثة</a:t>
            </a:r>
          </a:p>
          <a:p>
            <a:pPr rtl="1" eaLnBrk="1" hangingPunct="1">
              <a:lnSpc>
                <a:spcPct val="150000"/>
              </a:lnSpc>
            </a:pPr>
            <a:endParaRPr lang="en-US" sz="4000" b="1" dirty="0" smtClean="0">
              <a:solidFill>
                <a:srgbClr val="FF0000"/>
              </a:solidFill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42900" lvl="0" indent="-342900" rtl="1">
              <a:spcBef>
                <a:spcPct val="20000"/>
              </a:spcBef>
            </a:pPr>
            <a:r>
              <a:rPr lang="ar-SA" sz="3200" b="1" dirty="0">
                <a:solidFill>
                  <a:prstClr val="black"/>
                </a:solidFill>
                <a:cs typeface="Arial" pitchFamily="34" charset="0"/>
              </a:rPr>
              <a:t>إذا كان                  </a:t>
            </a:r>
            <a:r>
              <a:rPr lang="ar-SA" sz="3200" b="1" dirty="0" smtClean="0">
                <a:solidFill>
                  <a:prstClr val="black"/>
                </a:solidFill>
                <a:cs typeface="Arial" pitchFamily="34" charset="0"/>
              </a:rPr>
              <a:t>        </a:t>
            </a:r>
            <a:r>
              <a:rPr lang="ar-SA" sz="2800" b="1" dirty="0" smtClean="0">
                <a:solidFill>
                  <a:prstClr val="black"/>
                </a:solidFill>
                <a:cs typeface="Arial" pitchFamily="34" charset="0"/>
              </a:rPr>
              <a:t>أجب عن الفقرات 1، 5،4،3،2</a:t>
            </a:r>
            <a:r>
              <a:rPr lang="ar-SA" sz="3200" b="1" dirty="0" smtClean="0">
                <a:solidFill>
                  <a:prstClr val="black"/>
                </a:solidFill>
                <a:cs typeface="Arial" pitchFamily="34" charset="0"/>
              </a:rPr>
              <a:t> </a:t>
            </a:r>
            <a:r>
              <a:rPr lang="ar-SA" sz="3200" b="1" dirty="0">
                <a:solidFill>
                  <a:prstClr val="black"/>
                </a:solidFill>
                <a:cs typeface="Arial" pitchFamily="34" charset="0"/>
              </a:rPr>
              <a:t>:</a:t>
            </a:r>
            <a:br>
              <a:rPr lang="ar-SA" sz="3200" b="1" dirty="0">
                <a:solidFill>
                  <a:prstClr val="black"/>
                </a:solidFill>
                <a:cs typeface="Arial" pitchFamily="34" charset="0"/>
              </a:rPr>
            </a:br>
            <a:r>
              <a:rPr lang="ar-SA" sz="3000" dirty="0" smtClean="0"/>
              <a:t> </a:t>
            </a:r>
            <a:endParaRPr lang="ar-SA" sz="3000" dirty="0"/>
          </a:p>
        </p:txBody>
      </p:sp>
      <p:sp>
        <p:nvSpPr>
          <p:cNvPr id="18436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676400"/>
            <a:ext cx="8915400" cy="4525963"/>
          </a:xfrm>
        </p:spPr>
        <p:txBody>
          <a:bodyPr/>
          <a:lstStyle/>
          <a:p>
            <a:pPr rtl="1"/>
            <a:r>
              <a:rPr lang="ar-SA" sz="2400" b="1" dirty="0" smtClean="0">
                <a:cs typeface="Arial" pitchFamily="34" charset="0"/>
              </a:rPr>
              <a:t>    </a:t>
            </a:r>
          </a:p>
          <a:p>
            <a:pPr rtl="1"/>
            <a:r>
              <a:rPr lang="ar-SA" dirty="0" smtClean="0">
                <a:cs typeface="Arial" pitchFamily="34" charset="0"/>
              </a:rPr>
              <a:t>1- </a:t>
            </a:r>
            <a:endParaRPr lang="ar-SA" b="1" dirty="0" smtClean="0">
              <a:cs typeface="Arial" pitchFamily="34" charset="0"/>
            </a:endParaRPr>
          </a:p>
          <a:p>
            <a:r>
              <a:rPr lang="ar-SA" dirty="0" smtClean="0">
                <a:cs typeface="Arial" pitchFamily="34" charset="0"/>
              </a:rPr>
              <a:t>أ</a:t>
            </a:r>
            <a:r>
              <a:rPr lang="ar-SA" sz="3000" dirty="0" smtClean="0">
                <a:cs typeface="Arial" pitchFamily="34" charset="0"/>
              </a:rPr>
              <a:t>. </a:t>
            </a:r>
          </a:p>
          <a:p>
            <a:r>
              <a:rPr lang="ar-SA" sz="3000" dirty="0" smtClean="0">
                <a:cs typeface="Arial" pitchFamily="34" charset="0"/>
              </a:rPr>
              <a:t>ب.  </a:t>
            </a:r>
          </a:p>
          <a:p>
            <a:r>
              <a:rPr lang="ar-SA" sz="3000" dirty="0" smtClean="0">
                <a:cs typeface="Arial" pitchFamily="34" charset="0"/>
              </a:rPr>
              <a:t>ج.   </a:t>
            </a:r>
          </a:p>
          <a:p>
            <a:r>
              <a:rPr lang="ar-SA" sz="3000" dirty="0" smtClean="0">
                <a:cs typeface="Arial" pitchFamily="34" charset="0"/>
              </a:rPr>
              <a:t>د.</a:t>
            </a:r>
            <a:r>
              <a:rPr lang="ar-SA" dirty="0" smtClean="0">
                <a:cs typeface="Arial" pitchFamily="34" charset="0"/>
              </a:rPr>
              <a:t> </a:t>
            </a:r>
            <a:r>
              <a:rPr lang="ar-SA" b="1" dirty="0" smtClean="0">
                <a:cs typeface="Arial" pitchFamily="34" charset="0"/>
              </a:rPr>
              <a:t> </a:t>
            </a:r>
          </a:p>
        </p:txBody>
      </p:sp>
      <p:sp>
        <p:nvSpPr>
          <p:cNvPr id="53252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53253" name="Rectangle 5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5542" name="Rectangle 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5543" name="Rectangle 7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0660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0661" name="Rectangle 5"/>
          <p:cNvSpPr>
            <a:spLocks noChangeArrowheads="1"/>
          </p:cNvSpPr>
          <p:nvPr/>
        </p:nvSpPr>
        <p:spPr bwMode="auto">
          <a:xfrm>
            <a:off x="0" y="52387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1684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2708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2709" name="Rectangle 5"/>
          <p:cNvSpPr>
            <a:spLocks noChangeArrowheads="1"/>
          </p:cNvSpPr>
          <p:nvPr/>
        </p:nvSpPr>
        <p:spPr bwMode="auto">
          <a:xfrm>
            <a:off x="0" y="30480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3732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3733" name="Rectangle 5"/>
          <p:cNvSpPr>
            <a:spLocks noChangeArrowheads="1"/>
          </p:cNvSpPr>
          <p:nvPr/>
        </p:nvSpPr>
        <p:spPr bwMode="auto">
          <a:xfrm>
            <a:off x="0" y="2762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4514" name="Rectangle 2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4515" name="Rectangle 3"/>
          <p:cNvSpPr>
            <a:spLocks noChangeArrowheads="1"/>
          </p:cNvSpPr>
          <p:nvPr/>
        </p:nvSpPr>
        <p:spPr bwMode="auto">
          <a:xfrm>
            <a:off x="0" y="22860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4517" name="Rectangle 5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843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86668249"/>
              </p:ext>
            </p:extLst>
          </p:nvPr>
        </p:nvGraphicFramePr>
        <p:xfrm>
          <a:off x="5562600" y="439135"/>
          <a:ext cx="2566987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76" name="معادلة" r:id="rId3" imgW="1358640" imgH="228600" progId="Equation.3">
                  <p:embed/>
                </p:oleObj>
              </mc:Choice>
              <mc:Fallback>
                <p:oleObj name="معادلة" r:id="rId3" imgW="135864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62600" y="439135"/>
                        <a:ext cx="2566987" cy="444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4518" name="Rectangle 6"/>
          <p:cNvSpPr>
            <a:spLocks noChangeArrowheads="1"/>
          </p:cNvSpPr>
          <p:nvPr/>
        </p:nvSpPr>
        <p:spPr bwMode="auto">
          <a:xfrm>
            <a:off x="0" y="4286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20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68792727"/>
              </p:ext>
            </p:extLst>
          </p:nvPr>
        </p:nvGraphicFramePr>
        <p:xfrm>
          <a:off x="7673975" y="2286000"/>
          <a:ext cx="936625" cy="395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77" name="معادلة" r:id="rId5" imgW="495000" imgH="203040" progId="Equation.3">
                  <p:embed/>
                </p:oleObj>
              </mc:Choice>
              <mc:Fallback>
                <p:oleObj name="معادلة" r:id="rId5" imgW="49500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73975" y="2286000"/>
                        <a:ext cx="936625" cy="3952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98667942"/>
              </p:ext>
            </p:extLst>
          </p:nvPr>
        </p:nvGraphicFramePr>
        <p:xfrm>
          <a:off x="6858000" y="2819401"/>
          <a:ext cx="1703388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78" name="معادلة" r:id="rId7" imgW="901440" imgH="203040" progId="Equation.3">
                  <p:embed/>
                </p:oleObj>
              </mc:Choice>
              <mc:Fallback>
                <p:oleObj name="معادلة" r:id="rId7" imgW="90144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0" y="2819401"/>
                        <a:ext cx="1703388" cy="38100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2265923"/>
              </p:ext>
            </p:extLst>
          </p:nvPr>
        </p:nvGraphicFramePr>
        <p:xfrm>
          <a:off x="7696200" y="4038600"/>
          <a:ext cx="887412" cy="346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79" name="معادلة" r:id="rId9" imgW="469800" imgH="177480" progId="Equation.3">
                  <p:embed/>
                </p:oleObj>
              </mc:Choice>
              <mc:Fallback>
                <p:oleObj name="معادلة" r:id="rId9" imgW="46980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96200" y="4038600"/>
                        <a:ext cx="887412" cy="346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82261161"/>
              </p:ext>
            </p:extLst>
          </p:nvPr>
        </p:nvGraphicFramePr>
        <p:xfrm>
          <a:off x="7723188" y="4572000"/>
          <a:ext cx="887412" cy="346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80" name="معادلة" r:id="rId11" imgW="469800" imgH="177480" progId="Equation.3">
                  <p:embed/>
                </p:oleObj>
              </mc:Choice>
              <mc:Fallback>
                <p:oleObj name="معادلة" r:id="rId11" imgW="46980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23188" y="4572000"/>
                        <a:ext cx="887412" cy="346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49925726"/>
              </p:ext>
            </p:extLst>
          </p:nvPr>
        </p:nvGraphicFramePr>
        <p:xfrm>
          <a:off x="7010400" y="3429000"/>
          <a:ext cx="1533525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81" name="معادلة" r:id="rId13" imgW="812520" imgH="203040" progId="Equation.3">
                  <p:embed/>
                </p:oleObj>
              </mc:Choice>
              <mc:Fallback>
                <p:oleObj name="معادلة" r:id="rId13" imgW="81252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10400" y="3429000"/>
                        <a:ext cx="1533525" cy="38100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Oval 25"/>
          <p:cNvSpPr/>
          <p:nvPr/>
        </p:nvSpPr>
        <p:spPr>
          <a:xfrm>
            <a:off x="8894379" y="2819400"/>
            <a:ext cx="533400" cy="4572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770754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z="3000" dirty="0" smtClean="0"/>
              <a:t> </a:t>
            </a:r>
            <a:endParaRPr lang="ar-SA" sz="3000" dirty="0"/>
          </a:p>
        </p:txBody>
      </p:sp>
      <p:sp>
        <p:nvSpPr>
          <p:cNvPr id="11268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2400" b="1" dirty="0" smtClean="0">
                <a:cs typeface="Arial" pitchFamily="34" charset="0"/>
              </a:rPr>
              <a:t>    </a:t>
            </a:r>
          </a:p>
          <a:p>
            <a:pPr rtl="1"/>
            <a:r>
              <a:rPr lang="ar-SA" dirty="0" smtClean="0">
                <a:cs typeface="Arial" pitchFamily="34" charset="0"/>
              </a:rPr>
              <a:t>2- القيم الحرجة هي:</a:t>
            </a:r>
            <a:endParaRPr lang="en-US" dirty="0" smtClean="0">
              <a:cs typeface="Arial" pitchFamily="34" charset="0"/>
            </a:endParaRPr>
          </a:p>
          <a:p>
            <a:r>
              <a:rPr lang="ar-SA" dirty="0" smtClean="0">
                <a:cs typeface="Arial" pitchFamily="34" charset="0"/>
              </a:rPr>
              <a:t> </a:t>
            </a:r>
            <a:r>
              <a:rPr lang="en-US" dirty="0" smtClean="0">
                <a:cs typeface="Arial" pitchFamily="34" charset="0"/>
              </a:rPr>
              <a:t>1   ,  2   </a:t>
            </a:r>
            <a:r>
              <a:rPr lang="ar-SA" dirty="0" smtClean="0">
                <a:cs typeface="Arial" pitchFamily="34" charset="0"/>
              </a:rPr>
              <a:t>أ</a:t>
            </a:r>
            <a:r>
              <a:rPr lang="ar-SA" sz="3000" dirty="0" smtClean="0">
                <a:cs typeface="Arial" pitchFamily="34" charset="0"/>
              </a:rPr>
              <a:t>. </a:t>
            </a:r>
            <a:r>
              <a:rPr lang="en-US" sz="3000" dirty="0" smtClean="0">
                <a:cs typeface="Arial" pitchFamily="34" charset="0"/>
              </a:rPr>
              <a:t> </a:t>
            </a:r>
            <a:endParaRPr lang="ar-SA" sz="3000" dirty="0" smtClean="0">
              <a:cs typeface="Arial" pitchFamily="34" charset="0"/>
            </a:endParaRPr>
          </a:p>
          <a:p>
            <a:r>
              <a:rPr lang="en-US" sz="2800" dirty="0" smtClean="0">
                <a:cs typeface="Arial" pitchFamily="34" charset="0"/>
              </a:rPr>
              <a:t>2   ,  4  </a:t>
            </a:r>
            <a:r>
              <a:rPr lang="ar-SA" sz="3000" dirty="0" smtClean="0">
                <a:cs typeface="Arial" pitchFamily="34" charset="0"/>
              </a:rPr>
              <a:t>ب. </a:t>
            </a:r>
          </a:p>
          <a:p>
            <a:r>
              <a:rPr lang="en-US" sz="2800" dirty="0" smtClean="0">
                <a:cs typeface="Arial" pitchFamily="34" charset="0"/>
              </a:rPr>
              <a:t>2   ,  3  </a:t>
            </a:r>
            <a:r>
              <a:rPr lang="ar-SA" sz="3000" dirty="0" smtClean="0">
                <a:cs typeface="Arial" pitchFamily="34" charset="0"/>
              </a:rPr>
              <a:t>ج. </a:t>
            </a:r>
          </a:p>
          <a:p>
            <a:r>
              <a:rPr lang="en-US" sz="2800" dirty="0" smtClean="0">
                <a:cs typeface="Arial" pitchFamily="34" charset="0"/>
              </a:rPr>
              <a:t>3  ,  4  </a:t>
            </a:r>
            <a:r>
              <a:rPr lang="ar-SA" sz="3000" dirty="0" smtClean="0">
                <a:cs typeface="Arial" pitchFamily="34" charset="0"/>
              </a:rPr>
              <a:t>د.</a:t>
            </a:r>
            <a:r>
              <a:rPr lang="ar-SA" dirty="0" smtClean="0">
                <a:cs typeface="Arial" pitchFamily="34" charset="0"/>
              </a:rPr>
              <a:t> </a:t>
            </a:r>
            <a:r>
              <a:rPr lang="ar-SA" b="1" dirty="0" smtClean="0">
                <a:cs typeface="Arial" pitchFamily="34" charset="0"/>
              </a:rPr>
              <a:t> </a:t>
            </a:r>
          </a:p>
        </p:txBody>
      </p:sp>
      <p:sp>
        <p:nvSpPr>
          <p:cNvPr id="53252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53253" name="Rectangle 5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5542" name="Rectangle 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5543" name="Rectangle 7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0660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0661" name="Rectangle 5"/>
          <p:cNvSpPr>
            <a:spLocks noChangeArrowheads="1"/>
          </p:cNvSpPr>
          <p:nvPr/>
        </p:nvSpPr>
        <p:spPr bwMode="auto">
          <a:xfrm>
            <a:off x="0" y="52387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839200" y="3352800"/>
            <a:ext cx="533400" cy="4572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42900" lvl="0" indent="-342900" rtl="1">
              <a:spcBef>
                <a:spcPct val="20000"/>
              </a:spcBef>
            </a:pPr>
            <a:r>
              <a:rPr lang="ar-SA" sz="3000" dirty="0" smtClean="0"/>
              <a:t> </a:t>
            </a:r>
            <a:endParaRPr lang="ar-SA" sz="3000" dirty="0"/>
          </a:p>
        </p:txBody>
      </p:sp>
      <p:sp>
        <p:nvSpPr>
          <p:cNvPr id="18436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676400"/>
            <a:ext cx="8915400" cy="4525963"/>
          </a:xfrm>
        </p:spPr>
        <p:txBody>
          <a:bodyPr/>
          <a:lstStyle/>
          <a:p>
            <a:pPr rtl="1"/>
            <a:r>
              <a:rPr lang="ar-SA" sz="2400" b="1" dirty="0" smtClean="0">
                <a:cs typeface="Arial" pitchFamily="34" charset="0"/>
              </a:rPr>
              <a:t>    </a:t>
            </a:r>
          </a:p>
          <a:p>
            <a:pPr rtl="1"/>
            <a:r>
              <a:rPr lang="en-US" dirty="0" smtClean="0">
                <a:cs typeface="Arial" pitchFamily="34" charset="0"/>
              </a:rPr>
              <a:t>3</a:t>
            </a:r>
            <a:r>
              <a:rPr lang="ar-SA" dirty="0" smtClean="0">
                <a:cs typeface="Arial" pitchFamily="34" charset="0"/>
              </a:rPr>
              <a:t>- </a:t>
            </a:r>
            <a:endParaRPr lang="ar-SA" b="1" dirty="0" smtClean="0">
              <a:cs typeface="Arial" pitchFamily="34" charset="0"/>
            </a:endParaRPr>
          </a:p>
          <a:p>
            <a:r>
              <a:rPr lang="ar-SA" dirty="0" smtClean="0">
                <a:cs typeface="Arial" pitchFamily="34" charset="0"/>
              </a:rPr>
              <a:t>أ</a:t>
            </a:r>
            <a:r>
              <a:rPr lang="ar-SA" sz="3000" dirty="0" smtClean="0">
                <a:cs typeface="Arial" pitchFamily="34" charset="0"/>
              </a:rPr>
              <a:t>. </a:t>
            </a:r>
          </a:p>
          <a:p>
            <a:r>
              <a:rPr lang="ar-SA" sz="3000" dirty="0" smtClean="0">
                <a:cs typeface="Arial" pitchFamily="34" charset="0"/>
              </a:rPr>
              <a:t>ب.  </a:t>
            </a:r>
          </a:p>
          <a:p>
            <a:r>
              <a:rPr lang="ar-SA" sz="3000" dirty="0" smtClean="0">
                <a:cs typeface="Arial" pitchFamily="34" charset="0"/>
              </a:rPr>
              <a:t>ج.   </a:t>
            </a:r>
          </a:p>
          <a:p>
            <a:r>
              <a:rPr lang="ar-SA" sz="3000" dirty="0" smtClean="0">
                <a:cs typeface="Arial" pitchFamily="34" charset="0"/>
              </a:rPr>
              <a:t>د.</a:t>
            </a:r>
            <a:r>
              <a:rPr lang="ar-SA" dirty="0" smtClean="0">
                <a:cs typeface="Arial" pitchFamily="34" charset="0"/>
              </a:rPr>
              <a:t> </a:t>
            </a:r>
            <a:r>
              <a:rPr lang="ar-SA" b="1" dirty="0" smtClean="0">
                <a:cs typeface="Arial" pitchFamily="34" charset="0"/>
              </a:rPr>
              <a:t> </a:t>
            </a:r>
          </a:p>
        </p:txBody>
      </p:sp>
      <p:sp>
        <p:nvSpPr>
          <p:cNvPr id="53252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53253" name="Rectangle 5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5542" name="Rectangle 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5543" name="Rectangle 7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0660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0661" name="Rectangle 5"/>
          <p:cNvSpPr>
            <a:spLocks noChangeArrowheads="1"/>
          </p:cNvSpPr>
          <p:nvPr/>
        </p:nvSpPr>
        <p:spPr bwMode="auto">
          <a:xfrm>
            <a:off x="0" y="52387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1684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2708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2709" name="Rectangle 5"/>
          <p:cNvSpPr>
            <a:spLocks noChangeArrowheads="1"/>
          </p:cNvSpPr>
          <p:nvPr/>
        </p:nvSpPr>
        <p:spPr bwMode="auto">
          <a:xfrm>
            <a:off x="0" y="30480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3732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3733" name="Rectangle 5"/>
          <p:cNvSpPr>
            <a:spLocks noChangeArrowheads="1"/>
          </p:cNvSpPr>
          <p:nvPr/>
        </p:nvSpPr>
        <p:spPr bwMode="auto">
          <a:xfrm>
            <a:off x="0" y="2762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4514" name="Rectangle 2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4515" name="Rectangle 3"/>
          <p:cNvSpPr>
            <a:spLocks noChangeArrowheads="1"/>
          </p:cNvSpPr>
          <p:nvPr/>
        </p:nvSpPr>
        <p:spPr bwMode="auto">
          <a:xfrm>
            <a:off x="0" y="22860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4517" name="Rectangle 5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4518" name="Rectangle 6"/>
          <p:cNvSpPr>
            <a:spLocks noChangeArrowheads="1"/>
          </p:cNvSpPr>
          <p:nvPr/>
        </p:nvSpPr>
        <p:spPr bwMode="auto">
          <a:xfrm>
            <a:off x="0" y="4286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20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88640407"/>
              </p:ext>
            </p:extLst>
          </p:nvPr>
        </p:nvGraphicFramePr>
        <p:xfrm>
          <a:off x="7650163" y="2286000"/>
          <a:ext cx="984250" cy="395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301" name="معادلة" r:id="rId3" imgW="520560" imgH="203040" progId="Equation.3">
                  <p:embed/>
                </p:oleObj>
              </mc:Choice>
              <mc:Fallback>
                <p:oleObj name="معادلة" r:id="rId3" imgW="52056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50163" y="2286000"/>
                        <a:ext cx="984250" cy="3952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6152506"/>
              </p:ext>
            </p:extLst>
          </p:nvPr>
        </p:nvGraphicFramePr>
        <p:xfrm>
          <a:off x="6934200" y="2819401"/>
          <a:ext cx="1703388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302" name="معادلة" r:id="rId5" imgW="901440" imgH="203040" progId="Equation.3">
                  <p:embed/>
                </p:oleObj>
              </mc:Choice>
              <mc:Fallback>
                <p:oleObj name="معادلة" r:id="rId5" imgW="90144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34200" y="2819401"/>
                        <a:ext cx="1703388" cy="38100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70233566"/>
              </p:ext>
            </p:extLst>
          </p:nvPr>
        </p:nvGraphicFramePr>
        <p:xfrm>
          <a:off x="7799388" y="4606925"/>
          <a:ext cx="887412" cy="346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303" name="معادلة" r:id="rId7" imgW="469800" imgH="177480" progId="Equation.3">
                  <p:embed/>
                </p:oleObj>
              </mc:Choice>
              <mc:Fallback>
                <p:oleObj name="معادلة" r:id="rId7" imgW="46980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99388" y="4606925"/>
                        <a:ext cx="887412" cy="346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98663544"/>
              </p:ext>
            </p:extLst>
          </p:nvPr>
        </p:nvGraphicFramePr>
        <p:xfrm>
          <a:off x="7086600" y="3429000"/>
          <a:ext cx="1533525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304" name="معادلة" r:id="rId9" imgW="812520" imgH="203040" progId="Equation.3">
                  <p:embed/>
                </p:oleObj>
              </mc:Choice>
              <mc:Fallback>
                <p:oleObj name="معادلة" r:id="rId9" imgW="81252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86600" y="3429000"/>
                        <a:ext cx="1533525" cy="38100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66533677"/>
              </p:ext>
            </p:extLst>
          </p:nvPr>
        </p:nvGraphicFramePr>
        <p:xfrm>
          <a:off x="7772400" y="4038600"/>
          <a:ext cx="887412" cy="346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305" name="معادلة" r:id="rId11" imgW="469800" imgH="177480" progId="Equation.3">
                  <p:embed/>
                </p:oleObj>
              </mc:Choice>
              <mc:Fallback>
                <p:oleObj name="معادلة" r:id="rId11" imgW="46980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72400" y="4038600"/>
                        <a:ext cx="887412" cy="346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Oval 23"/>
          <p:cNvSpPr/>
          <p:nvPr/>
        </p:nvSpPr>
        <p:spPr>
          <a:xfrm>
            <a:off x="8839200" y="4038600"/>
            <a:ext cx="533400" cy="4572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459626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z="3000" dirty="0" smtClean="0"/>
              <a:t> </a:t>
            </a:r>
            <a:endParaRPr lang="ar-SA" sz="3000" dirty="0"/>
          </a:p>
        </p:txBody>
      </p:sp>
      <p:sp>
        <p:nvSpPr>
          <p:cNvPr id="11268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2400" b="1" dirty="0" smtClean="0">
                <a:cs typeface="Arial" pitchFamily="34" charset="0"/>
              </a:rPr>
              <a:t>    </a:t>
            </a:r>
          </a:p>
          <a:p>
            <a:pPr rtl="1"/>
            <a:r>
              <a:rPr lang="en-US" dirty="0" smtClean="0">
                <a:cs typeface="Arial" pitchFamily="34" charset="0"/>
              </a:rPr>
              <a:t>4</a:t>
            </a:r>
            <a:r>
              <a:rPr lang="ar-SA" dirty="0" smtClean="0">
                <a:cs typeface="Arial" pitchFamily="34" charset="0"/>
              </a:rPr>
              <a:t>- توجد قيمة صغرى محلية للدالة عند      تساوي:</a:t>
            </a:r>
            <a:endParaRPr lang="en-US" dirty="0" smtClean="0">
              <a:cs typeface="Arial" pitchFamily="34" charset="0"/>
            </a:endParaRPr>
          </a:p>
          <a:p>
            <a:r>
              <a:rPr lang="ar-SA" dirty="0" smtClean="0">
                <a:cs typeface="Arial" pitchFamily="34" charset="0"/>
              </a:rPr>
              <a:t> </a:t>
            </a:r>
            <a:r>
              <a:rPr lang="en-US" dirty="0" smtClean="0">
                <a:cs typeface="Arial" pitchFamily="34" charset="0"/>
              </a:rPr>
              <a:t>-2     </a:t>
            </a:r>
            <a:r>
              <a:rPr lang="ar-SA" dirty="0" smtClean="0">
                <a:cs typeface="Arial" pitchFamily="34" charset="0"/>
              </a:rPr>
              <a:t>أ</a:t>
            </a:r>
            <a:r>
              <a:rPr lang="ar-SA" sz="3000" dirty="0" smtClean="0">
                <a:cs typeface="Arial" pitchFamily="34" charset="0"/>
              </a:rPr>
              <a:t>. </a:t>
            </a:r>
            <a:r>
              <a:rPr lang="en-US" sz="3000" dirty="0" smtClean="0">
                <a:cs typeface="Arial" pitchFamily="34" charset="0"/>
              </a:rPr>
              <a:t> </a:t>
            </a:r>
            <a:endParaRPr lang="ar-SA" sz="3000" dirty="0" smtClean="0">
              <a:cs typeface="Arial" pitchFamily="34" charset="0"/>
            </a:endParaRPr>
          </a:p>
          <a:p>
            <a:r>
              <a:rPr lang="en-US" sz="2800" dirty="0" smtClean="0">
                <a:cs typeface="Arial" pitchFamily="34" charset="0"/>
              </a:rPr>
              <a:t>4    </a:t>
            </a:r>
            <a:r>
              <a:rPr lang="ar-SA" sz="3000" dirty="0" smtClean="0">
                <a:cs typeface="Arial" pitchFamily="34" charset="0"/>
              </a:rPr>
              <a:t>ب. </a:t>
            </a:r>
          </a:p>
          <a:p>
            <a:r>
              <a:rPr lang="en-US" sz="2800" dirty="0" smtClean="0">
                <a:cs typeface="Arial" pitchFamily="34" charset="0"/>
              </a:rPr>
              <a:t>-6    </a:t>
            </a:r>
            <a:r>
              <a:rPr lang="ar-SA" sz="3000" dirty="0" smtClean="0">
                <a:cs typeface="Arial" pitchFamily="34" charset="0"/>
              </a:rPr>
              <a:t>ج. </a:t>
            </a:r>
          </a:p>
          <a:p>
            <a:r>
              <a:rPr lang="en-US" sz="2800" dirty="0" smtClean="0">
                <a:cs typeface="Arial" pitchFamily="34" charset="0"/>
              </a:rPr>
              <a:t>2    </a:t>
            </a:r>
            <a:r>
              <a:rPr lang="ar-SA" sz="3000" dirty="0" smtClean="0">
                <a:cs typeface="Arial" pitchFamily="34" charset="0"/>
              </a:rPr>
              <a:t>د.</a:t>
            </a:r>
            <a:r>
              <a:rPr lang="ar-SA" dirty="0" smtClean="0">
                <a:cs typeface="Arial" pitchFamily="34" charset="0"/>
              </a:rPr>
              <a:t> </a:t>
            </a:r>
            <a:r>
              <a:rPr lang="ar-SA" b="1" dirty="0" smtClean="0">
                <a:cs typeface="Arial" pitchFamily="34" charset="0"/>
              </a:rPr>
              <a:t> </a:t>
            </a:r>
          </a:p>
        </p:txBody>
      </p:sp>
      <p:sp>
        <p:nvSpPr>
          <p:cNvPr id="53252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53253" name="Rectangle 5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5542" name="Rectangle 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5543" name="Rectangle 7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0660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0661" name="Rectangle 5"/>
          <p:cNvSpPr>
            <a:spLocks noChangeArrowheads="1"/>
          </p:cNvSpPr>
          <p:nvPr/>
        </p:nvSpPr>
        <p:spPr bwMode="auto">
          <a:xfrm>
            <a:off x="0" y="52387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99358929"/>
              </p:ext>
            </p:extLst>
          </p:nvPr>
        </p:nvGraphicFramePr>
        <p:xfrm>
          <a:off x="3886200" y="2133600"/>
          <a:ext cx="459317" cy="5167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282" name="معادلة" r:id="rId3" imgW="126720" imgH="139680" progId="Equation.3">
                  <p:embed/>
                </p:oleObj>
              </mc:Choice>
              <mc:Fallback>
                <p:oleObj name="معادلة" r:id="rId3" imgW="126720" imgH="13968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86200" y="2133600"/>
                        <a:ext cx="459317" cy="51673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Oval 10"/>
          <p:cNvSpPr/>
          <p:nvPr/>
        </p:nvSpPr>
        <p:spPr>
          <a:xfrm>
            <a:off x="8839200" y="3352800"/>
            <a:ext cx="533400" cy="4572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234176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z="3000" dirty="0" smtClean="0"/>
              <a:t> </a:t>
            </a:r>
            <a:endParaRPr lang="ar-SA" sz="3000" dirty="0"/>
          </a:p>
        </p:txBody>
      </p:sp>
      <p:sp>
        <p:nvSpPr>
          <p:cNvPr id="11268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2400" b="1" dirty="0" smtClean="0">
                <a:cs typeface="Arial" pitchFamily="34" charset="0"/>
              </a:rPr>
              <a:t>    </a:t>
            </a:r>
          </a:p>
          <a:p>
            <a:pPr rtl="1"/>
            <a:r>
              <a:rPr lang="en-US" dirty="0" smtClean="0">
                <a:cs typeface="Arial" pitchFamily="34" charset="0"/>
              </a:rPr>
              <a:t>5</a:t>
            </a:r>
            <a:r>
              <a:rPr lang="ar-SA" dirty="0" smtClean="0">
                <a:cs typeface="Arial" pitchFamily="34" charset="0"/>
              </a:rPr>
              <a:t>- توجد قيمة عظمى محلية للدالة  عند      تساوي:</a:t>
            </a:r>
            <a:endParaRPr lang="en-US" dirty="0" smtClean="0">
              <a:cs typeface="Arial" pitchFamily="34" charset="0"/>
            </a:endParaRPr>
          </a:p>
          <a:p>
            <a:r>
              <a:rPr lang="ar-SA" dirty="0" smtClean="0">
                <a:cs typeface="Arial" pitchFamily="34" charset="0"/>
              </a:rPr>
              <a:t> </a:t>
            </a:r>
            <a:r>
              <a:rPr lang="en-US" dirty="0" smtClean="0">
                <a:cs typeface="Arial" pitchFamily="34" charset="0"/>
              </a:rPr>
              <a:t>-2     </a:t>
            </a:r>
            <a:r>
              <a:rPr lang="ar-SA" dirty="0" smtClean="0">
                <a:cs typeface="Arial" pitchFamily="34" charset="0"/>
              </a:rPr>
              <a:t>أ</a:t>
            </a:r>
            <a:r>
              <a:rPr lang="ar-SA" sz="3000" dirty="0" smtClean="0">
                <a:cs typeface="Arial" pitchFamily="34" charset="0"/>
              </a:rPr>
              <a:t>. </a:t>
            </a:r>
            <a:r>
              <a:rPr lang="en-US" sz="3000" dirty="0" smtClean="0">
                <a:cs typeface="Arial" pitchFamily="34" charset="0"/>
              </a:rPr>
              <a:t> </a:t>
            </a:r>
            <a:endParaRPr lang="ar-SA" sz="3000" dirty="0" smtClean="0">
              <a:cs typeface="Arial" pitchFamily="34" charset="0"/>
            </a:endParaRPr>
          </a:p>
          <a:p>
            <a:r>
              <a:rPr lang="en-US" sz="2800" dirty="0" smtClean="0">
                <a:cs typeface="Arial" pitchFamily="34" charset="0"/>
              </a:rPr>
              <a:t>4    </a:t>
            </a:r>
            <a:r>
              <a:rPr lang="ar-SA" sz="3000" dirty="0" smtClean="0">
                <a:cs typeface="Arial" pitchFamily="34" charset="0"/>
              </a:rPr>
              <a:t>ب. </a:t>
            </a:r>
          </a:p>
          <a:p>
            <a:r>
              <a:rPr lang="en-US" sz="2800" dirty="0" smtClean="0">
                <a:cs typeface="Arial" pitchFamily="34" charset="0"/>
              </a:rPr>
              <a:t>-6    </a:t>
            </a:r>
            <a:r>
              <a:rPr lang="ar-SA" sz="3000" dirty="0" smtClean="0">
                <a:cs typeface="Arial" pitchFamily="34" charset="0"/>
              </a:rPr>
              <a:t>ج. </a:t>
            </a:r>
          </a:p>
          <a:p>
            <a:r>
              <a:rPr lang="en-US" sz="2800" dirty="0" smtClean="0">
                <a:cs typeface="Arial" pitchFamily="34" charset="0"/>
              </a:rPr>
              <a:t>2    </a:t>
            </a:r>
            <a:r>
              <a:rPr lang="ar-SA" sz="3000" dirty="0" smtClean="0">
                <a:cs typeface="Arial" pitchFamily="34" charset="0"/>
              </a:rPr>
              <a:t>د.</a:t>
            </a:r>
            <a:r>
              <a:rPr lang="ar-SA" dirty="0" smtClean="0">
                <a:cs typeface="Arial" pitchFamily="34" charset="0"/>
              </a:rPr>
              <a:t> </a:t>
            </a:r>
            <a:r>
              <a:rPr lang="ar-SA" b="1" dirty="0" smtClean="0">
                <a:cs typeface="Arial" pitchFamily="34" charset="0"/>
              </a:rPr>
              <a:t> </a:t>
            </a:r>
          </a:p>
        </p:txBody>
      </p:sp>
      <p:sp>
        <p:nvSpPr>
          <p:cNvPr id="53252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53253" name="Rectangle 5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5542" name="Rectangle 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5543" name="Rectangle 7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0660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0661" name="Rectangle 5"/>
          <p:cNvSpPr>
            <a:spLocks noChangeArrowheads="1"/>
          </p:cNvSpPr>
          <p:nvPr/>
        </p:nvSpPr>
        <p:spPr bwMode="auto">
          <a:xfrm>
            <a:off x="0" y="52387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86258748"/>
              </p:ext>
            </p:extLst>
          </p:nvPr>
        </p:nvGraphicFramePr>
        <p:xfrm>
          <a:off x="3807883" y="2133600"/>
          <a:ext cx="459317" cy="5167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306" name="معادلة" r:id="rId3" imgW="126720" imgH="139680" progId="Equation.3">
                  <p:embed/>
                </p:oleObj>
              </mc:Choice>
              <mc:Fallback>
                <p:oleObj name="معادلة" r:id="rId3" imgW="126720" imgH="1396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07883" y="2133600"/>
                        <a:ext cx="459317" cy="51673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Oval 10"/>
          <p:cNvSpPr/>
          <p:nvPr/>
        </p:nvSpPr>
        <p:spPr>
          <a:xfrm>
            <a:off x="8844455" y="4419600"/>
            <a:ext cx="533400" cy="4572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084247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z="3000" dirty="0" smtClean="0"/>
              <a:t> </a:t>
            </a:r>
            <a:endParaRPr lang="ar-SA" sz="3000" dirty="0"/>
          </a:p>
        </p:txBody>
      </p:sp>
      <p:sp>
        <p:nvSpPr>
          <p:cNvPr id="12292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676400"/>
            <a:ext cx="8915400" cy="4525963"/>
          </a:xfrm>
        </p:spPr>
        <p:txBody>
          <a:bodyPr/>
          <a:lstStyle/>
          <a:p>
            <a:pPr rtl="1"/>
            <a:r>
              <a:rPr lang="ar-SA" sz="2400" b="1" dirty="0" smtClean="0">
                <a:cs typeface="Arial" pitchFamily="34" charset="0"/>
              </a:rPr>
              <a:t>    </a:t>
            </a:r>
          </a:p>
          <a:p>
            <a:pPr rtl="1"/>
            <a:r>
              <a:rPr lang="en-US" dirty="0" smtClean="0">
                <a:cs typeface="Arial" pitchFamily="34" charset="0"/>
              </a:rPr>
              <a:t>6</a:t>
            </a:r>
            <a:r>
              <a:rPr lang="ar-SA" dirty="0" smtClean="0">
                <a:cs typeface="Arial" pitchFamily="34" charset="0"/>
              </a:rPr>
              <a:t>- </a:t>
            </a:r>
            <a:endParaRPr lang="en-US" dirty="0" smtClean="0">
              <a:cs typeface="Arial" pitchFamily="34" charset="0"/>
            </a:endParaRPr>
          </a:p>
          <a:p>
            <a:r>
              <a:rPr lang="ar-SA" dirty="0" smtClean="0">
                <a:cs typeface="Arial" pitchFamily="34" charset="0"/>
              </a:rPr>
              <a:t>أ</a:t>
            </a:r>
            <a:r>
              <a:rPr lang="ar-SA" sz="3000" dirty="0" smtClean="0">
                <a:cs typeface="Arial" pitchFamily="34" charset="0"/>
              </a:rPr>
              <a:t>. </a:t>
            </a:r>
          </a:p>
          <a:p>
            <a:r>
              <a:rPr lang="ar-SA" sz="3000" dirty="0" smtClean="0">
                <a:cs typeface="Arial" pitchFamily="34" charset="0"/>
              </a:rPr>
              <a:t>ب. </a:t>
            </a:r>
          </a:p>
          <a:p>
            <a:r>
              <a:rPr lang="en-US" sz="2800" dirty="0" smtClean="0">
                <a:cs typeface="Arial" pitchFamily="34" charset="0"/>
              </a:rPr>
              <a:t>0    </a:t>
            </a:r>
            <a:r>
              <a:rPr lang="ar-SA" sz="3000" dirty="0" smtClean="0">
                <a:cs typeface="Arial" pitchFamily="34" charset="0"/>
              </a:rPr>
              <a:t>ج. </a:t>
            </a:r>
            <a:r>
              <a:rPr lang="en-US" sz="3000" dirty="0" smtClean="0">
                <a:cs typeface="Arial" pitchFamily="34" charset="0"/>
              </a:rPr>
              <a:t>     </a:t>
            </a:r>
            <a:endParaRPr lang="ar-SA" sz="3000" dirty="0" smtClean="0">
              <a:cs typeface="Arial" pitchFamily="34" charset="0"/>
            </a:endParaRPr>
          </a:p>
          <a:p>
            <a:r>
              <a:rPr lang="en-US" sz="2800" dirty="0" smtClean="0">
                <a:cs typeface="Arial" pitchFamily="34" charset="0"/>
              </a:rPr>
              <a:t>5   </a:t>
            </a:r>
            <a:r>
              <a:rPr lang="ar-SA" sz="3000" dirty="0" smtClean="0">
                <a:cs typeface="Arial" pitchFamily="34" charset="0"/>
              </a:rPr>
              <a:t>د.</a:t>
            </a:r>
            <a:r>
              <a:rPr lang="ar-SA" dirty="0" smtClean="0">
                <a:cs typeface="Arial" pitchFamily="34" charset="0"/>
              </a:rPr>
              <a:t> </a:t>
            </a:r>
            <a:r>
              <a:rPr lang="ar-SA" b="1" dirty="0" smtClean="0">
                <a:cs typeface="Arial" pitchFamily="34" charset="0"/>
              </a:rPr>
              <a:t> </a:t>
            </a:r>
          </a:p>
        </p:txBody>
      </p:sp>
      <p:sp>
        <p:nvSpPr>
          <p:cNvPr id="53252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53253" name="Rectangle 5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5542" name="Rectangle 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5543" name="Rectangle 7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0660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0661" name="Rectangle 5"/>
          <p:cNvSpPr>
            <a:spLocks noChangeArrowheads="1"/>
          </p:cNvSpPr>
          <p:nvPr/>
        </p:nvSpPr>
        <p:spPr bwMode="auto">
          <a:xfrm>
            <a:off x="0" y="52387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1684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2290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07365590"/>
              </p:ext>
            </p:extLst>
          </p:nvPr>
        </p:nvGraphicFramePr>
        <p:xfrm>
          <a:off x="5943600" y="1828800"/>
          <a:ext cx="2430463" cy="912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17" name="معادلة" r:id="rId3" imgW="1130040" imgH="444240" progId="Equation.3">
                  <p:embed/>
                </p:oleObj>
              </mc:Choice>
              <mc:Fallback>
                <p:oleObj name="معادلة" r:id="rId3" imgW="1130040" imgH="44424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43600" y="1828800"/>
                        <a:ext cx="2430463" cy="9128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47187706"/>
              </p:ext>
            </p:extLst>
          </p:nvPr>
        </p:nvGraphicFramePr>
        <p:xfrm>
          <a:off x="8077200" y="2819400"/>
          <a:ext cx="546100" cy="365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18" name="معادلة" r:id="rId5" imgW="253800" imgH="177480" progId="Equation.3">
                  <p:embed/>
                </p:oleObj>
              </mc:Choice>
              <mc:Fallback>
                <p:oleObj name="معادلة" r:id="rId5" imgW="25380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77200" y="2819400"/>
                        <a:ext cx="546100" cy="3651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53925385"/>
              </p:ext>
            </p:extLst>
          </p:nvPr>
        </p:nvGraphicFramePr>
        <p:xfrm>
          <a:off x="8037512" y="3505200"/>
          <a:ext cx="573088" cy="339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19" name="معادلة" r:id="rId7" imgW="266400" imgH="164880" progId="Equation.3">
                  <p:embed/>
                </p:oleObj>
              </mc:Choice>
              <mc:Fallback>
                <p:oleObj name="معادلة" r:id="rId7" imgW="266400" imgH="1648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37512" y="3505200"/>
                        <a:ext cx="573088" cy="3397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Oval 13"/>
          <p:cNvSpPr/>
          <p:nvPr/>
        </p:nvSpPr>
        <p:spPr>
          <a:xfrm>
            <a:off x="8927224" y="2743200"/>
            <a:ext cx="533400" cy="4572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z="3000" dirty="0" smtClean="0"/>
              <a:t> </a:t>
            </a:r>
            <a:endParaRPr lang="ar-SA" sz="3000" dirty="0"/>
          </a:p>
        </p:txBody>
      </p:sp>
      <p:sp>
        <p:nvSpPr>
          <p:cNvPr id="13316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676400"/>
            <a:ext cx="8915400" cy="4525963"/>
          </a:xfrm>
        </p:spPr>
        <p:txBody>
          <a:bodyPr/>
          <a:lstStyle/>
          <a:p>
            <a:pPr rtl="1"/>
            <a:r>
              <a:rPr lang="ar-SA" sz="2400" b="1" dirty="0" smtClean="0">
                <a:cs typeface="Arial" pitchFamily="34" charset="0"/>
              </a:rPr>
              <a:t>    </a:t>
            </a:r>
          </a:p>
          <a:p>
            <a:pPr rtl="1"/>
            <a:r>
              <a:rPr lang="en-US" dirty="0" smtClean="0">
                <a:cs typeface="Arial" pitchFamily="34" charset="0"/>
              </a:rPr>
              <a:t>7</a:t>
            </a:r>
            <a:r>
              <a:rPr lang="ar-SA" dirty="0" smtClean="0">
                <a:cs typeface="Arial" pitchFamily="34" charset="0"/>
              </a:rPr>
              <a:t>- </a:t>
            </a:r>
            <a:r>
              <a:rPr lang="ar-SA" b="1" dirty="0" smtClean="0">
                <a:cs typeface="Arial" pitchFamily="34" charset="0"/>
              </a:rPr>
              <a:t>مجال الدالة                  </a:t>
            </a:r>
            <a:r>
              <a:rPr lang="en-US" b="1" dirty="0" smtClean="0">
                <a:cs typeface="Arial" pitchFamily="34" charset="0"/>
              </a:rPr>
              <a:t>       </a:t>
            </a:r>
            <a:r>
              <a:rPr lang="ar-SA" b="1" dirty="0" smtClean="0">
                <a:cs typeface="Arial" pitchFamily="34" charset="0"/>
              </a:rPr>
              <a:t>هو:</a:t>
            </a:r>
            <a:endParaRPr lang="en-US" dirty="0" smtClean="0">
              <a:solidFill>
                <a:srgbClr val="FF0000"/>
              </a:solidFill>
              <a:cs typeface="Arial" pitchFamily="34" charset="0"/>
            </a:endParaRPr>
          </a:p>
          <a:p>
            <a:r>
              <a:rPr lang="en-US" sz="2800" dirty="0" smtClean="0">
                <a:cs typeface="Arial" pitchFamily="34" charset="0"/>
              </a:rPr>
              <a:t>R+</a:t>
            </a:r>
            <a:r>
              <a:rPr lang="en-US" dirty="0" smtClean="0">
                <a:cs typeface="Arial" pitchFamily="34" charset="0"/>
              </a:rPr>
              <a:t>   </a:t>
            </a:r>
            <a:r>
              <a:rPr lang="ar-SA" dirty="0" smtClean="0">
                <a:cs typeface="Arial" pitchFamily="34" charset="0"/>
              </a:rPr>
              <a:t>أ</a:t>
            </a:r>
            <a:r>
              <a:rPr lang="ar-SA" sz="3000" dirty="0" smtClean="0">
                <a:cs typeface="Arial" pitchFamily="34" charset="0"/>
              </a:rPr>
              <a:t>. </a:t>
            </a:r>
          </a:p>
          <a:p>
            <a:r>
              <a:rPr lang="en-US" sz="2800" dirty="0" smtClean="0">
                <a:cs typeface="Arial" pitchFamily="34" charset="0"/>
              </a:rPr>
              <a:t>R   </a:t>
            </a:r>
            <a:r>
              <a:rPr lang="ar-SA" sz="3000" dirty="0" smtClean="0">
                <a:cs typeface="Arial" pitchFamily="34" charset="0"/>
              </a:rPr>
              <a:t>ب. </a:t>
            </a:r>
          </a:p>
          <a:p>
            <a:r>
              <a:rPr lang="en-US" sz="2800" dirty="0">
                <a:cs typeface="Arial" pitchFamily="34" charset="0"/>
              </a:rPr>
              <a:t>[-∞</a:t>
            </a:r>
            <a:r>
              <a:rPr lang="en-US" sz="2800" dirty="0" smtClean="0">
                <a:cs typeface="Arial" pitchFamily="34" charset="0"/>
              </a:rPr>
              <a:t>,2]   </a:t>
            </a:r>
            <a:r>
              <a:rPr lang="ar-SA" sz="3000" dirty="0" smtClean="0">
                <a:cs typeface="Arial" pitchFamily="34" charset="0"/>
              </a:rPr>
              <a:t>ج. </a:t>
            </a:r>
          </a:p>
          <a:p>
            <a:r>
              <a:rPr lang="en-US" sz="2800" dirty="0" smtClean="0">
                <a:cs typeface="Arial" pitchFamily="34" charset="0"/>
              </a:rPr>
              <a:t>(2,∞)   </a:t>
            </a:r>
            <a:r>
              <a:rPr lang="ar-SA" sz="3000" dirty="0" smtClean="0">
                <a:cs typeface="Arial" pitchFamily="34" charset="0"/>
              </a:rPr>
              <a:t>د.</a:t>
            </a:r>
            <a:r>
              <a:rPr lang="ar-SA" dirty="0" smtClean="0">
                <a:cs typeface="Arial" pitchFamily="34" charset="0"/>
              </a:rPr>
              <a:t> </a:t>
            </a:r>
            <a:r>
              <a:rPr lang="ar-SA" b="1" dirty="0" smtClean="0">
                <a:cs typeface="Arial" pitchFamily="34" charset="0"/>
              </a:rPr>
              <a:t> </a:t>
            </a:r>
            <a:r>
              <a:rPr lang="en-US" b="1" dirty="0" smtClean="0">
                <a:cs typeface="Arial" pitchFamily="34" charset="0"/>
              </a:rPr>
              <a:t>  </a:t>
            </a:r>
            <a:endParaRPr lang="ar-SA" b="1" dirty="0" smtClean="0">
              <a:cs typeface="Arial" pitchFamily="34" charset="0"/>
            </a:endParaRPr>
          </a:p>
        </p:txBody>
      </p:sp>
      <p:sp>
        <p:nvSpPr>
          <p:cNvPr id="53252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53253" name="Rectangle 5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5542" name="Rectangle 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5543" name="Rectangle 7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0660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0661" name="Rectangle 5"/>
          <p:cNvSpPr>
            <a:spLocks noChangeArrowheads="1"/>
          </p:cNvSpPr>
          <p:nvPr/>
        </p:nvSpPr>
        <p:spPr bwMode="auto">
          <a:xfrm>
            <a:off x="0" y="52387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1684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2708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331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15038316"/>
              </p:ext>
            </p:extLst>
          </p:nvPr>
        </p:nvGraphicFramePr>
        <p:xfrm>
          <a:off x="4953000" y="2052638"/>
          <a:ext cx="2286001" cy="690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26" name="معادلة" r:id="rId3" imgW="901440" imgH="241200" progId="Equation.3">
                  <p:embed/>
                </p:oleObj>
              </mc:Choice>
              <mc:Fallback>
                <p:oleObj name="معادلة" r:id="rId3" imgW="901440" imgH="2412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53000" y="2052638"/>
                        <a:ext cx="2286001" cy="690562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2709" name="Rectangle 5"/>
          <p:cNvSpPr>
            <a:spLocks noChangeArrowheads="1"/>
          </p:cNvSpPr>
          <p:nvPr/>
        </p:nvSpPr>
        <p:spPr bwMode="auto">
          <a:xfrm>
            <a:off x="0" y="30480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4" name="Oval 13"/>
          <p:cNvSpPr/>
          <p:nvPr/>
        </p:nvSpPr>
        <p:spPr>
          <a:xfrm>
            <a:off x="8839200" y="3352800"/>
            <a:ext cx="533400" cy="4572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z="3000" dirty="0" smtClean="0"/>
              <a:t> </a:t>
            </a:r>
            <a:endParaRPr lang="ar-SA" sz="3000" dirty="0"/>
          </a:p>
        </p:txBody>
      </p:sp>
      <p:sp>
        <p:nvSpPr>
          <p:cNvPr id="15369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676400"/>
            <a:ext cx="8915400" cy="4525963"/>
          </a:xfrm>
        </p:spPr>
        <p:txBody>
          <a:bodyPr/>
          <a:lstStyle/>
          <a:p>
            <a:pPr rtl="1"/>
            <a:r>
              <a:rPr lang="ar-SA" sz="2400" b="1" dirty="0" smtClean="0">
                <a:cs typeface="Arial" pitchFamily="34" charset="0"/>
              </a:rPr>
              <a:t>    </a:t>
            </a:r>
          </a:p>
          <a:p>
            <a:pPr rtl="1"/>
            <a:r>
              <a:rPr lang="en-US" dirty="0" smtClean="0">
                <a:cs typeface="Arial" pitchFamily="34" charset="0"/>
              </a:rPr>
              <a:t>8</a:t>
            </a:r>
            <a:r>
              <a:rPr lang="ar-SA" dirty="0" smtClean="0">
                <a:cs typeface="Arial" pitchFamily="34" charset="0"/>
              </a:rPr>
              <a:t>-</a:t>
            </a:r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ar-SA" b="1" dirty="0" smtClean="0">
                <a:cs typeface="Arial" pitchFamily="34" charset="0"/>
              </a:rPr>
              <a:t>إذا كان</a:t>
            </a:r>
            <a:r>
              <a:rPr lang="en-US" b="1" dirty="0" smtClean="0">
                <a:cs typeface="Arial" pitchFamily="34" charset="0"/>
              </a:rPr>
              <a:t>   </a:t>
            </a:r>
            <a:r>
              <a:rPr lang="ar-SA" dirty="0" smtClean="0">
                <a:cs typeface="Arial" pitchFamily="34" charset="0"/>
              </a:rPr>
              <a:t> </a:t>
            </a:r>
            <a:r>
              <a:rPr lang="ar-SA" b="1" dirty="0" smtClean="0">
                <a:cs typeface="Arial" pitchFamily="34" charset="0"/>
              </a:rPr>
              <a:t>              فان  </a:t>
            </a:r>
            <a:r>
              <a:rPr lang="ar-SA" dirty="0" smtClean="0">
                <a:cs typeface="Arial" pitchFamily="34" charset="0"/>
              </a:rPr>
              <a:t> </a:t>
            </a:r>
            <a:r>
              <a:rPr lang="ar-SA" b="1" dirty="0" smtClean="0">
                <a:cs typeface="Arial" pitchFamily="34" charset="0"/>
              </a:rPr>
              <a:t>       تساوي:</a:t>
            </a:r>
            <a:endParaRPr lang="en-US" dirty="0" smtClean="0">
              <a:solidFill>
                <a:srgbClr val="FF0000"/>
              </a:solidFill>
              <a:cs typeface="Arial" pitchFamily="34" charset="0"/>
            </a:endParaRPr>
          </a:p>
          <a:p>
            <a:r>
              <a:rPr lang="en-US" dirty="0" smtClean="0">
                <a:cs typeface="Arial" pitchFamily="34" charset="0"/>
              </a:rPr>
              <a:t>  </a:t>
            </a:r>
            <a:r>
              <a:rPr lang="ar-SA" dirty="0" smtClean="0">
                <a:cs typeface="Arial" pitchFamily="34" charset="0"/>
              </a:rPr>
              <a:t>أ</a:t>
            </a:r>
            <a:r>
              <a:rPr lang="ar-SA" sz="3000" dirty="0" smtClean="0">
                <a:cs typeface="Arial" pitchFamily="34" charset="0"/>
              </a:rPr>
              <a:t>. </a:t>
            </a:r>
          </a:p>
          <a:p>
            <a:r>
              <a:rPr lang="en-US" sz="3000" dirty="0" smtClean="0">
                <a:cs typeface="Arial" pitchFamily="34" charset="0"/>
              </a:rPr>
              <a:t>  </a:t>
            </a:r>
            <a:r>
              <a:rPr lang="ar-SA" sz="3000" dirty="0" smtClean="0">
                <a:cs typeface="Arial" pitchFamily="34" charset="0"/>
              </a:rPr>
              <a:t>ب.  </a:t>
            </a:r>
          </a:p>
          <a:p>
            <a:r>
              <a:rPr lang="en-US" sz="3000" dirty="0" smtClean="0">
                <a:cs typeface="Arial" pitchFamily="34" charset="0"/>
              </a:rPr>
              <a:t>  </a:t>
            </a:r>
            <a:r>
              <a:rPr lang="ar-SA" sz="3000" dirty="0" smtClean="0">
                <a:cs typeface="Arial" pitchFamily="34" charset="0"/>
              </a:rPr>
              <a:t>ج.   </a:t>
            </a:r>
          </a:p>
          <a:p>
            <a:r>
              <a:rPr lang="en-US" sz="3000" dirty="0" smtClean="0">
                <a:cs typeface="Arial" pitchFamily="34" charset="0"/>
              </a:rPr>
              <a:t>  </a:t>
            </a:r>
            <a:r>
              <a:rPr lang="ar-SA" sz="3000" dirty="0" smtClean="0">
                <a:cs typeface="Arial" pitchFamily="34" charset="0"/>
              </a:rPr>
              <a:t>د.</a:t>
            </a:r>
            <a:r>
              <a:rPr lang="ar-SA" dirty="0" smtClean="0">
                <a:cs typeface="Arial" pitchFamily="34" charset="0"/>
              </a:rPr>
              <a:t> </a:t>
            </a:r>
            <a:r>
              <a:rPr lang="ar-SA" b="1" dirty="0" smtClean="0">
                <a:cs typeface="Arial" pitchFamily="34" charset="0"/>
              </a:rPr>
              <a:t> </a:t>
            </a:r>
          </a:p>
        </p:txBody>
      </p:sp>
      <p:sp>
        <p:nvSpPr>
          <p:cNvPr id="53252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53253" name="Rectangle 5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5542" name="Rectangle 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5543" name="Rectangle 7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0660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0661" name="Rectangle 5"/>
          <p:cNvSpPr>
            <a:spLocks noChangeArrowheads="1"/>
          </p:cNvSpPr>
          <p:nvPr/>
        </p:nvSpPr>
        <p:spPr bwMode="auto">
          <a:xfrm>
            <a:off x="0" y="52387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1684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2708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2709" name="Rectangle 5"/>
          <p:cNvSpPr>
            <a:spLocks noChangeArrowheads="1"/>
          </p:cNvSpPr>
          <p:nvPr/>
        </p:nvSpPr>
        <p:spPr bwMode="auto">
          <a:xfrm>
            <a:off x="0" y="30480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3732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3733" name="Rectangle 5"/>
          <p:cNvSpPr>
            <a:spLocks noChangeArrowheads="1"/>
          </p:cNvSpPr>
          <p:nvPr/>
        </p:nvSpPr>
        <p:spPr bwMode="auto">
          <a:xfrm>
            <a:off x="0" y="2762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4514" name="Rectangle 2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536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08702513"/>
              </p:ext>
            </p:extLst>
          </p:nvPr>
        </p:nvGraphicFramePr>
        <p:xfrm>
          <a:off x="6113463" y="2222500"/>
          <a:ext cx="1490662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40" name="معادلة" r:id="rId3" imgW="799920" imgH="215640" progId="Equation.3">
                  <p:embed/>
                </p:oleObj>
              </mc:Choice>
              <mc:Fallback>
                <p:oleObj name="معادلة" r:id="rId3" imgW="799920" imgH="21564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3463" y="2222500"/>
                        <a:ext cx="1490662" cy="431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4515" name="Rectangle 3"/>
          <p:cNvSpPr>
            <a:spLocks noChangeArrowheads="1"/>
          </p:cNvSpPr>
          <p:nvPr/>
        </p:nvSpPr>
        <p:spPr bwMode="auto">
          <a:xfrm>
            <a:off x="0" y="22860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4517" name="Rectangle 5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5363" name="Object 4"/>
          <p:cNvGraphicFramePr>
            <a:graphicFrameLocks noChangeAspect="1"/>
          </p:cNvGraphicFramePr>
          <p:nvPr/>
        </p:nvGraphicFramePr>
        <p:xfrm>
          <a:off x="4648200" y="1981200"/>
          <a:ext cx="76200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41" name="Equation" r:id="rId5" imgW="228501" imgH="431613" progId="Equation.3">
                  <p:embed/>
                </p:oleObj>
              </mc:Choice>
              <mc:Fallback>
                <p:oleObj name="Equation" r:id="rId5" imgW="228501" imgH="431613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8200" y="1981200"/>
                        <a:ext cx="762000" cy="838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4518" name="Rectangle 6"/>
          <p:cNvSpPr>
            <a:spLocks noChangeArrowheads="1"/>
          </p:cNvSpPr>
          <p:nvPr/>
        </p:nvSpPr>
        <p:spPr bwMode="auto">
          <a:xfrm>
            <a:off x="0" y="4286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5364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17184740"/>
              </p:ext>
            </p:extLst>
          </p:nvPr>
        </p:nvGraphicFramePr>
        <p:xfrm>
          <a:off x="7750175" y="2806700"/>
          <a:ext cx="61595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42" name="معادلة" r:id="rId7" imgW="330120" imgH="203040" progId="Equation.3">
                  <p:embed/>
                </p:oleObj>
              </mc:Choice>
              <mc:Fallback>
                <p:oleObj name="معادلة" r:id="rId7" imgW="330120" imgH="20304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50175" y="2806700"/>
                        <a:ext cx="615950" cy="406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5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02926856"/>
              </p:ext>
            </p:extLst>
          </p:nvPr>
        </p:nvGraphicFramePr>
        <p:xfrm>
          <a:off x="7750175" y="3454400"/>
          <a:ext cx="661988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43" name="معادلة" r:id="rId9" imgW="355320" imgH="164880" progId="Equation.3">
                  <p:embed/>
                </p:oleObj>
              </mc:Choice>
              <mc:Fallback>
                <p:oleObj name="معادلة" r:id="rId9" imgW="355320" imgH="16488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50175" y="3454400"/>
                        <a:ext cx="661988" cy="330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6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47864087"/>
              </p:ext>
            </p:extLst>
          </p:nvPr>
        </p:nvGraphicFramePr>
        <p:xfrm>
          <a:off x="7718425" y="3962400"/>
          <a:ext cx="828675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44" name="معادلة" r:id="rId11" imgW="444240" imgH="190440" progId="Equation.3">
                  <p:embed/>
                </p:oleObj>
              </mc:Choice>
              <mc:Fallback>
                <p:oleObj name="معادلة" r:id="rId11" imgW="444240" imgH="19044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18425" y="3962400"/>
                        <a:ext cx="828675" cy="381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7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16966934"/>
              </p:ext>
            </p:extLst>
          </p:nvPr>
        </p:nvGraphicFramePr>
        <p:xfrm>
          <a:off x="7707313" y="4648200"/>
          <a:ext cx="8509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45" name="معادلة" r:id="rId13" imgW="457200" imgH="190440" progId="Equation.3">
                  <p:embed/>
                </p:oleObj>
              </mc:Choice>
              <mc:Fallback>
                <p:oleObj name="معادلة" r:id="rId13" imgW="457200" imgH="19044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07313" y="4648200"/>
                        <a:ext cx="850900" cy="381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Oval 24"/>
          <p:cNvSpPr/>
          <p:nvPr/>
        </p:nvSpPr>
        <p:spPr>
          <a:xfrm>
            <a:off x="8839200" y="3962400"/>
            <a:ext cx="533400" cy="4572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z="3000" dirty="0" smtClean="0"/>
              <a:t> </a:t>
            </a:r>
            <a:endParaRPr lang="ar-SA" sz="3000" dirty="0"/>
          </a:p>
        </p:txBody>
      </p:sp>
      <p:sp>
        <p:nvSpPr>
          <p:cNvPr id="15369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676400"/>
            <a:ext cx="8915400" cy="4525963"/>
          </a:xfrm>
        </p:spPr>
        <p:txBody>
          <a:bodyPr/>
          <a:lstStyle/>
          <a:p>
            <a:pPr rtl="1"/>
            <a:r>
              <a:rPr lang="ar-SA" sz="2400" b="1" dirty="0" smtClean="0">
                <a:cs typeface="Arial" pitchFamily="34" charset="0"/>
              </a:rPr>
              <a:t>    </a:t>
            </a:r>
          </a:p>
          <a:p>
            <a:pPr rtl="1"/>
            <a:r>
              <a:rPr lang="en-US" dirty="0" smtClean="0">
                <a:cs typeface="Arial" pitchFamily="34" charset="0"/>
              </a:rPr>
              <a:t>9</a:t>
            </a:r>
            <a:r>
              <a:rPr lang="ar-SA" dirty="0" smtClean="0">
                <a:cs typeface="Arial" pitchFamily="34" charset="0"/>
              </a:rPr>
              <a:t>-</a:t>
            </a:r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ar-SA" b="1" dirty="0" smtClean="0">
                <a:cs typeface="Arial" pitchFamily="34" charset="0"/>
              </a:rPr>
              <a:t>إذا كان</a:t>
            </a:r>
            <a:r>
              <a:rPr lang="en-US" b="1" dirty="0" smtClean="0">
                <a:cs typeface="Arial" pitchFamily="34" charset="0"/>
              </a:rPr>
              <a:t>   </a:t>
            </a:r>
            <a:r>
              <a:rPr lang="ar-SA" dirty="0" smtClean="0">
                <a:cs typeface="Arial" pitchFamily="34" charset="0"/>
              </a:rPr>
              <a:t> </a:t>
            </a:r>
            <a:r>
              <a:rPr lang="ar-SA" b="1" dirty="0" smtClean="0">
                <a:cs typeface="Arial" pitchFamily="34" charset="0"/>
              </a:rPr>
              <a:t>              فان  </a:t>
            </a:r>
            <a:r>
              <a:rPr lang="ar-SA" dirty="0" smtClean="0">
                <a:cs typeface="Arial" pitchFamily="34" charset="0"/>
              </a:rPr>
              <a:t> </a:t>
            </a:r>
            <a:r>
              <a:rPr lang="ar-SA" b="1" dirty="0" smtClean="0">
                <a:cs typeface="Arial" pitchFamily="34" charset="0"/>
              </a:rPr>
              <a:t>       تساوي:</a:t>
            </a:r>
            <a:endParaRPr lang="en-US" dirty="0" smtClean="0">
              <a:solidFill>
                <a:srgbClr val="FF0000"/>
              </a:solidFill>
              <a:cs typeface="Arial" pitchFamily="34" charset="0"/>
            </a:endParaRPr>
          </a:p>
          <a:p>
            <a:r>
              <a:rPr lang="en-US" dirty="0" smtClean="0">
                <a:cs typeface="Arial" pitchFamily="34" charset="0"/>
              </a:rPr>
              <a:t>  </a:t>
            </a:r>
            <a:r>
              <a:rPr lang="ar-SA" dirty="0" smtClean="0">
                <a:cs typeface="Arial" pitchFamily="34" charset="0"/>
              </a:rPr>
              <a:t>أ</a:t>
            </a:r>
            <a:r>
              <a:rPr lang="ar-SA" sz="3000" dirty="0" smtClean="0">
                <a:cs typeface="Arial" pitchFamily="34" charset="0"/>
              </a:rPr>
              <a:t>. </a:t>
            </a:r>
          </a:p>
          <a:p>
            <a:r>
              <a:rPr lang="en-US" sz="3000" dirty="0" smtClean="0">
                <a:cs typeface="Arial" pitchFamily="34" charset="0"/>
              </a:rPr>
              <a:t>  </a:t>
            </a:r>
            <a:r>
              <a:rPr lang="ar-SA" sz="3000" dirty="0" smtClean="0">
                <a:cs typeface="Arial" pitchFamily="34" charset="0"/>
              </a:rPr>
              <a:t>ب.  </a:t>
            </a:r>
          </a:p>
          <a:p>
            <a:r>
              <a:rPr lang="en-US" sz="3000" dirty="0" smtClean="0">
                <a:cs typeface="Arial" pitchFamily="34" charset="0"/>
              </a:rPr>
              <a:t>  </a:t>
            </a:r>
            <a:r>
              <a:rPr lang="ar-SA" sz="3000" dirty="0" smtClean="0">
                <a:cs typeface="Arial" pitchFamily="34" charset="0"/>
              </a:rPr>
              <a:t>ج.   </a:t>
            </a:r>
          </a:p>
          <a:p>
            <a:r>
              <a:rPr lang="en-US" sz="3000" dirty="0" smtClean="0">
                <a:cs typeface="Arial" pitchFamily="34" charset="0"/>
              </a:rPr>
              <a:t>  </a:t>
            </a:r>
            <a:r>
              <a:rPr lang="ar-SA" sz="3000" dirty="0" smtClean="0">
                <a:cs typeface="Arial" pitchFamily="34" charset="0"/>
              </a:rPr>
              <a:t>د.</a:t>
            </a:r>
            <a:r>
              <a:rPr lang="ar-SA" dirty="0" smtClean="0">
                <a:cs typeface="Arial" pitchFamily="34" charset="0"/>
              </a:rPr>
              <a:t> </a:t>
            </a:r>
            <a:r>
              <a:rPr lang="ar-SA" b="1" dirty="0" smtClean="0">
                <a:cs typeface="Arial" pitchFamily="34" charset="0"/>
              </a:rPr>
              <a:t> </a:t>
            </a:r>
          </a:p>
        </p:txBody>
      </p:sp>
      <p:sp>
        <p:nvSpPr>
          <p:cNvPr id="53252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53253" name="Rectangle 5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5542" name="Rectangle 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5543" name="Rectangle 7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0660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0661" name="Rectangle 5"/>
          <p:cNvSpPr>
            <a:spLocks noChangeArrowheads="1"/>
          </p:cNvSpPr>
          <p:nvPr/>
        </p:nvSpPr>
        <p:spPr bwMode="auto">
          <a:xfrm>
            <a:off x="0" y="52387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1684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2708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2709" name="Rectangle 5"/>
          <p:cNvSpPr>
            <a:spLocks noChangeArrowheads="1"/>
          </p:cNvSpPr>
          <p:nvPr/>
        </p:nvSpPr>
        <p:spPr bwMode="auto">
          <a:xfrm>
            <a:off x="0" y="30480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3732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3733" name="Rectangle 5"/>
          <p:cNvSpPr>
            <a:spLocks noChangeArrowheads="1"/>
          </p:cNvSpPr>
          <p:nvPr/>
        </p:nvSpPr>
        <p:spPr bwMode="auto">
          <a:xfrm>
            <a:off x="0" y="2762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4514" name="Rectangle 2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536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72193410"/>
              </p:ext>
            </p:extLst>
          </p:nvPr>
        </p:nvGraphicFramePr>
        <p:xfrm>
          <a:off x="6361113" y="2209800"/>
          <a:ext cx="993775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364" name="معادلة" r:id="rId3" imgW="533160" imgH="228600" progId="Equation.3">
                  <p:embed/>
                </p:oleObj>
              </mc:Choice>
              <mc:Fallback>
                <p:oleObj name="معادلة" r:id="rId3" imgW="53316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61113" y="2209800"/>
                        <a:ext cx="993775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4515" name="Rectangle 3"/>
          <p:cNvSpPr>
            <a:spLocks noChangeArrowheads="1"/>
          </p:cNvSpPr>
          <p:nvPr/>
        </p:nvSpPr>
        <p:spPr bwMode="auto">
          <a:xfrm>
            <a:off x="0" y="22860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4517" name="Rectangle 5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5363" name="Object 4"/>
          <p:cNvGraphicFramePr>
            <a:graphicFrameLocks noChangeAspect="1"/>
          </p:cNvGraphicFramePr>
          <p:nvPr/>
        </p:nvGraphicFramePr>
        <p:xfrm>
          <a:off x="4648200" y="1981200"/>
          <a:ext cx="76200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365" name="Equation" r:id="rId5" imgW="228501" imgH="431613" progId="Equation.3">
                  <p:embed/>
                </p:oleObj>
              </mc:Choice>
              <mc:Fallback>
                <p:oleObj name="Equation" r:id="rId5" imgW="228501" imgH="431613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8200" y="1981200"/>
                        <a:ext cx="762000" cy="838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4518" name="Rectangle 6"/>
          <p:cNvSpPr>
            <a:spLocks noChangeArrowheads="1"/>
          </p:cNvSpPr>
          <p:nvPr/>
        </p:nvSpPr>
        <p:spPr bwMode="auto">
          <a:xfrm>
            <a:off x="0" y="4286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5364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31320815"/>
              </p:ext>
            </p:extLst>
          </p:nvPr>
        </p:nvGraphicFramePr>
        <p:xfrm>
          <a:off x="7932738" y="4572000"/>
          <a:ext cx="830262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366" name="معادلة" r:id="rId7" imgW="444240" imgH="203040" progId="Equation.3">
                  <p:embed/>
                </p:oleObj>
              </mc:Choice>
              <mc:Fallback>
                <p:oleObj name="معادلة" r:id="rId7" imgW="44424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32738" y="4572000"/>
                        <a:ext cx="830262" cy="406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61229159"/>
              </p:ext>
            </p:extLst>
          </p:nvPr>
        </p:nvGraphicFramePr>
        <p:xfrm>
          <a:off x="7848600" y="2895600"/>
          <a:ext cx="790575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367" name="معادلة" r:id="rId9" imgW="342720" imgH="203040" progId="Equation.3">
                  <p:embed/>
                </p:oleObj>
              </mc:Choice>
              <mc:Fallback>
                <p:oleObj name="معادلة" r:id="rId9" imgW="34272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48600" y="2895600"/>
                        <a:ext cx="790575" cy="45720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68866516"/>
              </p:ext>
            </p:extLst>
          </p:nvPr>
        </p:nvGraphicFramePr>
        <p:xfrm>
          <a:off x="7391400" y="3429000"/>
          <a:ext cx="1465263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368" name="معادلة" r:id="rId11" imgW="787320" imgH="228600" progId="Equation.3">
                  <p:embed/>
                </p:oleObj>
              </mc:Choice>
              <mc:Fallback>
                <p:oleObj name="معادلة" r:id="rId11" imgW="78732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91400" y="3429000"/>
                        <a:ext cx="1465263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9205103"/>
              </p:ext>
            </p:extLst>
          </p:nvPr>
        </p:nvGraphicFramePr>
        <p:xfrm>
          <a:off x="8229600" y="4038600"/>
          <a:ext cx="542925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369" name="معادلة" r:id="rId13" imgW="291960" imgH="203040" progId="Equation.3">
                  <p:embed/>
                </p:oleObj>
              </mc:Choice>
              <mc:Fallback>
                <p:oleObj name="معادلة" r:id="rId13" imgW="29196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29600" y="4038600"/>
                        <a:ext cx="542925" cy="406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" name="Oval 27"/>
          <p:cNvSpPr/>
          <p:nvPr/>
        </p:nvSpPr>
        <p:spPr>
          <a:xfrm>
            <a:off x="8839200" y="3352800"/>
            <a:ext cx="533400" cy="4572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126918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42900" lvl="0" indent="-342900" rtl="1">
              <a:spcBef>
                <a:spcPct val="20000"/>
              </a:spcBef>
            </a:pPr>
            <a:r>
              <a:rPr lang="ar-SA" sz="3200" b="1" dirty="0">
                <a:solidFill>
                  <a:prstClr val="black"/>
                </a:solidFill>
                <a:cs typeface="Arial" pitchFamily="34" charset="0"/>
              </a:rPr>
              <a:t>إذا كان              </a:t>
            </a:r>
            <a:r>
              <a:rPr lang="en-US" sz="3200" b="1" dirty="0" smtClean="0">
                <a:solidFill>
                  <a:prstClr val="black"/>
                </a:solidFill>
                <a:cs typeface="Arial" pitchFamily="34" charset="0"/>
              </a:rPr>
              <a:t> </a:t>
            </a:r>
            <a:r>
              <a:rPr lang="ar-SA" sz="3200" b="1" dirty="0" smtClean="0">
                <a:solidFill>
                  <a:prstClr val="black"/>
                </a:solidFill>
                <a:cs typeface="Arial" pitchFamily="34" charset="0"/>
              </a:rPr>
              <a:t> و                 </a:t>
            </a:r>
            <a:r>
              <a:rPr lang="ar-SA" sz="2800" b="1" dirty="0" smtClean="0">
                <a:solidFill>
                  <a:prstClr val="black"/>
                </a:solidFill>
                <a:cs typeface="Arial" pitchFamily="34" charset="0"/>
              </a:rPr>
              <a:t>أجب عن الفقرات 10، 12،11</a:t>
            </a:r>
            <a:r>
              <a:rPr lang="ar-SA" sz="3200" b="1" dirty="0" smtClean="0">
                <a:solidFill>
                  <a:prstClr val="black"/>
                </a:solidFill>
                <a:cs typeface="Arial" pitchFamily="34" charset="0"/>
              </a:rPr>
              <a:t> </a:t>
            </a:r>
            <a:r>
              <a:rPr lang="ar-SA" sz="3200" b="1" dirty="0">
                <a:solidFill>
                  <a:prstClr val="black"/>
                </a:solidFill>
                <a:cs typeface="Arial" pitchFamily="34" charset="0"/>
              </a:rPr>
              <a:t>:</a:t>
            </a:r>
            <a:br>
              <a:rPr lang="ar-SA" sz="3200" b="1" dirty="0">
                <a:solidFill>
                  <a:prstClr val="black"/>
                </a:solidFill>
                <a:cs typeface="Arial" pitchFamily="34" charset="0"/>
              </a:rPr>
            </a:br>
            <a:r>
              <a:rPr lang="ar-SA" sz="3000" dirty="0" smtClean="0"/>
              <a:t> </a:t>
            </a:r>
            <a:endParaRPr lang="ar-SA" sz="3000" dirty="0"/>
          </a:p>
        </p:txBody>
      </p:sp>
      <p:sp>
        <p:nvSpPr>
          <p:cNvPr id="18436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676400"/>
            <a:ext cx="8915400" cy="4525963"/>
          </a:xfrm>
        </p:spPr>
        <p:txBody>
          <a:bodyPr/>
          <a:lstStyle/>
          <a:p>
            <a:pPr rtl="1"/>
            <a:r>
              <a:rPr lang="ar-SA" sz="2400" b="1" dirty="0" smtClean="0">
                <a:cs typeface="Arial" pitchFamily="34" charset="0"/>
              </a:rPr>
              <a:t>    </a:t>
            </a:r>
          </a:p>
          <a:p>
            <a:pPr rtl="1"/>
            <a:r>
              <a:rPr lang="ar-SA" dirty="0" smtClean="0">
                <a:cs typeface="Arial" pitchFamily="34" charset="0"/>
              </a:rPr>
              <a:t>10- </a:t>
            </a:r>
            <a:endParaRPr lang="ar-SA" b="1" dirty="0" smtClean="0">
              <a:cs typeface="Arial" pitchFamily="34" charset="0"/>
            </a:endParaRPr>
          </a:p>
          <a:p>
            <a:r>
              <a:rPr lang="ar-SA" dirty="0" smtClean="0">
                <a:cs typeface="Arial" pitchFamily="34" charset="0"/>
              </a:rPr>
              <a:t> أ</a:t>
            </a:r>
            <a:r>
              <a:rPr lang="ar-SA" sz="3000" dirty="0" smtClean="0">
                <a:cs typeface="Arial" pitchFamily="34" charset="0"/>
              </a:rPr>
              <a:t>.   0</a:t>
            </a:r>
          </a:p>
          <a:p>
            <a:r>
              <a:rPr lang="ar-SA" sz="3000" dirty="0" smtClean="0">
                <a:cs typeface="Arial" pitchFamily="34" charset="0"/>
              </a:rPr>
              <a:t>ب.   5</a:t>
            </a:r>
          </a:p>
          <a:p>
            <a:r>
              <a:rPr lang="ar-SA" sz="3000" dirty="0" smtClean="0">
                <a:cs typeface="Arial" pitchFamily="34" charset="0"/>
              </a:rPr>
              <a:t>ج.   10   </a:t>
            </a:r>
          </a:p>
          <a:p>
            <a:r>
              <a:rPr lang="ar-SA" sz="3000" dirty="0" smtClean="0">
                <a:cs typeface="Arial" pitchFamily="34" charset="0"/>
              </a:rPr>
              <a:t>د.    15</a:t>
            </a:r>
            <a:r>
              <a:rPr lang="ar-SA" dirty="0" smtClean="0">
                <a:cs typeface="Arial" pitchFamily="34" charset="0"/>
              </a:rPr>
              <a:t> </a:t>
            </a:r>
            <a:r>
              <a:rPr lang="ar-SA" b="1" dirty="0" smtClean="0">
                <a:cs typeface="Arial" pitchFamily="34" charset="0"/>
              </a:rPr>
              <a:t> </a:t>
            </a:r>
          </a:p>
        </p:txBody>
      </p:sp>
      <p:sp>
        <p:nvSpPr>
          <p:cNvPr id="53252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53253" name="Rectangle 5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5542" name="Rectangle 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5543" name="Rectangle 7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0660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0661" name="Rectangle 5"/>
          <p:cNvSpPr>
            <a:spLocks noChangeArrowheads="1"/>
          </p:cNvSpPr>
          <p:nvPr/>
        </p:nvSpPr>
        <p:spPr bwMode="auto">
          <a:xfrm>
            <a:off x="0" y="52387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1684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2708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2709" name="Rectangle 5"/>
          <p:cNvSpPr>
            <a:spLocks noChangeArrowheads="1"/>
          </p:cNvSpPr>
          <p:nvPr/>
        </p:nvSpPr>
        <p:spPr bwMode="auto">
          <a:xfrm>
            <a:off x="0" y="30480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3732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3733" name="Rectangle 5"/>
          <p:cNvSpPr>
            <a:spLocks noChangeArrowheads="1"/>
          </p:cNvSpPr>
          <p:nvPr/>
        </p:nvSpPr>
        <p:spPr bwMode="auto">
          <a:xfrm>
            <a:off x="0" y="2762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4514" name="Rectangle 2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4515" name="Rectangle 3"/>
          <p:cNvSpPr>
            <a:spLocks noChangeArrowheads="1"/>
          </p:cNvSpPr>
          <p:nvPr/>
        </p:nvSpPr>
        <p:spPr bwMode="auto">
          <a:xfrm>
            <a:off x="0" y="22860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4517" name="Rectangle 5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843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38877948"/>
              </p:ext>
            </p:extLst>
          </p:nvPr>
        </p:nvGraphicFramePr>
        <p:xfrm>
          <a:off x="6870700" y="204788"/>
          <a:ext cx="1511300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358" name="معادلة" r:id="rId3" imgW="799920" imgH="469800" progId="Equation.3">
                  <p:embed/>
                </p:oleObj>
              </mc:Choice>
              <mc:Fallback>
                <p:oleObj name="معادلة" r:id="rId3" imgW="799920" imgH="469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70700" y="204788"/>
                        <a:ext cx="1511300" cy="914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4518" name="Rectangle 6"/>
          <p:cNvSpPr>
            <a:spLocks noChangeArrowheads="1"/>
          </p:cNvSpPr>
          <p:nvPr/>
        </p:nvSpPr>
        <p:spPr bwMode="auto">
          <a:xfrm>
            <a:off x="0" y="4286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2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71221646"/>
              </p:ext>
            </p:extLst>
          </p:nvPr>
        </p:nvGraphicFramePr>
        <p:xfrm>
          <a:off x="4724400" y="181632"/>
          <a:ext cx="1630362" cy="93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359" name="معادلة" r:id="rId5" imgW="863280" imgH="482400" progId="Equation.3">
                  <p:embed/>
                </p:oleObj>
              </mc:Choice>
              <mc:Fallback>
                <p:oleObj name="معادلة" r:id="rId5" imgW="863280" imgH="482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24400" y="181632"/>
                        <a:ext cx="1630362" cy="939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75418058"/>
              </p:ext>
            </p:extLst>
          </p:nvPr>
        </p:nvGraphicFramePr>
        <p:xfrm>
          <a:off x="7239000" y="1981200"/>
          <a:ext cx="1319213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360" name="معادلة" r:id="rId7" imgW="698400" imgH="469800" progId="Equation.3">
                  <p:embed/>
                </p:oleObj>
              </mc:Choice>
              <mc:Fallback>
                <p:oleObj name="معادلة" r:id="rId7" imgW="698400" imgH="469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39000" y="1981200"/>
                        <a:ext cx="1319213" cy="914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Oval 21"/>
          <p:cNvSpPr/>
          <p:nvPr/>
        </p:nvSpPr>
        <p:spPr>
          <a:xfrm>
            <a:off x="8839200" y="4495800"/>
            <a:ext cx="533400" cy="4572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060778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42900" lvl="0" indent="-342900" rtl="1">
              <a:spcBef>
                <a:spcPct val="20000"/>
              </a:spcBef>
            </a:pPr>
            <a:r>
              <a:rPr lang="ar-SA" sz="3000" dirty="0" smtClean="0"/>
              <a:t> </a:t>
            </a:r>
            <a:endParaRPr lang="ar-SA" sz="3000" dirty="0"/>
          </a:p>
        </p:txBody>
      </p:sp>
      <p:sp>
        <p:nvSpPr>
          <p:cNvPr id="18436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676400"/>
            <a:ext cx="8915400" cy="4525963"/>
          </a:xfrm>
        </p:spPr>
        <p:txBody>
          <a:bodyPr/>
          <a:lstStyle/>
          <a:p>
            <a:pPr rtl="1"/>
            <a:r>
              <a:rPr lang="ar-SA" sz="2400" b="1" dirty="0" smtClean="0">
                <a:cs typeface="Arial" pitchFamily="34" charset="0"/>
              </a:rPr>
              <a:t>    </a:t>
            </a:r>
          </a:p>
          <a:p>
            <a:pPr rtl="1"/>
            <a:r>
              <a:rPr lang="ar-SA" dirty="0" smtClean="0">
                <a:cs typeface="Arial" pitchFamily="34" charset="0"/>
              </a:rPr>
              <a:t>11- </a:t>
            </a:r>
            <a:endParaRPr lang="ar-SA" b="1" dirty="0" smtClean="0">
              <a:cs typeface="Arial" pitchFamily="34" charset="0"/>
            </a:endParaRPr>
          </a:p>
          <a:p>
            <a:r>
              <a:rPr lang="en-US" dirty="0" smtClean="0">
                <a:cs typeface="Arial" pitchFamily="34" charset="0"/>
              </a:rPr>
              <a:t>-10</a:t>
            </a:r>
            <a:r>
              <a:rPr lang="ar-SA" dirty="0" smtClean="0">
                <a:cs typeface="Arial" pitchFamily="34" charset="0"/>
              </a:rPr>
              <a:t> أ</a:t>
            </a:r>
            <a:r>
              <a:rPr lang="ar-SA" sz="3000" dirty="0" smtClean="0">
                <a:cs typeface="Arial" pitchFamily="34" charset="0"/>
              </a:rPr>
              <a:t>.   </a:t>
            </a:r>
          </a:p>
          <a:p>
            <a:pPr algn="r" rtl="1"/>
            <a:r>
              <a:rPr lang="ar-SA" sz="3000" dirty="0" smtClean="0">
                <a:cs typeface="Arial" pitchFamily="34" charset="0"/>
              </a:rPr>
              <a:t>ب.   </a:t>
            </a:r>
            <a:r>
              <a:rPr lang="en-US" sz="3000" dirty="0" smtClean="0">
                <a:cs typeface="Arial" pitchFamily="34" charset="0"/>
              </a:rPr>
              <a:t>10</a:t>
            </a:r>
            <a:endParaRPr lang="ar-SA" sz="3000" dirty="0" smtClean="0">
              <a:cs typeface="Arial" pitchFamily="34" charset="0"/>
            </a:endParaRPr>
          </a:p>
          <a:p>
            <a:pPr algn="r" rtl="1"/>
            <a:r>
              <a:rPr lang="ar-SA" sz="3000" dirty="0" smtClean="0">
                <a:cs typeface="Arial" pitchFamily="34" charset="0"/>
              </a:rPr>
              <a:t>ج.   </a:t>
            </a:r>
            <a:r>
              <a:rPr lang="en-US" sz="3000" dirty="0" smtClean="0">
                <a:cs typeface="Arial" pitchFamily="34" charset="0"/>
              </a:rPr>
              <a:t>15</a:t>
            </a:r>
            <a:endParaRPr lang="ar-SA" sz="3000" dirty="0" smtClean="0">
              <a:cs typeface="Arial" pitchFamily="34" charset="0"/>
            </a:endParaRPr>
          </a:p>
          <a:p>
            <a:pPr algn="r" rtl="1"/>
            <a:r>
              <a:rPr lang="ar-SA" sz="3000" dirty="0" smtClean="0">
                <a:cs typeface="Arial" pitchFamily="34" charset="0"/>
              </a:rPr>
              <a:t>د.</a:t>
            </a:r>
            <a:r>
              <a:rPr lang="en-US" sz="3000" dirty="0" smtClean="0">
                <a:cs typeface="Arial" pitchFamily="34" charset="0"/>
              </a:rPr>
              <a:t>    </a:t>
            </a:r>
            <a:r>
              <a:rPr lang="ar-SA" sz="3000" dirty="0" smtClean="0">
                <a:cs typeface="Arial" pitchFamily="34" charset="0"/>
              </a:rPr>
              <a:t> 5</a:t>
            </a:r>
            <a:r>
              <a:rPr lang="en-US" sz="3000" dirty="0" smtClean="0">
                <a:cs typeface="Arial" pitchFamily="34" charset="0"/>
              </a:rPr>
              <a:t>   </a:t>
            </a:r>
            <a:r>
              <a:rPr lang="ar-SA" dirty="0" smtClean="0">
                <a:cs typeface="Arial" pitchFamily="34" charset="0"/>
              </a:rPr>
              <a:t> </a:t>
            </a:r>
            <a:r>
              <a:rPr lang="ar-SA" b="1" dirty="0" smtClean="0">
                <a:cs typeface="Arial" pitchFamily="34" charset="0"/>
              </a:rPr>
              <a:t> </a:t>
            </a:r>
          </a:p>
        </p:txBody>
      </p:sp>
      <p:sp>
        <p:nvSpPr>
          <p:cNvPr id="53252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53253" name="Rectangle 5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5542" name="Rectangle 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5543" name="Rectangle 7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0660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0661" name="Rectangle 5"/>
          <p:cNvSpPr>
            <a:spLocks noChangeArrowheads="1"/>
          </p:cNvSpPr>
          <p:nvPr/>
        </p:nvSpPr>
        <p:spPr bwMode="auto">
          <a:xfrm>
            <a:off x="0" y="52387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1684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2708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2709" name="Rectangle 5"/>
          <p:cNvSpPr>
            <a:spLocks noChangeArrowheads="1"/>
          </p:cNvSpPr>
          <p:nvPr/>
        </p:nvSpPr>
        <p:spPr bwMode="auto">
          <a:xfrm>
            <a:off x="0" y="30480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3732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3733" name="Rectangle 5"/>
          <p:cNvSpPr>
            <a:spLocks noChangeArrowheads="1"/>
          </p:cNvSpPr>
          <p:nvPr/>
        </p:nvSpPr>
        <p:spPr bwMode="auto">
          <a:xfrm>
            <a:off x="0" y="2762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4514" name="Rectangle 2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4515" name="Rectangle 3"/>
          <p:cNvSpPr>
            <a:spLocks noChangeArrowheads="1"/>
          </p:cNvSpPr>
          <p:nvPr/>
        </p:nvSpPr>
        <p:spPr bwMode="auto">
          <a:xfrm>
            <a:off x="0" y="22860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4517" name="Rectangle 5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4518" name="Rectangle 6"/>
          <p:cNvSpPr>
            <a:spLocks noChangeArrowheads="1"/>
          </p:cNvSpPr>
          <p:nvPr/>
        </p:nvSpPr>
        <p:spPr bwMode="auto">
          <a:xfrm>
            <a:off x="0" y="4286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27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93208431"/>
              </p:ext>
            </p:extLst>
          </p:nvPr>
        </p:nvGraphicFramePr>
        <p:xfrm>
          <a:off x="7086600" y="1981200"/>
          <a:ext cx="1319213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375" name="معادلة" r:id="rId3" imgW="698400" imgH="469800" progId="Equation.3">
                  <p:embed/>
                </p:oleObj>
              </mc:Choice>
              <mc:Fallback>
                <p:oleObj name="معادلة" r:id="rId3" imgW="698400" imgH="469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86600" y="1981200"/>
                        <a:ext cx="1319213" cy="914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Oval 19"/>
          <p:cNvSpPr/>
          <p:nvPr/>
        </p:nvSpPr>
        <p:spPr>
          <a:xfrm>
            <a:off x="8839200" y="2743200"/>
            <a:ext cx="533400" cy="4572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050518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42900" lvl="0" indent="-342900" rtl="1">
              <a:spcBef>
                <a:spcPct val="20000"/>
              </a:spcBef>
            </a:pPr>
            <a:r>
              <a:rPr lang="ar-SA" sz="3000" dirty="0" smtClean="0"/>
              <a:t> </a:t>
            </a:r>
            <a:endParaRPr lang="ar-SA" sz="3000" dirty="0"/>
          </a:p>
        </p:txBody>
      </p:sp>
      <p:sp>
        <p:nvSpPr>
          <p:cNvPr id="18436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676400"/>
            <a:ext cx="8915400" cy="4525963"/>
          </a:xfrm>
        </p:spPr>
        <p:txBody>
          <a:bodyPr/>
          <a:lstStyle/>
          <a:p>
            <a:pPr rtl="1"/>
            <a:r>
              <a:rPr lang="ar-SA" sz="2400" b="1" dirty="0" smtClean="0">
                <a:cs typeface="Arial" pitchFamily="34" charset="0"/>
              </a:rPr>
              <a:t>    </a:t>
            </a:r>
          </a:p>
          <a:p>
            <a:pPr rtl="1"/>
            <a:r>
              <a:rPr lang="ar-SA" dirty="0" smtClean="0">
                <a:cs typeface="Arial" pitchFamily="34" charset="0"/>
              </a:rPr>
              <a:t>12- </a:t>
            </a:r>
            <a:endParaRPr lang="ar-SA" b="1" dirty="0" smtClean="0">
              <a:cs typeface="Arial" pitchFamily="34" charset="0"/>
            </a:endParaRPr>
          </a:p>
          <a:p>
            <a:r>
              <a:rPr lang="ar-SA" dirty="0" smtClean="0">
                <a:cs typeface="Arial" pitchFamily="34" charset="0"/>
              </a:rPr>
              <a:t> أ</a:t>
            </a:r>
            <a:r>
              <a:rPr lang="ar-SA" sz="3000" dirty="0" smtClean="0">
                <a:cs typeface="Arial" pitchFamily="34" charset="0"/>
              </a:rPr>
              <a:t>.    5</a:t>
            </a:r>
          </a:p>
          <a:p>
            <a:r>
              <a:rPr lang="ar-SA" sz="3000" dirty="0" smtClean="0">
                <a:cs typeface="Arial" pitchFamily="34" charset="0"/>
              </a:rPr>
              <a:t>ب.   10</a:t>
            </a:r>
          </a:p>
          <a:p>
            <a:r>
              <a:rPr lang="ar-SA" sz="3000" dirty="0" smtClean="0">
                <a:cs typeface="Arial" pitchFamily="34" charset="0"/>
              </a:rPr>
              <a:t>ج.   0   </a:t>
            </a:r>
          </a:p>
          <a:p>
            <a:r>
              <a:rPr lang="ar-SA" sz="3000" dirty="0" smtClean="0">
                <a:cs typeface="Arial" pitchFamily="34" charset="0"/>
              </a:rPr>
              <a:t>د.    15</a:t>
            </a:r>
            <a:r>
              <a:rPr lang="ar-SA" dirty="0" smtClean="0">
                <a:cs typeface="Arial" pitchFamily="34" charset="0"/>
              </a:rPr>
              <a:t> </a:t>
            </a:r>
            <a:r>
              <a:rPr lang="ar-SA" b="1" dirty="0" smtClean="0">
                <a:cs typeface="Arial" pitchFamily="34" charset="0"/>
              </a:rPr>
              <a:t> </a:t>
            </a:r>
          </a:p>
        </p:txBody>
      </p:sp>
      <p:sp>
        <p:nvSpPr>
          <p:cNvPr id="53252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53253" name="Rectangle 5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5542" name="Rectangle 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5543" name="Rectangle 7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0660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0661" name="Rectangle 5"/>
          <p:cNvSpPr>
            <a:spLocks noChangeArrowheads="1"/>
          </p:cNvSpPr>
          <p:nvPr/>
        </p:nvSpPr>
        <p:spPr bwMode="auto">
          <a:xfrm>
            <a:off x="0" y="52387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1684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2708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2709" name="Rectangle 5"/>
          <p:cNvSpPr>
            <a:spLocks noChangeArrowheads="1"/>
          </p:cNvSpPr>
          <p:nvPr/>
        </p:nvSpPr>
        <p:spPr bwMode="auto">
          <a:xfrm>
            <a:off x="0" y="30480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3732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3733" name="Rectangle 5"/>
          <p:cNvSpPr>
            <a:spLocks noChangeArrowheads="1"/>
          </p:cNvSpPr>
          <p:nvPr/>
        </p:nvSpPr>
        <p:spPr bwMode="auto">
          <a:xfrm>
            <a:off x="0" y="2762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4514" name="Rectangle 2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4515" name="Rectangle 3"/>
          <p:cNvSpPr>
            <a:spLocks noChangeArrowheads="1"/>
          </p:cNvSpPr>
          <p:nvPr/>
        </p:nvSpPr>
        <p:spPr bwMode="auto">
          <a:xfrm>
            <a:off x="0" y="22860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4517" name="Rectangle 5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4518" name="Rectangle 6"/>
          <p:cNvSpPr>
            <a:spLocks noChangeArrowheads="1"/>
          </p:cNvSpPr>
          <p:nvPr/>
        </p:nvSpPr>
        <p:spPr bwMode="auto">
          <a:xfrm>
            <a:off x="0" y="4286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27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27352014"/>
              </p:ext>
            </p:extLst>
          </p:nvPr>
        </p:nvGraphicFramePr>
        <p:xfrm>
          <a:off x="7239000" y="1981200"/>
          <a:ext cx="1319213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398" name="معادلة" r:id="rId3" imgW="698400" imgH="469800" progId="Equation.3">
                  <p:embed/>
                </p:oleObj>
              </mc:Choice>
              <mc:Fallback>
                <p:oleObj name="معادلة" r:id="rId3" imgW="698400" imgH="469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39000" y="1981200"/>
                        <a:ext cx="1319213" cy="914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Oval 19"/>
          <p:cNvSpPr/>
          <p:nvPr/>
        </p:nvSpPr>
        <p:spPr>
          <a:xfrm>
            <a:off x="8839200" y="3962400"/>
            <a:ext cx="533400" cy="4572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782621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z="3000" dirty="0" smtClean="0"/>
              <a:t> </a:t>
            </a:r>
            <a:endParaRPr lang="ar-SA" sz="3000" dirty="0"/>
          </a:p>
        </p:txBody>
      </p:sp>
      <p:sp>
        <p:nvSpPr>
          <p:cNvPr id="18436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676400"/>
            <a:ext cx="8915400" cy="4525963"/>
          </a:xfrm>
        </p:spPr>
        <p:txBody>
          <a:bodyPr/>
          <a:lstStyle/>
          <a:p>
            <a:pPr rtl="1"/>
            <a:r>
              <a:rPr lang="ar-SA" sz="2400" b="1" dirty="0" smtClean="0">
                <a:cs typeface="Arial" pitchFamily="34" charset="0"/>
              </a:rPr>
              <a:t>    </a:t>
            </a:r>
          </a:p>
          <a:p>
            <a:pPr rtl="1"/>
            <a:r>
              <a:rPr lang="ar-SA" dirty="0" smtClean="0">
                <a:cs typeface="Arial" pitchFamily="34" charset="0"/>
              </a:rPr>
              <a:t>13- </a:t>
            </a:r>
            <a:r>
              <a:rPr lang="ar-SA" b="1" dirty="0" smtClean="0">
                <a:cs typeface="Arial" pitchFamily="34" charset="0"/>
              </a:rPr>
              <a:t>إذا كان  </a:t>
            </a:r>
            <a:r>
              <a:rPr lang="en-US" b="1" dirty="0" smtClean="0">
                <a:cs typeface="Arial" pitchFamily="34" charset="0"/>
              </a:rPr>
              <a:t>  y = 5x</a:t>
            </a:r>
            <a:r>
              <a:rPr lang="en-US" b="1" baseline="30000" dirty="0" smtClean="0">
                <a:cs typeface="Arial" pitchFamily="34" charset="0"/>
              </a:rPr>
              <a:t>3</a:t>
            </a:r>
            <a:r>
              <a:rPr lang="en-US" b="1" dirty="0" smtClean="0">
                <a:cs typeface="Arial" pitchFamily="34" charset="0"/>
              </a:rPr>
              <a:t> +5</a:t>
            </a:r>
            <a:r>
              <a:rPr lang="ar-SA" b="1" dirty="0" smtClean="0">
                <a:cs typeface="Arial" pitchFamily="34" charset="0"/>
              </a:rPr>
              <a:t> فان  </a:t>
            </a:r>
            <a:r>
              <a:rPr lang="en-US" dirty="0" smtClean="0">
                <a:cs typeface="Arial" pitchFamily="34" charset="0"/>
              </a:rPr>
              <a:t> </a:t>
            </a:r>
            <a:r>
              <a:rPr lang="ar-SA" dirty="0" smtClean="0">
                <a:cs typeface="Arial" pitchFamily="34" charset="0"/>
              </a:rPr>
              <a:t>    </a:t>
            </a:r>
            <a:r>
              <a:rPr lang="ar-SA" b="1" dirty="0" smtClean="0">
                <a:cs typeface="Arial" pitchFamily="34" charset="0"/>
              </a:rPr>
              <a:t> عندما </a:t>
            </a:r>
            <a:r>
              <a:rPr lang="en-US" b="1" dirty="0" smtClean="0">
                <a:cs typeface="Arial" pitchFamily="34" charset="0"/>
              </a:rPr>
              <a:t>x = 1</a:t>
            </a:r>
            <a:r>
              <a:rPr lang="ar-SA" b="1" dirty="0" smtClean="0">
                <a:cs typeface="Arial" pitchFamily="34" charset="0"/>
              </a:rPr>
              <a:t>  تساوي:</a:t>
            </a:r>
          </a:p>
          <a:p>
            <a:r>
              <a:rPr lang="en-US" dirty="0" smtClean="0">
                <a:cs typeface="Arial" pitchFamily="34" charset="0"/>
              </a:rPr>
              <a:t>15    </a:t>
            </a:r>
            <a:r>
              <a:rPr lang="ar-SA" dirty="0" smtClean="0">
                <a:cs typeface="Arial" pitchFamily="34" charset="0"/>
              </a:rPr>
              <a:t>أ</a:t>
            </a:r>
            <a:r>
              <a:rPr lang="ar-SA" sz="3000" dirty="0" smtClean="0">
                <a:cs typeface="Arial" pitchFamily="34" charset="0"/>
              </a:rPr>
              <a:t>. </a:t>
            </a:r>
          </a:p>
          <a:p>
            <a:r>
              <a:rPr lang="en-US" sz="2800" dirty="0" smtClean="0">
                <a:cs typeface="Arial" pitchFamily="34" charset="0"/>
              </a:rPr>
              <a:t>30</a:t>
            </a:r>
            <a:r>
              <a:rPr lang="en-US" sz="3000" dirty="0" smtClean="0">
                <a:cs typeface="Arial" pitchFamily="34" charset="0"/>
              </a:rPr>
              <a:t> </a:t>
            </a:r>
            <a:r>
              <a:rPr lang="ar-SA" sz="3000" dirty="0" smtClean="0">
                <a:cs typeface="Arial" pitchFamily="34" charset="0"/>
              </a:rPr>
              <a:t>ب.  </a:t>
            </a:r>
          </a:p>
          <a:p>
            <a:r>
              <a:rPr lang="en-US" sz="2800" dirty="0" smtClean="0">
                <a:cs typeface="Arial" pitchFamily="34" charset="0"/>
              </a:rPr>
              <a:t>0</a:t>
            </a:r>
            <a:r>
              <a:rPr lang="ar-SA" sz="3000" dirty="0" smtClean="0">
                <a:cs typeface="Arial" pitchFamily="34" charset="0"/>
              </a:rPr>
              <a:t>ج.   </a:t>
            </a:r>
          </a:p>
          <a:p>
            <a:r>
              <a:rPr lang="en-US" sz="2800" dirty="0" smtClean="0">
                <a:cs typeface="Arial" pitchFamily="34" charset="0"/>
              </a:rPr>
              <a:t>10  </a:t>
            </a:r>
            <a:r>
              <a:rPr lang="ar-SA" sz="3000" dirty="0" smtClean="0">
                <a:cs typeface="Arial" pitchFamily="34" charset="0"/>
              </a:rPr>
              <a:t>د.</a:t>
            </a:r>
            <a:r>
              <a:rPr lang="ar-SA" dirty="0" smtClean="0">
                <a:cs typeface="Arial" pitchFamily="34" charset="0"/>
              </a:rPr>
              <a:t> </a:t>
            </a:r>
            <a:r>
              <a:rPr lang="ar-SA" b="1" dirty="0" smtClean="0">
                <a:cs typeface="Arial" pitchFamily="34" charset="0"/>
              </a:rPr>
              <a:t> </a:t>
            </a:r>
          </a:p>
        </p:txBody>
      </p:sp>
      <p:sp>
        <p:nvSpPr>
          <p:cNvPr id="53252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53253" name="Rectangle 5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5542" name="Rectangle 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5543" name="Rectangle 7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0660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0661" name="Rectangle 5"/>
          <p:cNvSpPr>
            <a:spLocks noChangeArrowheads="1"/>
          </p:cNvSpPr>
          <p:nvPr/>
        </p:nvSpPr>
        <p:spPr bwMode="auto">
          <a:xfrm>
            <a:off x="0" y="52387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1684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2708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2709" name="Rectangle 5"/>
          <p:cNvSpPr>
            <a:spLocks noChangeArrowheads="1"/>
          </p:cNvSpPr>
          <p:nvPr/>
        </p:nvSpPr>
        <p:spPr bwMode="auto">
          <a:xfrm>
            <a:off x="0" y="30480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3732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3733" name="Rectangle 5"/>
          <p:cNvSpPr>
            <a:spLocks noChangeArrowheads="1"/>
          </p:cNvSpPr>
          <p:nvPr/>
        </p:nvSpPr>
        <p:spPr bwMode="auto">
          <a:xfrm>
            <a:off x="0" y="2762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4514" name="Rectangle 2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4515" name="Rectangle 3"/>
          <p:cNvSpPr>
            <a:spLocks noChangeArrowheads="1"/>
          </p:cNvSpPr>
          <p:nvPr/>
        </p:nvSpPr>
        <p:spPr bwMode="auto">
          <a:xfrm>
            <a:off x="0" y="22860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4517" name="Rectangle 5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8434" name="Object 2"/>
          <p:cNvGraphicFramePr>
            <a:graphicFrameLocks noChangeAspect="1"/>
          </p:cNvGraphicFramePr>
          <p:nvPr/>
        </p:nvGraphicFramePr>
        <p:xfrm>
          <a:off x="4381500" y="2057400"/>
          <a:ext cx="647700" cy="938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46" name="Equation" r:id="rId3" imgW="342720" imgH="482400" progId="Equation.3">
                  <p:embed/>
                </p:oleObj>
              </mc:Choice>
              <mc:Fallback>
                <p:oleObj name="Equation" r:id="rId3" imgW="342720" imgH="4824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81500" y="2057400"/>
                        <a:ext cx="647700" cy="9382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4518" name="Rectangle 6"/>
          <p:cNvSpPr>
            <a:spLocks noChangeArrowheads="1"/>
          </p:cNvSpPr>
          <p:nvPr/>
        </p:nvSpPr>
        <p:spPr bwMode="auto">
          <a:xfrm>
            <a:off x="0" y="4286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20" name="Oval 19"/>
          <p:cNvSpPr/>
          <p:nvPr/>
        </p:nvSpPr>
        <p:spPr>
          <a:xfrm>
            <a:off x="8839200" y="3352800"/>
            <a:ext cx="533400" cy="4572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z="3000" dirty="0" smtClean="0"/>
              <a:t> </a:t>
            </a:r>
            <a:endParaRPr lang="ar-SA" sz="3000" dirty="0"/>
          </a:p>
        </p:txBody>
      </p:sp>
      <p:sp>
        <p:nvSpPr>
          <p:cNvPr id="22532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2400" b="1" dirty="0" smtClean="0">
                <a:cs typeface="Arial" pitchFamily="34" charset="0"/>
              </a:rPr>
              <a:t>    </a:t>
            </a:r>
          </a:p>
          <a:p>
            <a:pPr rtl="1"/>
            <a:r>
              <a:rPr lang="ar-SA" dirty="0" smtClean="0">
                <a:cs typeface="Arial" pitchFamily="34" charset="0"/>
              </a:rPr>
              <a:t>14-</a:t>
            </a:r>
            <a:endParaRPr lang="en-US" dirty="0" smtClean="0">
              <a:cs typeface="Arial" pitchFamily="34" charset="0"/>
            </a:endParaRPr>
          </a:p>
          <a:p>
            <a:r>
              <a:rPr lang="en-US" sz="2800" dirty="0" smtClean="0">
                <a:cs typeface="Arial" pitchFamily="34" charset="0"/>
              </a:rPr>
              <a:t>6 </a:t>
            </a:r>
            <a:r>
              <a:rPr lang="en-US" dirty="0" smtClean="0">
                <a:cs typeface="Arial" pitchFamily="34" charset="0"/>
              </a:rPr>
              <a:t>    </a:t>
            </a:r>
            <a:r>
              <a:rPr lang="ar-SA" dirty="0" smtClean="0">
                <a:cs typeface="Arial" pitchFamily="34" charset="0"/>
              </a:rPr>
              <a:t>أ</a:t>
            </a:r>
            <a:r>
              <a:rPr lang="ar-SA" sz="3000" dirty="0" smtClean="0">
                <a:cs typeface="Arial" pitchFamily="34" charset="0"/>
              </a:rPr>
              <a:t>. </a:t>
            </a:r>
          </a:p>
          <a:p>
            <a:r>
              <a:rPr lang="en-US" sz="2800" dirty="0" smtClean="0">
                <a:cs typeface="Arial" pitchFamily="34" charset="0"/>
              </a:rPr>
              <a:t>4   </a:t>
            </a:r>
            <a:r>
              <a:rPr lang="ar-SA" sz="3000" dirty="0" smtClean="0">
                <a:cs typeface="Arial" pitchFamily="34" charset="0"/>
              </a:rPr>
              <a:t>ب. </a:t>
            </a:r>
          </a:p>
          <a:p>
            <a:r>
              <a:rPr lang="en-US" sz="2800" dirty="0" smtClean="0">
                <a:cs typeface="Arial" pitchFamily="34" charset="0"/>
              </a:rPr>
              <a:t>3   </a:t>
            </a:r>
            <a:r>
              <a:rPr lang="ar-SA" sz="3000" dirty="0" smtClean="0">
                <a:cs typeface="Arial" pitchFamily="34" charset="0"/>
              </a:rPr>
              <a:t>ج.  </a:t>
            </a:r>
          </a:p>
          <a:p>
            <a:r>
              <a:rPr lang="en-US" sz="2800" dirty="0" smtClean="0">
                <a:cs typeface="Arial" pitchFamily="34" charset="0"/>
              </a:rPr>
              <a:t>-3    </a:t>
            </a:r>
            <a:r>
              <a:rPr lang="ar-SA" sz="3000" dirty="0" smtClean="0">
                <a:cs typeface="Arial" pitchFamily="34" charset="0"/>
              </a:rPr>
              <a:t>د.</a:t>
            </a:r>
            <a:r>
              <a:rPr lang="ar-SA" dirty="0" smtClean="0">
                <a:cs typeface="Arial" pitchFamily="34" charset="0"/>
              </a:rPr>
              <a:t> </a:t>
            </a:r>
            <a:r>
              <a:rPr lang="ar-SA" b="1" dirty="0" smtClean="0">
                <a:cs typeface="Arial" pitchFamily="34" charset="0"/>
              </a:rPr>
              <a:t> </a:t>
            </a:r>
          </a:p>
        </p:txBody>
      </p:sp>
      <p:sp>
        <p:nvSpPr>
          <p:cNvPr id="53252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53253" name="Rectangle 5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5542" name="Rectangle 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5543" name="Rectangle 7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0660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0661" name="Rectangle 5"/>
          <p:cNvSpPr>
            <a:spLocks noChangeArrowheads="1"/>
          </p:cNvSpPr>
          <p:nvPr/>
        </p:nvSpPr>
        <p:spPr bwMode="auto">
          <a:xfrm>
            <a:off x="0" y="52387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80900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80901" name="Rectangle 5"/>
          <p:cNvSpPr>
            <a:spLocks noChangeArrowheads="1"/>
          </p:cNvSpPr>
          <p:nvPr/>
        </p:nvSpPr>
        <p:spPr bwMode="auto">
          <a:xfrm>
            <a:off x="0" y="5429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82948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22530" name="Object 3"/>
          <p:cNvGraphicFramePr>
            <a:graphicFrameLocks noChangeAspect="1"/>
          </p:cNvGraphicFramePr>
          <p:nvPr/>
        </p:nvGraphicFramePr>
        <p:xfrm>
          <a:off x="6753225" y="1905000"/>
          <a:ext cx="1657350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41" name="Equation" r:id="rId3" imgW="660240" imgH="545760" progId="Equation.3">
                  <p:embed/>
                </p:oleObj>
              </mc:Choice>
              <mc:Fallback>
                <p:oleObj name="Equation" r:id="rId3" imgW="660240" imgH="54576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53225" y="1905000"/>
                        <a:ext cx="1657350" cy="990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2949" name="Rectangle 5"/>
          <p:cNvSpPr>
            <a:spLocks noChangeArrowheads="1"/>
          </p:cNvSpPr>
          <p:nvPr/>
        </p:nvSpPr>
        <p:spPr bwMode="auto">
          <a:xfrm>
            <a:off x="0" y="5429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5" name="Oval 14"/>
          <p:cNvSpPr/>
          <p:nvPr/>
        </p:nvSpPr>
        <p:spPr>
          <a:xfrm>
            <a:off x="8839200" y="3886200"/>
            <a:ext cx="533400" cy="4572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1673</TotalTime>
  <Words>305</Words>
  <Application>Microsoft Office PowerPoint</Application>
  <PresentationFormat>A4 Paper (210x297 mm)</PresentationFormat>
  <Paragraphs>101</Paragraphs>
  <Slides>16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Office Theme</vt:lpstr>
      <vt:lpstr>معادلة</vt:lpstr>
      <vt:lpstr>Equation</vt:lpstr>
      <vt:lpstr>المحاضرة المباشرة</vt:lpstr>
      <vt:lpstr>إذا كان                          أجب عن الفقرات 1، 5،4،3،2 :  </vt:lpstr>
      <vt:lpstr> </vt:lpstr>
      <vt:lpstr> </vt:lpstr>
      <vt:lpstr> </vt:lpstr>
      <vt:lpstr> </vt:lpstr>
      <vt:lpstr> </vt:lpstr>
      <vt:lpstr> </vt:lpstr>
      <vt:lpstr> </vt:lpstr>
      <vt:lpstr> </vt:lpstr>
      <vt:lpstr>إذا كان                و                 أجب عن الفقرات 10، 12،11 :  </vt:lpstr>
      <vt:lpstr> </vt:lpstr>
      <vt:lpstr> </vt:lpstr>
      <vt:lpstr> </vt:lpstr>
      <vt:lpstr> 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Altaher Ibrahim Salem</cp:lastModifiedBy>
  <cp:revision>133</cp:revision>
  <dcterms:created xsi:type="dcterms:W3CDTF">2009-10-14T19:14:34Z</dcterms:created>
  <dcterms:modified xsi:type="dcterms:W3CDTF">2013-12-09T08:52:43Z</dcterms:modified>
</cp:coreProperties>
</file>