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7" r:id="rId2"/>
    <p:sldId id="268" r:id="rId3"/>
    <p:sldId id="317" r:id="rId4"/>
    <p:sldId id="274" r:id="rId5"/>
    <p:sldId id="318" r:id="rId6"/>
    <p:sldId id="275" r:id="rId7"/>
    <p:sldId id="319" r:id="rId8"/>
    <p:sldId id="320" r:id="rId9"/>
    <p:sldId id="321" r:id="rId10"/>
    <p:sldId id="266" r:id="rId11"/>
  </p:sldIdLst>
  <p:sldSz cx="9906000" cy="6858000" type="A4"/>
  <p:notesSz cx="6669088" cy="9928225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3300"/>
    <a:srgbClr val="009900"/>
    <a:srgbClr val="AD9968"/>
    <a:srgbClr val="3B84AF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1512" y="-2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4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4" Type="http://schemas.openxmlformats.org/officeDocument/2006/relationships/image" Target="../media/image23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6113" y="744538"/>
            <a:ext cx="537686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0308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8.bin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6.bin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0.bin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7.png"/><Relationship Id="rId5" Type="http://schemas.openxmlformats.org/officeDocument/2006/relationships/oleObject" Target="../embeddings/oleObject22.bin"/><Relationship Id="rId4" Type="http://schemas.openxmlformats.org/officeDocument/2006/relationships/oleObject" Target="../embeddings/oleObject2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C00000"/>
                </a:solidFill>
                <a:cs typeface="Arial" pitchFamily="34" charset="0"/>
              </a:rPr>
              <a:t>المحاضرة المباشرة الاولى</a:t>
            </a:r>
            <a:endParaRPr lang="en-US" b="1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43011" name="Subtitle 5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9067800" cy="1676400"/>
          </a:xfrm>
        </p:spPr>
        <p:txBody>
          <a:bodyPr/>
          <a:lstStyle/>
          <a:p>
            <a:pPr rtl="1" eaLnBrk="1" hangingPunct="1">
              <a:lnSpc>
                <a:spcPct val="150000"/>
              </a:lnSpc>
            </a:pP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US" sz="40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032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</a:t>
            </a:r>
            <a:r>
              <a:rPr lang="en-US" sz="2800" b="1" dirty="0" smtClean="0">
                <a:cs typeface="Arial" pitchFamily="34" charset="0"/>
              </a:rPr>
              <a:t>1</a:t>
            </a:r>
            <a:r>
              <a:rPr lang="ar-SA" sz="2800" b="1" dirty="0" smtClean="0">
                <a:cs typeface="Arial" pitchFamily="34" charset="0"/>
              </a:rPr>
              <a:t> </a:t>
            </a:r>
            <a:r>
              <a:rPr lang="ar-SA" sz="2400" b="1" dirty="0" smtClean="0">
                <a:cs typeface="Arial" pitchFamily="34" charset="0"/>
              </a:rPr>
              <a:t>.  أوجد </a:t>
            </a:r>
            <a:r>
              <a:rPr lang="ar-SA" sz="2800" dirty="0" smtClean="0">
                <a:cs typeface="+mj-cs"/>
              </a:rPr>
              <a:t>مدى العلاقة  </a:t>
            </a:r>
            <a:r>
              <a:rPr lang="en-US" sz="2800" dirty="0" smtClean="0">
                <a:cs typeface="+mj-cs"/>
              </a:rPr>
              <a:t>R={(-2,0), (-1,-1), (2,-2),(4,3)}</a:t>
            </a:r>
            <a:endParaRPr lang="ar-SA" sz="2800" dirty="0" smtClean="0">
              <a:cs typeface="+mj-cs"/>
            </a:endParaRPr>
          </a:p>
          <a:p>
            <a:pPr rtl="1"/>
            <a:endParaRPr lang="ar-SA" sz="2800" dirty="0" smtClean="0">
              <a:cs typeface="+mj-cs"/>
            </a:endParaRPr>
          </a:p>
          <a:p>
            <a:pPr rtl="1"/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70156434"/>
              </p:ext>
            </p:extLst>
          </p:nvPr>
        </p:nvGraphicFramePr>
        <p:xfrm>
          <a:off x="6496050" y="2819400"/>
          <a:ext cx="1962150" cy="338138"/>
        </p:xfrm>
        <a:graphic>
          <a:graphicData uri="http://schemas.openxmlformats.org/presentationml/2006/ole">
            <p:oleObj spid="_x0000_s1222" name="معادلة" r:id="rId3" imgW="736560" imgH="203040" progId="Equation.3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9857328"/>
              </p:ext>
            </p:extLst>
          </p:nvPr>
        </p:nvGraphicFramePr>
        <p:xfrm>
          <a:off x="6569075" y="3471863"/>
          <a:ext cx="1928813" cy="338137"/>
        </p:xfrm>
        <a:graphic>
          <a:graphicData uri="http://schemas.openxmlformats.org/presentationml/2006/ole">
            <p:oleObj spid="_x0000_s1223" name="معادلة" r:id="rId4" imgW="723600" imgH="203040" progId="Equation.3">
              <p:embed/>
            </p:oleObj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08117310"/>
              </p:ext>
            </p:extLst>
          </p:nvPr>
        </p:nvGraphicFramePr>
        <p:xfrm>
          <a:off x="6529387" y="4038600"/>
          <a:ext cx="1928813" cy="338137"/>
        </p:xfrm>
        <a:graphic>
          <a:graphicData uri="http://schemas.openxmlformats.org/presentationml/2006/ole">
            <p:oleObj spid="_x0000_s1224" name="معادلة" r:id="rId5" imgW="723600" imgH="203040" progId="Equation.3">
              <p:embed/>
            </p:oleObj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19580796"/>
              </p:ext>
            </p:extLst>
          </p:nvPr>
        </p:nvGraphicFramePr>
        <p:xfrm>
          <a:off x="7273925" y="4572000"/>
          <a:ext cx="1184275" cy="338138"/>
        </p:xfrm>
        <a:graphic>
          <a:graphicData uri="http://schemas.openxmlformats.org/presentationml/2006/ole">
            <p:oleObj spid="_x0000_s1225" name="معادلة" r:id="rId6" imgW="444240" imgH="203040" progId="Equation.3">
              <p:embed/>
            </p:oleObj>
          </a:graphicData>
        </a:graphic>
      </p:graphicFrame>
      <p:pic>
        <p:nvPicPr>
          <p:cNvPr id="1221" name="Picture 19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39200" y="3352444"/>
            <a:ext cx="560388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032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</a:t>
            </a:r>
            <a:r>
              <a:rPr lang="en-US" sz="2800" b="1" dirty="0" smtClean="0">
                <a:cs typeface="Arial" pitchFamily="34" charset="0"/>
              </a:rPr>
              <a:t>2</a:t>
            </a:r>
            <a:r>
              <a:rPr lang="ar-SA" sz="2800" b="1" dirty="0" smtClean="0">
                <a:cs typeface="Arial" pitchFamily="34" charset="0"/>
              </a:rPr>
              <a:t> </a:t>
            </a:r>
            <a:r>
              <a:rPr lang="ar-SA" sz="2400" b="1" dirty="0" smtClean="0">
                <a:cs typeface="Arial" pitchFamily="34" charset="0"/>
              </a:rPr>
              <a:t>. </a:t>
            </a:r>
            <a:r>
              <a:rPr lang="ar-SA" sz="2400" b="1" dirty="0">
                <a:ea typeface="Times New Roman"/>
                <a:cs typeface="Times New Roman"/>
              </a:rPr>
              <a:t>أنشئ مجموعة المجموعات </a:t>
            </a:r>
            <a:r>
              <a:rPr lang="ar-SA" sz="2400" b="1" dirty="0" smtClean="0">
                <a:ea typeface="Times New Roman"/>
                <a:cs typeface="Times New Roman"/>
              </a:rPr>
              <a:t>للمجموعة</a:t>
            </a:r>
            <a:endParaRPr lang="ar-SA" sz="2800" dirty="0" smtClean="0">
              <a:cs typeface="+mj-cs"/>
            </a:endParaRPr>
          </a:p>
          <a:p>
            <a:pPr rtl="1"/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78205977"/>
              </p:ext>
            </p:extLst>
          </p:nvPr>
        </p:nvGraphicFramePr>
        <p:xfrm>
          <a:off x="1524000" y="2209800"/>
          <a:ext cx="6731000" cy="457200"/>
        </p:xfrm>
        <a:graphic>
          <a:graphicData uri="http://schemas.openxmlformats.org/presentationml/2006/ole">
            <p:oleObj spid="_x0000_s57517" name="معادلة" r:id="rId3" imgW="2527200" imgH="203040" progId="Equation.3">
              <p:embed/>
            </p:oleObj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45488670"/>
              </p:ext>
            </p:extLst>
          </p:nvPr>
        </p:nvGraphicFramePr>
        <p:xfrm>
          <a:off x="1524000" y="3429000"/>
          <a:ext cx="7069137" cy="381000"/>
        </p:xfrm>
        <a:graphic>
          <a:graphicData uri="http://schemas.openxmlformats.org/presentationml/2006/ole">
            <p:oleObj spid="_x0000_s57518" name="معادلة" r:id="rId4" imgW="2654280" imgH="203040" progId="Equation.3">
              <p:embed/>
            </p:oleObj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94274088"/>
              </p:ext>
            </p:extLst>
          </p:nvPr>
        </p:nvGraphicFramePr>
        <p:xfrm>
          <a:off x="2116138" y="2819400"/>
          <a:ext cx="5716587" cy="457200"/>
        </p:xfrm>
        <a:graphic>
          <a:graphicData uri="http://schemas.openxmlformats.org/presentationml/2006/ole">
            <p:oleObj spid="_x0000_s57519" name="معادلة" r:id="rId5" imgW="2145960" imgH="203040" progId="Equation.3">
              <p:embed/>
            </p:oleObj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28424865"/>
              </p:ext>
            </p:extLst>
          </p:nvPr>
        </p:nvGraphicFramePr>
        <p:xfrm>
          <a:off x="2811463" y="4038600"/>
          <a:ext cx="5073650" cy="457200"/>
        </p:xfrm>
        <a:graphic>
          <a:graphicData uri="http://schemas.openxmlformats.org/presentationml/2006/ole">
            <p:oleObj spid="_x0000_s57520" name="معادلة" r:id="rId6" imgW="1904760" imgH="203040" progId="Equation.3">
              <p:embed/>
            </p:oleObj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44502559"/>
              </p:ext>
            </p:extLst>
          </p:nvPr>
        </p:nvGraphicFramePr>
        <p:xfrm>
          <a:off x="2914650" y="1676400"/>
          <a:ext cx="1962150" cy="457200"/>
        </p:xfrm>
        <a:graphic>
          <a:graphicData uri="http://schemas.openxmlformats.org/presentationml/2006/ole">
            <p:oleObj spid="_x0000_s57521" name="معادلة" r:id="rId7" imgW="736560" imgH="203040" progId="Equation.3">
              <p:embed/>
            </p:oleObj>
          </a:graphicData>
        </a:graphic>
      </p:graphicFrame>
      <p:pic>
        <p:nvPicPr>
          <p:cNvPr id="57516" name="Picture 17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39200" y="3403764"/>
            <a:ext cx="560388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179814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7172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sz="2400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  <a:sym typeface="Wingdings" pitchFamily="2" charset="2"/>
              </a:rPr>
              <a:t></a:t>
            </a:r>
            <a:r>
              <a:rPr lang="ar-SA" dirty="0" smtClean="0">
                <a:cs typeface="Arial" pitchFamily="34" charset="0"/>
              </a:rPr>
              <a:t>إذا كانت</a:t>
            </a:r>
            <a:r>
              <a:rPr lang="en-US" dirty="0" smtClean="0">
                <a:cs typeface="Arial" pitchFamily="34" charset="0"/>
              </a:rPr>
              <a:t>f(x) = </a:t>
            </a:r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x</a:t>
            </a:r>
            <a:r>
              <a:rPr lang="en-US" baseline="30000" dirty="0" smtClean="0">
                <a:solidFill>
                  <a:prstClr val="black"/>
                </a:solidFill>
                <a:cs typeface="Arial" pitchFamily="34" charset="0"/>
              </a:rPr>
              <a:t>2 </a:t>
            </a:r>
            <a:r>
              <a:rPr lang="en-US" dirty="0" smtClean="0">
                <a:cs typeface="Arial" pitchFamily="34" charset="0"/>
              </a:rPr>
              <a:t>-3X </a:t>
            </a:r>
            <a:r>
              <a:rPr lang="ar-SA" dirty="0" smtClean="0">
                <a:cs typeface="Arial" pitchFamily="34" charset="0"/>
              </a:rPr>
              <a:t>، </a:t>
            </a:r>
            <a:r>
              <a:rPr lang="en-US" dirty="0" smtClean="0">
                <a:cs typeface="Arial" pitchFamily="34" charset="0"/>
              </a:rPr>
              <a:t>g(x)= x+2</a:t>
            </a:r>
            <a:r>
              <a:rPr lang="ar-SA" dirty="0" smtClean="0">
                <a:cs typeface="Arial" pitchFamily="34" charset="0"/>
              </a:rPr>
              <a:t>اجب عن الفقرات</a:t>
            </a:r>
            <a:r>
              <a:rPr lang="ar-SA" sz="2800" dirty="0" smtClean="0">
                <a:cs typeface="Arial" pitchFamily="34" charset="0"/>
              </a:rPr>
              <a:t>5،4،3</a:t>
            </a:r>
            <a:r>
              <a:rPr lang="ar-SA" dirty="0" smtClean="0">
                <a:cs typeface="Arial" pitchFamily="34" charset="0"/>
              </a:rPr>
              <a:t> </a:t>
            </a:r>
            <a:endParaRPr lang="en-US" dirty="0" smtClean="0">
              <a:cs typeface="Arial" pitchFamily="34" charset="0"/>
            </a:endParaRPr>
          </a:p>
          <a:p>
            <a:pPr rtl="1"/>
            <a:r>
              <a:rPr lang="ar-SA" dirty="0" smtClean="0">
                <a:cs typeface="Arial" pitchFamily="34" charset="0"/>
              </a:rPr>
              <a:t>3- </a:t>
            </a:r>
            <a:endParaRPr lang="en-US" dirty="0" smtClean="0"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x</a:t>
            </a:r>
            <a:r>
              <a:rPr lang="en-US" baseline="30000" dirty="0" smtClean="0">
                <a:cs typeface="Arial" pitchFamily="34" charset="0"/>
              </a:rPr>
              <a:t>2</a:t>
            </a:r>
            <a:r>
              <a:rPr lang="en-US" dirty="0" smtClean="0">
                <a:cs typeface="Arial" pitchFamily="34" charset="0"/>
              </a:rPr>
              <a:t>+2x-2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X</a:t>
            </a:r>
            <a:r>
              <a:rPr lang="en-US" baseline="30000" dirty="0" smtClean="0">
                <a:solidFill>
                  <a:prstClr val="black"/>
                </a:solidFill>
                <a:cs typeface="Arial" pitchFamily="34" charset="0"/>
              </a:rPr>
              <a:t>2</a:t>
            </a:r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-2x+2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X</a:t>
            </a:r>
            <a:r>
              <a:rPr lang="en-US" baseline="30000" dirty="0" smtClean="0">
                <a:solidFill>
                  <a:prstClr val="black"/>
                </a:solidFill>
                <a:cs typeface="Arial" pitchFamily="34" charset="0"/>
              </a:rPr>
              <a:t>2</a:t>
            </a:r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-2x-2  </a:t>
            </a:r>
            <a:r>
              <a:rPr lang="ar-SA" sz="3000" dirty="0" smtClean="0">
                <a:cs typeface="Arial" pitchFamily="34" charset="0"/>
              </a:rPr>
              <a:t>ج. </a:t>
            </a:r>
            <a:r>
              <a:rPr lang="en-US" sz="3000" dirty="0" smtClean="0">
                <a:cs typeface="Arial" pitchFamily="34" charset="0"/>
              </a:rPr>
              <a:t>  </a:t>
            </a:r>
            <a:endParaRPr lang="ar-SA" sz="3000" dirty="0" smtClean="0">
              <a:cs typeface="Arial" pitchFamily="34" charset="0"/>
            </a:endParaRPr>
          </a:p>
          <a:p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x</a:t>
            </a:r>
            <a:r>
              <a:rPr lang="en-US" baseline="30000" dirty="0" smtClean="0">
                <a:solidFill>
                  <a:prstClr val="black"/>
                </a:solidFill>
                <a:cs typeface="Arial" pitchFamily="34" charset="0"/>
              </a:rPr>
              <a:t>2</a:t>
            </a:r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+2x+2 </a:t>
            </a:r>
            <a:r>
              <a:rPr lang="en-US" sz="2800" dirty="0" smtClean="0">
                <a:cs typeface="Arial" pitchFamily="34" charset="0"/>
              </a:rPr>
              <a:t>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717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23381177"/>
              </p:ext>
            </p:extLst>
          </p:nvPr>
        </p:nvGraphicFramePr>
        <p:xfrm>
          <a:off x="6934200" y="2667000"/>
          <a:ext cx="1676400" cy="533400"/>
        </p:xfrm>
        <a:graphic>
          <a:graphicData uri="http://schemas.openxmlformats.org/presentationml/2006/ole">
            <p:oleObj spid="_x0000_s7215" name="معادلة" r:id="rId3" imgW="787320" imgH="203040" progId="Equation.3">
              <p:embed/>
            </p:oleObj>
          </a:graphicData>
        </a:graphic>
      </p:graphicFrame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pic>
        <p:nvPicPr>
          <p:cNvPr id="7214" name="Picture 4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39200" y="3886200"/>
            <a:ext cx="560388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7172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en-US" dirty="0" smtClean="0">
                <a:cs typeface="Arial" pitchFamily="34" charset="0"/>
              </a:rPr>
              <a:t>4</a:t>
            </a:r>
            <a:r>
              <a:rPr lang="ar-SA" dirty="0" smtClean="0">
                <a:cs typeface="Arial" pitchFamily="34" charset="0"/>
              </a:rPr>
              <a:t>- </a:t>
            </a:r>
            <a:endParaRPr lang="en-US" dirty="0" smtClean="0"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x</a:t>
            </a:r>
            <a:r>
              <a:rPr lang="en-US" baseline="30000" dirty="0" smtClean="0">
                <a:cs typeface="Arial" pitchFamily="34" charset="0"/>
              </a:rPr>
              <a:t>3</a:t>
            </a:r>
            <a:r>
              <a:rPr lang="en-US" dirty="0" smtClean="0">
                <a:cs typeface="Arial" pitchFamily="34" charset="0"/>
              </a:rPr>
              <a:t>+</a:t>
            </a:r>
            <a:r>
              <a:rPr lang="en-US" dirty="0">
                <a:solidFill>
                  <a:prstClr val="black"/>
                </a:solidFill>
                <a:cs typeface="Arial" pitchFamily="34" charset="0"/>
              </a:rPr>
              <a:t> x</a:t>
            </a:r>
            <a:r>
              <a:rPr lang="en-US" baseline="30000" dirty="0">
                <a:solidFill>
                  <a:prstClr val="black"/>
                </a:solidFill>
                <a:cs typeface="Arial" pitchFamily="34" charset="0"/>
              </a:rPr>
              <a:t>2 </a:t>
            </a:r>
            <a:r>
              <a:rPr lang="en-US" dirty="0" smtClean="0">
                <a:cs typeface="Arial" pitchFamily="34" charset="0"/>
              </a:rPr>
              <a:t>-6x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X</a:t>
            </a:r>
            <a:r>
              <a:rPr lang="en-US" baseline="30000" dirty="0" smtClean="0">
                <a:solidFill>
                  <a:prstClr val="black"/>
                </a:solidFill>
                <a:cs typeface="Arial" pitchFamily="34" charset="0"/>
              </a:rPr>
              <a:t>3</a:t>
            </a:r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-</a:t>
            </a:r>
            <a:r>
              <a:rPr lang="en-US" dirty="0">
                <a:solidFill>
                  <a:prstClr val="black"/>
                </a:solidFill>
                <a:cs typeface="Arial" pitchFamily="34" charset="0"/>
              </a:rPr>
              <a:t> x</a:t>
            </a:r>
            <a:r>
              <a:rPr lang="en-US" baseline="30000" dirty="0">
                <a:solidFill>
                  <a:prstClr val="black"/>
                </a:solidFill>
                <a:cs typeface="Arial" pitchFamily="34" charset="0"/>
              </a:rPr>
              <a:t>2 </a:t>
            </a:r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+6x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X</a:t>
            </a:r>
            <a:r>
              <a:rPr lang="en-US" baseline="30000" dirty="0" smtClean="0">
                <a:solidFill>
                  <a:prstClr val="black"/>
                </a:solidFill>
                <a:cs typeface="Arial" pitchFamily="34" charset="0"/>
              </a:rPr>
              <a:t>3</a:t>
            </a:r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-</a:t>
            </a:r>
            <a:r>
              <a:rPr lang="en-US" dirty="0">
                <a:solidFill>
                  <a:prstClr val="black"/>
                </a:solidFill>
                <a:cs typeface="Arial" pitchFamily="34" charset="0"/>
              </a:rPr>
              <a:t> x</a:t>
            </a:r>
            <a:r>
              <a:rPr lang="en-US" baseline="30000" dirty="0">
                <a:solidFill>
                  <a:prstClr val="black"/>
                </a:solidFill>
                <a:cs typeface="Arial" pitchFamily="34" charset="0"/>
              </a:rPr>
              <a:t>2 </a:t>
            </a:r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-6x  </a:t>
            </a:r>
            <a:r>
              <a:rPr lang="ar-SA" sz="3000" dirty="0" smtClean="0">
                <a:cs typeface="Arial" pitchFamily="34" charset="0"/>
              </a:rPr>
              <a:t>ج. </a:t>
            </a:r>
            <a:r>
              <a:rPr lang="en-US" sz="3000" dirty="0" smtClean="0">
                <a:cs typeface="Arial" pitchFamily="34" charset="0"/>
              </a:rPr>
              <a:t>  </a:t>
            </a:r>
            <a:endParaRPr lang="ar-SA" sz="3000" dirty="0" smtClean="0">
              <a:cs typeface="Arial" pitchFamily="34" charset="0"/>
            </a:endParaRPr>
          </a:p>
          <a:p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x</a:t>
            </a:r>
            <a:r>
              <a:rPr lang="en-US" baseline="30000" dirty="0" smtClean="0">
                <a:solidFill>
                  <a:prstClr val="black"/>
                </a:solidFill>
                <a:cs typeface="Arial" pitchFamily="34" charset="0"/>
              </a:rPr>
              <a:t>3</a:t>
            </a:r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+</a:t>
            </a:r>
            <a:r>
              <a:rPr lang="en-US" dirty="0">
                <a:solidFill>
                  <a:prstClr val="black"/>
                </a:solidFill>
                <a:cs typeface="Arial" pitchFamily="34" charset="0"/>
              </a:rPr>
              <a:t> x</a:t>
            </a:r>
            <a:r>
              <a:rPr lang="en-US" baseline="30000" dirty="0">
                <a:solidFill>
                  <a:prstClr val="black"/>
                </a:solidFill>
                <a:cs typeface="Arial" pitchFamily="34" charset="0"/>
              </a:rPr>
              <a:t>2 </a:t>
            </a:r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+6x</a:t>
            </a:r>
            <a:r>
              <a:rPr lang="en-US" sz="2800" dirty="0" smtClean="0">
                <a:cs typeface="Arial" pitchFamily="34" charset="0"/>
              </a:rPr>
              <a:t>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717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35685749"/>
              </p:ext>
            </p:extLst>
          </p:nvPr>
        </p:nvGraphicFramePr>
        <p:xfrm>
          <a:off x="6400800" y="2133600"/>
          <a:ext cx="2195513" cy="533400"/>
        </p:xfrm>
        <a:graphic>
          <a:graphicData uri="http://schemas.openxmlformats.org/presentationml/2006/ole">
            <p:oleObj spid="_x0000_s60430" name="معادلة" r:id="rId3" imgW="774360" imgH="203040" progId="Equation.3">
              <p:embed/>
            </p:oleObj>
          </a:graphicData>
        </a:graphic>
      </p:graphicFrame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pic>
        <p:nvPicPr>
          <p:cNvPr id="60429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39200" y="3962400"/>
            <a:ext cx="560388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466709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000" dirty="0" smtClean="0">
                <a:solidFill>
                  <a:schemeClr val="tx1"/>
                </a:solidFill>
              </a:rPr>
              <a:t>   </a:t>
            </a:r>
            <a:endParaRPr lang="ar-SA" sz="3000" dirty="0">
              <a:solidFill>
                <a:schemeClr val="tx1"/>
              </a:solidFill>
            </a:endParaRPr>
          </a:p>
        </p:txBody>
      </p:sp>
      <p:sp>
        <p:nvSpPr>
          <p:cNvPr id="8196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r>
              <a:rPr lang="ar-SA" dirty="0" smtClean="0"/>
              <a:t>- </a:t>
            </a:r>
            <a:r>
              <a:rPr lang="en-US" dirty="0"/>
              <a:t>5</a:t>
            </a:r>
            <a:endParaRPr lang="ar-SA" dirty="0"/>
          </a:p>
          <a:p>
            <a:r>
              <a:rPr lang="en-US" dirty="0" smtClean="0">
                <a:cs typeface="Arial" pitchFamily="34" charset="0"/>
              </a:rPr>
              <a:t>    </a:t>
            </a:r>
          </a:p>
          <a:p>
            <a:r>
              <a:rPr lang="en-US" dirty="0" smtClean="0">
                <a:cs typeface="Arial" pitchFamily="34" charset="0"/>
              </a:rPr>
              <a:t>16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  <a:r>
              <a:rPr lang="en-US" sz="3000" dirty="0" smtClean="0">
                <a:cs typeface="Arial" pitchFamily="34" charset="0"/>
              </a:rPr>
              <a:t>     </a:t>
            </a:r>
            <a:endParaRPr lang="ar-SA" sz="3000" dirty="0" smtClean="0">
              <a:cs typeface="Arial" pitchFamily="34" charset="0"/>
            </a:endParaRPr>
          </a:p>
          <a:p>
            <a:r>
              <a:rPr lang="en-US" sz="3000" dirty="0" smtClean="0">
                <a:cs typeface="Arial" pitchFamily="34" charset="0"/>
              </a:rPr>
              <a:t>12  </a:t>
            </a:r>
            <a:r>
              <a:rPr lang="ar-SA" sz="3000" dirty="0" smtClean="0">
                <a:cs typeface="Arial" pitchFamily="34" charset="0"/>
              </a:rPr>
              <a:t>ب. </a:t>
            </a:r>
            <a:r>
              <a:rPr lang="en-US" sz="3000" dirty="0" smtClean="0">
                <a:cs typeface="Arial" pitchFamily="34" charset="0"/>
              </a:rPr>
              <a:t>  </a:t>
            </a:r>
            <a:endParaRPr lang="ar-SA" sz="3000" dirty="0" smtClean="0">
              <a:cs typeface="Arial" pitchFamily="34" charset="0"/>
            </a:endParaRPr>
          </a:p>
          <a:p>
            <a:r>
              <a:rPr lang="en-US" sz="3000" dirty="0" smtClean="0">
                <a:cs typeface="Arial" pitchFamily="34" charset="0"/>
              </a:rPr>
              <a:t>28  </a:t>
            </a:r>
            <a:r>
              <a:rPr lang="ar-SA" sz="3000" dirty="0" smtClean="0">
                <a:cs typeface="Arial" pitchFamily="34" charset="0"/>
              </a:rPr>
              <a:t>ج. </a:t>
            </a:r>
            <a:r>
              <a:rPr lang="en-US" sz="3000" dirty="0" smtClean="0">
                <a:cs typeface="Arial" pitchFamily="34" charset="0"/>
              </a:rPr>
              <a:t>  </a:t>
            </a:r>
            <a:endParaRPr lang="ar-SA" sz="3000" dirty="0" smtClean="0">
              <a:cs typeface="Arial" pitchFamily="34" charset="0"/>
            </a:endParaRPr>
          </a:p>
          <a:p>
            <a:r>
              <a:rPr lang="en-US" sz="3000" dirty="0" smtClean="0">
                <a:cs typeface="Arial" pitchFamily="34" charset="0"/>
              </a:rPr>
              <a:t>4 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55802915"/>
              </p:ext>
            </p:extLst>
          </p:nvPr>
        </p:nvGraphicFramePr>
        <p:xfrm>
          <a:off x="6553200" y="1600200"/>
          <a:ext cx="1971675" cy="566737"/>
        </p:xfrm>
        <a:graphic>
          <a:graphicData uri="http://schemas.openxmlformats.org/presentationml/2006/ole">
            <p:oleObj spid="_x0000_s8315" name="معادلة" r:id="rId3" imgW="685800" imgH="215640" progId="Equation.3">
              <p:embed/>
            </p:oleObj>
          </a:graphicData>
        </a:graphic>
      </p:graphicFrame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pic>
        <p:nvPicPr>
          <p:cNvPr id="8314" name="Picture 12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1600" y="4572000"/>
            <a:ext cx="560388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8196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en-US" dirty="0" smtClean="0">
                <a:cs typeface="Arial" pitchFamily="34" charset="0"/>
              </a:rPr>
              <a:t>6</a:t>
            </a:r>
            <a:r>
              <a:rPr lang="ar-SA" dirty="0" smtClean="0">
                <a:cs typeface="Arial" pitchFamily="34" charset="0"/>
              </a:rPr>
              <a:t>- أوجد معادلة المستقيم الذي يمر بالنقطة </a:t>
            </a:r>
            <a:r>
              <a:rPr lang="en-US" dirty="0" smtClean="0">
                <a:cs typeface="Arial" pitchFamily="34" charset="0"/>
              </a:rPr>
              <a:t>(0,0)</a:t>
            </a:r>
            <a:r>
              <a:rPr lang="ar-SA" dirty="0" smtClean="0">
                <a:cs typeface="Arial" pitchFamily="34" charset="0"/>
              </a:rPr>
              <a:t>ميله 2 </a:t>
            </a:r>
          </a:p>
          <a:p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9554811"/>
              </p:ext>
            </p:extLst>
          </p:nvPr>
        </p:nvGraphicFramePr>
        <p:xfrm>
          <a:off x="7213600" y="2743200"/>
          <a:ext cx="1643063" cy="474663"/>
        </p:xfrm>
        <a:graphic>
          <a:graphicData uri="http://schemas.openxmlformats.org/presentationml/2006/ole">
            <p:oleObj spid="_x0000_s61484" name="معادلة" r:id="rId3" imgW="571320" imgH="203040" progId="Equation.3">
              <p:embed/>
            </p:oleObj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>
              <a:solidFill>
                <a:prstClr val="black"/>
              </a:solidFill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752475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>
              <a:solidFill>
                <a:prstClr val="black"/>
              </a:solidFill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219075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2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87832826"/>
              </p:ext>
            </p:extLst>
          </p:nvPr>
        </p:nvGraphicFramePr>
        <p:xfrm>
          <a:off x="7543800" y="3962400"/>
          <a:ext cx="1058863" cy="385762"/>
        </p:xfrm>
        <a:graphic>
          <a:graphicData uri="http://schemas.openxmlformats.org/presentationml/2006/ole">
            <p:oleObj spid="_x0000_s61485" name="معادلة" r:id="rId4" imgW="368280" imgH="164880" progId="Equation.3">
              <p:embed/>
            </p:oleObj>
          </a:graphicData>
        </a:graphic>
      </p:graphicFrame>
      <p:graphicFrame>
        <p:nvGraphicFramePr>
          <p:cNvPr id="2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92211533"/>
              </p:ext>
            </p:extLst>
          </p:nvPr>
        </p:nvGraphicFramePr>
        <p:xfrm>
          <a:off x="7315200" y="3352800"/>
          <a:ext cx="1277937" cy="474662"/>
        </p:xfrm>
        <a:graphic>
          <a:graphicData uri="http://schemas.openxmlformats.org/presentationml/2006/ole">
            <p:oleObj spid="_x0000_s61486" name="معادلة" r:id="rId5" imgW="444240" imgH="203040" progId="Equation.3">
              <p:embed/>
            </p:oleObj>
          </a:graphicData>
        </a:graphic>
      </p:graphicFrame>
      <p:graphicFrame>
        <p:nvGraphicFramePr>
          <p:cNvPr id="2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33572141"/>
              </p:ext>
            </p:extLst>
          </p:nvPr>
        </p:nvGraphicFramePr>
        <p:xfrm>
          <a:off x="7319963" y="4478338"/>
          <a:ext cx="1277937" cy="474662"/>
        </p:xfrm>
        <a:graphic>
          <a:graphicData uri="http://schemas.openxmlformats.org/presentationml/2006/ole">
            <p:oleObj spid="_x0000_s61487" name="معادلة" r:id="rId6" imgW="444240" imgH="203040" progId="Equation.3">
              <p:embed/>
            </p:oleObj>
          </a:graphicData>
        </a:graphic>
      </p:graphicFrame>
      <p:pic>
        <p:nvPicPr>
          <p:cNvPr id="61483" name="Picture 4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39200" y="3352444"/>
            <a:ext cx="560388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972797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ar-SA" dirty="0" smtClean="0">
                <a:solidFill>
                  <a:srgbClr val="FF0000"/>
                </a:solidFill>
              </a:rPr>
              <a:t>  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8196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solidFill>
                  <a:srgbClr val="FF0000"/>
                </a:solidFill>
                <a:cs typeface="Arial" pitchFamily="34" charset="0"/>
              </a:rPr>
              <a:t>    </a:t>
            </a:r>
            <a:r>
              <a:rPr lang="en-US" dirty="0" smtClean="0">
                <a:cs typeface="Arial" pitchFamily="34" charset="0"/>
              </a:rPr>
              <a:t>- 7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sz="2800" dirty="0" smtClean="0">
                <a:cs typeface="Arial" pitchFamily="34" charset="0"/>
              </a:rPr>
              <a:t>أوجد معادلة المستقيم الذي ميله (</a:t>
            </a:r>
            <a:r>
              <a:rPr lang="en-US" sz="2800" dirty="0" smtClean="0">
                <a:cs typeface="Arial" pitchFamily="34" charset="0"/>
              </a:rPr>
              <a:t>m=3</a:t>
            </a:r>
            <a:r>
              <a:rPr lang="ar-SA" sz="2800" dirty="0" smtClean="0">
                <a:cs typeface="Arial" pitchFamily="34" charset="0"/>
              </a:rPr>
              <a:t>) مقطوع</a:t>
            </a:r>
            <a:r>
              <a:rPr lang="ar-SA" sz="2800" dirty="0">
                <a:cs typeface="Arial" pitchFamily="34" charset="0"/>
              </a:rPr>
              <a:t>ه</a:t>
            </a:r>
            <a:r>
              <a:rPr lang="ar-SA" sz="2800" dirty="0" smtClean="0">
                <a:cs typeface="Arial" pitchFamily="34" charset="0"/>
              </a:rPr>
              <a:t> الصادي (</a:t>
            </a:r>
            <a:r>
              <a:rPr lang="en-US" sz="2800" dirty="0" smtClean="0">
                <a:cs typeface="Arial" pitchFamily="34" charset="0"/>
              </a:rPr>
              <a:t>b=-2</a:t>
            </a:r>
            <a:r>
              <a:rPr lang="ar-SA" sz="2800" dirty="0" smtClean="0">
                <a:cs typeface="Arial" pitchFamily="34" charset="0"/>
              </a:rPr>
              <a:t>)  </a:t>
            </a:r>
          </a:p>
          <a:p>
            <a:endParaRPr lang="en-US" dirty="0" smtClean="0">
              <a:cs typeface="Arial" pitchFamily="34" charset="0"/>
            </a:endParaRPr>
          </a:p>
          <a:p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83592751"/>
              </p:ext>
            </p:extLst>
          </p:nvPr>
        </p:nvGraphicFramePr>
        <p:xfrm>
          <a:off x="6553200" y="2801937"/>
          <a:ext cx="1862137" cy="474663"/>
        </p:xfrm>
        <a:graphic>
          <a:graphicData uri="http://schemas.openxmlformats.org/presentationml/2006/ole">
            <p:oleObj spid="_x0000_s62503" name="معادلة" r:id="rId3" imgW="647640" imgH="203040" progId="Equation.3">
              <p:embed/>
            </p:oleObj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>
              <a:solidFill>
                <a:prstClr val="black"/>
              </a:solidFill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752475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>
              <a:solidFill>
                <a:prstClr val="black"/>
              </a:solidFill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219075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1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52244899"/>
              </p:ext>
            </p:extLst>
          </p:nvPr>
        </p:nvGraphicFramePr>
        <p:xfrm>
          <a:off x="6781800" y="3429000"/>
          <a:ext cx="1643062" cy="474663"/>
        </p:xfrm>
        <a:graphic>
          <a:graphicData uri="http://schemas.openxmlformats.org/presentationml/2006/ole">
            <p:oleObj spid="_x0000_s62504" name="معادلة" r:id="rId4" imgW="571320" imgH="203040" progId="Equation.3">
              <p:embed/>
            </p:oleObj>
          </a:graphicData>
        </a:graphic>
      </p:graphicFrame>
      <p:graphicFrame>
        <p:nvGraphicFramePr>
          <p:cNvPr id="1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4348175"/>
              </p:ext>
            </p:extLst>
          </p:nvPr>
        </p:nvGraphicFramePr>
        <p:xfrm>
          <a:off x="6324600" y="4038600"/>
          <a:ext cx="2117725" cy="474663"/>
        </p:xfrm>
        <a:graphic>
          <a:graphicData uri="http://schemas.openxmlformats.org/presentationml/2006/ole">
            <p:oleObj spid="_x0000_s62505" name="معادلة" r:id="rId5" imgW="736560" imgH="203040" progId="Equation.3">
              <p:embed/>
            </p:oleObj>
          </a:graphicData>
        </a:graphic>
      </p:graphicFrame>
      <p:graphicFrame>
        <p:nvGraphicFramePr>
          <p:cNvPr id="1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62594666"/>
              </p:ext>
            </p:extLst>
          </p:nvPr>
        </p:nvGraphicFramePr>
        <p:xfrm>
          <a:off x="7064375" y="4648200"/>
          <a:ext cx="1241425" cy="474663"/>
        </p:xfrm>
        <a:graphic>
          <a:graphicData uri="http://schemas.openxmlformats.org/presentationml/2006/ole">
            <p:oleObj spid="_x0000_s62506" name="معادلة" r:id="rId6" imgW="431640" imgH="203040" progId="Equation.3">
              <p:embed/>
            </p:oleObj>
          </a:graphicData>
        </a:graphic>
      </p:graphicFrame>
      <p:pic>
        <p:nvPicPr>
          <p:cNvPr id="62502" name="Picture 3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15400" y="2792603"/>
            <a:ext cx="560388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597225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44035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dirty="0" smtClean="0">
                <a:cs typeface="Arial" pitchFamily="34" charset="0"/>
              </a:rPr>
              <a:t>     </a:t>
            </a:r>
            <a:r>
              <a:rPr lang="en-US" sz="2800" dirty="0" smtClean="0">
                <a:cs typeface="Arial" pitchFamily="34" charset="0"/>
              </a:rPr>
              <a:t>8</a:t>
            </a:r>
            <a:r>
              <a:rPr lang="ar-SA" sz="2800" dirty="0" smtClean="0">
                <a:cs typeface="Arial" pitchFamily="34" charset="0"/>
              </a:rPr>
              <a:t>- أوجد ميل المستقيم الذي يمر بالنقطتين</a:t>
            </a:r>
            <a:r>
              <a:rPr lang="en-US" sz="2800" dirty="0" smtClean="0">
                <a:cs typeface="Arial" pitchFamily="34" charset="0"/>
              </a:rPr>
              <a:t>(1,-3)</a:t>
            </a:r>
            <a:r>
              <a:rPr lang="ar-SA" sz="2800" dirty="0" smtClean="0">
                <a:cs typeface="Arial" pitchFamily="34" charset="0"/>
              </a:rPr>
              <a:t> </a:t>
            </a:r>
            <a:r>
              <a:rPr lang="ar-SA" sz="2800" u="sng" dirty="0" smtClean="0">
                <a:cs typeface="Arial" pitchFamily="34" charset="0"/>
              </a:rPr>
              <a:t>و</a:t>
            </a:r>
            <a:r>
              <a:rPr lang="en-US" sz="2800" dirty="0" smtClean="0">
                <a:cs typeface="Arial" pitchFamily="34" charset="0"/>
              </a:rPr>
              <a:t> (3,7) </a:t>
            </a:r>
            <a:endParaRPr lang="ar-SA" sz="2800" dirty="0" smtClean="0"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2 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  <a:r>
              <a:rPr lang="en-US" sz="3000" dirty="0" smtClean="0">
                <a:cs typeface="Arial" pitchFamily="34" charset="0"/>
              </a:rPr>
              <a:t>  </a:t>
            </a:r>
            <a:endParaRPr lang="ar-SA" sz="3000" dirty="0" smtClean="0">
              <a:cs typeface="Arial" pitchFamily="34" charset="0"/>
            </a:endParaRPr>
          </a:p>
          <a:p>
            <a:endParaRPr lang="en-US" sz="3000" dirty="0" smtClean="0">
              <a:cs typeface="Arial" pitchFamily="34" charset="0"/>
            </a:endParaRPr>
          </a:p>
          <a:p>
            <a:r>
              <a:rPr lang="ar-SA" sz="3000" dirty="0" smtClean="0">
                <a:cs typeface="Arial" pitchFamily="34" charset="0"/>
              </a:rPr>
              <a:t>ب. </a:t>
            </a:r>
          </a:p>
          <a:p>
            <a:endParaRPr lang="en-US" sz="2800" dirty="0" smtClean="0">
              <a:cs typeface="Arial" pitchFamily="34" charset="0"/>
            </a:endParaRPr>
          </a:p>
          <a:p>
            <a:r>
              <a:rPr lang="en-US" sz="2800" dirty="0" smtClean="0">
                <a:cs typeface="Arial" pitchFamily="34" charset="0"/>
              </a:rPr>
              <a:t> </a:t>
            </a:r>
            <a:r>
              <a:rPr lang="ar-SA" sz="3000" dirty="0" smtClean="0">
                <a:cs typeface="Arial" pitchFamily="34" charset="0"/>
              </a:rPr>
              <a:t>ج. </a:t>
            </a:r>
            <a:r>
              <a:rPr lang="en-US" sz="3000" dirty="0" smtClean="0">
                <a:cs typeface="Arial" pitchFamily="34" charset="0"/>
              </a:rPr>
              <a:t>  </a:t>
            </a:r>
            <a:endParaRPr lang="ar-SA" sz="3000" dirty="0" smtClean="0">
              <a:cs typeface="Arial" pitchFamily="34" charset="0"/>
            </a:endParaRPr>
          </a:p>
          <a:p>
            <a:r>
              <a:rPr lang="en-US" sz="2800" dirty="0">
                <a:cs typeface="Arial" pitchFamily="34" charset="0"/>
              </a:rPr>
              <a:t> </a:t>
            </a:r>
            <a:endParaRPr lang="en-US" sz="2800" dirty="0" smtClean="0">
              <a:cs typeface="Arial" pitchFamily="34" charset="0"/>
            </a:endParaRPr>
          </a:p>
          <a:p>
            <a:r>
              <a:rPr lang="en-US" sz="2800" dirty="0">
                <a:cs typeface="Arial" pitchFamily="34" charset="0"/>
              </a:rPr>
              <a:t>    </a:t>
            </a:r>
            <a:r>
              <a:rPr lang="en-US" sz="2800" dirty="0" smtClean="0">
                <a:cs typeface="Arial" pitchFamily="34" charset="0"/>
              </a:rPr>
              <a:t>5      </a:t>
            </a:r>
            <a:r>
              <a:rPr lang="ar-SA" sz="3000" dirty="0" smtClean="0">
                <a:cs typeface="Arial" pitchFamily="34" charset="0"/>
              </a:rPr>
              <a:t>د.</a:t>
            </a:r>
            <a:endParaRPr lang="en-US" sz="3000" dirty="0" smtClean="0">
              <a:cs typeface="Arial" pitchFamily="34" charset="0"/>
            </a:endParaRPr>
          </a:p>
          <a:p>
            <a:r>
              <a:rPr lang="ar-SA" dirty="0" smtClean="0">
                <a:cs typeface="Arial" pitchFamily="34" charset="0"/>
              </a:rPr>
              <a:t> </a:t>
            </a:r>
            <a:endParaRPr lang="ar-SA" b="1" dirty="0" smtClean="0">
              <a:cs typeface="Arial" pitchFamily="34" charset="0"/>
            </a:endParaRP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63248233"/>
              </p:ext>
            </p:extLst>
          </p:nvPr>
        </p:nvGraphicFramePr>
        <p:xfrm>
          <a:off x="8305800" y="3124200"/>
          <a:ext cx="361950" cy="759309"/>
        </p:xfrm>
        <a:graphic>
          <a:graphicData uri="http://schemas.openxmlformats.org/presentationml/2006/ole">
            <p:oleObj spid="_x0000_s63500" name="معادلة" r:id="rId4" imgW="152280" imgH="39348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05609194"/>
              </p:ext>
            </p:extLst>
          </p:nvPr>
        </p:nvGraphicFramePr>
        <p:xfrm>
          <a:off x="8320088" y="4267200"/>
          <a:ext cx="331787" cy="758825"/>
        </p:xfrm>
        <a:graphic>
          <a:graphicData uri="http://schemas.openxmlformats.org/presentationml/2006/ole">
            <p:oleObj spid="_x0000_s63501" name="معادلة" r:id="rId5" imgW="139680" imgH="393480" progId="Equation.3">
              <p:embed/>
            </p:oleObj>
          </a:graphicData>
        </a:graphic>
      </p:graphicFrame>
      <p:pic>
        <p:nvPicPr>
          <p:cNvPr id="63499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15400" y="5410200"/>
            <a:ext cx="560388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35724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1743</TotalTime>
  <Words>215</Words>
  <Application>Microsoft Office PowerPoint</Application>
  <PresentationFormat>A4 Paper (210x297 mm)‎</PresentationFormat>
  <Paragraphs>64</Paragraphs>
  <Slides>10</Slides>
  <Notes>1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2" baseType="lpstr">
      <vt:lpstr>Office Theme</vt:lpstr>
      <vt:lpstr>معادلة</vt:lpstr>
      <vt:lpstr>المحاضرة المباشرة الاولى</vt:lpstr>
      <vt:lpstr> </vt:lpstr>
      <vt:lpstr> </vt:lpstr>
      <vt:lpstr> </vt:lpstr>
      <vt:lpstr> </vt:lpstr>
      <vt:lpstr>   </vt:lpstr>
      <vt:lpstr> </vt:lpstr>
      <vt:lpstr>  </vt:lpstr>
      <vt:lpstr> </vt:lpstr>
      <vt:lpstr>الشريحة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herfy</cp:lastModifiedBy>
  <cp:revision>163</cp:revision>
  <dcterms:created xsi:type="dcterms:W3CDTF">2009-10-14T19:14:34Z</dcterms:created>
  <dcterms:modified xsi:type="dcterms:W3CDTF">2014-04-22T23:21:55Z</dcterms:modified>
</cp:coreProperties>
</file>