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8" r:id="rId3"/>
    <p:sldId id="317" r:id="rId4"/>
    <p:sldId id="274" r:id="rId5"/>
    <p:sldId id="318" r:id="rId6"/>
    <p:sldId id="275" r:id="rId7"/>
    <p:sldId id="319" r:id="rId8"/>
    <p:sldId id="320" r:id="rId9"/>
    <p:sldId id="321" r:id="rId10"/>
    <p:sldId id="266" r:id="rId11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291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08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7.png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png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png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w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w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المباشرة الاولى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1</a:t>
            </a: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.  أوجد </a:t>
            </a:r>
            <a:r>
              <a:rPr lang="ar-SA" sz="2800" dirty="0" smtClean="0">
                <a:cs typeface="+mj-cs"/>
              </a:rPr>
              <a:t>مدى العلاقة  </a:t>
            </a:r>
            <a:r>
              <a:rPr lang="en-US" sz="2800" dirty="0" smtClean="0">
                <a:cs typeface="+mj-cs"/>
              </a:rPr>
              <a:t>R={(-2,0), (-1,-1), (2,-2),(4,3)}</a:t>
            </a:r>
            <a:endParaRPr lang="ar-SA" sz="2800" dirty="0" smtClean="0">
              <a:cs typeface="+mj-cs"/>
            </a:endParaRPr>
          </a:p>
          <a:p>
            <a:pPr rtl="1"/>
            <a:endParaRPr lang="ar-SA" sz="2800" dirty="0" smtClean="0">
              <a:cs typeface="+mj-cs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156434"/>
              </p:ext>
            </p:extLst>
          </p:nvPr>
        </p:nvGraphicFramePr>
        <p:xfrm>
          <a:off x="6496050" y="2819400"/>
          <a:ext cx="1962150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" name="معادلة" r:id="rId3" imgW="736560" imgH="203040" progId="Equation.3">
                  <p:embed/>
                </p:oleObj>
              </mc:Choice>
              <mc:Fallback>
                <p:oleObj name="معادلة" r:id="rId3" imgW="73656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050" y="2819400"/>
                        <a:ext cx="1962150" cy="33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57328"/>
              </p:ext>
            </p:extLst>
          </p:nvPr>
        </p:nvGraphicFramePr>
        <p:xfrm>
          <a:off x="6569075" y="3471863"/>
          <a:ext cx="1928813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3" name="معادلة" r:id="rId5" imgW="723600" imgH="203040" progId="Equation.3">
                  <p:embed/>
                </p:oleObj>
              </mc:Choice>
              <mc:Fallback>
                <p:oleObj name="معادلة" r:id="rId5" imgW="723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9075" y="3471863"/>
                        <a:ext cx="1928813" cy="338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117310"/>
              </p:ext>
            </p:extLst>
          </p:nvPr>
        </p:nvGraphicFramePr>
        <p:xfrm>
          <a:off x="6529387" y="4038600"/>
          <a:ext cx="1928813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4" name="معادلة" r:id="rId7" imgW="723600" imgH="203040" progId="Equation.3">
                  <p:embed/>
                </p:oleObj>
              </mc:Choice>
              <mc:Fallback>
                <p:oleObj name="معادلة" r:id="rId7" imgW="723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387" y="4038600"/>
                        <a:ext cx="1928813" cy="338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580796"/>
              </p:ext>
            </p:extLst>
          </p:nvPr>
        </p:nvGraphicFramePr>
        <p:xfrm>
          <a:off x="7273925" y="4572000"/>
          <a:ext cx="118427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5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4572000"/>
                        <a:ext cx="1184275" cy="3381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1" name="Picture 19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352444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2</a:t>
            </a: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. </a:t>
            </a:r>
            <a:r>
              <a:rPr lang="ar-SA" sz="2400" b="1" dirty="0">
                <a:ea typeface="Times New Roman"/>
                <a:cs typeface="Times New Roman"/>
              </a:rPr>
              <a:t>أنشئ مجموعة المجموعات </a:t>
            </a:r>
            <a:r>
              <a:rPr lang="ar-SA" sz="2400" b="1" dirty="0" smtClean="0">
                <a:ea typeface="Times New Roman"/>
                <a:cs typeface="Times New Roman"/>
              </a:rPr>
              <a:t>للمجموعة</a:t>
            </a:r>
            <a:endParaRPr lang="ar-SA" sz="2800" dirty="0" smtClean="0">
              <a:cs typeface="+mj-cs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205977"/>
              </p:ext>
            </p:extLst>
          </p:nvPr>
        </p:nvGraphicFramePr>
        <p:xfrm>
          <a:off x="1524000" y="2209800"/>
          <a:ext cx="673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17" name="معادلة" r:id="rId3" imgW="2527200" imgH="203040" progId="Equation.3">
                  <p:embed/>
                </p:oleObj>
              </mc:Choice>
              <mc:Fallback>
                <p:oleObj name="معادلة" r:id="rId3" imgW="2527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09800"/>
                        <a:ext cx="6731000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488670"/>
              </p:ext>
            </p:extLst>
          </p:nvPr>
        </p:nvGraphicFramePr>
        <p:xfrm>
          <a:off x="1524000" y="3429000"/>
          <a:ext cx="70691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18" name="معادلة" r:id="rId5" imgW="2654280" imgH="203040" progId="Equation.3">
                  <p:embed/>
                </p:oleObj>
              </mc:Choice>
              <mc:Fallback>
                <p:oleObj name="معادلة" r:id="rId5" imgW="2654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429000"/>
                        <a:ext cx="7069137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274088"/>
              </p:ext>
            </p:extLst>
          </p:nvPr>
        </p:nvGraphicFramePr>
        <p:xfrm>
          <a:off x="2116138" y="2819400"/>
          <a:ext cx="57165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19" name="معادلة" r:id="rId7" imgW="2145960" imgH="203040" progId="Equation.3">
                  <p:embed/>
                </p:oleObj>
              </mc:Choice>
              <mc:Fallback>
                <p:oleObj name="معادلة" r:id="rId7" imgW="2145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138" y="2819400"/>
                        <a:ext cx="5716587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424865"/>
              </p:ext>
            </p:extLst>
          </p:nvPr>
        </p:nvGraphicFramePr>
        <p:xfrm>
          <a:off x="2811463" y="4038600"/>
          <a:ext cx="50736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20" name="معادلة" r:id="rId9" imgW="1904760" imgH="203040" progId="Equation.3">
                  <p:embed/>
                </p:oleObj>
              </mc:Choice>
              <mc:Fallback>
                <p:oleObj name="معادلة" r:id="rId9" imgW="1904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1463" y="4038600"/>
                        <a:ext cx="5073650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4502559"/>
              </p:ext>
            </p:extLst>
          </p:nvPr>
        </p:nvGraphicFramePr>
        <p:xfrm>
          <a:off x="2914650" y="1676400"/>
          <a:ext cx="19621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21" name="معادلة" r:id="rId11" imgW="736560" imgH="203040" progId="Equation.3">
                  <p:embed/>
                </p:oleObj>
              </mc:Choice>
              <mc:Fallback>
                <p:oleObj name="معادلة" r:id="rId11" imgW="736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1676400"/>
                        <a:ext cx="1962150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516" name="Picture 1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403764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981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  <a:sym typeface="Wingdings" pitchFamily="2" charset="2"/>
              </a:rPr>
              <a:t></a:t>
            </a:r>
            <a:r>
              <a:rPr lang="ar-SA" dirty="0" smtClean="0">
                <a:cs typeface="Arial" pitchFamily="34" charset="0"/>
              </a:rPr>
              <a:t>إذا كانت</a:t>
            </a:r>
            <a:r>
              <a:rPr lang="en-US" dirty="0" smtClean="0">
                <a:cs typeface="Arial" pitchFamily="34" charset="0"/>
              </a:rPr>
              <a:t>f(x) =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cs typeface="Arial" pitchFamily="34" charset="0"/>
              </a:rPr>
              <a:t>-3X </a:t>
            </a:r>
            <a:r>
              <a:rPr lang="ar-SA" dirty="0" smtClean="0">
                <a:cs typeface="Arial" pitchFamily="34" charset="0"/>
              </a:rPr>
              <a:t>، </a:t>
            </a:r>
            <a:r>
              <a:rPr lang="en-US" dirty="0" smtClean="0">
                <a:cs typeface="Arial" pitchFamily="34" charset="0"/>
              </a:rPr>
              <a:t>g(x)= x+2</a:t>
            </a:r>
            <a:r>
              <a:rPr lang="ar-SA" dirty="0" smtClean="0">
                <a:cs typeface="Arial" pitchFamily="34" charset="0"/>
              </a:rPr>
              <a:t>اجب عن الفقرات</a:t>
            </a:r>
            <a:r>
              <a:rPr lang="ar-SA" sz="2800" dirty="0" smtClean="0">
                <a:cs typeface="Arial" pitchFamily="34" charset="0"/>
              </a:rPr>
              <a:t>5،4،3</a:t>
            </a:r>
            <a:r>
              <a:rPr lang="ar-SA" dirty="0" smtClean="0">
                <a:cs typeface="Arial" pitchFamily="34" charset="0"/>
              </a:rPr>
              <a:t> 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3- </a:t>
            </a: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2</a:t>
            </a:r>
            <a:r>
              <a:rPr lang="en-US" dirty="0" smtClean="0">
                <a:cs typeface="Arial" pitchFamily="34" charset="0"/>
              </a:rPr>
              <a:t>+2x-2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-2x+2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-2x-2 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+2x+2 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381177"/>
              </p:ext>
            </p:extLst>
          </p:nvPr>
        </p:nvGraphicFramePr>
        <p:xfrm>
          <a:off x="6934200" y="2667000"/>
          <a:ext cx="1676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5" name="معادلة" r:id="rId3" imgW="787320" imgH="203040" progId="Equation.3">
                  <p:embed/>
                </p:oleObj>
              </mc:Choice>
              <mc:Fallback>
                <p:oleObj name="معادلة" r:id="rId3" imgW="78732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667000"/>
                        <a:ext cx="1676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7214" name="Picture 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886200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4</a:t>
            </a:r>
            <a:r>
              <a:rPr lang="ar-SA" dirty="0" smtClean="0">
                <a:cs typeface="Arial" pitchFamily="34" charset="0"/>
              </a:rPr>
              <a:t>- </a:t>
            </a: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3</a:t>
            </a:r>
            <a:r>
              <a:rPr lang="en-US" dirty="0" smtClean="0">
                <a:cs typeface="Arial" pitchFamily="34" charset="0"/>
              </a:rPr>
              <a:t>+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en-US" baseline="30000" dirty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cs typeface="Arial" pitchFamily="34" charset="0"/>
              </a:rPr>
              <a:t>-</a:t>
            </a:r>
            <a:r>
              <a:rPr lang="en-US" dirty="0" smtClean="0">
                <a:cs typeface="Arial" pitchFamily="34" charset="0"/>
              </a:rPr>
              <a:t>6x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3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en-US" baseline="30000" dirty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6x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3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en-US" baseline="30000" dirty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6x 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3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en-US" baseline="30000" dirty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6x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685749"/>
              </p:ext>
            </p:extLst>
          </p:nvPr>
        </p:nvGraphicFramePr>
        <p:xfrm>
          <a:off x="6400800" y="2133600"/>
          <a:ext cx="21955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0" name="معادلة" r:id="rId3" imgW="774360" imgH="203040" progId="Equation.3">
                  <p:embed/>
                </p:oleObj>
              </mc:Choice>
              <mc:Fallback>
                <p:oleObj name="معادلة" r:id="rId3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133600"/>
                        <a:ext cx="2195513" cy="533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pic>
        <p:nvPicPr>
          <p:cNvPr id="6042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962400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670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>
                <a:solidFill>
                  <a:schemeClr val="tx1"/>
                </a:solidFill>
              </a:rPr>
              <a:t>   </a:t>
            </a:r>
            <a:endParaRPr lang="ar-SA" sz="3000" dirty="0">
              <a:solidFill>
                <a:schemeClr val="tx1"/>
              </a:solidFill>
            </a:endParaRPr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ar-SA" dirty="0" smtClean="0"/>
              <a:t>- </a:t>
            </a:r>
            <a:r>
              <a:rPr lang="en-US" dirty="0"/>
              <a:t>5</a:t>
            </a:r>
            <a:endParaRPr lang="ar-SA" dirty="0"/>
          </a:p>
          <a:p>
            <a:r>
              <a:rPr lang="en-US" dirty="0" smtClean="0">
                <a:cs typeface="Arial" pitchFamily="34" charset="0"/>
              </a:rPr>
              <a:t>    </a:t>
            </a:r>
          </a:p>
          <a:p>
            <a:r>
              <a:rPr lang="en-US" dirty="0" smtClean="0">
                <a:cs typeface="Arial" pitchFamily="34" charset="0"/>
              </a:rPr>
              <a:t>16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r>
              <a:rPr lang="en-US" sz="3000" dirty="0" smtClean="0">
                <a:cs typeface="Arial" pitchFamily="34" charset="0"/>
              </a:rPr>
              <a:t>   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3000" dirty="0" smtClean="0">
                <a:cs typeface="Arial" pitchFamily="34" charset="0"/>
              </a:rPr>
              <a:t>12  </a:t>
            </a:r>
            <a:r>
              <a:rPr lang="ar-SA" sz="3000" dirty="0" smtClean="0">
                <a:cs typeface="Arial" pitchFamily="34" charset="0"/>
              </a:rPr>
              <a:t>ب.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3000" dirty="0" smtClean="0">
                <a:cs typeface="Arial" pitchFamily="34" charset="0"/>
              </a:rPr>
              <a:t>28 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3000" dirty="0" smtClean="0">
                <a:cs typeface="Arial" pitchFamily="34" charset="0"/>
              </a:rPr>
              <a:t>4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802915"/>
              </p:ext>
            </p:extLst>
          </p:nvPr>
        </p:nvGraphicFramePr>
        <p:xfrm>
          <a:off x="6553200" y="1600200"/>
          <a:ext cx="1971675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5" name="معادلة" r:id="rId3" imgW="685800" imgH="215640" progId="Equation.3">
                  <p:embed/>
                </p:oleObj>
              </mc:Choice>
              <mc:Fallback>
                <p:oleObj name="معادلة" r:id="rId3" imgW="68580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600200"/>
                        <a:ext cx="1971675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314" name="Picture 1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4572000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6</a:t>
            </a:r>
            <a:r>
              <a:rPr lang="ar-SA" dirty="0" smtClean="0">
                <a:cs typeface="Arial" pitchFamily="34" charset="0"/>
              </a:rPr>
              <a:t>- أوجد معادلة المستقيم الذي يمر بالنقطة </a:t>
            </a:r>
            <a:r>
              <a:rPr lang="en-US" dirty="0" smtClean="0">
                <a:cs typeface="Arial" pitchFamily="34" charset="0"/>
              </a:rPr>
              <a:t>(0,0)</a:t>
            </a:r>
            <a:r>
              <a:rPr lang="ar-SA" dirty="0" smtClean="0">
                <a:cs typeface="Arial" pitchFamily="34" charset="0"/>
              </a:rPr>
              <a:t>ميله 2 </a:t>
            </a: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54811"/>
              </p:ext>
            </p:extLst>
          </p:nvPr>
        </p:nvGraphicFramePr>
        <p:xfrm>
          <a:off x="7213600" y="2743200"/>
          <a:ext cx="16430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4" name="معادلة" r:id="rId3" imgW="571320" imgH="203040" progId="Equation.3">
                  <p:embed/>
                </p:oleObj>
              </mc:Choice>
              <mc:Fallback>
                <p:oleObj name="معادلة" r:id="rId3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3600" y="2743200"/>
                        <a:ext cx="1643063" cy="474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524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90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832826"/>
              </p:ext>
            </p:extLst>
          </p:nvPr>
        </p:nvGraphicFramePr>
        <p:xfrm>
          <a:off x="7543800" y="3962400"/>
          <a:ext cx="105886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5" name="معادلة" r:id="rId5" imgW="368280" imgH="164880" progId="Equation.3">
                  <p:embed/>
                </p:oleObj>
              </mc:Choice>
              <mc:Fallback>
                <p:oleObj name="معادلة" r:id="rId5" imgW="368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962400"/>
                        <a:ext cx="1058863" cy="3857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2211533"/>
              </p:ext>
            </p:extLst>
          </p:nvPr>
        </p:nvGraphicFramePr>
        <p:xfrm>
          <a:off x="7315200" y="3352800"/>
          <a:ext cx="1277937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6" name="معادلة" r:id="rId7" imgW="444240" imgH="203040" progId="Equation.3">
                  <p:embed/>
                </p:oleObj>
              </mc:Choice>
              <mc:Fallback>
                <p:oleObj name="معادلة" r:id="rId7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352800"/>
                        <a:ext cx="1277937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572141"/>
              </p:ext>
            </p:extLst>
          </p:nvPr>
        </p:nvGraphicFramePr>
        <p:xfrm>
          <a:off x="7319963" y="4478338"/>
          <a:ext cx="1277937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7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4478338"/>
                        <a:ext cx="1277937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3" name="Picture 4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352444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7279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r>
              <a:rPr lang="en-US" dirty="0" smtClean="0">
                <a:cs typeface="Arial" pitchFamily="34" charset="0"/>
              </a:rPr>
              <a:t>- 7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أوجد معادلة المستقيم الذي ميله (</a:t>
            </a:r>
            <a:r>
              <a:rPr lang="en-US" sz="2800" dirty="0" smtClean="0">
                <a:cs typeface="Arial" pitchFamily="34" charset="0"/>
              </a:rPr>
              <a:t>m=3</a:t>
            </a:r>
            <a:r>
              <a:rPr lang="ar-SA" sz="2800" dirty="0" smtClean="0">
                <a:cs typeface="Arial" pitchFamily="34" charset="0"/>
              </a:rPr>
              <a:t>) مقطوع</a:t>
            </a:r>
            <a:r>
              <a:rPr lang="ar-SA" sz="2800" dirty="0">
                <a:cs typeface="Arial" pitchFamily="34" charset="0"/>
              </a:rPr>
              <a:t>ه</a:t>
            </a:r>
            <a:r>
              <a:rPr lang="ar-SA" sz="2800" dirty="0" smtClean="0">
                <a:cs typeface="Arial" pitchFamily="34" charset="0"/>
              </a:rPr>
              <a:t> الصادي (</a:t>
            </a:r>
            <a:r>
              <a:rPr lang="en-US" sz="2800" dirty="0" smtClean="0">
                <a:cs typeface="Arial" pitchFamily="34" charset="0"/>
              </a:rPr>
              <a:t>b=-2</a:t>
            </a:r>
            <a:r>
              <a:rPr lang="ar-SA" sz="2800" dirty="0" smtClean="0">
                <a:cs typeface="Arial" pitchFamily="34" charset="0"/>
              </a:rPr>
              <a:t>)  </a:t>
            </a:r>
          </a:p>
          <a:p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592751"/>
              </p:ext>
            </p:extLst>
          </p:nvPr>
        </p:nvGraphicFramePr>
        <p:xfrm>
          <a:off x="6553200" y="2801937"/>
          <a:ext cx="1862137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3" name="معادلة" r:id="rId3" imgW="647640" imgH="203040" progId="Equation.3">
                  <p:embed/>
                </p:oleObj>
              </mc:Choice>
              <mc:Fallback>
                <p:oleObj name="معادلة" r:id="rId3" imgW="647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801937"/>
                        <a:ext cx="1862137" cy="474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524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90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244899"/>
              </p:ext>
            </p:extLst>
          </p:nvPr>
        </p:nvGraphicFramePr>
        <p:xfrm>
          <a:off x="6781800" y="3429000"/>
          <a:ext cx="16430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4" name="معادلة" r:id="rId5" imgW="571320" imgH="203040" progId="Equation.3">
                  <p:embed/>
                </p:oleObj>
              </mc:Choice>
              <mc:Fallback>
                <p:oleObj name="معادلة" r:id="rId5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429000"/>
                        <a:ext cx="1643062" cy="474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48175"/>
              </p:ext>
            </p:extLst>
          </p:nvPr>
        </p:nvGraphicFramePr>
        <p:xfrm>
          <a:off x="6324600" y="4038600"/>
          <a:ext cx="21177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5" name="معادلة" r:id="rId7" imgW="736560" imgH="203040" progId="Equation.3">
                  <p:embed/>
                </p:oleObj>
              </mc:Choice>
              <mc:Fallback>
                <p:oleObj name="معادلة" r:id="rId7" imgW="736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4038600"/>
                        <a:ext cx="2117725" cy="474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594666"/>
              </p:ext>
            </p:extLst>
          </p:nvPr>
        </p:nvGraphicFramePr>
        <p:xfrm>
          <a:off x="7064375" y="4648200"/>
          <a:ext cx="12414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6" name="معادلة" r:id="rId9" imgW="431640" imgH="203040" progId="Equation.3">
                  <p:embed/>
                </p:oleObj>
              </mc:Choice>
              <mc:Fallback>
                <p:oleObj name="معادلة" r:id="rId9" imgW="431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75" y="4648200"/>
                        <a:ext cx="1241425" cy="474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502" name="Picture 3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2792603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722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403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>
                <a:cs typeface="Arial" pitchFamily="34" charset="0"/>
              </a:rPr>
              <a:t>     </a:t>
            </a:r>
            <a:r>
              <a:rPr lang="en-US" sz="2800" dirty="0" smtClean="0">
                <a:cs typeface="Arial" pitchFamily="34" charset="0"/>
              </a:rPr>
              <a:t>8</a:t>
            </a:r>
            <a:r>
              <a:rPr lang="ar-SA" sz="2800" dirty="0" smtClean="0">
                <a:cs typeface="Arial" pitchFamily="34" charset="0"/>
              </a:rPr>
              <a:t>- أوجد ميل المستقيم الذي يمر بالنقطتين</a:t>
            </a:r>
            <a:r>
              <a:rPr lang="en-US" sz="2800" dirty="0" smtClean="0">
                <a:cs typeface="Arial" pitchFamily="34" charset="0"/>
              </a:rPr>
              <a:t>(1,-3)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u="sng" dirty="0" smtClean="0">
                <a:cs typeface="Arial" pitchFamily="34" charset="0"/>
              </a:rPr>
              <a:t>و</a:t>
            </a:r>
            <a:r>
              <a:rPr lang="en-US" sz="2800" dirty="0" smtClean="0">
                <a:cs typeface="Arial" pitchFamily="34" charset="0"/>
              </a:rPr>
              <a:t> (3,7) </a:t>
            </a:r>
            <a:endParaRPr lang="ar-SA" sz="2800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2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endParaRPr lang="en-US" sz="30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2800" dirty="0">
                <a:cs typeface="Arial" pitchFamily="34" charset="0"/>
              </a:rPr>
              <a:t> </a:t>
            </a:r>
            <a:endParaRPr lang="en-US" sz="2800" dirty="0" smtClean="0">
              <a:cs typeface="Arial" pitchFamily="34" charset="0"/>
            </a:endParaRPr>
          </a:p>
          <a:p>
            <a:r>
              <a:rPr lang="en-US" sz="2800" dirty="0">
                <a:cs typeface="Arial" pitchFamily="34" charset="0"/>
              </a:rPr>
              <a:t>    </a:t>
            </a:r>
            <a:r>
              <a:rPr lang="en-US" sz="2800" dirty="0" smtClean="0">
                <a:cs typeface="Arial" pitchFamily="34" charset="0"/>
              </a:rPr>
              <a:t>5      </a:t>
            </a:r>
            <a:r>
              <a:rPr lang="ar-SA" sz="3000" dirty="0" smtClean="0">
                <a:cs typeface="Arial" pitchFamily="34" charset="0"/>
              </a:rPr>
              <a:t>د.</a:t>
            </a:r>
            <a:endParaRPr lang="en-US" sz="3000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 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248233"/>
              </p:ext>
            </p:extLst>
          </p:nvPr>
        </p:nvGraphicFramePr>
        <p:xfrm>
          <a:off x="8305800" y="3124200"/>
          <a:ext cx="361950" cy="759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0" name="معادلة" r:id="rId4" imgW="152280" imgH="393480" progId="Equation.3">
                  <p:embed/>
                </p:oleObj>
              </mc:Choice>
              <mc:Fallback>
                <p:oleObj name="معادلة" r:id="rId4" imgW="15228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3124200"/>
                        <a:ext cx="361950" cy="7593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5609194"/>
              </p:ext>
            </p:extLst>
          </p:nvPr>
        </p:nvGraphicFramePr>
        <p:xfrm>
          <a:off x="8320088" y="4267200"/>
          <a:ext cx="331787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1" name="معادلة" r:id="rId6" imgW="139680" imgH="393480" progId="Equation.3">
                  <p:embed/>
                </p:oleObj>
              </mc:Choice>
              <mc:Fallback>
                <p:oleObj name="معادلة" r:id="rId6" imgW="139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0088" y="4267200"/>
                        <a:ext cx="331787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49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5410200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72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215</Words>
  <Application>Microsoft Office PowerPoint</Application>
  <PresentationFormat>A4 Paper (210x297 mm)</PresentationFormat>
  <Paragraphs>64</Paragraphs>
  <Slides>10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معادلة</vt:lpstr>
      <vt:lpstr>المحاضرة المباشرة الاولى</vt:lpstr>
      <vt:lpstr> </vt:lpstr>
      <vt:lpstr> </vt:lpstr>
      <vt:lpstr> </vt:lpstr>
      <vt:lpstr> </vt:lpstr>
      <vt:lpstr>   </vt:lpstr>
      <vt:lpstr> </vt:lpstr>
      <vt:lpstr>  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163</cp:revision>
  <dcterms:created xsi:type="dcterms:W3CDTF">2009-10-14T19:14:34Z</dcterms:created>
  <dcterms:modified xsi:type="dcterms:W3CDTF">2014-03-30T09:31:29Z</dcterms:modified>
</cp:coreProperties>
</file>