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340" r:id="rId2"/>
    <p:sldId id="302" r:id="rId3"/>
    <p:sldId id="358" r:id="rId4"/>
    <p:sldId id="361" r:id="rId5"/>
    <p:sldId id="360" r:id="rId6"/>
    <p:sldId id="362" r:id="rId7"/>
    <p:sldId id="359" r:id="rId8"/>
    <p:sldId id="363" r:id="rId9"/>
    <p:sldId id="364" r:id="rId10"/>
    <p:sldId id="303" r:id="rId11"/>
    <p:sldId id="342" r:id="rId12"/>
    <p:sldId id="304" r:id="rId13"/>
    <p:sldId id="352" r:id="rId14"/>
    <p:sldId id="305" r:id="rId15"/>
    <p:sldId id="353" r:id="rId16"/>
    <p:sldId id="306" r:id="rId17"/>
    <p:sldId id="354" r:id="rId18"/>
    <p:sldId id="343" r:id="rId19"/>
    <p:sldId id="355" r:id="rId20"/>
    <p:sldId id="344" r:id="rId21"/>
    <p:sldId id="356" r:id="rId22"/>
    <p:sldId id="349"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50" d="100"/>
          <a:sy n="50" d="100"/>
        </p:scale>
        <p:origin x="-966" y="-52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5F82585-37F0-4D13-B148-33F2E7365B80}" type="datetimeFigureOut">
              <a:rPr lang="en-US"/>
              <a:pPr>
                <a:defRPr/>
              </a:pPr>
              <a:t>11/27/2013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41B1BF4-A35D-4550-A4E3-BD2E465C0D47}"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91003EFC-4185-46D5-8431-74B4CBAC6C38}" type="datetimeFigureOut">
              <a:rPr lang="en-US"/>
              <a:pPr>
                <a:defRPr/>
              </a:pPr>
              <a:t>11/27/2013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7E8B1144-F8B8-420E-A1D2-F1C06E3B4149}" type="slidenum">
              <a:rPr lang="ar-SA"/>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4CFEC23E-35CA-4A37-B2FD-583E729EF7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08D68260-A321-4FDE-8ABE-0818540A72EB}"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B763F142-696A-4013-A8C6-C8B58519BA8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C11142E7-C3B0-421D-AFA0-3D057C96191B}"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3075"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3077"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08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3080"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40" r:id="rId1"/>
    <p:sldLayoutId id="2147483841" r:id="rId2"/>
    <p:sldLayoutId id="2147483836" r:id="rId3"/>
    <p:sldLayoutId id="2147483842" r:id="rId4"/>
    <p:sldLayoutId id="2147483837" r:id="rId5"/>
    <p:sldLayoutId id="2147483838" r:id="rId6"/>
    <p:sldLayoutId id="2147483839" r:id="rId7"/>
    <p:sldLayoutId id="2147483843" r:id="rId8"/>
    <p:sldLayoutId id="2147483844" r:id="rId9"/>
    <p:sldLayoutId id="2147483845" r:id="rId10"/>
    <p:sldLayoutId id="2147483846" r:id="rId11"/>
  </p:sldLayoutIdLst>
  <p:hf hd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4294967295"/>
          </p:nvPr>
        </p:nvSpPr>
        <p:spPr bwMode="auto">
          <a:xfrm>
            <a:off x="2185988" y="6356350"/>
            <a:ext cx="482600" cy="365125"/>
          </a:xfrm>
          <a:prstGeom prst="rect">
            <a:avLst/>
          </a:prstGeom>
          <a:noFill/>
          <a:ln>
            <a:miter lim="800000"/>
            <a:headEnd/>
            <a:tailEnd/>
          </a:ln>
        </p:spPr>
        <p:txBody>
          <a:bodyPr/>
          <a:lstStyle/>
          <a:p>
            <a:fld id="{BED0BFDF-F24F-4FAE-ACDA-B97363DB8205}" type="slidenum">
              <a:rPr lang="ar-SA"/>
              <a:pPr/>
              <a:t>1</a:t>
            </a:fld>
            <a:endParaRPr lang="en-US"/>
          </a:p>
        </p:txBody>
      </p:sp>
      <p:sp>
        <p:nvSpPr>
          <p:cNvPr id="11267"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1269"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C9D4FBCB-2846-4C02-9ED3-E47EBD3C57DB}"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4800600" y="4648200"/>
            <a:ext cx="4768850" cy="1524000"/>
          </a:xfrm>
          <a:prstGeom prst="rect">
            <a:avLst/>
          </a:prstGeom>
          <a:noFill/>
          <a:ln w="9525">
            <a:noFill/>
            <a:miter lim="800000"/>
            <a:headEnd/>
            <a:tailEnd/>
          </a:ln>
        </p:spPr>
        <p:txBody>
          <a:bodyPr/>
          <a:lstStyle/>
          <a:p>
            <a:pPr algn="ctr" rtl="0">
              <a:spcBef>
                <a:spcPct val="20000"/>
              </a:spcBef>
              <a:buFont typeface="Arial" pitchFamily="34" charset="0"/>
              <a:buNone/>
            </a:pPr>
            <a:r>
              <a:rPr lang="ar-SA" sz="2800" b="1">
                <a:latin typeface="Calibri" pitchFamily="34" charset="0"/>
              </a:rPr>
              <a:t>جامعة الملك فيصل</a:t>
            </a:r>
          </a:p>
          <a:p>
            <a:pPr algn="ctr" rtl="0">
              <a:spcBef>
                <a:spcPct val="20000"/>
              </a:spcBef>
              <a:buFont typeface="Arial" pitchFamily="34" charset="0"/>
              <a:buNone/>
            </a:pPr>
            <a:r>
              <a:rPr lang="ar-SA" sz="2800" b="1">
                <a:latin typeface="Calibri" pitchFamily="34" charset="0"/>
              </a:rPr>
              <a:t>عمادة التعلم الإلكتروني والتعليم عن بعد</a:t>
            </a:r>
            <a:endParaRPr lang="en-US" sz="2800" b="1">
              <a:latin typeface="Calibri" pitchFamily="34" charset="0"/>
            </a:endParaRPr>
          </a:p>
          <a:p>
            <a:pPr algn="ctr" rtl="0">
              <a:spcBef>
                <a:spcPct val="20000"/>
              </a:spcBef>
              <a:buFont typeface="Arial" pitchFamily="34" charset="0"/>
              <a:buNone/>
            </a:pPr>
            <a:endParaRPr lang="en-US" sz="2800" b="1">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127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2286000"/>
          </a:xfrm>
          <a:prstGeom prst="rect">
            <a:avLst/>
          </a:prstGeom>
          <a:noFill/>
          <a:ln w="9525">
            <a:noFill/>
            <a:miter lim="800000"/>
            <a:headEnd/>
            <a:tailEnd/>
          </a:ln>
        </p:spPr>
        <p:txBody>
          <a:bodyPr anchor="ctr"/>
          <a:lstStyle/>
          <a:p>
            <a:pPr algn="ctr"/>
            <a:r>
              <a:rPr lang="ar-SA" sz="3200" b="1" smtClean="0">
                <a:solidFill>
                  <a:srgbClr val="000000"/>
                </a:solidFill>
                <a:latin typeface="AYM Wadiy S_U normal."/>
                <a:cs typeface="Times New Roman" pitchFamily="18" charset="0"/>
              </a:rPr>
              <a:t> </a:t>
            </a:r>
            <a:r>
              <a:rPr lang="ar-SA" sz="3200" b="1" dirty="0">
                <a:solidFill>
                  <a:srgbClr val="000000"/>
                </a:solidFill>
                <a:latin typeface="AYM Wadiy S_U normal."/>
                <a:cs typeface="Times New Roman" pitchFamily="18" charset="0"/>
              </a:rPr>
              <a:t>المقرر: مبادئ </a:t>
            </a:r>
            <a:r>
              <a:rPr lang="ar-SA" sz="3200" b="1" dirty="0" err="1">
                <a:solidFill>
                  <a:srgbClr val="000000"/>
                </a:solidFill>
                <a:latin typeface="AYM Wadiy S_U normal."/>
                <a:cs typeface="Times New Roman" pitchFamily="18" charset="0"/>
              </a:rPr>
              <a:t>المحاسبة </a:t>
            </a:r>
            <a:r>
              <a:rPr lang="ar-SA" sz="3200" b="1" dirty="0">
                <a:solidFill>
                  <a:srgbClr val="000000"/>
                </a:solidFill>
                <a:latin typeface="AYM Wadiy S_U normal."/>
                <a:cs typeface="Times New Roman" pitchFamily="18" charset="0"/>
              </a:rPr>
              <a:t>(</a:t>
            </a:r>
            <a:r>
              <a:rPr lang="ar-SA" sz="3200" b="1" dirty="0" smtClean="0">
                <a:solidFill>
                  <a:srgbClr val="000000"/>
                </a:solidFill>
                <a:latin typeface="AYM Wadiy S_U normal."/>
                <a:cs typeface="Times New Roman" pitchFamily="18" charset="0"/>
              </a:rPr>
              <a:t>2</a:t>
            </a:r>
            <a:r>
              <a:rPr lang="ar-SA" sz="3200" b="1" dirty="0" err="1" smtClean="0">
                <a:solidFill>
                  <a:srgbClr val="000000"/>
                </a:solidFill>
                <a:latin typeface="AYM Wadiy S_U normal."/>
                <a:cs typeface="Times New Roman" pitchFamily="18" charset="0"/>
              </a:rPr>
              <a:t>)</a:t>
            </a:r>
            <a:endParaRPr lang="ar-SA" sz="3200" b="1" dirty="0" smtClean="0">
              <a:solidFill>
                <a:srgbClr val="000000"/>
              </a:solidFill>
              <a:latin typeface="AYM Wadiy S_U normal."/>
              <a:cs typeface="Times New Roman" pitchFamily="18" charset="0"/>
            </a:endParaRPr>
          </a:p>
        </p:txBody>
      </p:sp>
      <p:sp>
        <p:nvSpPr>
          <p:cNvPr id="11276"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5828E3B0-0C88-4357-AA34-5AE9A502FC3B}"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7"/>
                                        </p:tgtEl>
                                        <p:attrNameLst>
                                          <p:attrName>style.visibility</p:attrName>
                                        </p:attrNameLst>
                                      </p:cBhvr>
                                      <p:to>
                                        <p:strVal val="visible"/>
                                      </p:to>
                                    </p:set>
                                    <p:animEffect transition="in" filter="blinds(horizontal)">
                                      <p:cBhvr>
                                        <p:cTn id="12" dur="500"/>
                                        <p:tgtEl>
                                          <p:spTgt spid="51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30"/>
                                        </p:tgtEl>
                                        <p:attrNameLst>
                                          <p:attrName>style.visibility</p:attrName>
                                        </p:attrNameLst>
                                      </p:cBhvr>
                                      <p:to>
                                        <p:strVal val="visible"/>
                                      </p:to>
                                    </p:set>
                                    <p:animEffect transition="in" filter="blinds(horizontal)">
                                      <p:cBhvr>
                                        <p:cTn id="17" dur="500"/>
                                        <p:tgtEl>
                                          <p:spTgt spid="5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p:bldP spid="51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C00000"/>
                </a:solidFill>
                <a:cs typeface="Arial" pitchFamily="34" charset="0"/>
              </a:rPr>
              <a:t>المحاضرة الرابعة عشر</a:t>
            </a:r>
            <a:endParaRPr lang="en-US" b="1" dirty="0" smtClean="0">
              <a:solidFill>
                <a:srgbClr val="C00000"/>
              </a:solidFill>
              <a:cs typeface="Arial" pitchFamily="34" charset="0"/>
            </a:endParaRPr>
          </a:p>
        </p:txBody>
      </p:sp>
      <p:sp>
        <p:nvSpPr>
          <p:cNvPr id="6147" name="Subtitle 5"/>
          <p:cNvSpPr>
            <a:spLocks noGrp="1"/>
          </p:cNvSpPr>
          <p:nvPr>
            <p:ph type="subTitle" idx="1"/>
          </p:nvPr>
        </p:nvSpPr>
        <p:spPr>
          <a:xfrm>
            <a:off x="457200" y="3886200"/>
            <a:ext cx="9067800" cy="1676400"/>
          </a:xfrm>
        </p:spPr>
        <p:txBody>
          <a:bodyPr/>
          <a:lstStyle/>
          <a:p>
            <a:pPr rtl="1" eaLnBrk="1" hangingPunct="1">
              <a:lnSpc>
                <a:spcPct val="150000"/>
              </a:lnSpc>
            </a:pPr>
            <a:r>
              <a:rPr lang="ar-SA" sz="3600" b="1" dirty="0" smtClean="0">
                <a:solidFill>
                  <a:schemeClr val="tx1"/>
                </a:solidFill>
                <a:cs typeface="Arial" pitchFamily="34" charset="0"/>
              </a:rPr>
              <a:t>مراجعة عامة</a:t>
            </a:r>
            <a:endParaRPr lang="en-US" sz="3600" b="1" dirty="0" smtClean="0">
              <a:solidFill>
                <a:schemeClr val="tx1"/>
              </a:solidFill>
              <a:cs typeface="Arial" pitchFamily="34" charset="0"/>
            </a:endParaRPr>
          </a:p>
        </p:txBody>
      </p:sp>
      <p:sp>
        <p:nvSpPr>
          <p:cNvPr id="12292"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2293"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ABFDE8F1-E2CE-4618-91C6-25BBA4880B55}" type="slidenum">
              <a:rPr lang="ar-SA" sz="1200">
                <a:solidFill>
                  <a:schemeClr val="bg1"/>
                </a:solidFill>
              </a:rPr>
              <a:pPr/>
              <a:t>2</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linds(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blinds(horizontal)">
                                      <p:cBhvr>
                                        <p:cTn id="12" dur="5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
        <p:nvSpPr>
          <p:cNvPr id="4" name="Rectangle 9"/>
          <p:cNvSpPr>
            <a:spLocks noChangeArrowheads="1"/>
          </p:cNvSpPr>
          <p:nvPr/>
        </p:nvSpPr>
        <p:spPr bwMode="auto">
          <a:xfrm>
            <a:off x="381000" y="228600"/>
            <a:ext cx="8991600" cy="58674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lvl="0"/>
            <a:endParaRPr lang="ar-SA" sz="3600" b="1" dirty="0" smtClean="0">
              <a:cs typeface="Al-Bahrani bold 1" pitchFamily="2" charset="-78"/>
            </a:endParaRPr>
          </a:p>
          <a:p>
            <a:pPr lvl="0"/>
            <a:r>
              <a:rPr lang="ar-SA" sz="3600" b="1" dirty="0" smtClean="0">
                <a:cs typeface="Al-Bahrani bold 1" pitchFamily="2" charset="-78"/>
              </a:rPr>
              <a:t>الموضوعات التي يشملها </a:t>
            </a:r>
            <a:r>
              <a:rPr lang="ar-SA" sz="3600" b="1" dirty="0" err="1" smtClean="0">
                <a:cs typeface="Al-Bahrani bold 1" pitchFamily="2" charset="-78"/>
              </a:rPr>
              <a:t>المقرر:</a:t>
            </a:r>
            <a:endParaRPr lang="ar-SA" sz="3600" b="1" dirty="0" smtClean="0">
              <a:cs typeface="Al-Bahrani bold 1" pitchFamily="2" charset="-78"/>
            </a:endParaRPr>
          </a:p>
          <a:p>
            <a:pPr lvl="1">
              <a:buFont typeface="Arial" pitchFamily="34" charset="0"/>
              <a:buChar char="•"/>
            </a:pPr>
            <a:r>
              <a:rPr lang="ar-SA" sz="3200" dirty="0" smtClean="0">
                <a:cs typeface="Al-Bahrani bold 1" pitchFamily="2" charset="-78"/>
              </a:rPr>
              <a:t>اعداد الحسابات الختامية والقوائم المالية (المحاضرة 1).</a:t>
            </a:r>
          </a:p>
          <a:p>
            <a:pPr lvl="1">
              <a:buFont typeface="Arial" pitchFamily="34" charset="0"/>
              <a:buChar char="•"/>
            </a:pPr>
            <a:r>
              <a:rPr lang="ar-SA" sz="3200" dirty="0" smtClean="0">
                <a:cs typeface="Al-Bahrani bold 1" pitchFamily="2" charset="-78"/>
              </a:rPr>
              <a:t>مفهوم التسويات الجردية + بعض المفاهيم المحاسبية (المحاضرة 2).</a:t>
            </a:r>
          </a:p>
          <a:p>
            <a:pPr lvl="1">
              <a:buFont typeface="Arial" pitchFamily="34" charset="0"/>
              <a:buChar char="•"/>
            </a:pPr>
            <a:r>
              <a:rPr lang="ar-SA" sz="3200" dirty="0" smtClean="0">
                <a:cs typeface="Al-Bahrani bold 1" pitchFamily="2" charset="-78"/>
              </a:rPr>
              <a:t>تسوية المصروفات والإيرادات (المحاضرات 3، 4، 5).</a:t>
            </a:r>
          </a:p>
          <a:p>
            <a:pPr lvl="1">
              <a:buFont typeface="Arial" pitchFamily="34" charset="0"/>
              <a:buChar char="•"/>
            </a:pPr>
            <a:r>
              <a:rPr lang="ar-SA" sz="3200" dirty="0" smtClean="0">
                <a:cs typeface="Al-Bahrani bold 1" pitchFamily="2" charset="-78"/>
              </a:rPr>
              <a:t>تسوية الأصول الثابتة (المحاضرات 6, 7, 9).</a:t>
            </a:r>
          </a:p>
          <a:p>
            <a:pPr lvl="1">
              <a:buFont typeface="Arial" pitchFamily="34" charset="0"/>
              <a:buChar char="•"/>
            </a:pPr>
            <a:r>
              <a:rPr lang="ar-SA" sz="3200" dirty="0" smtClean="0">
                <a:cs typeface="Al-Bahrani bold 1" pitchFamily="2" charset="-78"/>
              </a:rPr>
              <a:t>تسوية المخزون (المحاضرات 8، 9).</a:t>
            </a:r>
          </a:p>
          <a:p>
            <a:pPr lvl="1">
              <a:buFont typeface="Arial" pitchFamily="34" charset="0"/>
              <a:buChar char="•"/>
            </a:pPr>
            <a:r>
              <a:rPr lang="ar-SA" sz="3200" dirty="0" smtClean="0">
                <a:cs typeface="Al-Bahrani bold 1" pitchFamily="2" charset="-78"/>
              </a:rPr>
              <a:t>مذكرة تسوية حساب البنك (المحاضرات 10، 12).</a:t>
            </a:r>
          </a:p>
          <a:p>
            <a:pPr lvl="1">
              <a:buFont typeface="Arial" pitchFamily="34" charset="0"/>
              <a:buChar char="•"/>
            </a:pPr>
            <a:r>
              <a:rPr lang="ar-SA" sz="3200" dirty="0" smtClean="0">
                <a:cs typeface="Al-Bahrani bold 1" pitchFamily="2" charset="-78"/>
              </a:rPr>
              <a:t>الاستثمارات المقتناة بغرض الإتجار (المحاضرات 11، 12).</a:t>
            </a:r>
          </a:p>
          <a:p>
            <a:pPr lvl="1">
              <a:buFont typeface="Arial" pitchFamily="34" charset="0"/>
              <a:buChar char="•"/>
            </a:pPr>
            <a:r>
              <a:rPr lang="ar-SA" sz="3200" dirty="0" smtClean="0">
                <a:cs typeface="Al-Bahrani bold 1" pitchFamily="2" charset="-78"/>
              </a:rPr>
              <a:t>المدينون ومخصص الديون المشكوك في تحصيلها (المحاضرة 13).</a:t>
            </a:r>
          </a:p>
          <a:p>
            <a:pPr lvl="1">
              <a:buFont typeface="Arial" pitchFamily="34" charset="0"/>
              <a:buChar char="•"/>
            </a:pPr>
            <a:endParaRPr lang="ar-SA" sz="2000" dirty="0" smtClean="0">
              <a:cs typeface="Al-Bahrani bold 1" pitchFamily="2" charset="-78"/>
            </a:endParaRPr>
          </a:p>
          <a:p>
            <a:pPr lvl="0"/>
            <a:endParaRPr lang="en-US" sz="3200" dirty="0">
              <a:cs typeface="Al-Bahrani bold 1"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rtl="1"/>
            <a:r>
              <a:rPr lang="ar-SA" sz="2500" b="1" dirty="0" smtClean="0">
                <a:cs typeface="Al-Bahrani bold 1" pitchFamily="2" charset="-78"/>
              </a:rPr>
              <a:t>-الحسابات الختامية والقوائم </a:t>
            </a:r>
            <a:r>
              <a:rPr lang="ar-SA" sz="2500" b="1" dirty="0" err="1" smtClean="0">
                <a:cs typeface="Al-Bahrani bold 1" pitchFamily="2" charset="-78"/>
              </a:rPr>
              <a:t>المالية:</a:t>
            </a:r>
            <a:endParaRPr lang="ar-SA" sz="2500" b="1" dirty="0" smtClean="0">
              <a:cs typeface="Al-Bahrani bold 1" pitchFamily="2" charset="-78"/>
            </a:endParaRPr>
          </a:p>
          <a:p>
            <a:pPr lvl="1" rtl="1">
              <a:buFont typeface="Arial" pitchFamily="34" charset="0"/>
              <a:buChar char="•"/>
            </a:pPr>
            <a:r>
              <a:rPr lang="ar-SA" b="1" dirty="0" smtClean="0">
                <a:cs typeface="Al-Bahrani bold 1" pitchFamily="2" charset="-78"/>
              </a:rPr>
              <a:t>التفرقة بين حسابات المصروفات </a:t>
            </a:r>
            <a:r>
              <a:rPr lang="ar-SA" b="1" dirty="0" err="1" smtClean="0">
                <a:cs typeface="Al-Bahrani bold 1" pitchFamily="2" charset="-78"/>
              </a:rPr>
              <a:t>والايرادات</a:t>
            </a:r>
            <a:r>
              <a:rPr lang="ar-SA" b="1" dirty="0" smtClean="0">
                <a:cs typeface="Al-Bahrani bold 1" pitchFamily="2" charset="-78"/>
              </a:rPr>
              <a:t> </a:t>
            </a:r>
            <a:r>
              <a:rPr lang="ar-SA" b="1" dirty="0" err="1" smtClean="0">
                <a:cs typeface="Al-Bahrani bold 1" pitchFamily="2" charset="-78"/>
              </a:rPr>
              <a:t>والاصول</a:t>
            </a:r>
            <a:r>
              <a:rPr lang="ar-SA" b="1" dirty="0" smtClean="0">
                <a:cs typeface="Al-Bahrani bold 1" pitchFamily="2" charset="-78"/>
              </a:rPr>
              <a:t> والخصوم ومعالجتها في الحسابات الختامية.</a:t>
            </a:r>
          </a:p>
          <a:p>
            <a:pPr lvl="1" rtl="1">
              <a:buFont typeface="Arial" pitchFamily="34" charset="0"/>
              <a:buChar char="•"/>
            </a:pPr>
            <a:r>
              <a:rPr lang="ar-SA" b="1" dirty="0" smtClean="0">
                <a:cs typeface="Al-Bahrani bold 1" pitchFamily="2" charset="-78"/>
              </a:rPr>
              <a:t>كيفية الوصول لمجمل الربح وصافي الدخل.</a:t>
            </a:r>
          </a:p>
          <a:p>
            <a:pPr lvl="1" rtl="1">
              <a:buFont typeface="Arial" pitchFamily="34" charset="0"/>
              <a:buChar char="•"/>
            </a:pPr>
            <a:endParaRPr lang="ar-SA" b="1" dirty="0" smtClean="0">
              <a:cs typeface="Al-Bahrani bold 1" pitchFamily="2" charset="-78"/>
            </a:endParaRPr>
          </a:p>
          <a:p>
            <a:pPr lvl="1" rtl="1">
              <a:buFont typeface="Arial" pitchFamily="34" charset="0"/>
              <a:buChar char="•"/>
            </a:pPr>
            <a:endParaRPr lang="ar-SA" sz="1500" dirty="0" smtClean="0">
              <a:cs typeface="Al-Bahrani bold 1" pitchFamily="2" charset="-78"/>
            </a:endParaRPr>
          </a:p>
          <a:p>
            <a:pPr lvl="0" rtl="1"/>
            <a:r>
              <a:rPr lang="ar-SA" sz="2500" b="1" dirty="0" smtClean="0">
                <a:cs typeface="Al-Bahrani bold 1" pitchFamily="2" charset="-78"/>
              </a:rPr>
              <a:t>-المفاهيم المحاسبية الاساسية المستخدمة في التسويات </a:t>
            </a:r>
            <a:r>
              <a:rPr lang="ar-SA" sz="2500" b="1" dirty="0" err="1" smtClean="0">
                <a:cs typeface="Al-Bahrani bold 1" pitchFamily="2" charset="-78"/>
              </a:rPr>
              <a:t>الجردية</a:t>
            </a:r>
            <a:r>
              <a:rPr lang="ar-SA" sz="2500" b="1" dirty="0" smtClean="0">
                <a:cs typeface="Al-Bahrani bold 1" pitchFamily="2" charset="-78"/>
              </a:rPr>
              <a:t> (المحاضرة 2</a:t>
            </a:r>
            <a:r>
              <a:rPr lang="ar-SA" sz="2500" b="1" dirty="0" err="1" smtClean="0">
                <a:cs typeface="Al-Bahrani bold 1" pitchFamily="2" charset="-78"/>
              </a:rPr>
              <a:t>)</a:t>
            </a:r>
            <a:endParaRPr lang="ar-SA" sz="2500" b="1" dirty="0" smtClean="0">
              <a:cs typeface="Al-Bahrani bold 1" pitchFamily="2" charset="-78"/>
            </a:endParaRPr>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dirty="0"/>
          </a:p>
        </p:txBody>
      </p:sp>
      <p:sp>
        <p:nvSpPr>
          <p:cNvPr id="4" name="Rectangle 9"/>
          <p:cNvSpPr>
            <a:spLocks noChangeArrowheads="1"/>
          </p:cNvSpPr>
          <p:nvPr/>
        </p:nvSpPr>
        <p:spPr bwMode="auto">
          <a:xfrm>
            <a:off x="381000" y="228600"/>
            <a:ext cx="8991600" cy="58674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lvl="0"/>
            <a:endParaRPr lang="ar-SA" sz="2500" b="1" dirty="0" smtClean="0">
              <a:cs typeface="Al-Bahrani bold 1" pitchFamily="2" charset="-78"/>
            </a:endParaRPr>
          </a:p>
          <a:p>
            <a:pPr lvl="0"/>
            <a:r>
              <a:rPr lang="ar-SA" sz="2500" b="1" dirty="0" smtClean="0">
                <a:cs typeface="Al-Bahrani bold 1" pitchFamily="2" charset="-78"/>
              </a:rPr>
              <a:t>تسوية المصروفات والإيرادات (الفصل الخامس</a:t>
            </a:r>
            <a:r>
              <a:rPr lang="ar-SA" sz="2500" b="1" dirty="0" err="1" smtClean="0">
                <a:cs typeface="Al-Bahrani bold 1" pitchFamily="2" charset="-78"/>
              </a:rPr>
              <a:t>)</a:t>
            </a:r>
            <a:endParaRPr lang="ar-SA" sz="2500" b="1" dirty="0" smtClean="0">
              <a:cs typeface="Al-Bahrani bold 1" pitchFamily="2" charset="-78"/>
            </a:endParaRPr>
          </a:p>
          <a:p>
            <a:pPr lvl="0"/>
            <a:endParaRPr lang="ar-SA" sz="2500" b="1" dirty="0" smtClean="0">
              <a:cs typeface="Al-Bahrani bold 1" pitchFamily="2" charset="-78"/>
            </a:endParaRPr>
          </a:p>
          <a:p>
            <a:pPr lvl="1">
              <a:buFont typeface="Arial" pitchFamily="34" charset="0"/>
              <a:buChar char="•"/>
            </a:pPr>
            <a:r>
              <a:rPr lang="ar-SA" sz="3200" b="1" dirty="0" smtClean="0">
                <a:cs typeface="Al-Bahrani bold 1" pitchFamily="2" charset="-78"/>
              </a:rPr>
              <a:t>  مراجعة أمثلة الكتاب بالإضافة إلى الأمثلة الوارد في المحاضرات الثالثة والرابعة والخامسة</a:t>
            </a:r>
          </a:p>
          <a:p>
            <a:pPr lvl="1">
              <a:buFont typeface="Arial" pitchFamily="34" charset="0"/>
              <a:buChar char="•"/>
            </a:pPr>
            <a:endParaRPr lang="ar-SA" sz="3200" b="1" dirty="0" smtClean="0">
              <a:cs typeface="Al-Bahrani bold 1" pitchFamily="2" charset="-78"/>
            </a:endParaRPr>
          </a:p>
          <a:p>
            <a:pPr lvl="1">
              <a:buFont typeface="Arial" pitchFamily="34" charset="0"/>
              <a:buChar char="•"/>
            </a:pPr>
            <a:r>
              <a:rPr lang="ar-SA" sz="3200" b="1" dirty="0" smtClean="0">
                <a:cs typeface="Al-Bahrani bold 1" pitchFamily="2" charset="-78"/>
              </a:rPr>
              <a:t>  تمرين المحاضرة 14</a:t>
            </a:r>
          </a:p>
          <a:p>
            <a:pPr lvl="1">
              <a:buFont typeface="Arial" pitchFamily="34" charset="0"/>
              <a:buChar char="•"/>
            </a:pPr>
            <a:endParaRPr lang="ar-SA" sz="3200" b="1" dirty="0" smtClean="0">
              <a:cs typeface="Al-Bahrani bold 1" pitchFamily="2" charset="-78"/>
            </a:endParaRPr>
          </a:p>
          <a:p>
            <a:pPr lvl="1">
              <a:buFont typeface="Arial" pitchFamily="34" charset="0"/>
              <a:buChar char="•"/>
            </a:pPr>
            <a:r>
              <a:rPr lang="ar-SA" sz="3200" b="1" dirty="0" smtClean="0">
                <a:cs typeface="Al-Bahrani bold 1" pitchFamily="2" charset="-78"/>
              </a:rPr>
              <a:t>  الاقتصار على الطريقة الأولى بالنسبة لتسوية المصروفات المقدمة (المعالجة على اعتبار أن الرصيد المسجل مصروف مقدم منذ البداية) وبالنسبة للإيرادات المقدمة (المعالجة على اعتبار أن الرصيد المسجل إيراد مقدم منذ البداية)</a:t>
            </a:r>
          </a:p>
          <a:p>
            <a:pPr lvl="0"/>
            <a:endParaRPr lang="ar-SA" sz="2000" b="1" dirty="0" smtClean="0">
              <a:cs typeface="Al-Bahrani bold 1"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rtl="1"/>
            <a:r>
              <a:rPr lang="ar-SA" sz="2800" b="1" dirty="0" smtClean="0">
                <a:cs typeface="Al-Bahrani bold 1" pitchFamily="2" charset="-78"/>
              </a:rPr>
              <a:t>تسوية الأصول </a:t>
            </a:r>
            <a:r>
              <a:rPr lang="ar-SA" sz="2800" b="1" dirty="0" err="1" smtClean="0">
                <a:cs typeface="Al-Bahrani bold 1" pitchFamily="2" charset="-78"/>
              </a:rPr>
              <a:t>الثابتة </a:t>
            </a:r>
            <a:r>
              <a:rPr lang="ar-SA" sz="2800" b="1" dirty="0" smtClean="0">
                <a:cs typeface="Al-Bahrani bold 1" pitchFamily="2" charset="-78"/>
              </a:rPr>
              <a:t>(الفصل العاشر</a:t>
            </a:r>
            <a:r>
              <a:rPr lang="ar-SA" sz="2800" b="1" dirty="0" err="1" smtClean="0">
                <a:cs typeface="Al-Bahrani bold 1" pitchFamily="2" charset="-78"/>
              </a:rPr>
              <a:t>)</a:t>
            </a:r>
            <a:endParaRPr lang="ar-SA" sz="2800" b="1" dirty="0" smtClean="0">
              <a:cs typeface="Al-Bahrani bold 1" pitchFamily="2" charset="-78"/>
            </a:endParaRPr>
          </a:p>
          <a:p>
            <a:pPr marL="914400" lvl="1" indent="-457200" rtl="1">
              <a:buFont typeface="+mj-lt"/>
              <a:buAutoNum type="arabicPeriod"/>
            </a:pPr>
            <a:r>
              <a:rPr lang="ar-SA" b="1" dirty="0" smtClean="0">
                <a:cs typeface="Al-Bahrani bold 1" pitchFamily="2" charset="-78"/>
              </a:rPr>
              <a:t>تحديد تكلفة الاصول الثابتة</a:t>
            </a:r>
          </a:p>
          <a:p>
            <a:pPr marL="914400" lvl="1" indent="-457200" rtl="1">
              <a:buFont typeface="+mj-lt"/>
              <a:buAutoNum type="arabicPeriod"/>
            </a:pPr>
            <a:r>
              <a:rPr lang="ar-SA" b="1" dirty="0" smtClean="0">
                <a:cs typeface="Al-Bahrani bold 1" pitchFamily="2" charset="-78"/>
              </a:rPr>
              <a:t>طرق احتساب استهلاك الاصول </a:t>
            </a:r>
            <a:r>
              <a:rPr lang="ar-SA" b="1" dirty="0" err="1" smtClean="0">
                <a:cs typeface="Al-Bahrani bold 1" pitchFamily="2" charset="-78"/>
              </a:rPr>
              <a:t>الثابتة:</a:t>
            </a:r>
            <a:endParaRPr lang="ar-SA" b="1" dirty="0" smtClean="0">
              <a:cs typeface="Al-Bahrani bold 1" pitchFamily="2" charset="-78"/>
            </a:endParaRPr>
          </a:p>
          <a:p>
            <a:pPr marL="1371600" lvl="2" indent="-457200" rtl="1">
              <a:buFont typeface="Arial" pitchFamily="34" charset="0"/>
              <a:buChar char="•"/>
            </a:pPr>
            <a:r>
              <a:rPr lang="ar-SA" sz="2800" b="1" dirty="0" smtClean="0">
                <a:cs typeface="Al-Bahrani bold 1" pitchFamily="2" charset="-78"/>
              </a:rPr>
              <a:t>طريقة القسط الثابت</a:t>
            </a:r>
          </a:p>
          <a:p>
            <a:pPr marL="1371600" lvl="2" indent="-457200" rtl="1">
              <a:buFont typeface="Arial" pitchFamily="34" charset="0"/>
              <a:buChar char="•"/>
            </a:pPr>
            <a:r>
              <a:rPr lang="ar-SA" sz="2800" b="1" dirty="0" smtClean="0">
                <a:cs typeface="Al-Bahrani bold 1" pitchFamily="2" charset="-78"/>
              </a:rPr>
              <a:t>طريقة القسط </a:t>
            </a:r>
            <a:r>
              <a:rPr lang="ar-SA" sz="2800" b="1" dirty="0" err="1" smtClean="0">
                <a:cs typeface="Al-Bahrani bold 1" pitchFamily="2" charset="-78"/>
              </a:rPr>
              <a:t>المتناقض </a:t>
            </a:r>
            <a:r>
              <a:rPr lang="ar-SA" sz="2800" b="1" dirty="0" smtClean="0">
                <a:cs typeface="Al-Bahrani bold 1" pitchFamily="2" charset="-78"/>
              </a:rPr>
              <a:t>(مضاعف معدل القسط الثابت</a:t>
            </a:r>
            <a:r>
              <a:rPr lang="ar-SA" sz="2800" b="1" dirty="0" err="1" smtClean="0">
                <a:cs typeface="Al-Bahrani bold 1" pitchFamily="2" charset="-78"/>
              </a:rPr>
              <a:t>)</a:t>
            </a:r>
            <a:endParaRPr lang="ar-SA" sz="2800" b="1" dirty="0" smtClean="0">
              <a:cs typeface="Al-Bahrani bold 1" pitchFamily="2" charset="-78"/>
            </a:endParaRPr>
          </a:p>
          <a:p>
            <a:pPr marL="1371600" lvl="2" indent="-457200" rtl="1">
              <a:buFont typeface="Arial" pitchFamily="34" charset="0"/>
              <a:buChar char="•"/>
            </a:pPr>
            <a:r>
              <a:rPr lang="ar-SA" sz="2800" b="1" dirty="0" smtClean="0">
                <a:cs typeface="Al-Bahrani bold 1" pitchFamily="2" charset="-78"/>
              </a:rPr>
              <a:t>طريقة وحدات النشاط</a:t>
            </a:r>
          </a:p>
          <a:p>
            <a:pPr marL="914400" lvl="1" indent="-457200" rtl="1">
              <a:buFont typeface="+mj-lt"/>
              <a:buAutoNum type="arabicPeriod"/>
            </a:pPr>
            <a:r>
              <a:rPr lang="ar-SA" b="1" dirty="0" smtClean="0">
                <a:cs typeface="Al-Bahrani bold 1" pitchFamily="2" charset="-78"/>
              </a:rPr>
              <a:t>القيد المحاسبي لإثبات استهلاك الاصول الثابتة</a:t>
            </a:r>
          </a:p>
          <a:p>
            <a:pPr marL="914400" lvl="1" indent="-457200" rtl="1">
              <a:buFont typeface="+mj-lt"/>
              <a:buAutoNum type="arabicPeriod"/>
            </a:pPr>
            <a:r>
              <a:rPr lang="ar-SA" b="1" dirty="0" smtClean="0">
                <a:cs typeface="Al-Bahrani bold 1" pitchFamily="2" charset="-78"/>
              </a:rPr>
              <a:t>المعالجة المحاسبية لعملية بيع الاصل الثابت</a:t>
            </a:r>
          </a:p>
          <a:p>
            <a:pPr marL="914400" lvl="1" indent="-457200" rtl="1">
              <a:buFont typeface="+mj-lt"/>
              <a:buAutoNum type="arabicPeriod"/>
            </a:pPr>
            <a:r>
              <a:rPr lang="ar-SA" b="1" dirty="0" smtClean="0">
                <a:cs typeface="Al-Bahrani bold 1" pitchFamily="2" charset="-78"/>
              </a:rPr>
              <a:t>مرفق حل التمرين الخامس ص </a:t>
            </a:r>
            <a:r>
              <a:rPr lang="ar-SA" b="1" dirty="0" err="1" smtClean="0">
                <a:cs typeface="Al-Bahrani bold 1" pitchFamily="2" charset="-78"/>
              </a:rPr>
              <a:t>331 </a:t>
            </a:r>
            <a:r>
              <a:rPr lang="ar-SA" b="1" dirty="0" smtClean="0">
                <a:cs typeface="Al-Bahrani bold 1" pitchFamily="2" charset="-78"/>
              </a:rPr>
              <a:t>، والتمرين التاسع ص 332</a:t>
            </a:r>
            <a:endParaRPr lang="en-US" b="1" dirty="0" smtClean="0">
              <a:cs typeface="Al-Bahrani bold 1" pitchFamily="2" charset="-78"/>
            </a:endParaRPr>
          </a:p>
          <a:p>
            <a:pPr rtl="1"/>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dirty="0"/>
          </a:p>
        </p:txBody>
      </p:sp>
      <p:sp>
        <p:nvSpPr>
          <p:cNvPr id="4" name="Rectangle 9"/>
          <p:cNvSpPr>
            <a:spLocks noChangeArrowheads="1"/>
          </p:cNvSpPr>
          <p:nvPr/>
        </p:nvSpPr>
        <p:spPr bwMode="auto">
          <a:xfrm>
            <a:off x="381000" y="228600"/>
            <a:ext cx="8991600" cy="58674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lvl="0"/>
            <a:endParaRPr lang="ar-SA" sz="2500" dirty="0" smtClean="0">
              <a:cs typeface="Al-Bahrani bold 1" pitchFamily="2" charset="-78"/>
            </a:endParaRPr>
          </a:p>
          <a:p>
            <a:pPr lvl="0"/>
            <a:r>
              <a:rPr lang="ar-SA" sz="3600" b="1" dirty="0" smtClean="0">
                <a:cs typeface="Al-Bahrani bold 1" pitchFamily="2" charset="-78"/>
              </a:rPr>
              <a:t>تسوية المخزون (الفصل التاسع</a:t>
            </a:r>
            <a:r>
              <a:rPr lang="ar-SA" sz="3600" b="1" dirty="0" err="1" smtClean="0">
                <a:cs typeface="Al-Bahrani bold 1" pitchFamily="2" charset="-78"/>
              </a:rPr>
              <a:t>)</a:t>
            </a:r>
            <a:endParaRPr lang="ar-SA" sz="3600" b="1" dirty="0" smtClean="0">
              <a:cs typeface="Al-Bahrani bold 1" pitchFamily="2" charset="-78"/>
            </a:endParaRPr>
          </a:p>
          <a:p>
            <a:pPr lvl="0"/>
            <a:endParaRPr lang="ar-SA" sz="3600" b="1" dirty="0" smtClean="0">
              <a:cs typeface="Al-Bahrani bold 1" pitchFamily="2" charset="-78"/>
            </a:endParaRPr>
          </a:p>
          <a:p>
            <a:pPr lvl="0">
              <a:buFont typeface="Arial" pitchFamily="34" charset="0"/>
              <a:buChar char="•"/>
            </a:pPr>
            <a:r>
              <a:rPr lang="ar-SA" sz="3200" b="1" dirty="0" smtClean="0">
                <a:cs typeface="Al-Bahrani bold 1" pitchFamily="2" charset="-78"/>
              </a:rPr>
              <a:t> اهمية المخزون وتأثيرة على القوائم المالية</a:t>
            </a:r>
          </a:p>
          <a:p>
            <a:pPr lvl="0">
              <a:buFont typeface="Arial" pitchFamily="34" charset="0"/>
              <a:buChar char="•"/>
            </a:pPr>
            <a:r>
              <a:rPr lang="ar-SA" sz="3200" b="1" dirty="0" smtClean="0">
                <a:cs typeface="Al-Bahrani bold 1" pitchFamily="2" charset="-78"/>
              </a:rPr>
              <a:t> طرق تحديد تكلفة مخزون آخر المدة</a:t>
            </a:r>
          </a:p>
          <a:p>
            <a:pPr lvl="0">
              <a:buFont typeface="Arial" pitchFamily="34" charset="0"/>
              <a:buChar char="•"/>
            </a:pPr>
            <a:r>
              <a:rPr lang="ar-SA" sz="3200" b="1" dirty="0" smtClean="0">
                <a:cs typeface="Al-Bahrani bold 1" pitchFamily="2" charset="-78"/>
              </a:rPr>
              <a:t> قيد إثبات المخزون في نهاية العام</a:t>
            </a:r>
          </a:p>
          <a:p>
            <a:pPr lvl="0">
              <a:buFont typeface="Arial" pitchFamily="34" charset="0"/>
              <a:buChar char="•"/>
            </a:pPr>
            <a:r>
              <a:rPr lang="ar-SA" sz="3200" b="1" dirty="0" smtClean="0">
                <a:cs typeface="Al-Bahrani bold 1" pitchFamily="2" charset="-78"/>
              </a:rPr>
              <a:t> مرفق حل الحالة التطبيقية رقم (9/ 1) ص 297 والتمرين الثالث ص 301</a:t>
            </a:r>
          </a:p>
          <a:p>
            <a:pPr lvl="0"/>
            <a:endParaRPr lang="ar-SA" sz="2200" dirty="0" smtClean="0">
              <a:cs typeface="Al-Bahrani bold 1"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rtl="1"/>
            <a:r>
              <a:rPr lang="ar-SA" b="1" dirty="0" smtClean="0">
                <a:cs typeface="Al-Bahrani bold 1" pitchFamily="2" charset="-78"/>
              </a:rPr>
              <a:t>تسوية الأصول </a:t>
            </a:r>
            <a:r>
              <a:rPr lang="ar-SA" b="1" dirty="0" err="1" smtClean="0">
                <a:cs typeface="Al-Bahrani bold 1" pitchFamily="2" charset="-78"/>
              </a:rPr>
              <a:t>النقدية </a:t>
            </a:r>
            <a:r>
              <a:rPr lang="ar-SA" b="1" dirty="0" smtClean="0">
                <a:cs typeface="Al-Bahrani bold 1" pitchFamily="2" charset="-78"/>
              </a:rPr>
              <a:t>(الفصل السابع</a:t>
            </a:r>
            <a:r>
              <a:rPr lang="ar-SA" b="1" dirty="0" err="1" smtClean="0">
                <a:cs typeface="Al-Bahrani bold 1" pitchFamily="2" charset="-78"/>
              </a:rPr>
              <a:t>)</a:t>
            </a:r>
            <a:endParaRPr lang="ar-SA" b="1" dirty="0" smtClean="0">
              <a:cs typeface="Al-Bahrani bold 1" pitchFamily="2" charset="-78"/>
            </a:endParaRPr>
          </a:p>
          <a:p>
            <a:pPr rtl="1">
              <a:buFont typeface="Arial" pitchFamily="34" charset="0"/>
              <a:buChar char="•"/>
            </a:pPr>
            <a:r>
              <a:rPr lang="ar-SA" sz="2800" b="1" dirty="0" smtClean="0">
                <a:cs typeface="Al-Bahrani bold 1" pitchFamily="2" charset="-78"/>
              </a:rPr>
              <a:t> كيفية إعداد مذكرة تسوية حساب البنك</a:t>
            </a:r>
          </a:p>
          <a:p>
            <a:pPr rtl="1">
              <a:buFont typeface="Arial" pitchFamily="34" charset="0"/>
              <a:buChar char="•"/>
            </a:pPr>
            <a:r>
              <a:rPr lang="ar-SA" sz="2800" b="1" dirty="0" smtClean="0">
                <a:cs typeface="Al-Bahrani bold 1" pitchFamily="2" charset="-78"/>
              </a:rPr>
              <a:t> تسجيل شراء وبيع الاستثمارات المقتناة بغرض </a:t>
            </a:r>
            <a:r>
              <a:rPr lang="ar-SA" sz="2800" b="1" dirty="0" err="1" smtClean="0">
                <a:cs typeface="Al-Bahrani bold 1" pitchFamily="2" charset="-78"/>
              </a:rPr>
              <a:t>الاتجار </a:t>
            </a:r>
            <a:r>
              <a:rPr lang="ar-SA" sz="2800" b="1" dirty="0" smtClean="0">
                <a:cs typeface="Al-Bahrani bold 1" pitchFamily="2" charset="-78"/>
              </a:rPr>
              <a:t>(الاستثمارات قصيرة الاجل</a:t>
            </a:r>
            <a:r>
              <a:rPr lang="ar-SA" sz="2800" b="1" dirty="0" err="1" smtClean="0">
                <a:cs typeface="Al-Bahrani bold 1" pitchFamily="2" charset="-78"/>
              </a:rPr>
              <a:t>)</a:t>
            </a:r>
            <a:endParaRPr lang="ar-SA" sz="2800" b="1" dirty="0" smtClean="0">
              <a:cs typeface="Al-Bahrani bold 1" pitchFamily="2" charset="-78"/>
            </a:endParaRPr>
          </a:p>
          <a:p>
            <a:pPr rtl="1">
              <a:buFont typeface="Arial" pitchFamily="34" charset="0"/>
              <a:buChar char="•"/>
            </a:pPr>
            <a:r>
              <a:rPr lang="ar-SA" sz="2800" b="1" dirty="0" smtClean="0">
                <a:cs typeface="Al-Bahrani bold 1" pitchFamily="2" charset="-78"/>
              </a:rPr>
              <a:t> تقييم الاستثمارات المقتناة بغرض الاتجار في نهاية العام</a:t>
            </a:r>
          </a:p>
          <a:p>
            <a:pPr rtl="1">
              <a:buFont typeface="Arial" pitchFamily="34" charset="0"/>
              <a:buChar char="•"/>
            </a:pPr>
            <a:r>
              <a:rPr lang="ar-SA" sz="2800" b="1" dirty="0" smtClean="0">
                <a:cs typeface="Al-Bahrani bold 1" pitchFamily="2" charset="-78"/>
              </a:rPr>
              <a:t> مرفق الحالة التطبيقية </a:t>
            </a:r>
            <a:r>
              <a:rPr lang="ar-SA" sz="2800" b="1" dirty="0" err="1" smtClean="0">
                <a:cs typeface="Al-Bahrani bold 1" pitchFamily="2" charset="-78"/>
              </a:rPr>
              <a:t>رقم </a:t>
            </a:r>
            <a:r>
              <a:rPr lang="ar-SA" sz="2800" b="1" dirty="0" smtClean="0">
                <a:cs typeface="Al-Bahrani bold 1" pitchFamily="2" charset="-78"/>
              </a:rPr>
              <a:t>(7/ 3) ص 223 والحالة التطبيقية </a:t>
            </a:r>
            <a:r>
              <a:rPr lang="ar-SA" sz="2800" b="1" dirty="0" err="1" smtClean="0">
                <a:cs typeface="Al-Bahrani bold 1" pitchFamily="2" charset="-78"/>
              </a:rPr>
              <a:t>رقم </a:t>
            </a:r>
            <a:r>
              <a:rPr lang="ar-SA" sz="2800" b="1" dirty="0" smtClean="0">
                <a:cs typeface="Al-Bahrani bold 1" pitchFamily="2" charset="-78"/>
              </a:rPr>
              <a:t>(7/ 4) ص 226</a:t>
            </a:r>
            <a:endParaRPr lang="ar-SA" sz="3600" dirty="0" smtClean="0">
              <a:cs typeface="Al-Bahrani bold 1" pitchFamily="2" charset="-78"/>
            </a:endParaRPr>
          </a:p>
          <a:p>
            <a:pPr rtl="1"/>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rtl="1"/>
            <a:endParaRPr lang="ar-SA" sz="3600" dirty="0" smtClean="0">
              <a:cs typeface="Al-Bahrani bold 1" pitchFamily="2" charset="-78"/>
            </a:endParaRPr>
          </a:p>
          <a:p>
            <a:pPr lvl="0" rtl="1"/>
            <a:r>
              <a:rPr lang="ar-SA" sz="4000" b="1" dirty="0" smtClean="0">
                <a:cs typeface="Al-Bahrani bold 1" pitchFamily="2" charset="-78"/>
              </a:rPr>
              <a:t>تسوية حساب </a:t>
            </a:r>
            <a:r>
              <a:rPr lang="ar-SA" sz="4000" b="1" dirty="0" err="1" smtClean="0">
                <a:cs typeface="Al-Bahrani bold 1" pitchFamily="2" charset="-78"/>
              </a:rPr>
              <a:t>المدينيين:</a:t>
            </a:r>
            <a:endParaRPr lang="ar-SA" sz="4000" b="1" dirty="0" smtClean="0">
              <a:cs typeface="Al-Bahrani bold 1" pitchFamily="2" charset="-78"/>
            </a:endParaRPr>
          </a:p>
          <a:p>
            <a:pPr lvl="0" rtl="1"/>
            <a:r>
              <a:rPr lang="ar-SA" sz="3600" b="1" dirty="0" smtClean="0">
                <a:cs typeface="Al-Bahrani bold 1" pitchFamily="2" charset="-78"/>
              </a:rPr>
              <a:t>(يتم الاقتصار على الشرح </a:t>
            </a:r>
            <a:r>
              <a:rPr lang="ar-SA" sz="3600" b="1" dirty="0" err="1" smtClean="0">
                <a:cs typeface="Al-Bahrani bold 1" pitchFamily="2" charset="-78"/>
              </a:rPr>
              <a:t>والامثلة</a:t>
            </a:r>
            <a:r>
              <a:rPr lang="ar-SA" sz="3600" b="1" dirty="0" smtClean="0">
                <a:cs typeface="Al-Bahrani bold 1" pitchFamily="2" charset="-78"/>
              </a:rPr>
              <a:t> الوارد في المحاضرة رقم 13</a:t>
            </a:r>
            <a:r>
              <a:rPr lang="ar-SA" sz="3600" b="1" dirty="0" err="1" smtClean="0">
                <a:cs typeface="Al-Bahrani bold 1" pitchFamily="2" charset="-78"/>
              </a:rPr>
              <a:t>)</a:t>
            </a:r>
            <a:endParaRPr lang="en-US" b="1" dirty="0" smtClean="0">
              <a:cs typeface="Al-Bahrani bold 1" pitchFamily="2" charset="-78"/>
            </a:endParaRPr>
          </a:p>
          <a:p>
            <a:pPr rtl="1"/>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rtl="1"/>
            <a:r>
              <a:rPr lang="ar-SA" sz="3200" b="1" smtClean="0">
                <a:solidFill>
                  <a:srgbClr val="376092"/>
                </a:solidFill>
                <a:cs typeface="Arial" pitchFamily="34" charset="0"/>
              </a:rPr>
              <a:t/>
            </a:r>
            <a:br>
              <a:rPr lang="ar-SA" sz="32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r>
              <a:rPr lang="en-GB" sz="2800" b="1" smtClean="0">
                <a:solidFill>
                  <a:srgbClr val="376092"/>
                </a:solidFill>
                <a:cs typeface="Arial" pitchFamily="34" charset="0"/>
              </a:rPr>
              <a:t/>
            </a:r>
            <a:br>
              <a:rPr lang="en-GB" sz="28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endParaRPr lang="en-GB" sz="3200" smtClean="0">
              <a:solidFill>
                <a:srgbClr val="FF0000"/>
              </a:solidFill>
              <a:cs typeface="Arial" pitchFamily="34" charset="0"/>
            </a:endParaRPr>
          </a:p>
        </p:txBody>
      </p:sp>
      <p:sp>
        <p:nvSpPr>
          <p:cNvPr id="3" name="Content Placeholder 2"/>
          <p:cNvSpPr>
            <a:spLocks noGrp="1"/>
          </p:cNvSpPr>
          <p:nvPr>
            <p:ph idx="1"/>
          </p:nvPr>
        </p:nvSpPr>
        <p:spPr>
          <a:xfrm>
            <a:off x="495300" y="1295400"/>
            <a:ext cx="8915400" cy="4830763"/>
          </a:xfrm>
        </p:spPr>
        <p:txBody>
          <a:bodyPr/>
          <a:lstStyle/>
          <a:p>
            <a:pPr rtl="1">
              <a:lnSpc>
                <a:spcPct val="150000"/>
              </a:lnSpc>
            </a:pPr>
            <a:endParaRPr lang="en-GB" sz="2400" smtClean="0">
              <a:cs typeface="Arial" pitchFamily="34" charset="0"/>
            </a:endParaRPr>
          </a:p>
          <a:p>
            <a:pPr algn="just" rtl="1"/>
            <a:endParaRPr lang="en-GB" smtClean="0">
              <a:cs typeface="Arial" pitchFamily="34" charset="0"/>
            </a:endParaRPr>
          </a:p>
        </p:txBody>
      </p:sp>
      <p:sp>
        <p:nvSpPr>
          <p:cNvPr id="13316" name="Rectangle 8"/>
          <p:cNvSpPr>
            <a:spLocks noChangeArrowheads="1"/>
          </p:cNvSpPr>
          <p:nvPr/>
        </p:nvSpPr>
        <p:spPr bwMode="auto">
          <a:xfrm>
            <a:off x="381000" y="152400"/>
            <a:ext cx="8991600" cy="1066800"/>
          </a:xfrm>
          <a:prstGeom prst="rect">
            <a:avLst/>
          </a:prstGeom>
          <a:gradFill rotWithShape="1">
            <a:gsLst>
              <a:gs pos="0">
                <a:srgbClr val="FFFFCC"/>
              </a:gs>
              <a:gs pos="100000">
                <a:srgbClr val="FFCC99"/>
              </a:gs>
            </a:gsLst>
            <a:path path="shape">
              <a:fillToRect l="50000" t="50000" r="50000" b="50000"/>
            </a:path>
          </a:gradFill>
          <a:ln w="9525">
            <a:noFill/>
            <a:miter lim="800000"/>
            <a:headEnd/>
            <a:tailEnd/>
          </a:ln>
          <a:effectLst>
            <a:prstShdw prst="shdw17" dist="17961" dir="2700000">
              <a:srgbClr val="99997A"/>
            </a:prstShdw>
          </a:effectLst>
        </p:spPr>
        <p:txBody>
          <a:bodyPr anchor="ctr"/>
          <a:lstStyle/>
          <a:p>
            <a:pPr algn="ctr"/>
            <a:r>
              <a:rPr lang="ar-SA" sz="4000" b="1" dirty="0" smtClean="0">
                <a:solidFill>
                  <a:schemeClr val="accent2"/>
                </a:solidFill>
                <a:latin typeface="Tahoma" pitchFamily="34" charset="0"/>
                <a:cs typeface="Susan" pitchFamily="10" charset="-78"/>
              </a:rPr>
              <a:t>تمرين على تسوية المصروفات والإيرادات</a:t>
            </a:r>
            <a:endParaRPr lang="en-US" sz="4000" b="1" dirty="0">
              <a:solidFill>
                <a:schemeClr val="accent2"/>
              </a:solidFill>
              <a:latin typeface="Tahoma" pitchFamily="34" charset="0"/>
              <a:cs typeface="Susan" pitchFamily="10" charset="-78"/>
            </a:endParaRPr>
          </a:p>
        </p:txBody>
      </p:sp>
      <p:sp>
        <p:nvSpPr>
          <p:cNvPr id="34825" name="Rectangle 9"/>
          <p:cNvSpPr>
            <a:spLocks noChangeArrowheads="1"/>
          </p:cNvSpPr>
          <p:nvPr/>
        </p:nvSpPr>
        <p:spPr bwMode="auto">
          <a:xfrm>
            <a:off x="381000" y="1447800"/>
            <a:ext cx="9067800" cy="46482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r>
              <a:rPr lang="ar-SA" sz="2800" b="1" dirty="0" smtClean="0"/>
              <a:t>فيما يلي بعض الأرصدة المستخرجة من ميزان المراجعة لشركة الحارثي لصيانة وإصلاح السيارات في 30/ 12/ </a:t>
            </a:r>
            <a:r>
              <a:rPr lang="ar-SA" sz="2800" b="1" dirty="0" err="1" smtClean="0"/>
              <a:t>1433هـ:</a:t>
            </a:r>
            <a:endParaRPr lang="en-US" sz="2800" dirty="0" smtClean="0"/>
          </a:p>
          <a:p>
            <a:r>
              <a:rPr lang="ar-SA" sz="2800" b="1" dirty="0" smtClean="0"/>
              <a:t>	216.000 إيجار </a:t>
            </a:r>
            <a:r>
              <a:rPr lang="ar-SA" sz="2800" b="1" dirty="0" err="1" smtClean="0"/>
              <a:t>مقدم </a:t>
            </a:r>
            <a:r>
              <a:rPr lang="ar-SA" sz="2800" b="1" dirty="0" smtClean="0"/>
              <a:t>،	15.000 أدوات </a:t>
            </a:r>
            <a:r>
              <a:rPr lang="ar-SA" sz="2800" b="1" dirty="0" err="1" smtClean="0"/>
              <a:t>مكتبية </a:t>
            </a:r>
            <a:r>
              <a:rPr lang="ar-SA" sz="2800" b="1" dirty="0" smtClean="0"/>
              <a:t>،		260.000 رواتب وأجور</a:t>
            </a:r>
            <a:r>
              <a:rPr lang="ar-SA" sz="2800" dirty="0" smtClean="0"/>
              <a:t>،	</a:t>
            </a:r>
            <a:r>
              <a:rPr lang="ar-SA" sz="2800" b="1" dirty="0" smtClean="0"/>
              <a:t>240.000 إيراد عقار مقدم،		250.000 إستثمارات مالية،	22.000 إيراد استثمارات</a:t>
            </a:r>
          </a:p>
          <a:p>
            <a:endParaRPr lang="en-US" sz="2800" dirty="0" smtClean="0"/>
          </a:p>
          <a:p>
            <a:r>
              <a:rPr lang="ar-SA" sz="2800" b="1" dirty="0" smtClean="0"/>
              <a:t>وعند الجرد تبين مايلي:</a:t>
            </a:r>
          </a:p>
          <a:p>
            <a:pPr marL="514350" lvl="0" indent="-514350">
              <a:buFont typeface="Arial" pitchFamily="34" charset="0"/>
              <a:buChar char="•"/>
            </a:pPr>
            <a:r>
              <a:rPr lang="ar-SA" sz="2800" b="1" dirty="0" smtClean="0"/>
              <a:t>الإيجار مدفوع مقدما عن 18 شهرا إعتبارا من 1/ 1/ 1433هـ </a:t>
            </a:r>
            <a:endParaRPr lang="en-US" sz="2800" dirty="0" smtClean="0"/>
          </a:p>
          <a:p>
            <a:pPr marL="514350" lvl="0" indent="-514350">
              <a:buFont typeface="Arial" pitchFamily="34" charset="0"/>
              <a:buChar char="•"/>
            </a:pPr>
            <a:r>
              <a:rPr lang="ar-SA" sz="2800" b="1" dirty="0" smtClean="0"/>
              <a:t>تبلغ قيمة الأدوات المكتبية الموجودة في نهاية العام 4500 ريال</a:t>
            </a:r>
            <a:endParaRPr lang="en-US" sz="2800" dirty="0" smtClean="0"/>
          </a:p>
          <a:p>
            <a:endParaRPr lang="en-US" sz="2800" dirty="0"/>
          </a:p>
        </p:txBody>
      </p:sp>
      <p:sp>
        <p:nvSpPr>
          <p:cNvPr id="13318"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D527ABF5-0F65-4C2F-9B09-80542DD34A33}" type="slidenum">
              <a:rPr lang="ar-SA" sz="1200">
                <a:solidFill>
                  <a:schemeClr val="bg1"/>
                </a:solidFill>
              </a:rPr>
              <a:pPr/>
              <a:t>10</a:t>
            </a:fld>
            <a:r>
              <a:rPr lang="en-US" sz="1200">
                <a:solidFill>
                  <a:schemeClr val="bg1"/>
                </a:solidFill>
              </a:rPr>
              <a:t> [ </a:t>
            </a:r>
          </a:p>
        </p:txBody>
      </p:sp>
      <p:sp>
        <p:nvSpPr>
          <p:cNvPr id="13319"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nodePh="1">
                                  <p:stCondLst>
                                    <p:cond delay="0"/>
                                  </p:stCondLst>
                                  <p:endCondLst>
                                    <p:cond evt="begin" delay="0">
                                      <p:tn val="10"/>
                                    </p:cond>
                                  </p:end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381000" y="228600"/>
            <a:ext cx="8991600" cy="58674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lvl="0"/>
            <a:r>
              <a:rPr lang="en-US" sz="2800" b="1" dirty="0" smtClean="0"/>
              <a:t> </a:t>
            </a:r>
          </a:p>
          <a:p>
            <a:pPr lvl="0"/>
            <a:endParaRPr lang="en-US" sz="2800" b="1" dirty="0" smtClean="0"/>
          </a:p>
          <a:p>
            <a:pPr marL="514350" indent="-514350">
              <a:buFont typeface="Arial" pitchFamily="34" charset="0"/>
              <a:buChar char="•"/>
            </a:pPr>
            <a:r>
              <a:rPr lang="ar-SA" sz="2800" b="1" dirty="0" smtClean="0"/>
              <a:t>تبلغ الرواتب والأجور 25000 ريال شهريا.</a:t>
            </a:r>
          </a:p>
          <a:p>
            <a:pPr marL="514350" lvl="0" indent="-514350">
              <a:buFont typeface="Arial" pitchFamily="34" charset="0"/>
              <a:buChar char="•"/>
            </a:pPr>
            <a:r>
              <a:rPr lang="ar-SA" sz="2800" b="1" dirty="0" smtClean="0"/>
              <a:t>بدأ عقد تأجير عقار المنشأة في 1/ 1/ 1433هـ ولمدة ثلاث سنوات تم تحصيل كامل قيمتها البالغة 240.000 ريال مقدما عند توقيع العقد.</a:t>
            </a:r>
            <a:endParaRPr lang="en-US" sz="2800" dirty="0" smtClean="0"/>
          </a:p>
          <a:p>
            <a:pPr marL="514350" lvl="0" indent="-514350">
              <a:buFont typeface="Arial" pitchFamily="34" charset="0"/>
              <a:buChar char="•"/>
            </a:pPr>
            <a:r>
              <a:rPr lang="ar-SA" sz="2800" b="1" dirty="0" smtClean="0"/>
              <a:t>يبلغ إيراد الاستثمارات لعام 1433هـ 10% من قيمة الاستثمارات المالية  </a:t>
            </a:r>
            <a:endParaRPr lang="en-US" sz="2800" dirty="0" smtClean="0"/>
          </a:p>
          <a:p>
            <a:pPr lvl="0"/>
            <a:r>
              <a:rPr lang="ar-SA" sz="2800" b="1" dirty="0" smtClean="0"/>
              <a:t> </a:t>
            </a:r>
            <a:endParaRPr lang="en-US" sz="2800" dirty="0" smtClean="0"/>
          </a:p>
          <a:p>
            <a:r>
              <a:rPr lang="ar-SA" sz="3200" b="1" u="sng" dirty="0" smtClean="0">
                <a:solidFill>
                  <a:srgbClr val="FF0000"/>
                </a:solidFill>
                <a:cs typeface="Al-Bahrani bold 1" pitchFamily="2" charset="-78"/>
              </a:rPr>
              <a:t>المطلوب:</a:t>
            </a:r>
            <a:r>
              <a:rPr lang="ar-SA" sz="3200" b="1" dirty="0" smtClean="0">
                <a:solidFill>
                  <a:srgbClr val="FF0000"/>
                </a:solidFill>
                <a:cs typeface="Al-Bahrani bold 1" pitchFamily="2" charset="-78"/>
              </a:rPr>
              <a:t> </a:t>
            </a:r>
            <a:endParaRPr lang="en-US" sz="3200" b="1" dirty="0" smtClean="0">
              <a:solidFill>
                <a:srgbClr val="FF0000"/>
              </a:solidFill>
              <a:cs typeface="Al-Bahrani bold 1" pitchFamily="2" charset="-78"/>
            </a:endParaRPr>
          </a:p>
          <a:p>
            <a:r>
              <a:rPr lang="ar-SA" sz="3200" b="1" dirty="0" smtClean="0">
                <a:solidFill>
                  <a:srgbClr val="FF0000"/>
                </a:solidFill>
                <a:cs typeface="Al-Bahrani bold 1" pitchFamily="2" charset="-78"/>
              </a:rPr>
              <a:t>إجراء التسويات وقيود اليومية اللازمة وبيان أثرها على ملخص الدخل وقائمة المركز المالي.</a:t>
            </a:r>
            <a:endParaRPr lang="en-US" sz="3200" b="1" dirty="0" smtClean="0">
              <a:solidFill>
                <a:srgbClr val="FF0000"/>
              </a:solidFill>
              <a:cs typeface="Al-Bahrani bold 1" pitchFamily="2" charset="-78"/>
            </a:endParaRPr>
          </a:p>
          <a:p>
            <a:r>
              <a:rPr lang="en-US" sz="2800" dirty="0" smtClean="0">
                <a:cs typeface="Al-Bahrani bold 1" pitchFamily="2" charset="-78"/>
              </a:rPr>
              <a:t> </a:t>
            </a:r>
            <a:endParaRPr lang="en-US" sz="2800" dirty="0">
              <a:cs typeface="Al-Bahrani bold 1"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1"/>
          <p:cNvSpPr txBox="1">
            <a:spLocks/>
          </p:cNvSpPr>
          <p:nvPr/>
        </p:nvSpPr>
        <p:spPr bwMode="auto">
          <a:xfrm>
            <a:off x="762000" y="609600"/>
            <a:ext cx="8305800" cy="533400"/>
          </a:xfrm>
          <a:prstGeom prst="rect">
            <a:avLst/>
          </a:prstGeom>
          <a:solidFill>
            <a:schemeClr val="accent1">
              <a:lumMod val="20000"/>
              <a:lumOff val="80000"/>
            </a:schemeClr>
          </a:solidFill>
          <a:ln w="9525">
            <a:noFill/>
            <a:miter lim="800000"/>
            <a:headEnd/>
            <a:tailEnd/>
          </a:ln>
        </p:spPr>
        <p:txBody>
          <a:bodyPr anchor="ctr"/>
          <a:lstStyle/>
          <a:p>
            <a:pPr algn="ctr" rtl="0" eaLnBrk="0" hangingPunct="0">
              <a:defRPr/>
            </a:pPr>
            <a:r>
              <a:rPr lang="ar-SA" sz="4000" b="1" dirty="0" smtClean="0">
                <a:solidFill>
                  <a:srgbClr val="376092"/>
                </a:solidFill>
                <a:latin typeface="Estrangelo Edessa" pitchFamily="66" charset="0"/>
                <a:ea typeface="+mj-ea"/>
                <a:cs typeface="MCS Taybah S_U normal." pitchFamily="2" charset="-78"/>
              </a:rPr>
              <a:t>حل التمرين</a:t>
            </a:r>
            <a:endParaRPr lang="en-GB" sz="4000" b="1" dirty="0">
              <a:solidFill>
                <a:srgbClr val="376092"/>
              </a:solidFill>
              <a:latin typeface="Estrangelo Edessa" pitchFamily="66" charset="0"/>
              <a:ea typeface="+mj-ea"/>
              <a:cs typeface="MCS Taybah S_U normal." pitchFamily="2" charset="-78"/>
            </a:endParaRPr>
          </a:p>
        </p:txBody>
      </p:sp>
      <p:sp>
        <p:nvSpPr>
          <p:cNvPr id="14435"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6DD3F9B3-6359-4A8E-9783-3253E19C0E73}" type="slidenum">
              <a:rPr lang="ar-SA" sz="1200">
                <a:solidFill>
                  <a:schemeClr val="bg1"/>
                </a:solidFill>
              </a:rPr>
              <a:pPr/>
              <a:t>12</a:t>
            </a:fld>
            <a:r>
              <a:rPr lang="en-US" sz="1200">
                <a:solidFill>
                  <a:schemeClr val="bg1"/>
                </a:solidFill>
              </a:rPr>
              <a:t> [ </a:t>
            </a:r>
          </a:p>
        </p:txBody>
      </p:sp>
      <p:sp>
        <p:nvSpPr>
          <p:cNvPr id="14436"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0" name="Content Placeholder 5"/>
          <p:cNvSpPr>
            <a:spLocks noGrp="1"/>
          </p:cNvSpPr>
          <p:nvPr>
            <p:ph sz="quarter" idx="4294967295"/>
          </p:nvPr>
        </p:nvSpPr>
        <p:spPr>
          <a:xfrm>
            <a:off x="0" y="1600200"/>
            <a:ext cx="9525000" cy="4191000"/>
          </a:xfrm>
          <a:solidFill>
            <a:schemeClr val="accent6">
              <a:lumMod val="20000"/>
              <a:lumOff val="80000"/>
            </a:schemeClr>
          </a:solidFill>
        </p:spPr>
        <p:txBody>
          <a:bodyPr/>
          <a:lstStyle/>
          <a:p>
            <a:pPr rtl="1">
              <a:buNone/>
            </a:pPr>
            <a:r>
              <a:rPr lang="ar-SA" u="sng" dirty="0" smtClean="0">
                <a:cs typeface="Al-Bahrani bold 1" pitchFamily="2" charset="-78"/>
              </a:rPr>
              <a:t>1</a:t>
            </a:r>
            <a:r>
              <a:rPr lang="ar-SA" b="1" u="sng" dirty="0" smtClean="0">
                <a:cs typeface="Al-Bahrani bold 1" pitchFamily="2" charset="-78"/>
              </a:rPr>
              <a:t>-</a:t>
            </a:r>
            <a:r>
              <a:rPr lang="ar-SA" sz="2800" b="1" u="sng" dirty="0" smtClean="0">
                <a:cs typeface="Al-Bahrani bold 1" pitchFamily="2" charset="-78"/>
              </a:rPr>
              <a:t> </a:t>
            </a:r>
            <a:r>
              <a:rPr lang="ar-SA" b="1" u="sng" dirty="0" smtClean="0">
                <a:cs typeface="Al-Bahrani bold 1" pitchFamily="2" charset="-78"/>
              </a:rPr>
              <a:t>تسوية الإيجار</a:t>
            </a:r>
          </a:p>
          <a:p>
            <a:pPr rtl="1">
              <a:buNone/>
            </a:pPr>
            <a:r>
              <a:rPr lang="ar-SA" sz="2800" b="1" dirty="0" smtClean="0">
                <a:cs typeface="Al-Bahrani bold 1" pitchFamily="2" charset="-78"/>
              </a:rPr>
              <a:t>مصروف الإيجار الشهري = 216000 ÷ 18 = 12000 ريال</a:t>
            </a:r>
          </a:p>
          <a:p>
            <a:pPr rtl="1">
              <a:buNone/>
            </a:pPr>
            <a:endParaRPr lang="ar-SA" sz="2000" b="1" dirty="0" smtClean="0">
              <a:cs typeface="Al-Bahrani bold 1" pitchFamily="2" charset="-78"/>
            </a:endParaRPr>
          </a:p>
          <a:p>
            <a:pPr rtl="1">
              <a:buNone/>
            </a:pPr>
            <a:r>
              <a:rPr lang="ar-SA" sz="2800" b="1" dirty="0" smtClean="0">
                <a:cs typeface="Al-Bahrani bold 1" pitchFamily="2" charset="-78"/>
              </a:rPr>
              <a:t>مصروف الإيجار (الذي يخص السنة) = 12000 × 12 = 144000 ريال							( مصروف- ملخص الدخل)</a:t>
            </a:r>
          </a:p>
          <a:p>
            <a:pPr rtl="1">
              <a:buNone/>
            </a:pPr>
            <a:endParaRPr lang="ar-SA" sz="2000" b="1" dirty="0" smtClean="0">
              <a:cs typeface="Al-Bahrani bold 1" pitchFamily="2" charset="-78"/>
            </a:endParaRPr>
          </a:p>
          <a:p>
            <a:pPr rtl="1">
              <a:buNone/>
            </a:pPr>
            <a:r>
              <a:rPr lang="ar-SA" sz="2800" b="1" dirty="0" smtClean="0">
                <a:cs typeface="Al-Bahrani bold 1" pitchFamily="2" charset="-78"/>
              </a:rPr>
              <a:t>الإيجار المقدم = 216000 – 144000 = 72000 ريال (أصول متداولة – المركز المالي)</a:t>
            </a:r>
          </a:p>
          <a:p>
            <a:pPr rtl="1">
              <a:buNone/>
            </a:pPr>
            <a:endParaRPr lang="ar-SA" sz="2200" dirty="0" smtClean="0">
              <a:cs typeface="Al-Bahrani bold 1"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sz="3600" b="1" dirty="0" smtClean="0">
                <a:cs typeface="Al-Bahrani bold 1" pitchFamily="2" charset="-78"/>
              </a:rPr>
              <a:t>قيد </a:t>
            </a:r>
            <a:r>
              <a:rPr lang="ar-SA" sz="3600" b="1" dirty="0" err="1" smtClean="0">
                <a:cs typeface="Al-Bahrani bold 1" pitchFamily="2" charset="-78"/>
              </a:rPr>
              <a:t>التسوية:</a:t>
            </a:r>
            <a:r>
              <a:rPr lang="ar-SA" sz="3600" b="1" dirty="0" smtClean="0">
                <a:cs typeface="Al-Bahrani bold 1" pitchFamily="2" charset="-78"/>
              </a:rPr>
              <a:t> </a:t>
            </a:r>
          </a:p>
          <a:p>
            <a:pPr rtl="1"/>
            <a:r>
              <a:rPr lang="ar-SA" dirty="0" smtClean="0">
                <a:cs typeface="Al-Bahrani bold 1" pitchFamily="2" charset="-78"/>
              </a:rPr>
              <a:t>	144000 من </a:t>
            </a:r>
            <a:r>
              <a:rPr lang="ar-SA" dirty="0" err="1" smtClean="0">
                <a:cs typeface="Al-Bahrani bold 1" pitchFamily="2" charset="-78"/>
              </a:rPr>
              <a:t>حـ</a:t>
            </a:r>
            <a:r>
              <a:rPr lang="ar-SA" dirty="0" smtClean="0">
                <a:cs typeface="Al-Bahrani bold 1" pitchFamily="2" charset="-78"/>
              </a:rPr>
              <a:t>/ مصروف الإيجار</a:t>
            </a:r>
          </a:p>
          <a:p>
            <a:pPr rtl="1"/>
            <a:r>
              <a:rPr lang="ar-SA" dirty="0" smtClean="0">
                <a:cs typeface="Al-Bahrani bold 1" pitchFamily="2" charset="-78"/>
              </a:rPr>
              <a:t>		144000 إلى </a:t>
            </a:r>
            <a:r>
              <a:rPr lang="ar-SA" dirty="0" err="1" smtClean="0">
                <a:cs typeface="Al-Bahrani bold 1" pitchFamily="2" charset="-78"/>
              </a:rPr>
              <a:t>حـ</a:t>
            </a:r>
            <a:r>
              <a:rPr lang="ar-SA" dirty="0" smtClean="0">
                <a:cs typeface="Al-Bahrani bold 1" pitchFamily="2" charset="-78"/>
              </a:rPr>
              <a:t> / الإيجار المقدم</a:t>
            </a:r>
          </a:p>
          <a:p>
            <a:pPr rtl="1"/>
            <a:r>
              <a:rPr lang="ar-SA" b="1" dirty="0" smtClean="0">
                <a:cs typeface="Al-Bahrani bold 1" pitchFamily="2" charset="-78"/>
              </a:rPr>
              <a:t>قيد </a:t>
            </a:r>
            <a:r>
              <a:rPr lang="ar-SA" b="1" dirty="0" err="1" smtClean="0">
                <a:cs typeface="Al-Bahrani bold 1" pitchFamily="2" charset="-78"/>
              </a:rPr>
              <a:t>الإقفال:</a:t>
            </a:r>
            <a:endParaRPr lang="ar-SA" b="1" dirty="0" smtClean="0">
              <a:cs typeface="Al-Bahrani bold 1" pitchFamily="2" charset="-78"/>
            </a:endParaRPr>
          </a:p>
          <a:p>
            <a:pPr rtl="1"/>
            <a:r>
              <a:rPr lang="ar-SA" dirty="0" smtClean="0">
                <a:cs typeface="Al-Bahrani bold 1" pitchFamily="2" charset="-78"/>
              </a:rPr>
              <a:t>	144000 من </a:t>
            </a:r>
            <a:r>
              <a:rPr lang="ar-SA" dirty="0" err="1" smtClean="0">
                <a:cs typeface="Al-Bahrani bold 1" pitchFamily="2" charset="-78"/>
              </a:rPr>
              <a:t>حـ</a:t>
            </a:r>
            <a:r>
              <a:rPr lang="ar-SA" dirty="0" smtClean="0">
                <a:cs typeface="Al-Bahrani bold 1" pitchFamily="2" charset="-78"/>
              </a:rPr>
              <a:t>/ ملخص الدخل</a:t>
            </a:r>
          </a:p>
          <a:p>
            <a:pPr rtl="1"/>
            <a:r>
              <a:rPr lang="ar-SA" dirty="0" smtClean="0">
                <a:cs typeface="Al-Bahrani bold 1" pitchFamily="2" charset="-78"/>
              </a:rPr>
              <a:t>		144000 إلى </a:t>
            </a:r>
            <a:r>
              <a:rPr lang="ar-SA" dirty="0" err="1" smtClean="0">
                <a:cs typeface="Al-Bahrani bold 1" pitchFamily="2" charset="-78"/>
              </a:rPr>
              <a:t>حـ</a:t>
            </a:r>
            <a:r>
              <a:rPr lang="ar-SA" dirty="0" smtClean="0">
                <a:cs typeface="Al-Bahrani bold 1" pitchFamily="2" charset="-78"/>
              </a:rPr>
              <a:t> / مصروف الإيجار</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294967295"/>
          </p:nvPr>
        </p:nvSpPr>
        <p:spPr>
          <a:xfrm>
            <a:off x="381000" y="1600200"/>
            <a:ext cx="9144000" cy="4191000"/>
          </a:xfrm>
          <a:solidFill>
            <a:schemeClr val="accent6">
              <a:lumMod val="20000"/>
              <a:lumOff val="80000"/>
            </a:schemeClr>
          </a:solidFill>
        </p:spPr>
        <p:txBody>
          <a:bodyPr/>
          <a:lstStyle/>
          <a:p>
            <a:pPr rtl="1">
              <a:buFont typeface="Arial" pitchFamily="34" charset="0"/>
              <a:buNone/>
              <a:defRPr/>
            </a:pPr>
            <a:r>
              <a:rPr lang="ar-SA" b="1" u="sng" dirty="0" smtClean="0">
                <a:cs typeface="Al-Bahrani bold 1" pitchFamily="2" charset="-78"/>
              </a:rPr>
              <a:t>2- تسوية الأدوات المكتبية</a:t>
            </a:r>
          </a:p>
          <a:p>
            <a:pPr rtl="1">
              <a:buFont typeface="Arial" pitchFamily="34" charset="0"/>
              <a:buNone/>
              <a:defRPr/>
            </a:pPr>
            <a:endParaRPr lang="ar-SA" b="1" u="sng" dirty="0" smtClean="0">
              <a:cs typeface="Al-Bahrani bold 1" pitchFamily="2" charset="-78"/>
            </a:endParaRPr>
          </a:p>
          <a:p>
            <a:pPr rtl="1">
              <a:buFont typeface="Arial" pitchFamily="34" charset="0"/>
              <a:buNone/>
              <a:defRPr/>
            </a:pPr>
            <a:r>
              <a:rPr lang="ar-SA" b="1" dirty="0" smtClean="0">
                <a:cs typeface="Al-Bahrani bold 1" pitchFamily="2" charset="-78"/>
              </a:rPr>
              <a:t>الأدوات المكتبية (الموجودة نهاية العام) =4500 ريال					 (أصول متداولة- المركز المالي)</a:t>
            </a:r>
          </a:p>
          <a:p>
            <a:pPr rtl="1">
              <a:buFont typeface="Arial" pitchFamily="34" charset="0"/>
              <a:buNone/>
              <a:defRPr/>
            </a:pPr>
            <a:endParaRPr lang="ar-SA" sz="2000" b="1" dirty="0" smtClean="0">
              <a:cs typeface="Al-Bahrani bold 1" pitchFamily="2" charset="-78"/>
            </a:endParaRPr>
          </a:p>
          <a:p>
            <a:pPr rtl="1">
              <a:buFont typeface="Arial" pitchFamily="34" charset="0"/>
              <a:buNone/>
              <a:defRPr/>
            </a:pPr>
            <a:r>
              <a:rPr lang="ar-SA" b="1" dirty="0" smtClean="0">
                <a:cs typeface="Al-Bahrani bold 1" pitchFamily="2" charset="-78"/>
              </a:rPr>
              <a:t>الأدوات المكتبية  المستخدمة = 15000 – 4500 = 10500 ريال					 (مصروف -الدخل)</a:t>
            </a:r>
          </a:p>
        </p:txBody>
      </p:sp>
      <p:sp>
        <p:nvSpPr>
          <p:cNvPr id="15380"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EB467975-46C7-41F8-923C-083D3DB9D821}" type="slidenum">
              <a:rPr lang="ar-SA" sz="1200">
                <a:solidFill>
                  <a:schemeClr val="bg1"/>
                </a:solidFill>
              </a:rPr>
              <a:pPr/>
              <a:t>14</a:t>
            </a:fld>
            <a:r>
              <a:rPr lang="en-US" sz="1200">
                <a:solidFill>
                  <a:schemeClr val="bg1"/>
                </a:solidFill>
              </a:rPr>
              <a:t> [ </a:t>
            </a:r>
          </a:p>
        </p:txBody>
      </p:sp>
      <p:sp>
        <p:nvSpPr>
          <p:cNvPr id="15381"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defRPr/>
            </a:pPr>
            <a:r>
              <a:rPr lang="ar-SA" b="1" dirty="0" smtClean="0">
                <a:cs typeface="Al-Bahrani bold 1" pitchFamily="2" charset="-78"/>
              </a:rPr>
              <a:t>قيد </a:t>
            </a:r>
            <a:r>
              <a:rPr lang="ar-SA" b="1" dirty="0" err="1" smtClean="0">
                <a:cs typeface="Al-Bahrani bold 1" pitchFamily="2" charset="-78"/>
              </a:rPr>
              <a:t>التسوية:</a:t>
            </a:r>
            <a:endParaRPr lang="ar-SA" b="1" dirty="0" smtClean="0">
              <a:cs typeface="Al-Bahrani bold 1" pitchFamily="2" charset="-78"/>
            </a:endParaRPr>
          </a:p>
          <a:p>
            <a:pPr rtl="1">
              <a:defRPr/>
            </a:pPr>
            <a:r>
              <a:rPr lang="ar-SA" dirty="0" smtClean="0">
                <a:cs typeface="Al-Bahrani bold 1" pitchFamily="2" charset="-78"/>
              </a:rPr>
              <a:t>	10500 من </a:t>
            </a:r>
            <a:r>
              <a:rPr lang="ar-SA" dirty="0" err="1" smtClean="0">
                <a:cs typeface="Al-Bahrani bold 1" pitchFamily="2" charset="-78"/>
              </a:rPr>
              <a:t>حـ</a:t>
            </a:r>
            <a:r>
              <a:rPr lang="ar-SA" dirty="0" smtClean="0">
                <a:cs typeface="Al-Bahrani bold 1" pitchFamily="2" charset="-78"/>
              </a:rPr>
              <a:t>/ أدوات مكتبية مستخدمة</a:t>
            </a:r>
          </a:p>
          <a:p>
            <a:pPr rtl="1">
              <a:defRPr/>
            </a:pPr>
            <a:r>
              <a:rPr lang="ar-SA" dirty="0" smtClean="0">
                <a:cs typeface="Al-Bahrani bold 1" pitchFamily="2" charset="-78"/>
              </a:rPr>
              <a:t>		10500 إلى </a:t>
            </a:r>
            <a:r>
              <a:rPr lang="ar-SA" dirty="0" err="1" smtClean="0">
                <a:cs typeface="Al-Bahrani bold 1" pitchFamily="2" charset="-78"/>
              </a:rPr>
              <a:t>حـ</a:t>
            </a:r>
            <a:r>
              <a:rPr lang="ar-SA" dirty="0" smtClean="0">
                <a:cs typeface="Al-Bahrani bold 1" pitchFamily="2" charset="-78"/>
              </a:rPr>
              <a:t>/ الأدوات المكتبية</a:t>
            </a:r>
          </a:p>
          <a:p>
            <a:pPr rtl="1">
              <a:defRPr/>
            </a:pPr>
            <a:r>
              <a:rPr lang="ar-SA" b="1" dirty="0" smtClean="0">
                <a:cs typeface="Al-Bahrani bold 1" pitchFamily="2" charset="-78"/>
              </a:rPr>
              <a:t>قيد </a:t>
            </a:r>
            <a:r>
              <a:rPr lang="ar-SA" b="1" dirty="0" err="1" smtClean="0">
                <a:cs typeface="Al-Bahrani bold 1" pitchFamily="2" charset="-78"/>
              </a:rPr>
              <a:t>الإقفال:</a:t>
            </a:r>
            <a:endParaRPr lang="ar-SA" b="1" dirty="0" smtClean="0">
              <a:cs typeface="Al-Bahrani bold 1" pitchFamily="2" charset="-78"/>
            </a:endParaRPr>
          </a:p>
          <a:p>
            <a:pPr rtl="1">
              <a:defRPr/>
            </a:pPr>
            <a:r>
              <a:rPr lang="ar-SA" dirty="0" smtClean="0">
                <a:cs typeface="Al-Bahrani bold 1" pitchFamily="2" charset="-78"/>
              </a:rPr>
              <a:t>	10500 من </a:t>
            </a:r>
            <a:r>
              <a:rPr lang="ar-SA" dirty="0" err="1" smtClean="0">
                <a:cs typeface="Al-Bahrani bold 1" pitchFamily="2" charset="-78"/>
              </a:rPr>
              <a:t>حـ</a:t>
            </a:r>
            <a:r>
              <a:rPr lang="ar-SA" dirty="0" smtClean="0">
                <a:cs typeface="Al-Bahrani bold 1" pitchFamily="2" charset="-78"/>
              </a:rPr>
              <a:t>/ ملخص الدخل</a:t>
            </a:r>
          </a:p>
          <a:p>
            <a:pPr rtl="1">
              <a:defRPr/>
            </a:pPr>
            <a:r>
              <a:rPr lang="ar-SA" dirty="0" smtClean="0">
                <a:cs typeface="Al-Bahrani bold 1" pitchFamily="2" charset="-78"/>
              </a:rPr>
              <a:t>		10500 إلى </a:t>
            </a:r>
            <a:r>
              <a:rPr lang="ar-SA" dirty="0" err="1" smtClean="0">
                <a:cs typeface="Al-Bahrani bold 1" pitchFamily="2" charset="-78"/>
              </a:rPr>
              <a:t>حـ</a:t>
            </a:r>
            <a:r>
              <a:rPr lang="ar-SA" dirty="0" smtClean="0">
                <a:cs typeface="Al-Bahrani bold 1" pitchFamily="2" charset="-78"/>
              </a:rPr>
              <a:t>/ أدوات مكتبية مستخدمة</a:t>
            </a:r>
            <a:endParaRPr lang="en-GB" dirty="0" smtClean="0">
              <a:cs typeface="Al-Bahrani bold 1" pitchFamily="2" charset="-78"/>
            </a:endParaRPr>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62941425-5A7A-4492-A630-8C83F59AF14F}" type="slidenum">
              <a:rPr lang="ar-SA" sz="1200">
                <a:solidFill>
                  <a:schemeClr val="bg1"/>
                </a:solidFill>
              </a:rPr>
              <a:pPr/>
              <a:t>16</a:t>
            </a:fld>
            <a:r>
              <a:rPr lang="en-US" sz="1200">
                <a:solidFill>
                  <a:schemeClr val="bg1"/>
                </a:solidFill>
              </a:rPr>
              <a:t> [ </a:t>
            </a:r>
          </a:p>
        </p:txBody>
      </p:sp>
      <p:sp>
        <p:nvSpPr>
          <p:cNvPr id="16389"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6" name="Content Placeholder 5"/>
          <p:cNvSpPr>
            <a:spLocks noGrp="1"/>
          </p:cNvSpPr>
          <p:nvPr>
            <p:ph sz="quarter" idx="4294967295"/>
          </p:nvPr>
        </p:nvSpPr>
        <p:spPr>
          <a:xfrm>
            <a:off x="381000" y="1600200"/>
            <a:ext cx="9144000" cy="4191000"/>
          </a:xfrm>
          <a:solidFill>
            <a:schemeClr val="accent6">
              <a:lumMod val="20000"/>
              <a:lumOff val="80000"/>
            </a:schemeClr>
          </a:solidFill>
        </p:spPr>
        <p:txBody>
          <a:bodyPr/>
          <a:lstStyle/>
          <a:p>
            <a:pPr rtl="1">
              <a:buFont typeface="Arial" pitchFamily="34" charset="0"/>
              <a:buNone/>
              <a:defRPr/>
            </a:pPr>
            <a:r>
              <a:rPr lang="ar-SA" b="1" u="sng" dirty="0" smtClean="0">
                <a:cs typeface="Al-Bahrani bold 1" pitchFamily="2" charset="-78"/>
              </a:rPr>
              <a:t>3- تسوية الرواتب</a:t>
            </a:r>
          </a:p>
          <a:p>
            <a:pPr rtl="1">
              <a:buFont typeface="Arial" pitchFamily="34" charset="0"/>
              <a:buNone/>
              <a:defRPr/>
            </a:pPr>
            <a:endParaRPr lang="ar-SA" b="1" u="sng" dirty="0" smtClean="0">
              <a:cs typeface="Al-Bahrani bold 1" pitchFamily="2" charset="-78"/>
            </a:endParaRPr>
          </a:p>
          <a:p>
            <a:pPr rtl="1">
              <a:buNone/>
              <a:defRPr/>
            </a:pPr>
            <a:r>
              <a:rPr lang="ar-SA" sz="2800" b="1" dirty="0" smtClean="0">
                <a:cs typeface="Al-Bahrani bold 1" pitchFamily="2" charset="-78"/>
              </a:rPr>
              <a:t>مصروف الرواتب (الذي يخص السنة</a:t>
            </a:r>
            <a:r>
              <a:rPr lang="ar-SA" sz="2800" b="1" dirty="0" err="1" smtClean="0">
                <a:cs typeface="Al-Bahrani bold 1" pitchFamily="2" charset="-78"/>
              </a:rPr>
              <a:t>) </a:t>
            </a:r>
            <a:r>
              <a:rPr lang="ar-SA" sz="2800" b="1" dirty="0" smtClean="0">
                <a:cs typeface="Al-Bahrani bold 1" pitchFamily="2" charset="-78"/>
              </a:rPr>
              <a:t>= 25000 × 12 = 300000 </a:t>
            </a:r>
            <a:r>
              <a:rPr lang="ar-SA" sz="2800" b="1" dirty="0" err="1" smtClean="0">
                <a:cs typeface="Al-Bahrani bold 1" pitchFamily="2" charset="-78"/>
              </a:rPr>
              <a:t>ريال							 </a:t>
            </a:r>
            <a:r>
              <a:rPr lang="ar-SA" sz="2800" b="1" dirty="0" smtClean="0">
                <a:cs typeface="Al-Bahrani bold 1" pitchFamily="2" charset="-78"/>
              </a:rPr>
              <a:t>(مصروف -الدخل</a:t>
            </a:r>
            <a:r>
              <a:rPr lang="ar-SA" sz="2800" b="1" dirty="0" err="1" smtClean="0">
                <a:cs typeface="Al-Bahrani bold 1" pitchFamily="2" charset="-78"/>
              </a:rPr>
              <a:t>)</a:t>
            </a:r>
            <a:endParaRPr lang="ar-SA" sz="2800" b="1" dirty="0" smtClean="0">
              <a:cs typeface="Al-Bahrani bold 1" pitchFamily="2" charset="-78"/>
            </a:endParaRPr>
          </a:p>
          <a:p>
            <a:pPr rtl="1">
              <a:buNone/>
              <a:defRPr/>
            </a:pPr>
            <a:endParaRPr lang="ar-SA" sz="2200" dirty="0" smtClean="0">
              <a:cs typeface="Al-Bahrani bold 1" pitchFamily="2" charset="-78"/>
            </a:endParaRPr>
          </a:p>
          <a:p>
            <a:pPr rtl="1">
              <a:buFont typeface="Arial" pitchFamily="34" charset="0"/>
              <a:buNone/>
              <a:defRPr/>
            </a:pPr>
            <a:r>
              <a:rPr lang="ar-SA" b="1" dirty="0" smtClean="0">
                <a:cs typeface="Al-Bahrani bold 1" pitchFamily="2" charset="-78"/>
              </a:rPr>
              <a:t>الرواتب المستحقة = 300000- 260000 = 40000 </a:t>
            </a:r>
            <a:r>
              <a:rPr lang="ar-SA" b="1" dirty="0" err="1" smtClean="0">
                <a:cs typeface="Al-Bahrani bold 1" pitchFamily="2" charset="-78"/>
              </a:rPr>
              <a:t>ريال							 </a:t>
            </a:r>
            <a:r>
              <a:rPr lang="ar-SA" b="1" dirty="0" smtClean="0">
                <a:cs typeface="Al-Bahrani bold 1" pitchFamily="2" charset="-78"/>
              </a:rPr>
              <a:t>(خصوم متداولة – المركز المالي</a:t>
            </a:r>
            <a:r>
              <a:rPr lang="ar-SA" b="1" dirty="0" err="1" smtClean="0">
                <a:cs typeface="Al-Bahrani bold 1" pitchFamily="2" charset="-78"/>
              </a:rPr>
              <a:t>)</a:t>
            </a:r>
            <a:endParaRPr lang="ar-SA" b="1" dirty="0" smtClean="0">
              <a:cs typeface="Al-Bahrani bold 1" pitchFamily="2" charset="-78"/>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defRPr/>
            </a:pPr>
            <a:r>
              <a:rPr lang="ar-SA" b="1" dirty="0" smtClean="0">
                <a:cs typeface="Al-Bahrani bold 1" pitchFamily="2" charset="-78"/>
              </a:rPr>
              <a:t>قيد </a:t>
            </a:r>
            <a:r>
              <a:rPr lang="ar-SA" b="1" dirty="0" err="1" smtClean="0">
                <a:cs typeface="Al-Bahrani bold 1" pitchFamily="2" charset="-78"/>
              </a:rPr>
              <a:t>التسوية:</a:t>
            </a:r>
            <a:endParaRPr lang="ar-SA" b="1" dirty="0" smtClean="0">
              <a:cs typeface="Al-Bahrani bold 1" pitchFamily="2" charset="-78"/>
            </a:endParaRPr>
          </a:p>
          <a:p>
            <a:pPr rtl="1">
              <a:defRPr/>
            </a:pPr>
            <a:r>
              <a:rPr lang="ar-SA" dirty="0" smtClean="0">
                <a:cs typeface="Al-Bahrani bold 1" pitchFamily="2" charset="-78"/>
              </a:rPr>
              <a:t>	40000 من </a:t>
            </a:r>
            <a:r>
              <a:rPr lang="ar-SA" dirty="0" err="1" smtClean="0">
                <a:cs typeface="Al-Bahrani bold 1" pitchFamily="2" charset="-78"/>
              </a:rPr>
              <a:t>حـ</a:t>
            </a:r>
            <a:r>
              <a:rPr lang="ar-SA" dirty="0" smtClean="0">
                <a:cs typeface="Al-Bahrani bold 1" pitchFamily="2" charset="-78"/>
              </a:rPr>
              <a:t>/ مصروف الرواتب</a:t>
            </a:r>
          </a:p>
          <a:p>
            <a:pPr rtl="1">
              <a:defRPr/>
            </a:pPr>
            <a:r>
              <a:rPr lang="ar-SA" dirty="0" smtClean="0">
                <a:cs typeface="Al-Bahrani bold 1" pitchFamily="2" charset="-78"/>
              </a:rPr>
              <a:t>		40000 إلى </a:t>
            </a:r>
            <a:r>
              <a:rPr lang="ar-SA" dirty="0" err="1" smtClean="0">
                <a:cs typeface="Al-Bahrani bold 1" pitchFamily="2" charset="-78"/>
              </a:rPr>
              <a:t>حـ</a:t>
            </a:r>
            <a:r>
              <a:rPr lang="ar-SA" dirty="0" smtClean="0">
                <a:cs typeface="Al-Bahrani bold 1" pitchFamily="2" charset="-78"/>
              </a:rPr>
              <a:t>/ الرواتب المستحقة </a:t>
            </a:r>
          </a:p>
          <a:p>
            <a:pPr rtl="1">
              <a:defRPr/>
            </a:pPr>
            <a:r>
              <a:rPr lang="ar-SA" b="1" dirty="0" smtClean="0">
                <a:cs typeface="Al-Bahrani bold 1" pitchFamily="2" charset="-78"/>
              </a:rPr>
              <a:t>قيد </a:t>
            </a:r>
            <a:r>
              <a:rPr lang="ar-SA" b="1" dirty="0" err="1" smtClean="0">
                <a:cs typeface="Al-Bahrani bold 1" pitchFamily="2" charset="-78"/>
              </a:rPr>
              <a:t>الإقفال:</a:t>
            </a:r>
            <a:endParaRPr lang="ar-SA" b="1" dirty="0" smtClean="0">
              <a:cs typeface="Al-Bahrani bold 1" pitchFamily="2" charset="-78"/>
            </a:endParaRPr>
          </a:p>
          <a:p>
            <a:pPr rtl="1">
              <a:defRPr/>
            </a:pPr>
            <a:r>
              <a:rPr lang="ar-SA" dirty="0" smtClean="0">
                <a:cs typeface="Al-Bahrani bold 1" pitchFamily="2" charset="-78"/>
              </a:rPr>
              <a:t>	300000 من </a:t>
            </a:r>
            <a:r>
              <a:rPr lang="ar-SA" dirty="0" err="1" smtClean="0">
                <a:cs typeface="Al-Bahrani bold 1" pitchFamily="2" charset="-78"/>
              </a:rPr>
              <a:t>حـ</a:t>
            </a:r>
            <a:r>
              <a:rPr lang="ar-SA" dirty="0" smtClean="0">
                <a:cs typeface="Al-Bahrani bold 1" pitchFamily="2" charset="-78"/>
              </a:rPr>
              <a:t>/ ملخص الدخل</a:t>
            </a:r>
          </a:p>
          <a:p>
            <a:pPr rtl="1">
              <a:defRPr/>
            </a:pPr>
            <a:r>
              <a:rPr lang="ar-SA" dirty="0" smtClean="0">
                <a:cs typeface="Al-Bahrani bold 1" pitchFamily="2" charset="-78"/>
              </a:rPr>
              <a:t>		3000000 إلى </a:t>
            </a:r>
            <a:r>
              <a:rPr lang="ar-SA" dirty="0" err="1" smtClean="0">
                <a:cs typeface="Al-Bahrani bold 1" pitchFamily="2" charset="-78"/>
              </a:rPr>
              <a:t>حـ</a:t>
            </a:r>
            <a:r>
              <a:rPr lang="ar-SA" dirty="0" smtClean="0">
                <a:cs typeface="Al-Bahrani bold 1" pitchFamily="2" charset="-78"/>
              </a:rPr>
              <a:t>/ مصروف الرواتب</a:t>
            </a:r>
            <a:endParaRPr lang="en-GB" dirty="0" smtClean="0">
              <a:cs typeface="Al-Bahrani bold 1" pitchFamily="2" charset="-78"/>
            </a:endParaRPr>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p:cNvSpPr>
            <a:spLocks noGrp="1"/>
          </p:cNvSpPr>
          <p:nvPr>
            <p:ph sz="quarter" idx="4294967295"/>
          </p:nvPr>
        </p:nvSpPr>
        <p:spPr>
          <a:xfrm>
            <a:off x="381000" y="1600200"/>
            <a:ext cx="9144000" cy="4191000"/>
          </a:xfrm>
          <a:solidFill>
            <a:schemeClr val="accent6">
              <a:lumMod val="20000"/>
              <a:lumOff val="80000"/>
            </a:schemeClr>
          </a:solidFill>
        </p:spPr>
        <p:txBody>
          <a:bodyPr/>
          <a:lstStyle/>
          <a:p>
            <a:pPr rtl="1">
              <a:buFont typeface="Arial" pitchFamily="34" charset="0"/>
              <a:buNone/>
              <a:defRPr/>
            </a:pPr>
            <a:r>
              <a:rPr lang="ar-SA" b="1" u="sng" dirty="0" smtClean="0">
                <a:cs typeface="Al-Bahrani bold 1" pitchFamily="2" charset="-78"/>
              </a:rPr>
              <a:t>4- تسوية إيراد العقار</a:t>
            </a:r>
          </a:p>
          <a:p>
            <a:pPr rtl="1">
              <a:buFont typeface="Arial" pitchFamily="34" charset="0"/>
              <a:buNone/>
              <a:defRPr/>
            </a:pPr>
            <a:endParaRPr lang="ar-SA" b="1" u="sng" dirty="0" smtClean="0">
              <a:cs typeface="Al-Bahrani bold 1" pitchFamily="2" charset="-78"/>
            </a:endParaRPr>
          </a:p>
          <a:p>
            <a:pPr rtl="1">
              <a:buNone/>
              <a:defRPr/>
            </a:pPr>
            <a:r>
              <a:rPr lang="ar-SA" b="1" dirty="0" smtClean="0">
                <a:cs typeface="Al-Bahrani bold 1" pitchFamily="2" charset="-78"/>
              </a:rPr>
              <a:t>إيراد العقار  (الذي يخص السنة</a:t>
            </a:r>
            <a:r>
              <a:rPr lang="ar-SA" b="1" dirty="0" err="1" smtClean="0">
                <a:cs typeface="Al-Bahrani bold 1" pitchFamily="2" charset="-78"/>
              </a:rPr>
              <a:t>) </a:t>
            </a:r>
            <a:r>
              <a:rPr lang="ar-SA" b="1" dirty="0" smtClean="0">
                <a:cs typeface="Al-Bahrani bold 1" pitchFamily="2" charset="-78"/>
              </a:rPr>
              <a:t>= 240000 ÷ 3 = 80000 </a:t>
            </a:r>
            <a:r>
              <a:rPr lang="ar-SA" b="1" dirty="0" err="1" smtClean="0">
                <a:cs typeface="Al-Bahrani bold 1" pitchFamily="2" charset="-78"/>
              </a:rPr>
              <a:t>ريال								 (إيراد </a:t>
            </a:r>
            <a:r>
              <a:rPr lang="ar-SA" b="1" dirty="0" smtClean="0">
                <a:cs typeface="Al-Bahrani bold 1" pitchFamily="2" charset="-78"/>
              </a:rPr>
              <a:t>-الدخل</a:t>
            </a:r>
            <a:r>
              <a:rPr lang="ar-SA" b="1" dirty="0" err="1" smtClean="0">
                <a:cs typeface="Al-Bahrani bold 1" pitchFamily="2" charset="-78"/>
              </a:rPr>
              <a:t>)</a:t>
            </a:r>
            <a:endParaRPr lang="ar-SA" b="1" dirty="0" smtClean="0">
              <a:cs typeface="Al-Bahrani bold 1" pitchFamily="2" charset="-78"/>
            </a:endParaRPr>
          </a:p>
          <a:p>
            <a:pPr rtl="1">
              <a:buNone/>
              <a:defRPr/>
            </a:pPr>
            <a:endParaRPr lang="ar-SA" sz="2200" dirty="0" smtClean="0">
              <a:cs typeface="Al-Bahrani bold 1" pitchFamily="2" charset="-78"/>
            </a:endParaRPr>
          </a:p>
          <a:p>
            <a:pPr rtl="1">
              <a:buFont typeface="Arial" pitchFamily="34" charset="0"/>
              <a:buNone/>
              <a:defRPr/>
            </a:pPr>
            <a:r>
              <a:rPr lang="ar-SA" b="1" dirty="0" smtClean="0">
                <a:cs typeface="Al-Bahrani bold 1" pitchFamily="2" charset="-78"/>
              </a:rPr>
              <a:t>إيراد عقار مقدم = 240000 – 80000 = 160000 </a:t>
            </a:r>
            <a:r>
              <a:rPr lang="ar-SA" b="1" dirty="0" err="1" smtClean="0">
                <a:cs typeface="Al-Bahrani bold 1" pitchFamily="2" charset="-78"/>
              </a:rPr>
              <a:t>ريال							 </a:t>
            </a:r>
            <a:r>
              <a:rPr lang="ar-SA" b="1" dirty="0" smtClean="0">
                <a:cs typeface="Al-Bahrani bold 1" pitchFamily="2" charset="-78"/>
              </a:rPr>
              <a:t>(خصوم متداولة – المركز المالي</a:t>
            </a:r>
            <a:r>
              <a:rPr lang="ar-SA" b="1" dirty="0" err="1" smtClean="0">
                <a:cs typeface="Al-Bahrani bold 1" pitchFamily="2" charset="-78"/>
              </a:rPr>
              <a:t>)</a:t>
            </a:r>
            <a:endParaRPr lang="ar-SA" b="1" dirty="0" smtClean="0">
              <a:cs typeface="Al-Bahrani bold 1"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defRPr/>
            </a:pPr>
            <a:r>
              <a:rPr lang="ar-SA" b="1" dirty="0" smtClean="0">
                <a:cs typeface="Al-Bahrani bold 1" pitchFamily="2" charset="-78"/>
              </a:rPr>
              <a:t>قيد </a:t>
            </a:r>
            <a:r>
              <a:rPr lang="ar-SA" b="1" dirty="0" err="1" smtClean="0">
                <a:cs typeface="Al-Bahrani bold 1" pitchFamily="2" charset="-78"/>
              </a:rPr>
              <a:t>التسوية:</a:t>
            </a:r>
            <a:endParaRPr lang="ar-SA" b="1" dirty="0" smtClean="0">
              <a:cs typeface="Al-Bahrani bold 1" pitchFamily="2" charset="-78"/>
            </a:endParaRPr>
          </a:p>
          <a:p>
            <a:pPr rtl="1">
              <a:defRPr/>
            </a:pPr>
            <a:r>
              <a:rPr lang="ar-SA" dirty="0" smtClean="0">
                <a:cs typeface="Al-Bahrani bold 1" pitchFamily="2" charset="-78"/>
              </a:rPr>
              <a:t>	80000 من </a:t>
            </a:r>
            <a:r>
              <a:rPr lang="ar-SA" dirty="0" err="1" smtClean="0">
                <a:cs typeface="Al-Bahrani bold 1" pitchFamily="2" charset="-78"/>
              </a:rPr>
              <a:t>حـ</a:t>
            </a:r>
            <a:r>
              <a:rPr lang="ar-SA" dirty="0" smtClean="0">
                <a:cs typeface="Al-Bahrani bold 1" pitchFamily="2" charset="-78"/>
              </a:rPr>
              <a:t>/ ايراد عقار مقدم</a:t>
            </a:r>
          </a:p>
          <a:p>
            <a:pPr rtl="1">
              <a:defRPr/>
            </a:pPr>
            <a:r>
              <a:rPr lang="ar-SA" dirty="0" smtClean="0">
                <a:cs typeface="Al-Bahrani bold 1" pitchFamily="2" charset="-78"/>
              </a:rPr>
              <a:t>		 80000 إلى </a:t>
            </a:r>
            <a:r>
              <a:rPr lang="ar-SA" dirty="0" err="1" smtClean="0">
                <a:cs typeface="Al-Bahrani bold 1" pitchFamily="2" charset="-78"/>
              </a:rPr>
              <a:t>حـ</a:t>
            </a:r>
            <a:r>
              <a:rPr lang="ar-SA" dirty="0" smtClean="0">
                <a:cs typeface="Al-Bahrani bold 1" pitchFamily="2" charset="-78"/>
              </a:rPr>
              <a:t>/ ايراد عقار </a:t>
            </a:r>
          </a:p>
          <a:p>
            <a:pPr rtl="1">
              <a:defRPr/>
            </a:pPr>
            <a:r>
              <a:rPr lang="ar-SA" b="1" dirty="0" smtClean="0">
                <a:cs typeface="Al-Bahrani bold 1" pitchFamily="2" charset="-78"/>
              </a:rPr>
              <a:t>قيد </a:t>
            </a:r>
            <a:r>
              <a:rPr lang="ar-SA" b="1" dirty="0" err="1" smtClean="0">
                <a:cs typeface="Al-Bahrani bold 1" pitchFamily="2" charset="-78"/>
              </a:rPr>
              <a:t>الإقفال:</a:t>
            </a:r>
            <a:endParaRPr lang="ar-SA" b="1" dirty="0" smtClean="0">
              <a:cs typeface="Al-Bahrani bold 1" pitchFamily="2" charset="-78"/>
            </a:endParaRPr>
          </a:p>
          <a:p>
            <a:pPr rtl="1">
              <a:defRPr/>
            </a:pPr>
            <a:r>
              <a:rPr lang="ar-SA" dirty="0" smtClean="0">
                <a:cs typeface="Al-Bahrani bold 1" pitchFamily="2" charset="-78"/>
              </a:rPr>
              <a:t>	 80000 من </a:t>
            </a:r>
            <a:r>
              <a:rPr lang="ar-SA" dirty="0" err="1" smtClean="0">
                <a:cs typeface="Al-Bahrani bold 1" pitchFamily="2" charset="-78"/>
              </a:rPr>
              <a:t>حـ</a:t>
            </a:r>
            <a:r>
              <a:rPr lang="ar-SA" dirty="0" smtClean="0">
                <a:cs typeface="Al-Bahrani bold 1" pitchFamily="2" charset="-78"/>
              </a:rPr>
              <a:t>/ ايراد عقار </a:t>
            </a:r>
          </a:p>
          <a:p>
            <a:pPr rtl="1">
              <a:defRPr/>
            </a:pPr>
            <a:r>
              <a:rPr lang="ar-SA" dirty="0" smtClean="0">
                <a:cs typeface="Al-Bahrani bold 1" pitchFamily="2" charset="-78"/>
              </a:rPr>
              <a:t>		 80000 إلى </a:t>
            </a:r>
            <a:r>
              <a:rPr lang="ar-SA" dirty="0" err="1" smtClean="0">
                <a:cs typeface="Al-Bahrani bold 1" pitchFamily="2" charset="-78"/>
              </a:rPr>
              <a:t>حـ</a:t>
            </a:r>
            <a:r>
              <a:rPr lang="ar-SA" dirty="0" smtClean="0">
                <a:cs typeface="Al-Bahrani bold 1" pitchFamily="2" charset="-78"/>
              </a:rPr>
              <a:t>/ ملخص الدخل</a:t>
            </a:r>
            <a:endParaRPr lang="en-GB" dirty="0" smtClean="0">
              <a:cs typeface="Al-Bahrani bold 1" pitchFamily="2" charset="-78"/>
            </a:endParaRPr>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294967295"/>
          </p:nvPr>
        </p:nvSpPr>
        <p:spPr>
          <a:xfrm>
            <a:off x="381000" y="1600200"/>
            <a:ext cx="9144000" cy="4191000"/>
          </a:xfrm>
          <a:solidFill>
            <a:schemeClr val="accent6">
              <a:lumMod val="20000"/>
              <a:lumOff val="80000"/>
            </a:schemeClr>
          </a:solidFill>
        </p:spPr>
        <p:txBody>
          <a:bodyPr/>
          <a:lstStyle/>
          <a:p>
            <a:pPr rtl="1">
              <a:buFont typeface="Arial" pitchFamily="34" charset="0"/>
              <a:buNone/>
              <a:defRPr/>
            </a:pPr>
            <a:r>
              <a:rPr lang="ar-SA" b="1" u="sng" dirty="0" smtClean="0">
                <a:cs typeface="Al-Bahrani bold 1" pitchFamily="2" charset="-78"/>
              </a:rPr>
              <a:t>5- تسوية إيراد الاستثمارات</a:t>
            </a:r>
          </a:p>
          <a:p>
            <a:pPr rtl="1">
              <a:buFont typeface="Arial" pitchFamily="34" charset="0"/>
              <a:buNone/>
              <a:defRPr/>
            </a:pPr>
            <a:endParaRPr lang="ar-SA" b="1" u="sng" dirty="0" smtClean="0">
              <a:cs typeface="Al-Bahrani bold 1" pitchFamily="2" charset="-78"/>
            </a:endParaRPr>
          </a:p>
          <a:p>
            <a:pPr rtl="1">
              <a:buNone/>
              <a:defRPr/>
            </a:pPr>
            <a:r>
              <a:rPr lang="ar-SA" b="1" dirty="0" smtClean="0">
                <a:cs typeface="Al-Bahrani bold 1" pitchFamily="2" charset="-78"/>
              </a:rPr>
              <a:t>إيراد </a:t>
            </a:r>
            <a:r>
              <a:rPr lang="ar-SA" b="1" dirty="0" err="1" smtClean="0">
                <a:cs typeface="Al-Bahrani bold 1" pitchFamily="2" charset="-78"/>
              </a:rPr>
              <a:t>الاستثمار </a:t>
            </a:r>
            <a:r>
              <a:rPr lang="ar-SA" b="1" dirty="0" smtClean="0">
                <a:cs typeface="Al-Bahrani bold 1" pitchFamily="2" charset="-78"/>
              </a:rPr>
              <a:t>(الذي يخص العام</a:t>
            </a:r>
            <a:r>
              <a:rPr lang="ar-SA" b="1" dirty="0" err="1" smtClean="0">
                <a:cs typeface="Al-Bahrani bold 1" pitchFamily="2" charset="-78"/>
              </a:rPr>
              <a:t>) </a:t>
            </a:r>
            <a:r>
              <a:rPr lang="ar-SA" b="1" dirty="0" smtClean="0">
                <a:cs typeface="Al-Bahrani bold 1" pitchFamily="2" charset="-78"/>
              </a:rPr>
              <a:t>= 250000 × 10%  = </a:t>
            </a:r>
            <a:r>
              <a:rPr lang="ar-SA" b="1" dirty="0" err="1" smtClean="0">
                <a:cs typeface="Al-Bahrani bold 1" pitchFamily="2" charset="-78"/>
              </a:rPr>
              <a:t>25000ريال</a:t>
            </a:r>
            <a:r>
              <a:rPr lang="ar-SA" b="1" dirty="0" smtClean="0">
                <a:cs typeface="Al-Bahrani bold 1" pitchFamily="2" charset="-78"/>
              </a:rPr>
              <a:t>							 (ايراد -الدخل</a:t>
            </a:r>
            <a:r>
              <a:rPr lang="ar-SA" b="1" dirty="0" err="1" smtClean="0">
                <a:cs typeface="Al-Bahrani bold 1" pitchFamily="2" charset="-78"/>
              </a:rPr>
              <a:t>)</a:t>
            </a:r>
            <a:endParaRPr lang="ar-SA" b="1" dirty="0" smtClean="0">
              <a:cs typeface="Al-Bahrani bold 1" pitchFamily="2" charset="-78"/>
            </a:endParaRPr>
          </a:p>
          <a:p>
            <a:pPr rtl="1">
              <a:buNone/>
              <a:defRPr/>
            </a:pPr>
            <a:endParaRPr lang="ar-SA" sz="2200" dirty="0" smtClean="0">
              <a:cs typeface="Al-Bahrani bold 1" pitchFamily="2" charset="-78"/>
            </a:endParaRPr>
          </a:p>
          <a:p>
            <a:pPr rtl="1">
              <a:buFont typeface="Arial" pitchFamily="34" charset="0"/>
              <a:buNone/>
              <a:defRPr/>
            </a:pPr>
            <a:r>
              <a:rPr lang="ar-SA" b="1" dirty="0" smtClean="0">
                <a:cs typeface="Al-Bahrani bold 1" pitchFamily="2" charset="-78"/>
              </a:rPr>
              <a:t>إيراد استثمارات مستحق = 25000 – 22000= </a:t>
            </a:r>
            <a:r>
              <a:rPr lang="ar-SA" b="1" dirty="0" err="1" smtClean="0">
                <a:cs typeface="Al-Bahrani bold 1" pitchFamily="2" charset="-78"/>
              </a:rPr>
              <a:t>3000ريال</a:t>
            </a:r>
            <a:r>
              <a:rPr lang="ar-SA" b="1" dirty="0" smtClean="0">
                <a:cs typeface="Al-Bahrani bold 1" pitchFamily="2" charset="-78"/>
              </a:rPr>
              <a:t>								 (</a:t>
            </a:r>
            <a:r>
              <a:rPr lang="ar-SA" b="1" dirty="0" err="1" smtClean="0">
                <a:cs typeface="Al-Bahrani bold 1" pitchFamily="2" charset="-78"/>
              </a:rPr>
              <a:t>اصو</a:t>
            </a:r>
            <a:r>
              <a:rPr lang="ar-SA" b="1" dirty="0" smtClean="0">
                <a:cs typeface="Al-Bahrani bold 1" pitchFamily="2" charset="-78"/>
              </a:rPr>
              <a:t> </a:t>
            </a:r>
            <a:r>
              <a:rPr lang="ar-SA" b="1" dirty="0" err="1" smtClean="0">
                <a:cs typeface="Al-Bahrani bold 1" pitchFamily="2" charset="-78"/>
              </a:rPr>
              <a:t>متداولة </a:t>
            </a:r>
            <a:r>
              <a:rPr lang="ar-SA" b="1" dirty="0" smtClean="0">
                <a:cs typeface="Al-Bahrani bold 1" pitchFamily="2" charset="-78"/>
              </a:rPr>
              <a:t>– المركز المالي</a:t>
            </a:r>
            <a:r>
              <a:rPr lang="ar-SA" b="1" dirty="0" err="1" smtClean="0">
                <a:cs typeface="Al-Bahrani bold 1" pitchFamily="2" charset="-78"/>
              </a:rPr>
              <a:t>)</a:t>
            </a:r>
            <a:endParaRPr lang="ar-SA" b="1" dirty="0" smtClean="0">
              <a:cs typeface="Al-Bahrani bold 1" pitchFamily="2"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defRPr/>
            </a:pPr>
            <a:r>
              <a:rPr lang="ar-SA" b="1" dirty="0" smtClean="0">
                <a:cs typeface="Al-Bahrani bold 1" pitchFamily="2" charset="-78"/>
              </a:rPr>
              <a:t>قيد </a:t>
            </a:r>
            <a:r>
              <a:rPr lang="ar-SA" b="1" dirty="0" err="1" smtClean="0">
                <a:cs typeface="Al-Bahrani bold 1" pitchFamily="2" charset="-78"/>
              </a:rPr>
              <a:t>التسوية:</a:t>
            </a:r>
            <a:endParaRPr lang="ar-SA" b="1" dirty="0" smtClean="0">
              <a:cs typeface="Al-Bahrani bold 1" pitchFamily="2" charset="-78"/>
            </a:endParaRPr>
          </a:p>
          <a:p>
            <a:pPr rtl="1">
              <a:defRPr/>
            </a:pPr>
            <a:r>
              <a:rPr lang="ar-SA" dirty="0" smtClean="0">
                <a:cs typeface="Al-Bahrani bold 1" pitchFamily="2" charset="-78"/>
              </a:rPr>
              <a:t>	3000 من </a:t>
            </a:r>
            <a:r>
              <a:rPr lang="ar-SA" dirty="0" err="1" smtClean="0">
                <a:cs typeface="Al-Bahrani bold 1" pitchFamily="2" charset="-78"/>
              </a:rPr>
              <a:t>حـ</a:t>
            </a:r>
            <a:r>
              <a:rPr lang="ar-SA" dirty="0" smtClean="0">
                <a:cs typeface="Al-Bahrani bold 1" pitchFamily="2" charset="-78"/>
              </a:rPr>
              <a:t>/ إيراد استثمارات مستحق </a:t>
            </a:r>
          </a:p>
          <a:p>
            <a:pPr rtl="1">
              <a:defRPr/>
            </a:pPr>
            <a:r>
              <a:rPr lang="ar-SA" dirty="0" smtClean="0">
                <a:cs typeface="Al-Bahrani bold 1" pitchFamily="2" charset="-78"/>
              </a:rPr>
              <a:t>		 3000 إلى </a:t>
            </a:r>
            <a:r>
              <a:rPr lang="ar-SA" dirty="0" err="1" smtClean="0">
                <a:cs typeface="Al-Bahrani bold 1" pitchFamily="2" charset="-78"/>
              </a:rPr>
              <a:t>حـ</a:t>
            </a:r>
            <a:r>
              <a:rPr lang="ar-SA" dirty="0" smtClean="0">
                <a:cs typeface="Al-Bahrani bold 1" pitchFamily="2" charset="-78"/>
              </a:rPr>
              <a:t>/ إيراد استثمارات </a:t>
            </a:r>
          </a:p>
          <a:p>
            <a:pPr rtl="1">
              <a:defRPr/>
            </a:pPr>
            <a:r>
              <a:rPr lang="ar-SA" b="1" dirty="0" smtClean="0">
                <a:cs typeface="Al-Bahrani bold 1" pitchFamily="2" charset="-78"/>
              </a:rPr>
              <a:t>قيد </a:t>
            </a:r>
            <a:r>
              <a:rPr lang="ar-SA" b="1" dirty="0" err="1" smtClean="0">
                <a:cs typeface="Al-Bahrani bold 1" pitchFamily="2" charset="-78"/>
              </a:rPr>
              <a:t>الإقفال:</a:t>
            </a:r>
            <a:endParaRPr lang="ar-SA" b="1" dirty="0" smtClean="0">
              <a:cs typeface="Al-Bahrani bold 1" pitchFamily="2" charset="-78"/>
            </a:endParaRPr>
          </a:p>
          <a:p>
            <a:pPr rtl="1">
              <a:defRPr/>
            </a:pPr>
            <a:r>
              <a:rPr lang="ar-SA" dirty="0" smtClean="0">
                <a:cs typeface="Al-Bahrani bold 1" pitchFamily="2" charset="-78"/>
              </a:rPr>
              <a:t>	 25000 من </a:t>
            </a:r>
            <a:r>
              <a:rPr lang="ar-SA" dirty="0" err="1" smtClean="0">
                <a:cs typeface="Al-Bahrani bold 1" pitchFamily="2" charset="-78"/>
              </a:rPr>
              <a:t>حـ</a:t>
            </a:r>
            <a:r>
              <a:rPr lang="ar-SA" dirty="0" smtClean="0">
                <a:cs typeface="Al-Bahrani bold 1" pitchFamily="2" charset="-78"/>
              </a:rPr>
              <a:t>/ إيراد استثمارات </a:t>
            </a:r>
          </a:p>
          <a:p>
            <a:pPr rtl="1">
              <a:defRPr/>
            </a:pPr>
            <a:r>
              <a:rPr lang="ar-SA" dirty="0" smtClean="0">
                <a:cs typeface="Al-Bahrani bold 1" pitchFamily="2" charset="-78"/>
              </a:rPr>
              <a:t>		 25000 إلى </a:t>
            </a:r>
            <a:r>
              <a:rPr lang="ar-SA" dirty="0" err="1" smtClean="0">
                <a:cs typeface="Al-Bahrani bold 1" pitchFamily="2" charset="-78"/>
              </a:rPr>
              <a:t>حـ</a:t>
            </a:r>
            <a:r>
              <a:rPr lang="ar-SA" dirty="0" smtClean="0">
                <a:cs typeface="Al-Bahrani bold 1" pitchFamily="2" charset="-78"/>
              </a:rPr>
              <a:t>/ ملخص الدخل</a:t>
            </a:r>
            <a:endParaRPr lang="en-GB" dirty="0" smtClean="0">
              <a:cs typeface="Al-Bahrani bold 1" pitchFamily="2" charset="-78"/>
            </a:endParaRPr>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1009333" y="1417320"/>
          <a:ext cx="8439467" cy="4145280"/>
        </p:xfrm>
        <a:graphic>
          <a:graphicData uri="http://schemas.openxmlformats.org/drawingml/2006/table">
            <a:tbl>
              <a:tblPr rtl="1" firstRow="1" bandRow="1">
                <a:tableStyleId>{073A0DAA-6AF3-43AB-8588-CEC1D06C72B9}</a:tableStyleId>
              </a:tblPr>
              <a:tblGrid>
                <a:gridCol w="3981767"/>
                <a:gridCol w="4457700"/>
              </a:tblGrid>
              <a:tr h="370840">
                <a:tc gridSpan="2">
                  <a:txBody>
                    <a:bodyPr/>
                    <a:lstStyle/>
                    <a:p>
                      <a:pPr algn="ctr" rtl="1"/>
                      <a:r>
                        <a:rPr lang="ar-SA" sz="2400" b="1" dirty="0" smtClean="0">
                          <a:solidFill>
                            <a:schemeClr val="tx1"/>
                          </a:solidFill>
                          <a:cs typeface="Al-Bahrani bold 1" pitchFamily="2" charset="-78"/>
                        </a:rPr>
                        <a:t>ملخص الدخل</a:t>
                      </a:r>
                      <a:endParaRPr lang="ar-SA" sz="2400" b="1" dirty="0">
                        <a:solidFill>
                          <a:schemeClr val="tx1"/>
                        </a:solidFill>
                        <a:cs typeface="Al-Bahrani bold 1" pitchFamily="2" charset="-7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r" rtl="1"/>
                      <a:r>
                        <a:rPr lang="ar-SA" sz="2400" b="1" dirty="0" smtClean="0">
                          <a:solidFill>
                            <a:schemeClr val="tx1"/>
                          </a:solidFill>
                        </a:rPr>
                        <a:t>144000     مصروف</a:t>
                      </a:r>
                      <a:r>
                        <a:rPr lang="ar-SA" sz="2400" b="1" baseline="0" dirty="0" smtClean="0">
                          <a:solidFill>
                            <a:schemeClr val="tx1"/>
                          </a:solidFill>
                        </a:rPr>
                        <a:t> الإيجار</a:t>
                      </a:r>
                    </a:p>
                    <a:p>
                      <a:pPr algn="r" rtl="1"/>
                      <a:r>
                        <a:rPr lang="ar-SA" sz="2400" b="1" baseline="0" dirty="0" smtClean="0">
                          <a:solidFill>
                            <a:schemeClr val="tx1"/>
                          </a:solidFill>
                        </a:rPr>
                        <a:t>10500       أدوات مكتبية مستخدمة</a:t>
                      </a:r>
                    </a:p>
                    <a:p>
                      <a:pPr algn="r" rtl="1"/>
                      <a:r>
                        <a:rPr lang="ar-SA" sz="2400" b="1" baseline="0" dirty="0" smtClean="0">
                          <a:solidFill>
                            <a:schemeClr val="tx1"/>
                          </a:solidFill>
                        </a:rPr>
                        <a:t>300000     مصروف الرواتب</a:t>
                      </a:r>
                      <a:endParaRPr lang="ar-SA" sz="2400" b="1"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rtl="1"/>
                      <a:r>
                        <a:rPr lang="ar-SA" sz="2400" b="1" dirty="0" smtClean="0">
                          <a:solidFill>
                            <a:schemeClr val="tx1"/>
                          </a:solidFill>
                        </a:rPr>
                        <a:t>80000        إيراج عقار</a:t>
                      </a:r>
                    </a:p>
                    <a:p>
                      <a:pPr algn="r" rtl="1"/>
                      <a:r>
                        <a:rPr lang="ar-SA" sz="2400" b="1" dirty="0" smtClean="0">
                          <a:solidFill>
                            <a:schemeClr val="tx1"/>
                          </a:solidFill>
                        </a:rPr>
                        <a:t>25000        إيراد إستثمار</a:t>
                      </a:r>
                      <a:endParaRPr lang="ar-SA" sz="2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487680">
                <a:tc gridSpan="2">
                  <a:txBody>
                    <a:bodyPr/>
                    <a:lstStyle/>
                    <a:p>
                      <a:pPr algn="r" rtl="1"/>
                      <a:endParaRPr lang="ar-SA" sz="24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pPr rtl="1"/>
                      <a:endParaRPr lang="ar-SA"/>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gridSpan="2">
                  <a:txBody>
                    <a:bodyPr/>
                    <a:lstStyle/>
                    <a:p>
                      <a:pPr algn="ctr" rtl="1"/>
                      <a:r>
                        <a:rPr lang="ar-SA" sz="2400" b="1" dirty="0" smtClean="0">
                          <a:solidFill>
                            <a:schemeClr val="tx1"/>
                          </a:solidFill>
                          <a:cs typeface="Al-Bahrani bold 1" pitchFamily="2" charset="-78"/>
                        </a:rPr>
                        <a:t>قائمة المركز المالي</a:t>
                      </a:r>
                      <a:endParaRPr lang="ar-SA" sz="2400" b="1" dirty="0">
                        <a:solidFill>
                          <a:schemeClr val="tx1"/>
                        </a:solidFill>
                        <a:cs typeface="Al-Bahrani bold 1" pitchFamily="2" charset="-7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rtl="1"/>
                      <a:r>
                        <a:rPr lang="ar-SA" sz="2400" b="1" u="sng" dirty="0" smtClean="0">
                          <a:solidFill>
                            <a:schemeClr val="tx1"/>
                          </a:solidFill>
                        </a:rPr>
                        <a:t>أصول</a:t>
                      </a:r>
                      <a:r>
                        <a:rPr lang="ar-SA" sz="2400" b="1" u="sng" baseline="0" dirty="0" smtClean="0">
                          <a:solidFill>
                            <a:schemeClr val="tx1"/>
                          </a:solidFill>
                        </a:rPr>
                        <a:t> متداولة</a:t>
                      </a:r>
                    </a:p>
                    <a:p>
                      <a:pPr algn="r" rtl="1"/>
                      <a:r>
                        <a:rPr lang="ar-SA" sz="2400" b="1" baseline="0" dirty="0" smtClean="0">
                          <a:solidFill>
                            <a:schemeClr val="tx1"/>
                          </a:solidFill>
                        </a:rPr>
                        <a:t>72000       إيجار مقدم</a:t>
                      </a:r>
                    </a:p>
                    <a:p>
                      <a:pPr algn="r" rtl="1"/>
                      <a:r>
                        <a:rPr lang="ar-SA" sz="2400" b="1" baseline="0" dirty="0" smtClean="0">
                          <a:solidFill>
                            <a:schemeClr val="tx1"/>
                          </a:solidFill>
                        </a:rPr>
                        <a:t>4500         أدوات مكتبية</a:t>
                      </a:r>
                    </a:p>
                    <a:p>
                      <a:pPr algn="r" rtl="1"/>
                      <a:r>
                        <a:rPr lang="ar-SA" sz="2400" b="1" baseline="0" dirty="0" smtClean="0">
                          <a:solidFill>
                            <a:schemeClr val="tx1"/>
                          </a:solidFill>
                        </a:rPr>
                        <a:t>3000         أيراد استثمار مستحق</a:t>
                      </a:r>
                      <a:endParaRPr lang="ar-SA" sz="2400" b="1"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rtl="1"/>
                      <a:r>
                        <a:rPr lang="ar-SA" sz="2400" b="1" u="sng" dirty="0" smtClean="0">
                          <a:solidFill>
                            <a:schemeClr val="tx1"/>
                          </a:solidFill>
                        </a:rPr>
                        <a:t>خصوم متداولة</a:t>
                      </a:r>
                    </a:p>
                    <a:p>
                      <a:pPr algn="r" rtl="1"/>
                      <a:r>
                        <a:rPr lang="ar-SA" sz="2400" b="1" dirty="0" smtClean="0">
                          <a:solidFill>
                            <a:schemeClr val="tx1"/>
                          </a:solidFill>
                        </a:rPr>
                        <a:t>40000       رواتب مستحقة</a:t>
                      </a:r>
                    </a:p>
                    <a:p>
                      <a:pPr algn="r" rtl="1"/>
                      <a:r>
                        <a:rPr lang="ar-SA" sz="2400" b="1" dirty="0" smtClean="0">
                          <a:solidFill>
                            <a:schemeClr val="tx1"/>
                          </a:solidFill>
                        </a:rPr>
                        <a:t>160000</a:t>
                      </a:r>
                      <a:r>
                        <a:rPr lang="ar-SA" sz="2400" b="1" baseline="0" dirty="0" smtClean="0">
                          <a:solidFill>
                            <a:schemeClr val="tx1"/>
                          </a:solidFill>
                        </a:rPr>
                        <a:t>     إيراد عقار مقدم</a:t>
                      </a:r>
                      <a:endParaRPr lang="ar-SA" sz="2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9156"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9157"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
        <p:nvSpPr>
          <p:cNvPr id="49159" name="Footer Placeholder 4"/>
          <p:cNvSpPr txBox="1">
            <a:spLocks noGrp="1"/>
          </p:cNvSpPr>
          <p:nvPr/>
        </p:nvSpPr>
        <p:spPr bwMode="auto">
          <a:xfrm>
            <a:off x="2057400" y="4876800"/>
            <a:ext cx="4292600" cy="457200"/>
          </a:xfrm>
          <a:prstGeom prst="rect">
            <a:avLst/>
          </a:prstGeom>
          <a:noFill/>
          <a:ln w="9525">
            <a:noFill/>
            <a:miter lim="800000"/>
            <a:headEnd/>
            <a:tailEnd/>
          </a:ln>
        </p:spPr>
        <p:txBody>
          <a:bodyPr/>
          <a:lstStyle/>
          <a:p>
            <a:endParaRPr lang="en-US" sz="20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2700</TotalTime>
  <Words>642</Words>
  <Application>Microsoft Office PowerPoint</Application>
  <PresentationFormat>A4 Paper (210x297 mm)</PresentationFormat>
  <Paragraphs>150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المحاضرة الرابعة عشر</vt:lpstr>
      <vt:lpstr>Slide 3</vt:lpstr>
      <vt:lpstr>Slide 4</vt:lpstr>
      <vt:lpstr>Slide 5</vt:lpstr>
      <vt:lpstr>Slide 6</vt:lpstr>
      <vt:lpstr>Slide 7</vt:lpstr>
      <vt:lpstr>Slide 8</vt:lpstr>
      <vt:lpstr>Slide 9</vt:lpstr>
      <vt:lpstr>    </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zalhmeli</cp:lastModifiedBy>
  <cp:revision>224</cp:revision>
  <dcterms:created xsi:type="dcterms:W3CDTF">2009-10-14T19:14:34Z</dcterms:created>
  <dcterms:modified xsi:type="dcterms:W3CDTF">2013-11-27T07:12:53Z</dcterms:modified>
</cp:coreProperties>
</file>