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66"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70" d="100"/>
          <a:sy n="70" d="100"/>
        </p:scale>
        <p:origin x="-1218"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3/21/2011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1460449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a:fld id="{A8DE61CB-B53D-4CC6-B32A-7B36D2EEFA52}" type="slidenum">
              <a:rPr lang="ar-SA" sz="1200"/>
              <a:pPr rtl="1"/>
              <a:t>5</a:t>
            </a:fld>
            <a:endParaRPr lang="en-US" sz="1200"/>
          </a:p>
        </p:txBody>
      </p:sp>
      <p:sp>
        <p:nvSpPr>
          <p:cNvPr id="307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07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a:fld id="{A836C326-06C5-4D1D-A5A7-F5F84A049836}" type="slidenum">
              <a:rPr lang="ar-SA" sz="1200"/>
              <a:pPr rtl="1"/>
              <a:t>8</a:t>
            </a:fld>
            <a:endParaRPr lang="en-US" sz="1200"/>
          </a:p>
        </p:txBody>
      </p:sp>
      <p:sp>
        <p:nvSpPr>
          <p:cNvPr id="317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174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a:fld id="{67E32F40-AFB5-4EC9-B945-97B314897ACC}" type="slidenum">
              <a:rPr lang="ar-SA" sz="1200"/>
              <a:pPr rtl="1"/>
              <a:t>13</a:t>
            </a:fld>
            <a:endParaRPr lang="en-US" sz="1200"/>
          </a:p>
        </p:txBody>
      </p:sp>
      <p:sp>
        <p:nvSpPr>
          <p:cNvPr id="327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277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a:fld id="{ADFCAFCB-7E55-40AD-BA3A-3B2A51DC8EA5}" type="slidenum">
              <a:rPr lang="ar-SA" sz="1200"/>
              <a:pPr rtl="1"/>
              <a:t>14</a:t>
            </a:fld>
            <a:endParaRPr lang="en-US" sz="1200"/>
          </a:p>
        </p:txBody>
      </p:sp>
      <p:sp>
        <p:nvSpPr>
          <p:cNvPr id="337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379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a:fld id="{6EF9684B-16E7-4450-8558-B1F9257970B9}" type="slidenum">
              <a:rPr lang="ar-SA" sz="1200"/>
              <a:pPr rtl="1"/>
              <a:t>15</a:t>
            </a:fld>
            <a:endParaRPr lang="en-US" sz="1200"/>
          </a:p>
        </p:txBody>
      </p:sp>
      <p:sp>
        <p:nvSpPr>
          <p:cNvPr id="348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482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a:fld id="{E17B0007-6BFF-46B3-817F-49E912AF55F2}" type="slidenum">
              <a:rPr lang="ar-SA" sz="1200"/>
              <a:pPr rtl="1"/>
              <a:t>16</a:t>
            </a:fld>
            <a:endParaRPr lang="en-US" sz="1200"/>
          </a:p>
        </p:txBody>
      </p:sp>
      <p:sp>
        <p:nvSpPr>
          <p:cNvPr id="358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58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a:fld id="{094F2D31-5E8F-4B23-876D-5C109981E131}" type="slidenum">
              <a:rPr lang="ar-SA" sz="1200"/>
              <a:pPr rtl="1"/>
              <a:t>17</a:t>
            </a:fld>
            <a:endParaRPr lang="en-US" sz="1200"/>
          </a:p>
        </p:txBody>
      </p:sp>
      <p:sp>
        <p:nvSpPr>
          <p:cNvPr id="368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686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txBox="1">
            <a:spLocks noGrp="1" noChangeArrowheads="1"/>
          </p:cNvSpPr>
          <p:nvPr/>
        </p:nvSpPr>
        <p:spPr bwMode="auto">
          <a:xfrm>
            <a:off x="1588" y="8685213"/>
            <a:ext cx="2971800" cy="457200"/>
          </a:xfrm>
          <a:prstGeom prst="rect">
            <a:avLst/>
          </a:prstGeom>
          <a:noFill/>
          <a:ln w="9525">
            <a:noFill/>
            <a:miter lim="800000"/>
            <a:headEnd/>
            <a:tailEnd/>
          </a:ln>
        </p:spPr>
        <p:txBody>
          <a:bodyPr anchor="b"/>
          <a:lstStyle/>
          <a:p>
            <a:pPr rtl="1"/>
            <a:fld id="{9D4BD8BB-4A10-42FE-9E93-3B792C0A77C6}" type="slidenum">
              <a:rPr lang="ar-SA" sz="1200"/>
              <a:pPr rtl="1"/>
              <a:t>23</a:t>
            </a:fld>
            <a:endParaRPr lang="en-US" sz="1200"/>
          </a:p>
        </p:txBody>
      </p:sp>
      <p:sp>
        <p:nvSpPr>
          <p:cNvPr id="378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789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gi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r>
              <a:rPr lang="ar-EG" sz="3700" b="1" dirty="0">
                <a:solidFill>
                  <a:srgbClr val="376092"/>
                </a:solidFill>
                <a:latin typeface="AYM Wadiy S_U normal."/>
                <a:cs typeface="Times New Roman" pitchFamily="18" charset="0"/>
              </a:rPr>
              <a:t>اسم </a:t>
            </a:r>
            <a:r>
              <a:rPr lang="ar-EG" sz="3700" b="1" dirty="0" smtClean="0">
                <a:solidFill>
                  <a:srgbClr val="376092"/>
                </a:solidFill>
                <a:latin typeface="AYM Wadiy S_U normal."/>
                <a:cs typeface="Times New Roman" pitchFamily="18" charset="0"/>
              </a:rPr>
              <a:t>المقرر</a:t>
            </a:r>
            <a:endParaRPr lang="ar-SA" sz="3700" b="1" dirty="0">
              <a:solidFill>
                <a:srgbClr val="376092"/>
              </a:solidFill>
              <a:latin typeface="AYM Wadiy S_U normal."/>
              <a:cs typeface="Times New Roman" pitchFamily="18" charset="0"/>
            </a:endParaRPr>
          </a:p>
          <a:p>
            <a:pPr algn="ctr"/>
            <a:r>
              <a:rPr lang="ar-SA" sz="3200" b="1" dirty="0" smtClean="0">
                <a:solidFill>
                  <a:srgbClr val="376092"/>
                </a:solidFill>
              </a:rPr>
              <a:t>الصحة واللياقة </a:t>
            </a:r>
          </a:p>
          <a:p>
            <a:pPr algn="ct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SA" sz="2600" b="1" dirty="0" smtClean="0">
                <a:solidFill>
                  <a:srgbClr val="7F7F7F"/>
                </a:solidFill>
                <a:latin typeface="Calibri" pitchFamily="34" charset="0"/>
                <a:cs typeface="Times New Roman" pitchFamily="18" charset="0"/>
              </a:rPr>
              <a:t>د.عبدالحكيم جواد المطر</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الثالثة عشرة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dirty="0" smtClean="0">
                <a:solidFill>
                  <a:schemeClr val="accent2"/>
                </a:solidFill>
                <a:cs typeface="Arial" pitchFamily="34" charset="0"/>
              </a:rPr>
              <a:t>الضغوط النفسية</a:t>
            </a:r>
            <a:endParaRPr lang="en-US" dirty="0" smtClean="0">
              <a:solidFill>
                <a:schemeClr val="accent2"/>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EG" dirty="0" smtClean="0"/>
              <a:t>الفهرس</a:t>
            </a:r>
            <a:endParaRPr lang="en-US" dirty="0"/>
          </a:p>
        </p:txBody>
      </p:sp>
      <p:sp>
        <p:nvSpPr>
          <p:cNvPr id="7171" name="Text Placeholder 5"/>
          <p:cNvSpPr>
            <a:spLocks noGrp="1"/>
          </p:cNvSpPr>
          <p:nvPr>
            <p:ph idx="1"/>
          </p:nvPr>
        </p:nvSpPr>
        <p:spPr/>
        <p:txBody>
          <a:bodyPr/>
          <a:lstStyle/>
          <a:p>
            <a:pPr rtl="1">
              <a:buFont typeface="Arial" pitchFamily="34" charset="0"/>
              <a:buChar char="•"/>
            </a:pPr>
            <a:r>
              <a:rPr lang="ar-SA" b="1" smtClean="0">
                <a:cs typeface="Arial" pitchFamily="34" charset="0"/>
              </a:rPr>
              <a:t>تعريف الضغوط</a:t>
            </a:r>
          </a:p>
          <a:p>
            <a:pPr rtl="1">
              <a:buFont typeface="Arial" pitchFamily="34" charset="0"/>
              <a:buChar char="•"/>
            </a:pPr>
            <a:r>
              <a:rPr lang="ar-SA" b="1" smtClean="0">
                <a:cs typeface="Arial" pitchFamily="34" charset="0"/>
              </a:rPr>
              <a:t>أنواع الضغوط</a:t>
            </a:r>
          </a:p>
          <a:p>
            <a:pPr rtl="1">
              <a:buFont typeface="Arial" pitchFamily="34" charset="0"/>
              <a:buChar char="•"/>
            </a:pPr>
            <a:r>
              <a:rPr lang="ar-SA" b="1" smtClean="0">
                <a:cs typeface="Arial" pitchFamily="34" charset="0"/>
              </a:rPr>
              <a:t>مصادر الضغوط</a:t>
            </a:r>
          </a:p>
          <a:p>
            <a:pPr rtl="1">
              <a:buFont typeface="Arial" pitchFamily="34" charset="0"/>
              <a:buChar char="•"/>
            </a:pPr>
            <a:r>
              <a:rPr lang="ar-SA" b="1" smtClean="0">
                <a:cs typeface="Arial" pitchFamily="34" charset="0"/>
              </a:rPr>
              <a:t>أساليب التعامل مع الضغوط</a:t>
            </a:r>
          </a:p>
          <a:p>
            <a:pPr rtl="1">
              <a:buFont typeface="Arial" pitchFamily="34" charset="0"/>
              <a:buChar char="•"/>
            </a:pPr>
            <a:r>
              <a:rPr lang="ar-SA" b="1" smtClean="0">
                <a:cs typeface="Arial" pitchFamily="34" charset="0"/>
              </a:rPr>
              <a:t>النشاط البدني والضغوط</a:t>
            </a:r>
            <a:r>
              <a:rPr lang="en-US" smtClean="0">
                <a:cs typeface="Arial" pitchFamily="34" charset="0"/>
              </a:rPr>
              <a:t> </a:t>
            </a:r>
            <a:endParaRPr lang="ar-EG" smtClean="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idx="4294967295"/>
          </p:nvPr>
        </p:nvSpPr>
        <p:spPr/>
        <p:txBody>
          <a:bodyPr/>
          <a:lstStyle/>
          <a:p>
            <a:pPr algn="ctr"/>
            <a:r>
              <a:rPr lang="ar-SA" smtClean="0">
                <a:cs typeface="Arial" pitchFamily="34" charset="0"/>
              </a:rPr>
              <a:t>تعريف الضغوط</a:t>
            </a:r>
            <a:endParaRPr lang="en-US" smtClean="0">
              <a:cs typeface="Arial" pitchFamily="34" charset="0"/>
            </a:endParaRPr>
          </a:p>
        </p:txBody>
      </p:sp>
      <p:sp>
        <p:nvSpPr>
          <p:cNvPr id="8195" name="Rectangle 3"/>
          <p:cNvSpPr>
            <a:spLocks noGrp="1"/>
          </p:cNvSpPr>
          <p:nvPr>
            <p:ph type="body" idx="4294967295"/>
          </p:nvPr>
        </p:nvSpPr>
        <p:spPr/>
        <p:txBody>
          <a:bodyPr/>
          <a:lstStyle/>
          <a:p>
            <a:pPr rtl="1" eaLnBrk="1" hangingPunct="1">
              <a:spcBef>
                <a:spcPct val="0"/>
              </a:spcBef>
              <a:buFontTx/>
              <a:buNone/>
            </a:pPr>
            <a:r>
              <a:rPr lang="ar-SA" b="1" smtClean="0">
                <a:cs typeface="Arial" pitchFamily="34" charset="0"/>
              </a:rPr>
              <a:t>الأحداث أو المتغيرات البيئية في حياة الفرد اليومية، وهذه المتغيرات ربما تكون مؤلمة تحدث بعض الآثار الفسيولوجية.</a:t>
            </a:r>
          </a:p>
          <a:p>
            <a:pPr rtl="1" eaLnBrk="1" hangingPunct="1">
              <a:spcBef>
                <a:spcPct val="0"/>
              </a:spcBef>
              <a:buFontTx/>
              <a:buNone/>
            </a:pPr>
            <a:endParaRPr lang="ar-SA" b="1" smtClean="0">
              <a:cs typeface="Arial" pitchFamily="34" charset="0"/>
            </a:endParaRPr>
          </a:p>
          <a:p>
            <a:pPr rtl="1" eaLnBrk="1" hangingPunct="1">
              <a:spcBef>
                <a:spcPct val="0"/>
              </a:spcBef>
              <a:buFontTx/>
              <a:buNone/>
            </a:pPr>
            <a:r>
              <a:rPr lang="ar-SA" b="1" smtClean="0">
                <a:cs typeface="Arial" pitchFamily="34" charset="0"/>
              </a:rPr>
              <a:t>أن تلك التأثيرات تختلف من شخص إلى آخر تبعاً لتكوين شخصيته وخصائصه النفسية التي تميزه عن الآخرين، وهي فروق فردية بين الأفراد.</a:t>
            </a:r>
            <a:endParaRPr lang="en-US" b="1" smtClean="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2"/>
          <p:cNvSpPr>
            <a:spLocks noChangeArrowheads="1"/>
          </p:cNvSpPr>
          <p:nvPr/>
        </p:nvSpPr>
        <p:spPr bwMode="auto">
          <a:xfrm>
            <a:off x="2378075" y="404813"/>
            <a:ext cx="5461000" cy="863600"/>
          </a:xfrm>
          <a:prstGeom prst="ribbon">
            <a:avLst>
              <a:gd name="adj1" fmla="val 12500"/>
              <a:gd name="adj2" fmla="val 50000"/>
            </a:avLst>
          </a:prstGeom>
          <a:gradFill rotWithShape="1">
            <a:gsLst>
              <a:gs pos="0">
                <a:srgbClr val="FFFF99"/>
              </a:gs>
              <a:gs pos="100000">
                <a:srgbClr val="FF0066"/>
              </a:gs>
            </a:gsLst>
            <a:path path="rect">
              <a:fillToRect l="50000" t="50000" r="50000" b="50000"/>
            </a:path>
          </a:gradFill>
          <a:ln w="9525">
            <a:solidFill>
              <a:schemeClr val="tx1"/>
            </a:solidFill>
            <a:round/>
            <a:headEnd/>
            <a:tailEnd/>
          </a:ln>
        </p:spPr>
        <p:txBody>
          <a:bodyPr wrap="none" anchor="ctr"/>
          <a:lstStyle/>
          <a:p>
            <a:pPr algn="ctr" rtl="1"/>
            <a:r>
              <a:rPr lang="ar-EG" sz="2400" b="1"/>
              <a:t>انواع الضغوط</a:t>
            </a:r>
            <a:endParaRPr lang="en-US" sz="2400" b="1"/>
          </a:p>
        </p:txBody>
      </p:sp>
      <p:sp>
        <p:nvSpPr>
          <p:cNvPr id="12291" name="AutoShape 3"/>
          <p:cNvSpPr>
            <a:spLocks noChangeArrowheads="1"/>
          </p:cNvSpPr>
          <p:nvPr/>
        </p:nvSpPr>
        <p:spPr bwMode="auto">
          <a:xfrm>
            <a:off x="5613400" y="1828800"/>
            <a:ext cx="2654300" cy="792163"/>
          </a:xfrm>
          <a:prstGeom prst="roundRect">
            <a:avLst>
              <a:gd name="adj" fmla="val 16667"/>
            </a:avLst>
          </a:prstGeom>
          <a:gradFill rotWithShape="1">
            <a:gsLst>
              <a:gs pos="0">
                <a:srgbClr val="FFFF00"/>
              </a:gs>
              <a:gs pos="100000">
                <a:srgbClr val="FF0066"/>
              </a:gs>
            </a:gsLst>
            <a:path path="shape">
              <a:fillToRect l="50000" t="50000" r="50000" b="50000"/>
            </a:path>
          </a:gradFill>
          <a:ln w="9525">
            <a:round/>
            <a:headEnd/>
            <a:tailEnd/>
          </a:ln>
          <a:scene3d>
            <a:camera prst="legacyObliqueBottomLeft"/>
            <a:lightRig rig="legacyFlat3" dir="t"/>
          </a:scene3d>
          <a:sp3d extrusionH="430200" prstMaterial="legacyMatte">
            <a:bevelT w="13500" h="13500" prst="angle"/>
            <a:bevelB w="13500" h="13500" prst="angle"/>
            <a:extrusionClr>
              <a:srgbClr val="FFFF00"/>
            </a:extrusionClr>
          </a:sp3d>
        </p:spPr>
        <p:txBody>
          <a:bodyPr wrap="none" anchor="ctr">
            <a:flatTx/>
          </a:bodyPr>
          <a:lstStyle/>
          <a:p>
            <a:pPr algn="ctr" rtl="1"/>
            <a:r>
              <a:rPr lang="ar-EG" sz="3200" b="1">
                <a:latin typeface="Times New Roman" pitchFamily="18" charset="0"/>
                <a:cs typeface="Andalus" pitchFamily="2" charset="-78"/>
              </a:rPr>
              <a:t>الضغوط الاجتماعية</a:t>
            </a:r>
            <a:endParaRPr lang="en-US" sz="3200" b="1">
              <a:latin typeface="Times New Roman" pitchFamily="18" charset="0"/>
              <a:cs typeface="Andalus" pitchFamily="2" charset="-78"/>
            </a:endParaRPr>
          </a:p>
        </p:txBody>
      </p:sp>
      <p:sp>
        <p:nvSpPr>
          <p:cNvPr id="12292" name="AutoShape 4"/>
          <p:cNvSpPr>
            <a:spLocks noChangeArrowheads="1"/>
          </p:cNvSpPr>
          <p:nvPr/>
        </p:nvSpPr>
        <p:spPr bwMode="auto">
          <a:xfrm>
            <a:off x="1911350" y="1916113"/>
            <a:ext cx="2808288" cy="792162"/>
          </a:xfrm>
          <a:prstGeom prst="roundRect">
            <a:avLst>
              <a:gd name="adj" fmla="val 16667"/>
            </a:avLst>
          </a:prstGeom>
          <a:gradFill rotWithShape="1">
            <a:gsLst>
              <a:gs pos="0">
                <a:srgbClr val="FFFF00"/>
              </a:gs>
              <a:gs pos="100000">
                <a:srgbClr val="FF0066"/>
              </a:gs>
            </a:gsLst>
            <a:path path="shape">
              <a:fillToRect l="50000" t="50000" r="50000" b="50000"/>
            </a:path>
          </a:gradFill>
          <a:ln w="9525">
            <a:round/>
            <a:headEnd/>
            <a:tailEnd/>
          </a:ln>
          <a:scene3d>
            <a:camera prst="legacyObliqueBottomLeft"/>
            <a:lightRig rig="legacyFlat3" dir="t"/>
          </a:scene3d>
          <a:sp3d extrusionH="430200" prstMaterial="legacyMatte">
            <a:bevelT w="13500" h="13500" prst="angle"/>
            <a:bevelB w="13500" h="13500" prst="angle"/>
            <a:extrusionClr>
              <a:srgbClr val="FFFF00"/>
            </a:extrusionClr>
          </a:sp3d>
        </p:spPr>
        <p:txBody>
          <a:bodyPr wrap="none" anchor="ctr">
            <a:flatTx/>
          </a:bodyPr>
          <a:lstStyle/>
          <a:p>
            <a:pPr algn="ctr" rtl="1"/>
            <a:r>
              <a:rPr lang="ar-EG" sz="2400" b="1"/>
              <a:t>ضغوط العمل</a:t>
            </a:r>
            <a:endParaRPr lang="en-US" sz="2400" b="1"/>
          </a:p>
        </p:txBody>
      </p:sp>
      <p:sp>
        <p:nvSpPr>
          <p:cNvPr id="12293" name="AutoShape 5"/>
          <p:cNvSpPr>
            <a:spLocks noChangeArrowheads="1"/>
          </p:cNvSpPr>
          <p:nvPr/>
        </p:nvSpPr>
        <p:spPr bwMode="auto">
          <a:xfrm>
            <a:off x="6980238" y="3213100"/>
            <a:ext cx="2808287" cy="792163"/>
          </a:xfrm>
          <a:prstGeom prst="roundRect">
            <a:avLst>
              <a:gd name="adj" fmla="val 16667"/>
            </a:avLst>
          </a:prstGeom>
          <a:gradFill rotWithShape="1">
            <a:gsLst>
              <a:gs pos="0">
                <a:srgbClr val="FFFF00"/>
              </a:gs>
              <a:gs pos="100000">
                <a:srgbClr val="FF0066"/>
              </a:gs>
            </a:gsLst>
            <a:path path="shape">
              <a:fillToRect l="50000" t="50000" r="50000" b="50000"/>
            </a:path>
          </a:gradFill>
          <a:ln w="9525">
            <a:round/>
            <a:headEnd/>
            <a:tailEnd/>
          </a:ln>
          <a:scene3d>
            <a:camera prst="legacyObliqueBottomLeft"/>
            <a:lightRig rig="legacyFlat3" dir="t"/>
          </a:scene3d>
          <a:sp3d extrusionH="430200" prstMaterial="legacyMatte">
            <a:bevelT w="13500" h="13500" prst="angle"/>
            <a:bevelB w="13500" h="13500" prst="angle"/>
            <a:extrusionClr>
              <a:srgbClr val="FFFF00"/>
            </a:extrusionClr>
          </a:sp3d>
        </p:spPr>
        <p:txBody>
          <a:bodyPr wrap="none" anchor="ctr">
            <a:flatTx/>
          </a:bodyPr>
          <a:lstStyle/>
          <a:p>
            <a:pPr algn="ctr" rtl="1"/>
            <a:r>
              <a:rPr lang="ar-EG" sz="2400" b="1"/>
              <a:t>الضغوط الاقتصادية</a:t>
            </a:r>
            <a:endParaRPr lang="en-US" sz="2400" b="1"/>
          </a:p>
        </p:txBody>
      </p:sp>
      <p:sp>
        <p:nvSpPr>
          <p:cNvPr id="12294" name="AutoShape 6"/>
          <p:cNvSpPr>
            <a:spLocks noChangeArrowheads="1"/>
          </p:cNvSpPr>
          <p:nvPr/>
        </p:nvSpPr>
        <p:spPr bwMode="auto">
          <a:xfrm>
            <a:off x="271463" y="3213100"/>
            <a:ext cx="2887662" cy="863600"/>
          </a:xfrm>
          <a:prstGeom prst="roundRect">
            <a:avLst>
              <a:gd name="adj" fmla="val 16667"/>
            </a:avLst>
          </a:prstGeom>
          <a:gradFill rotWithShape="1">
            <a:gsLst>
              <a:gs pos="0">
                <a:srgbClr val="FFFF00"/>
              </a:gs>
              <a:gs pos="100000">
                <a:srgbClr val="FF0066"/>
              </a:gs>
            </a:gsLst>
            <a:path path="shape">
              <a:fillToRect l="50000" t="50000" r="50000" b="50000"/>
            </a:path>
          </a:gradFill>
          <a:ln w="9525">
            <a:round/>
            <a:headEnd/>
            <a:tailEnd/>
          </a:ln>
          <a:scene3d>
            <a:camera prst="legacyObliqueBottomLeft"/>
            <a:lightRig rig="legacyFlat3" dir="t"/>
          </a:scene3d>
          <a:sp3d extrusionH="430200" prstMaterial="legacyMatte">
            <a:bevelT w="13500" h="13500" prst="angle"/>
            <a:bevelB w="13500" h="13500" prst="angle"/>
            <a:extrusionClr>
              <a:srgbClr val="FFFF00"/>
            </a:extrusionClr>
          </a:sp3d>
        </p:spPr>
        <p:txBody>
          <a:bodyPr wrap="none" anchor="ctr">
            <a:flatTx/>
          </a:bodyPr>
          <a:lstStyle/>
          <a:p>
            <a:pPr algn="ctr" rtl="1"/>
            <a:endParaRPr lang="ar-EG"/>
          </a:p>
          <a:p>
            <a:pPr algn="ctr" rtl="1"/>
            <a:r>
              <a:rPr lang="ar-EG" sz="2400" b="1"/>
              <a:t>الضغوط الدراسية</a:t>
            </a:r>
            <a:endParaRPr lang="en-US" sz="2400" b="1"/>
          </a:p>
          <a:p>
            <a:pPr algn="ctr" rtl="1"/>
            <a:endParaRPr lang="en-US" sz="2400" b="1"/>
          </a:p>
        </p:txBody>
      </p:sp>
      <p:sp>
        <p:nvSpPr>
          <p:cNvPr id="12295" name="AutoShape 7"/>
          <p:cNvSpPr>
            <a:spLocks noChangeArrowheads="1"/>
          </p:cNvSpPr>
          <p:nvPr/>
        </p:nvSpPr>
        <p:spPr bwMode="auto">
          <a:xfrm>
            <a:off x="3219450" y="4572000"/>
            <a:ext cx="4552950" cy="792163"/>
          </a:xfrm>
          <a:prstGeom prst="roundRect">
            <a:avLst>
              <a:gd name="adj" fmla="val 16667"/>
            </a:avLst>
          </a:prstGeom>
          <a:gradFill rotWithShape="1">
            <a:gsLst>
              <a:gs pos="0">
                <a:srgbClr val="FFFF00"/>
              </a:gs>
              <a:gs pos="100000">
                <a:srgbClr val="FF0066"/>
              </a:gs>
            </a:gsLst>
            <a:path path="shape">
              <a:fillToRect l="50000" t="50000" r="50000" b="50000"/>
            </a:path>
          </a:gradFill>
          <a:ln w="9525">
            <a:round/>
            <a:headEnd/>
            <a:tailEnd/>
          </a:ln>
          <a:scene3d>
            <a:camera prst="legacyObliqueBottomLeft"/>
            <a:lightRig rig="legacyFlat3" dir="t"/>
          </a:scene3d>
          <a:sp3d extrusionH="430200" prstMaterial="legacyMatte">
            <a:bevelT w="13500" h="13500" prst="angle"/>
            <a:bevelB w="13500" h="13500" prst="angle"/>
            <a:extrusionClr>
              <a:srgbClr val="FFFF00"/>
            </a:extrusionClr>
          </a:sp3d>
        </p:spPr>
        <p:txBody>
          <a:bodyPr wrap="none" anchor="ctr">
            <a:flatTx/>
          </a:bodyPr>
          <a:lstStyle/>
          <a:p>
            <a:pPr algn="ctr" rtl="1"/>
            <a:endParaRPr lang="ar-EG"/>
          </a:p>
          <a:p>
            <a:pPr algn="ctr" rtl="1"/>
            <a:r>
              <a:rPr lang="ar-EG" sz="2400" b="1"/>
              <a:t>الضغوط العاطفية</a:t>
            </a:r>
            <a:endParaRPr lang="en-US" sz="2400" b="1"/>
          </a:p>
          <a:p>
            <a:pPr algn="ctr" rtl="1"/>
            <a:endParaRPr lang="en-US" sz="2400" b="1"/>
          </a:p>
        </p:txBody>
      </p:sp>
      <p:sp>
        <p:nvSpPr>
          <p:cNvPr id="12297" name="AutoShape 9"/>
          <p:cNvSpPr>
            <a:spLocks noChangeArrowheads="1"/>
          </p:cNvSpPr>
          <p:nvPr/>
        </p:nvSpPr>
        <p:spPr bwMode="auto">
          <a:xfrm>
            <a:off x="3705225" y="3284538"/>
            <a:ext cx="2808288" cy="792162"/>
          </a:xfrm>
          <a:prstGeom prst="roundRect">
            <a:avLst>
              <a:gd name="adj" fmla="val 16667"/>
            </a:avLst>
          </a:prstGeom>
          <a:gradFill rotWithShape="1">
            <a:gsLst>
              <a:gs pos="0">
                <a:srgbClr val="FFFF00"/>
              </a:gs>
              <a:gs pos="100000">
                <a:srgbClr val="FF0066"/>
              </a:gs>
            </a:gsLst>
            <a:path path="shape">
              <a:fillToRect l="50000" t="50000" r="50000" b="50000"/>
            </a:path>
          </a:gradFill>
          <a:ln w="9525">
            <a:round/>
            <a:headEnd/>
            <a:tailEnd/>
          </a:ln>
          <a:scene3d>
            <a:camera prst="legacyObliqueBottomLeft"/>
            <a:lightRig rig="legacyFlat3" dir="t"/>
          </a:scene3d>
          <a:sp3d extrusionH="430200" prstMaterial="legacyMatte">
            <a:bevelT w="13500" h="13500" prst="angle"/>
            <a:bevelB w="13500" h="13500" prst="angle"/>
            <a:extrusionClr>
              <a:srgbClr val="FFFF00"/>
            </a:extrusionClr>
          </a:sp3d>
        </p:spPr>
        <p:txBody>
          <a:bodyPr wrap="none" anchor="ctr">
            <a:flatTx/>
          </a:bodyPr>
          <a:lstStyle/>
          <a:p>
            <a:pPr algn="ctr" rtl="1"/>
            <a:r>
              <a:rPr lang="ar-EG" sz="2400" b="1"/>
              <a:t>الضغوط الاسرية</a:t>
            </a:r>
            <a:endParaRPr lang="en-US" sz="2400" b="1"/>
          </a:p>
        </p:txBody>
      </p:sp>
      <p:pic>
        <p:nvPicPr>
          <p:cNvPr id="9225" name="Picture 10" descr="star8"/>
          <p:cNvPicPr>
            <a:picLocks noChangeAspect="1" noChangeArrowheads="1" noCrop="1"/>
          </p:cNvPicPr>
          <p:nvPr/>
        </p:nvPicPr>
        <p:blipFill>
          <a:blip r:embed="rId3" cstate="print"/>
          <a:srcRect/>
          <a:stretch>
            <a:fillRect/>
          </a:stretch>
        </p:blipFill>
        <p:spPr bwMode="auto">
          <a:xfrm>
            <a:off x="6438900" y="2895600"/>
            <a:ext cx="390525" cy="360363"/>
          </a:xfrm>
          <a:prstGeom prst="rect">
            <a:avLst/>
          </a:prstGeom>
          <a:noFill/>
          <a:ln w="9525">
            <a:noFill/>
            <a:miter lim="800000"/>
            <a:headEnd/>
            <a:tailEnd/>
          </a:ln>
        </p:spPr>
      </p:pic>
      <p:pic>
        <p:nvPicPr>
          <p:cNvPr id="9226" name="Picture 11" descr="star8"/>
          <p:cNvPicPr>
            <a:picLocks noChangeAspect="1" noChangeArrowheads="1" noCrop="1"/>
          </p:cNvPicPr>
          <p:nvPr/>
        </p:nvPicPr>
        <p:blipFill>
          <a:blip r:embed="rId3" cstate="print"/>
          <a:srcRect/>
          <a:stretch>
            <a:fillRect/>
          </a:stretch>
        </p:blipFill>
        <p:spPr bwMode="auto">
          <a:xfrm>
            <a:off x="3076575" y="2819400"/>
            <a:ext cx="390525" cy="360363"/>
          </a:xfrm>
          <a:prstGeom prst="rect">
            <a:avLst/>
          </a:prstGeom>
          <a:noFill/>
          <a:ln w="9525">
            <a:noFill/>
            <a:miter lim="800000"/>
            <a:headEnd/>
            <a:tailEnd/>
          </a:ln>
        </p:spPr>
      </p:pic>
      <p:pic>
        <p:nvPicPr>
          <p:cNvPr id="9227" name="Picture 12" descr="star8"/>
          <p:cNvPicPr>
            <a:picLocks noChangeAspect="1" noChangeArrowheads="1" noCrop="1"/>
          </p:cNvPicPr>
          <p:nvPr/>
        </p:nvPicPr>
        <p:blipFill>
          <a:blip r:embed="rId3" cstate="print"/>
          <a:srcRect/>
          <a:stretch>
            <a:fillRect/>
          </a:stretch>
        </p:blipFill>
        <p:spPr bwMode="auto">
          <a:xfrm>
            <a:off x="4800600" y="5334000"/>
            <a:ext cx="390525" cy="360363"/>
          </a:xfrm>
          <a:prstGeom prst="rect">
            <a:avLst/>
          </a:prstGeom>
          <a:noFill/>
          <a:ln w="9525">
            <a:noFill/>
            <a:miter lim="800000"/>
            <a:headEnd/>
            <a:tailEnd/>
          </a:ln>
        </p:spPr>
      </p:pic>
      <p:pic>
        <p:nvPicPr>
          <p:cNvPr id="9228" name="Picture 13" descr="w6ww6w20050424003040159fk1960"/>
          <p:cNvPicPr>
            <a:picLocks noChangeAspect="1" noChangeArrowheads="1" noCrop="1"/>
          </p:cNvPicPr>
          <p:nvPr/>
        </p:nvPicPr>
        <p:blipFill>
          <a:blip r:embed="rId4" cstate="print"/>
          <a:srcRect/>
          <a:stretch>
            <a:fillRect/>
          </a:stretch>
        </p:blipFill>
        <p:spPr bwMode="auto">
          <a:xfrm>
            <a:off x="1730375" y="5772150"/>
            <a:ext cx="7019925" cy="8572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strips(downLeft)">
                                      <p:cBhvr>
                                        <p:cTn id="7" dur="2000"/>
                                        <p:tgtEl>
                                          <p:spTgt spid="12290"/>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2291"/>
                                        </p:tgtEl>
                                        <p:attrNameLst>
                                          <p:attrName>style.visibility</p:attrName>
                                        </p:attrNameLst>
                                      </p:cBhvr>
                                      <p:to>
                                        <p:strVal val="visible"/>
                                      </p:to>
                                    </p:set>
                                    <p:anim calcmode="lin" valueType="num">
                                      <p:cBhvr>
                                        <p:cTn id="12" dur="1000" fill="hold"/>
                                        <p:tgtEl>
                                          <p:spTgt spid="12291"/>
                                        </p:tgtEl>
                                        <p:attrNameLst>
                                          <p:attrName>ppt_w</p:attrName>
                                        </p:attrNameLst>
                                      </p:cBhvr>
                                      <p:tavLst>
                                        <p:tav tm="0">
                                          <p:val>
                                            <p:strVal val="#ppt_w*0.70"/>
                                          </p:val>
                                        </p:tav>
                                        <p:tav tm="100000">
                                          <p:val>
                                            <p:strVal val="#ppt_w"/>
                                          </p:val>
                                        </p:tav>
                                      </p:tavLst>
                                    </p:anim>
                                    <p:anim calcmode="lin" valueType="num">
                                      <p:cBhvr>
                                        <p:cTn id="13" dur="1000" fill="hold"/>
                                        <p:tgtEl>
                                          <p:spTgt spid="12291"/>
                                        </p:tgtEl>
                                        <p:attrNameLst>
                                          <p:attrName>ppt_h</p:attrName>
                                        </p:attrNameLst>
                                      </p:cBhvr>
                                      <p:tavLst>
                                        <p:tav tm="0">
                                          <p:val>
                                            <p:strVal val="#ppt_h"/>
                                          </p:val>
                                        </p:tav>
                                        <p:tav tm="100000">
                                          <p:val>
                                            <p:strVal val="#ppt_h"/>
                                          </p:val>
                                        </p:tav>
                                      </p:tavLst>
                                    </p:anim>
                                    <p:animEffect transition="in" filter="fade">
                                      <p:cBhvr>
                                        <p:cTn id="14" dur="1000"/>
                                        <p:tgtEl>
                                          <p:spTgt spid="12291"/>
                                        </p:tgtEl>
                                      </p:cBhvr>
                                    </p:animEffect>
                                  </p:childTnLst>
                                </p:cTn>
                              </p:par>
                            </p:childTnLst>
                          </p:cTn>
                        </p:par>
                        <p:par>
                          <p:cTn id="15" fill="hold">
                            <p:stCondLst>
                              <p:cond delay="1000"/>
                            </p:stCondLst>
                            <p:childTnLst>
                              <p:par>
                                <p:cTn id="16" presetID="55" presetClass="entr" presetSubtype="0" fill="hold" nodeType="afterEffect">
                                  <p:stCondLst>
                                    <p:cond delay="0"/>
                                  </p:stCondLst>
                                  <p:childTnLst>
                                    <p:set>
                                      <p:cBhvr>
                                        <p:cTn id="17" dur="1" fill="hold">
                                          <p:stCondLst>
                                            <p:cond delay="0"/>
                                          </p:stCondLst>
                                        </p:cTn>
                                        <p:tgtEl>
                                          <p:spTgt spid="12292"/>
                                        </p:tgtEl>
                                        <p:attrNameLst>
                                          <p:attrName>style.visibility</p:attrName>
                                        </p:attrNameLst>
                                      </p:cBhvr>
                                      <p:to>
                                        <p:strVal val="visible"/>
                                      </p:to>
                                    </p:set>
                                    <p:anim calcmode="lin" valueType="num">
                                      <p:cBhvr>
                                        <p:cTn id="18" dur="1000" fill="hold"/>
                                        <p:tgtEl>
                                          <p:spTgt spid="12292"/>
                                        </p:tgtEl>
                                        <p:attrNameLst>
                                          <p:attrName>ppt_w</p:attrName>
                                        </p:attrNameLst>
                                      </p:cBhvr>
                                      <p:tavLst>
                                        <p:tav tm="0">
                                          <p:val>
                                            <p:strVal val="#ppt_w*0.70"/>
                                          </p:val>
                                        </p:tav>
                                        <p:tav tm="100000">
                                          <p:val>
                                            <p:strVal val="#ppt_w"/>
                                          </p:val>
                                        </p:tav>
                                      </p:tavLst>
                                    </p:anim>
                                    <p:anim calcmode="lin" valueType="num">
                                      <p:cBhvr>
                                        <p:cTn id="19" dur="1000" fill="hold"/>
                                        <p:tgtEl>
                                          <p:spTgt spid="12292"/>
                                        </p:tgtEl>
                                        <p:attrNameLst>
                                          <p:attrName>ppt_h</p:attrName>
                                        </p:attrNameLst>
                                      </p:cBhvr>
                                      <p:tavLst>
                                        <p:tav tm="0">
                                          <p:val>
                                            <p:strVal val="#ppt_h"/>
                                          </p:val>
                                        </p:tav>
                                        <p:tav tm="100000">
                                          <p:val>
                                            <p:strVal val="#ppt_h"/>
                                          </p:val>
                                        </p:tav>
                                      </p:tavLst>
                                    </p:anim>
                                    <p:animEffect transition="in" filter="fade">
                                      <p:cBhvr>
                                        <p:cTn id="20" dur="1000"/>
                                        <p:tgtEl>
                                          <p:spTgt spid="12292"/>
                                        </p:tgtEl>
                                      </p:cBhvr>
                                    </p:animEffect>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nodeType="clickEffect">
                                  <p:stCondLst>
                                    <p:cond delay="0"/>
                                  </p:stCondLst>
                                  <p:childTnLst>
                                    <p:set>
                                      <p:cBhvr>
                                        <p:cTn id="24" dur="1" fill="hold">
                                          <p:stCondLst>
                                            <p:cond delay="0"/>
                                          </p:stCondLst>
                                        </p:cTn>
                                        <p:tgtEl>
                                          <p:spTgt spid="12293"/>
                                        </p:tgtEl>
                                        <p:attrNameLst>
                                          <p:attrName>style.visibility</p:attrName>
                                        </p:attrNameLst>
                                      </p:cBhvr>
                                      <p:to>
                                        <p:strVal val="visible"/>
                                      </p:to>
                                    </p:set>
                                    <p:anim calcmode="lin" valueType="num">
                                      <p:cBhvr>
                                        <p:cTn id="25" dur="1000" fill="hold"/>
                                        <p:tgtEl>
                                          <p:spTgt spid="12293"/>
                                        </p:tgtEl>
                                        <p:attrNameLst>
                                          <p:attrName>ppt_w</p:attrName>
                                        </p:attrNameLst>
                                      </p:cBhvr>
                                      <p:tavLst>
                                        <p:tav tm="0">
                                          <p:val>
                                            <p:strVal val="#ppt_w*0.70"/>
                                          </p:val>
                                        </p:tav>
                                        <p:tav tm="100000">
                                          <p:val>
                                            <p:strVal val="#ppt_w"/>
                                          </p:val>
                                        </p:tav>
                                      </p:tavLst>
                                    </p:anim>
                                    <p:anim calcmode="lin" valueType="num">
                                      <p:cBhvr>
                                        <p:cTn id="26" dur="1000" fill="hold"/>
                                        <p:tgtEl>
                                          <p:spTgt spid="12293"/>
                                        </p:tgtEl>
                                        <p:attrNameLst>
                                          <p:attrName>ppt_h</p:attrName>
                                        </p:attrNameLst>
                                      </p:cBhvr>
                                      <p:tavLst>
                                        <p:tav tm="0">
                                          <p:val>
                                            <p:strVal val="#ppt_h"/>
                                          </p:val>
                                        </p:tav>
                                        <p:tav tm="100000">
                                          <p:val>
                                            <p:strVal val="#ppt_h"/>
                                          </p:val>
                                        </p:tav>
                                      </p:tavLst>
                                    </p:anim>
                                    <p:animEffect transition="in" filter="fade">
                                      <p:cBhvr>
                                        <p:cTn id="27" dur="1000"/>
                                        <p:tgtEl>
                                          <p:spTgt spid="12293"/>
                                        </p:tgtEl>
                                      </p:cBhvr>
                                    </p:animEffect>
                                  </p:childTnLst>
                                </p:cTn>
                              </p:par>
                            </p:childTnLst>
                          </p:cTn>
                        </p:par>
                        <p:par>
                          <p:cTn id="28" fill="hold">
                            <p:stCondLst>
                              <p:cond delay="1000"/>
                            </p:stCondLst>
                            <p:childTnLst>
                              <p:par>
                                <p:cTn id="29" presetID="55" presetClass="entr" presetSubtype="0" fill="hold" nodeType="afterEffect">
                                  <p:stCondLst>
                                    <p:cond delay="0"/>
                                  </p:stCondLst>
                                  <p:childTnLst>
                                    <p:set>
                                      <p:cBhvr>
                                        <p:cTn id="30" dur="1" fill="hold">
                                          <p:stCondLst>
                                            <p:cond delay="0"/>
                                          </p:stCondLst>
                                        </p:cTn>
                                        <p:tgtEl>
                                          <p:spTgt spid="12297"/>
                                        </p:tgtEl>
                                        <p:attrNameLst>
                                          <p:attrName>style.visibility</p:attrName>
                                        </p:attrNameLst>
                                      </p:cBhvr>
                                      <p:to>
                                        <p:strVal val="visible"/>
                                      </p:to>
                                    </p:set>
                                    <p:anim calcmode="lin" valueType="num">
                                      <p:cBhvr>
                                        <p:cTn id="31" dur="1000" fill="hold"/>
                                        <p:tgtEl>
                                          <p:spTgt spid="12297"/>
                                        </p:tgtEl>
                                        <p:attrNameLst>
                                          <p:attrName>ppt_w</p:attrName>
                                        </p:attrNameLst>
                                      </p:cBhvr>
                                      <p:tavLst>
                                        <p:tav tm="0">
                                          <p:val>
                                            <p:strVal val="#ppt_w*0.70"/>
                                          </p:val>
                                        </p:tav>
                                        <p:tav tm="100000">
                                          <p:val>
                                            <p:strVal val="#ppt_w"/>
                                          </p:val>
                                        </p:tav>
                                      </p:tavLst>
                                    </p:anim>
                                    <p:anim calcmode="lin" valueType="num">
                                      <p:cBhvr>
                                        <p:cTn id="32" dur="1000" fill="hold"/>
                                        <p:tgtEl>
                                          <p:spTgt spid="12297"/>
                                        </p:tgtEl>
                                        <p:attrNameLst>
                                          <p:attrName>ppt_h</p:attrName>
                                        </p:attrNameLst>
                                      </p:cBhvr>
                                      <p:tavLst>
                                        <p:tav tm="0">
                                          <p:val>
                                            <p:strVal val="#ppt_h"/>
                                          </p:val>
                                        </p:tav>
                                        <p:tav tm="100000">
                                          <p:val>
                                            <p:strVal val="#ppt_h"/>
                                          </p:val>
                                        </p:tav>
                                      </p:tavLst>
                                    </p:anim>
                                    <p:animEffect transition="in" filter="fade">
                                      <p:cBhvr>
                                        <p:cTn id="33" dur="1000"/>
                                        <p:tgtEl>
                                          <p:spTgt spid="12297"/>
                                        </p:tgtEl>
                                      </p:cBhvr>
                                    </p:animEffect>
                                  </p:childTnLst>
                                </p:cTn>
                              </p:par>
                            </p:childTnLst>
                          </p:cTn>
                        </p:par>
                        <p:par>
                          <p:cTn id="34" fill="hold">
                            <p:stCondLst>
                              <p:cond delay="2000"/>
                            </p:stCondLst>
                            <p:childTnLst>
                              <p:par>
                                <p:cTn id="35" presetID="55" presetClass="entr" presetSubtype="0" fill="hold" nodeType="afterEffect">
                                  <p:stCondLst>
                                    <p:cond delay="0"/>
                                  </p:stCondLst>
                                  <p:childTnLst>
                                    <p:set>
                                      <p:cBhvr>
                                        <p:cTn id="36" dur="1" fill="hold">
                                          <p:stCondLst>
                                            <p:cond delay="0"/>
                                          </p:stCondLst>
                                        </p:cTn>
                                        <p:tgtEl>
                                          <p:spTgt spid="12294"/>
                                        </p:tgtEl>
                                        <p:attrNameLst>
                                          <p:attrName>style.visibility</p:attrName>
                                        </p:attrNameLst>
                                      </p:cBhvr>
                                      <p:to>
                                        <p:strVal val="visible"/>
                                      </p:to>
                                    </p:set>
                                    <p:anim calcmode="lin" valueType="num">
                                      <p:cBhvr>
                                        <p:cTn id="37" dur="1000" fill="hold"/>
                                        <p:tgtEl>
                                          <p:spTgt spid="12294"/>
                                        </p:tgtEl>
                                        <p:attrNameLst>
                                          <p:attrName>ppt_w</p:attrName>
                                        </p:attrNameLst>
                                      </p:cBhvr>
                                      <p:tavLst>
                                        <p:tav tm="0">
                                          <p:val>
                                            <p:strVal val="#ppt_w*0.70"/>
                                          </p:val>
                                        </p:tav>
                                        <p:tav tm="100000">
                                          <p:val>
                                            <p:strVal val="#ppt_w"/>
                                          </p:val>
                                        </p:tav>
                                      </p:tavLst>
                                    </p:anim>
                                    <p:anim calcmode="lin" valueType="num">
                                      <p:cBhvr>
                                        <p:cTn id="38" dur="1000" fill="hold"/>
                                        <p:tgtEl>
                                          <p:spTgt spid="12294"/>
                                        </p:tgtEl>
                                        <p:attrNameLst>
                                          <p:attrName>ppt_h</p:attrName>
                                        </p:attrNameLst>
                                      </p:cBhvr>
                                      <p:tavLst>
                                        <p:tav tm="0">
                                          <p:val>
                                            <p:strVal val="#ppt_h"/>
                                          </p:val>
                                        </p:tav>
                                        <p:tav tm="100000">
                                          <p:val>
                                            <p:strVal val="#ppt_h"/>
                                          </p:val>
                                        </p:tav>
                                      </p:tavLst>
                                    </p:anim>
                                    <p:animEffect transition="in" filter="fade">
                                      <p:cBhvr>
                                        <p:cTn id="39" dur="1000"/>
                                        <p:tgtEl>
                                          <p:spTgt spid="12294"/>
                                        </p:tgtEl>
                                      </p:cBhvr>
                                    </p:animEffect>
                                  </p:childTnLst>
                                </p:cTn>
                              </p:par>
                            </p:childTnLst>
                          </p:cTn>
                        </p:par>
                      </p:childTnLst>
                    </p:cTn>
                  </p:par>
                  <p:par>
                    <p:cTn id="40" fill="hold">
                      <p:stCondLst>
                        <p:cond delay="indefinite"/>
                      </p:stCondLst>
                      <p:childTnLst>
                        <p:par>
                          <p:cTn id="41" fill="hold">
                            <p:stCondLst>
                              <p:cond delay="0"/>
                            </p:stCondLst>
                            <p:childTnLst>
                              <p:par>
                                <p:cTn id="42" presetID="55" presetClass="entr" presetSubtype="0" fill="hold" nodeType="clickEffect">
                                  <p:stCondLst>
                                    <p:cond delay="0"/>
                                  </p:stCondLst>
                                  <p:childTnLst>
                                    <p:set>
                                      <p:cBhvr>
                                        <p:cTn id="43" dur="1" fill="hold">
                                          <p:stCondLst>
                                            <p:cond delay="0"/>
                                          </p:stCondLst>
                                        </p:cTn>
                                        <p:tgtEl>
                                          <p:spTgt spid="12295"/>
                                        </p:tgtEl>
                                        <p:attrNameLst>
                                          <p:attrName>style.visibility</p:attrName>
                                        </p:attrNameLst>
                                      </p:cBhvr>
                                      <p:to>
                                        <p:strVal val="visible"/>
                                      </p:to>
                                    </p:set>
                                    <p:anim calcmode="lin" valueType="num">
                                      <p:cBhvr>
                                        <p:cTn id="44" dur="1000" fill="hold"/>
                                        <p:tgtEl>
                                          <p:spTgt spid="12295"/>
                                        </p:tgtEl>
                                        <p:attrNameLst>
                                          <p:attrName>ppt_w</p:attrName>
                                        </p:attrNameLst>
                                      </p:cBhvr>
                                      <p:tavLst>
                                        <p:tav tm="0">
                                          <p:val>
                                            <p:strVal val="#ppt_w*0.70"/>
                                          </p:val>
                                        </p:tav>
                                        <p:tav tm="100000">
                                          <p:val>
                                            <p:strVal val="#ppt_w"/>
                                          </p:val>
                                        </p:tav>
                                      </p:tavLst>
                                    </p:anim>
                                    <p:anim calcmode="lin" valueType="num">
                                      <p:cBhvr>
                                        <p:cTn id="45" dur="1000" fill="hold"/>
                                        <p:tgtEl>
                                          <p:spTgt spid="12295"/>
                                        </p:tgtEl>
                                        <p:attrNameLst>
                                          <p:attrName>ppt_h</p:attrName>
                                        </p:attrNameLst>
                                      </p:cBhvr>
                                      <p:tavLst>
                                        <p:tav tm="0">
                                          <p:val>
                                            <p:strVal val="#ppt_h"/>
                                          </p:val>
                                        </p:tav>
                                        <p:tav tm="100000">
                                          <p:val>
                                            <p:strVal val="#ppt_h"/>
                                          </p:val>
                                        </p:tav>
                                      </p:tavLst>
                                    </p:anim>
                                    <p:animEffect transition="in" filter="fade">
                                      <p:cBhvr>
                                        <p:cTn id="46" dur="1000"/>
                                        <p:tgtEl>
                                          <p:spTgt spid="122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nimBg="1"/>
      <p:bldP spid="1229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p:cNvSpPr>
          <p:nvPr>
            <p:ph idx="4294967295"/>
          </p:nvPr>
        </p:nvSpPr>
        <p:spPr/>
        <p:txBody>
          <a:bodyPr/>
          <a:lstStyle/>
          <a:p>
            <a:pPr rtl="1"/>
            <a:r>
              <a:rPr lang="ar-SA" b="1" smtClean="0">
                <a:cs typeface="Arial" pitchFamily="34" charset="0"/>
              </a:rPr>
              <a:t>أدوات القياس النفسي المستخدمة لدى المختصين في موضوع القياس النفسي أو الإكلينكي.</a:t>
            </a:r>
          </a:p>
          <a:p>
            <a:pPr rtl="1"/>
            <a:endParaRPr lang="ar-SA" b="1" smtClean="0">
              <a:cs typeface="Arial" pitchFamily="34" charset="0"/>
            </a:endParaRPr>
          </a:p>
          <a:p>
            <a:pPr rtl="1"/>
            <a:r>
              <a:rPr lang="ar-SA" b="1" smtClean="0">
                <a:cs typeface="Arial" pitchFamily="34" charset="0"/>
              </a:rPr>
              <a:t>الأداة المكتوبة؛ أي عن طريق الإجابة على بعض الأسئلة، ثم تحسب الإجابات لتستخرج نسبة الإجهاد أو كمية الضغوط الواقعة على الفرد،</a:t>
            </a:r>
          </a:p>
          <a:p>
            <a:pPr rtl="1"/>
            <a:endParaRPr lang="ar-SA" b="1" smtClean="0">
              <a:cs typeface="Arial" pitchFamily="34" charset="0"/>
            </a:endParaRPr>
          </a:p>
          <a:p>
            <a:pPr rtl="1"/>
            <a:r>
              <a:rPr lang="ar-SA" b="1" smtClean="0">
                <a:cs typeface="Arial" pitchFamily="34" charset="0"/>
              </a:rPr>
              <a:t>أجهزة عملية تقيس التوازن الحركي - العقلي أو قوة الانفعالات وشدتها، </a:t>
            </a:r>
            <a:endParaRPr lang="en-US" smtClean="0">
              <a:cs typeface="Arial" pitchFamily="34" charset="0"/>
            </a:endParaRPr>
          </a:p>
        </p:txBody>
      </p:sp>
      <p:sp>
        <p:nvSpPr>
          <p:cNvPr id="16395" name="AutoShape 11"/>
          <p:cNvSpPr>
            <a:spLocks noGrp="1" noChangeArrowheads="1"/>
          </p:cNvSpPr>
          <p:nvPr>
            <p:ph type="title" idx="4294967295"/>
          </p:nvPr>
        </p:nvSpPr>
        <p:spPr>
          <a:prstGeom prst="ribbon">
            <a:avLst>
              <a:gd name="adj1" fmla="val 12500"/>
              <a:gd name="adj2" fmla="val 50000"/>
            </a:avLst>
          </a:prstGeom>
          <a:gradFill rotWithShape="1">
            <a:gsLst>
              <a:gs pos="0">
                <a:srgbClr val="FFFF99"/>
              </a:gs>
              <a:gs pos="100000">
                <a:srgbClr val="FF0066"/>
              </a:gs>
            </a:gsLst>
            <a:path path="rect">
              <a:fillToRect l="50000" t="50000" r="50000" b="50000"/>
            </a:path>
          </a:gradFill>
          <a:ln>
            <a:solidFill>
              <a:schemeClr val="tx1"/>
            </a:solidFill>
            <a:round/>
          </a:ln>
        </p:spPr>
        <p:txBody>
          <a:bodyPr/>
          <a:lstStyle/>
          <a:p>
            <a:pPr algn="ctr" rtl="1" eaLnBrk="1" hangingPunct="1"/>
            <a:r>
              <a:rPr lang="ar-EG" b="1" smtClean="0">
                <a:cs typeface="Arial" pitchFamily="34" charset="0"/>
              </a:rPr>
              <a:t>تحديد الضغوط وقياسها</a:t>
            </a:r>
            <a:endParaRPr lang="en-US" b="1"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16395"/>
                                        </p:tgtEl>
                                        <p:attrNameLst>
                                          <p:attrName>style.visibility</p:attrName>
                                        </p:attrNameLst>
                                      </p:cBhvr>
                                      <p:to>
                                        <p:strVal val="visible"/>
                                      </p:to>
                                    </p:set>
                                    <p:animEffect transition="in" filter="strips(downLeft)">
                                      <p:cBhvr>
                                        <p:cTn id="7" dur="2000"/>
                                        <p:tgtEl>
                                          <p:spTgt spid="16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p:cNvSpPr>
          <p:nvPr>
            <p:ph type="title" idx="4294967295"/>
          </p:nvPr>
        </p:nvSpPr>
        <p:spPr/>
        <p:txBody>
          <a:bodyPr/>
          <a:lstStyle/>
          <a:p>
            <a:pPr algn="ctr"/>
            <a:r>
              <a:rPr lang="ar-SA" smtClean="0">
                <a:cs typeface="Arial" pitchFamily="34" charset="0"/>
              </a:rPr>
              <a:t>الواجب </a:t>
            </a:r>
            <a:endParaRPr lang="en-US" smtClean="0">
              <a:cs typeface="Arial" pitchFamily="34" charset="0"/>
            </a:endParaRPr>
          </a:p>
        </p:txBody>
      </p:sp>
      <p:sp>
        <p:nvSpPr>
          <p:cNvPr id="11267" name="Rectangle 3"/>
          <p:cNvSpPr>
            <a:spLocks noGrp="1"/>
          </p:cNvSpPr>
          <p:nvPr>
            <p:ph type="body" idx="4294967295"/>
          </p:nvPr>
        </p:nvSpPr>
        <p:spPr/>
        <p:txBody>
          <a:bodyPr/>
          <a:lstStyle/>
          <a:p>
            <a:pPr rtl="1">
              <a:lnSpc>
                <a:spcPct val="80000"/>
              </a:lnSpc>
            </a:pPr>
            <a:r>
              <a:rPr lang="ar-SA" sz="2800" b="1" smtClean="0">
                <a:cs typeface="Arial" pitchFamily="34" charset="0"/>
              </a:rPr>
              <a:t>ومن الأدوات الشائعة الاستخدام المقاييس المكتوبة.. مقياس هولمز </a:t>
            </a:r>
          </a:p>
          <a:p>
            <a:pPr rtl="1">
              <a:lnSpc>
                <a:spcPct val="80000"/>
              </a:lnSpc>
            </a:pPr>
            <a:endParaRPr lang="ar-SA" sz="2800" b="1" smtClean="0">
              <a:cs typeface="Arial" pitchFamily="34" charset="0"/>
            </a:endParaRPr>
          </a:p>
          <a:p>
            <a:pPr rtl="1">
              <a:lnSpc>
                <a:spcPct val="80000"/>
              </a:lnSpc>
            </a:pPr>
            <a:r>
              <a:rPr lang="ar-SA" sz="2800" b="1" smtClean="0">
                <a:cs typeface="Arial" pitchFamily="34" charset="0"/>
              </a:rPr>
              <a:t>بعض الفقرات التي تدل على وجود ضغوط معينة:</a:t>
            </a:r>
            <a:endParaRPr lang="en-US" sz="2800" smtClean="0">
              <a:cs typeface="Arial" pitchFamily="34" charset="0"/>
            </a:endParaRPr>
          </a:p>
          <a:p>
            <a:pPr rtl="1">
              <a:lnSpc>
                <a:spcPct val="80000"/>
              </a:lnSpc>
            </a:pPr>
            <a:r>
              <a:rPr lang="ar-SA" sz="2800" b="1" smtClean="0">
                <a:cs typeface="Arial" pitchFamily="34" charset="0"/>
              </a:rPr>
              <a:t>1- وفاة القرين (الزوج أو الزوجة).</a:t>
            </a:r>
            <a:endParaRPr lang="en-US" sz="2800" smtClean="0">
              <a:cs typeface="Arial" pitchFamily="34" charset="0"/>
            </a:endParaRPr>
          </a:p>
          <a:p>
            <a:pPr rtl="1">
              <a:lnSpc>
                <a:spcPct val="80000"/>
              </a:lnSpc>
            </a:pPr>
            <a:r>
              <a:rPr lang="ar-SA" sz="2800" b="1" smtClean="0">
                <a:cs typeface="Arial" pitchFamily="34" charset="0"/>
              </a:rPr>
              <a:t>2- الطلاق.</a:t>
            </a:r>
            <a:endParaRPr lang="en-US" sz="2800" smtClean="0">
              <a:cs typeface="Arial" pitchFamily="34" charset="0"/>
            </a:endParaRPr>
          </a:p>
          <a:p>
            <a:pPr rtl="1">
              <a:lnSpc>
                <a:spcPct val="80000"/>
              </a:lnSpc>
            </a:pPr>
            <a:r>
              <a:rPr lang="ar-SA" sz="2800" b="1" smtClean="0">
                <a:cs typeface="Arial" pitchFamily="34" charset="0"/>
              </a:rPr>
              <a:t>3- الانفصال عن الزوج أو الزوجة.</a:t>
            </a:r>
            <a:endParaRPr lang="en-US" sz="2800" smtClean="0">
              <a:cs typeface="Arial" pitchFamily="34" charset="0"/>
            </a:endParaRPr>
          </a:p>
          <a:p>
            <a:pPr rtl="1">
              <a:lnSpc>
                <a:spcPct val="80000"/>
              </a:lnSpc>
            </a:pPr>
            <a:r>
              <a:rPr lang="ar-SA" sz="2800" b="1" smtClean="0">
                <a:cs typeface="Arial" pitchFamily="34" charset="0"/>
              </a:rPr>
              <a:t>4- حبس أو حجز أو سجن أو ما أشبه ذلك.</a:t>
            </a:r>
            <a:endParaRPr lang="en-US" sz="2800" smtClean="0">
              <a:cs typeface="Arial" pitchFamily="34" charset="0"/>
            </a:endParaRPr>
          </a:p>
          <a:p>
            <a:pPr rtl="1">
              <a:lnSpc>
                <a:spcPct val="80000"/>
              </a:lnSpc>
            </a:pPr>
            <a:r>
              <a:rPr lang="ar-SA" sz="2800" b="1" smtClean="0">
                <a:cs typeface="Arial" pitchFamily="34" charset="0"/>
              </a:rPr>
              <a:t>5- موت أحد أفراد الأسرة المقربين.</a:t>
            </a:r>
            <a:endParaRPr lang="en-US" sz="2800" smtClean="0">
              <a:cs typeface="Arial" pitchFamily="34" charset="0"/>
            </a:endParaRPr>
          </a:p>
          <a:p>
            <a:pPr>
              <a:lnSpc>
                <a:spcPct val="80000"/>
              </a:lnSpc>
            </a:pPr>
            <a:r>
              <a:rPr lang="ar-SA" sz="2800" b="1" smtClean="0">
                <a:cs typeface="Arial" pitchFamily="34" charset="0"/>
              </a:rPr>
              <a:t>6- فصل عن العمل.</a:t>
            </a:r>
            <a:endParaRPr lang="en-US" sz="2800" smtClean="0">
              <a:cs typeface="Arial" pitchFamily="34" charset="0"/>
            </a:endParaRPr>
          </a:p>
          <a:p>
            <a:pPr>
              <a:lnSpc>
                <a:spcPct val="80000"/>
              </a:lnSpc>
            </a:pPr>
            <a:r>
              <a:rPr lang="ar-SA" sz="2800" b="1" smtClean="0">
                <a:cs typeface="Arial" pitchFamily="34" charset="0"/>
              </a:rPr>
              <a:t>7- تغير في صحة أحد أفراد الأسرة (بعض الأمراض المزمنة).</a:t>
            </a:r>
          </a:p>
          <a:p>
            <a:pPr>
              <a:lnSpc>
                <a:spcPct val="80000"/>
              </a:lnSpc>
            </a:pPr>
            <a:endParaRPr lang="en-US" sz="2800" smtClean="0">
              <a:cs typeface="Arial" pitchFamily="34" charset="0"/>
            </a:endParaRPr>
          </a:p>
          <a:p>
            <a:pPr>
              <a:lnSpc>
                <a:spcPct val="80000"/>
              </a:lnSpc>
            </a:pPr>
            <a:endParaRPr lang="en-US" sz="2800" smtClean="0">
              <a:cs typeface="Arial" pitchFamily="34" charset="0"/>
            </a:endParaRPr>
          </a:p>
        </p:txBody>
      </p:sp>
      <p:sp>
        <p:nvSpPr>
          <p:cNvPr id="16395" name="AutoShape 11"/>
          <p:cNvSpPr>
            <a:spLocks noChangeArrowheads="1"/>
          </p:cNvSpPr>
          <p:nvPr/>
        </p:nvSpPr>
        <p:spPr bwMode="auto">
          <a:xfrm>
            <a:off x="2195513" y="404813"/>
            <a:ext cx="5040312" cy="863600"/>
          </a:xfrm>
          <a:prstGeom prst="ribbon">
            <a:avLst>
              <a:gd name="adj1" fmla="val 12500"/>
              <a:gd name="adj2" fmla="val 50000"/>
            </a:avLst>
          </a:prstGeom>
          <a:gradFill rotWithShape="1">
            <a:gsLst>
              <a:gs pos="0">
                <a:srgbClr val="FFFF99"/>
              </a:gs>
              <a:gs pos="100000">
                <a:srgbClr val="FF0066"/>
              </a:gs>
            </a:gsLst>
            <a:path path="rect">
              <a:fillToRect l="50000" t="50000" r="50000" b="50000"/>
            </a:path>
          </a:gradFill>
          <a:ln w="9525">
            <a:solidFill>
              <a:schemeClr val="tx1"/>
            </a:solidFill>
            <a:round/>
            <a:headEnd/>
            <a:tailEnd/>
          </a:ln>
        </p:spPr>
        <p:txBody>
          <a:bodyPr wrap="none" anchor="ctr"/>
          <a:lstStyle/>
          <a:p>
            <a:pPr algn="ctr" rtl="1"/>
            <a:r>
              <a:rPr lang="ar-EG" sz="2400" b="1"/>
              <a:t>تحديد الضغوط وقياسها</a:t>
            </a:r>
            <a:endParaRPr lang="en-US" sz="24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16395"/>
                                        </p:tgtEl>
                                        <p:attrNameLst>
                                          <p:attrName>style.visibility</p:attrName>
                                        </p:attrNameLst>
                                      </p:cBhvr>
                                      <p:to>
                                        <p:strVal val="visible"/>
                                      </p:to>
                                    </p:set>
                                    <p:animEffect transition="in" filter="strips(downLeft)">
                                      <p:cBhvr>
                                        <p:cTn id="7" dur="2000"/>
                                        <p:tgtEl>
                                          <p:spTgt spid="16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5"/>
          <p:cNvSpPr>
            <a:spLocks noChangeArrowheads="1"/>
          </p:cNvSpPr>
          <p:nvPr/>
        </p:nvSpPr>
        <p:spPr bwMode="auto">
          <a:xfrm>
            <a:off x="330200" y="1549400"/>
            <a:ext cx="9196388" cy="3503613"/>
          </a:xfrm>
          <a:prstGeom prst="rect">
            <a:avLst/>
          </a:prstGeom>
          <a:noFill/>
          <a:ln w="9525">
            <a:noFill/>
            <a:miter lim="800000"/>
            <a:headEnd/>
            <a:tailEnd/>
          </a:ln>
        </p:spPr>
        <p:txBody>
          <a:bodyPr anchor="ctr">
            <a:spAutoFit/>
          </a:bodyPr>
          <a:lstStyle/>
          <a:p>
            <a:pPr algn="r" rtl="1"/>
            <a:r>
              <a:rPr lang="ar-SA" sz="3200" b="1"/>
              <a:t>8- تغير مفاجئ في الوضع المادي.</a:t>
            </a:r>
            <a:endParaRPr lang="en-US" sz="3200"/>
          </a:p>
          <a:p>
            <a:pPr algn="r" rtl="1"/>
            <a:r>
              <a:rPr lang="ar-SA" sz="3200" b="1"/>
              <a:t>9- وفاة صديق عزيز.</a:t>
            </a:r>
            <a:endParaRPr lang="en-US" sz="3200"/>
          </a:p>
          <a:p>
            <a:pPr algn="r" rtl="1"/>
            <a:r>
              <a:rPr lang="ar-SA" sz="3200" b="1"/>
              <a:t>10- الاختلافات الزوجية في محيط الأسرة.</a:t>
            </a:r>
            <a:endParaRPr lang="en-US" sz="3200"/>
          </a:p>
          <a:p>
            <a:pPr algn="r" rtl="1"/>
            <a:r>
              <a:rPr lang="ar-SA" sz="3200" b="1"/>
              <a:t>11- سفر أحد أفراد الأسرة بسبب الدراسة أو الزواج أو العمل.</a:t>
            </a:r>
            <a:endParaRPr lang="en-US" sz="3200"/>
          </a:p>
          <a:p>
            <a:pPr algn="r" rtl="1"/>
            <a:r>
              <a:rPr lang="ar-SA" sz="3200" b="1"/>
              <a:t>12- خلافات مع أهل الزوج أو الزوجة.</a:t>
            </a:r>
            <a:endParaRPr lang="en-US" sz="3200"/>
          </a:p>
          <a:p>
            <a:pPr algn="r" rtl="1"/>
            <a:r>
              <a:rPr lang="ar-SA" sz="3200" b="1"/>
              <a:t>13- التغير المفاجئ في السكن أو محل الإقامة.</a:t>
            </a:r>
          </a:p>
          <a:p>
            <a:pPr algn="r" rtl="1"/>
            <a:r>
              <a:rPr lang="ar-SA" sz="3200" b="1"/>
              <a:t>14- تغير شديد في عادات النوم أو الاستيقاظ.</a:t>
            </a:r>
            <a:endParaRPr lang="en-US" sz="3200" b="1"/>
          </a:p>
        </p:txBody>
      </p:sp>
      <p:sp>
        <p:nvSpPr>
          <p:cNvPr id="16395" name="AutoShape 11"/>
          <p:cNvSpPr>
            <a:spLocks noChangeArrowheads="1"/>
          </p:cNvSpPr>
          <p:nvPr/>
        </p:nvSpPr>
        <p:spPr bwMode="auto">
          <a:xfrm>
            <a:off x="2195513" y="404813"/>
            <a:ext cx="5040312" cy="863600"/>
          </a:xfrm>
          <a:prstGeom prst="ribbon">
            <a:avLst>
              <a:gd name="adj1" fmla="val 12500"/>
              <a:gd name="adj2" fmla="val 50000"/>
            </a:avLst>
          </a:prstGeom>
          <a:gradFill rotWithShape="1">
            <a:gsLst>
              <a:gs pos="0">
                <a:srgbClr val="FFFF99"/>
              </a:gs>
              <a:gs pos="100000">
                <a:srgbClr val="FF0066"/>
              </a:gs>
            </a:gsLst>
            <a:path path="rect">
              <a:fillToRect l="50000" t="50000" r="50000" b="50000"/>
            </a:path>
          </a:gradFill>
          <a:ln w="9525">
            <a:solidFill>
              <a:schemeClr val="tx1"/>
            </a:solidFill>
            <a:round/>
            <a:headEnd/>
            <a:tailEnd/>
          </a:ln>
        </p:spPr>
        <p:txBody>
          <a:bodyPr wrap="none" anchor="ctr"/>
          <a:lstStyle/>
          <a:p>
            <a:pPr algn="ctr" rtl="1"/>
            <a:r>
              <a:rPr lang="ar-EG" sz="2400" b="1"/>
              <a:t>تحديد الضغوط وقياسها</a:t>
            </a:r>
            <a:endParaRPr lang="en-US" sz="2400"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16395"/>
                                        </p:tgtEl>
                                        <p:attrNameLst>
                                          <p:attrName>style.visibility</p:attrName>
                                        </p:attrNameLst>
                                      </p:cBhvr>
                                      <p:to>
                                        <p:strVal val="visible"/>
                                      </p:to>
                                    </p:set>
                                    <p:animEffect transition="in" filter="strips(downLeft)">
                                      <p:cBhvr>
                                        <p:cTn id="7" dur="2000"/>
                                        <p:tgtEl>
                                          <p:spTgt spid="16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p:cNvSpPr>
          <p:nvPr>
            <p:ph type="body" idx="4294967295"/>
          </p:nvPr>
        </p:nvSpPr>
        <p:spPr/>
        <p:txBody>
          <a:bodyPr/>
          <a:lstStyle/>
          <a:p>
            <a:pPr>
              <a:lnSpc>
                <a:spcPct val="80000"/>
              </a:lnSpc>
            </a:pPr>
            <a:endParaRPr lang="en-US" sz="1800" smtClean="0">
              <a:cs typeface="Arial" pitchFamily="34" charset="0"/>
            </a:endParaRPr>
          </a:p>
          <a:p>
            <a:pPr rtl="1">
              <a:lnSpc>
                <a:spcPct val="80000"/>
              </a:lnSpc>
            </a:pPr>
            <a:r>
              <a:rPr lang="ar-SA" sz="1800" b="1" smtClean="0">
                <a:cs typeface="Arial" pitchFamily="34" charset="0"/>
              </a:rPr>
              <a:t>الإنذارات التي تعطي مؤشراً باتجاه وجود ضغوط مرتفعة أو حالات من الإجهاد</a:t>
            </a:r>
          </a:p>
          <a:p>
            <a:pPr rtl="1">
              <a:lnSpc>
                <a:spcPct val="80000"/>
              </a:lnSpc>
            </a:pPr>
            <a:r>
              <a:rPr lang="ar-SA" sz="1800" b="1" smtClean="0">
                <a:cs typeface="Arial" pitchFamily="34" charset="0"/>
              </a:rPr>
              <a:t>، ويستلزم إزاء هذه الإنذارات اتخاذ بعض الإجراءات لخفض التوتر أو الضغوط لكي لا تتحول عند استمرارها لفترة طويلة إلى حالات مرضية. </a:t>
            </a:r>
          </a:p>
          <a:p>
            <a:pPr rtl="1">
              <a:lnSpc>
                <a:spcPct val="80000"/>
              </a:lnSpc>
            </a:pPr>
            <a:endParaRPr lang="ar-SA" sz="1800" b="1" smtClean="0">
              <a:cs typeface="Arial" pitchFamily="34" charset="0"/>
            </a:endParaRPr>
          </a:p>
          <a:p>
            <a:pPr rtl="1">
              <a:lnSpc>
                <a:spcPct val="80000"/>
              </a:lnSpc>
            </a:pPr>
            <a:r>
              <a:rPr lang="ar-SA" sz="1800" b="1" smtClean="0">
                <a:cs typeface="Arial" pitchFamily="34" charset="0"/>
              </a:rPr>
              <a:t>وهذه الإنذارات:</a:t>
            </a:r>
            <a:endParaRPr lang="en-US" sz="1800" smtClean="0">
              <a:cs typeface="Arial" pitchFamily="34" charset="0"/>
            </a:endParaRPr>
          </a:p>
          <a:p>
            <a:pPr rtl="1">
              <a:lnSpc>
                <a:spcPct val="80000"/>
              </a:lnSpc>
            </a:pPr>
            <a:r>
              <a:rPr lang="ar-SA" sz="1800" b="1" smtClean="0">
                <a:cs typeface="Arial" pitchFamily="34" charset="0"/>
              </a:rPr>
              <a:t>- اضطرابات النوم.</a:t>
            </a:r>
            <a:endParaRPr lang="en-US" sz="1800" smtClean="0">
              <a:cs typeface="Arial" pitchFamily="34" charset="0"/>
            </a:endParaRPr>
          </a:p>
          <a:p>
            <a:pPr rtl="1">
              <a:lnSpc>
                <a:spcPct val="80000"/>
              </a:lnSpc>
            </a:pPr>
            <a:r>
              <a:rPr lang="ar-SA" sz="1800" b="1" smtClean="0">
                <a:cs typeface="Arial" pitchFamily="34" charset="0"/>
              </a:rPr>
              <a:t>- اضطرابات الهضم.</a:t>
            </a:r>
            <a:endParaRPr lang="en-US" sz="1800" smtClean="0">
              <a:cs typeface="Arial" pitchFamily="34" charset="0"/>
            </a:endParaRPr>
          </a:p>
          <a:p>
            <a:pPr rtl="1">
              <a:lnSpc>
                <a:spcPct val="80000"/>
              </a:lnSpc>
            </a:pPr>
            <a:r>
              <a:rPr lang="ar-SA" sz="1800" b="1" smtClean="0">
                <a:cs typeface="Arial" pitchFamily="34" charset="0"/>
              </a:rPr>
              <a:t>- اضطرابات التنفس.</a:t>
            </a:r>
            <a:endParaRPr lang="en-US" sz="1800" smtClean="0">
              <a:cs typeface="Arial" pitchFamily="34" charset="0"/>
            </a:endParaRPr>
          </a:p>
          <a:p>
            <a:pPr rtl="1">
              <a:lnSpc>
                <a:spcPct val="80000"/>
              </a:lnSpc>
            </a:pPr>
            <a:r>
              <a:rPr lang="ar-SA" sz="1800" b="1" smtClean="0">
                <a:cs typeface="Arial" pitchFamily="34" charset="0"/>
              </a:rPr>
              <a:t>- خفقان القلب.</a:t>
            </a:r>
            <a:endParaRPr lang="en-US" sz="1800" smtClean="0">
              <a:cs typeface="Arial" pitchFamily="34" charset="0"/>
            </a:endParaRPr>
          </a:p>
          <a:p>
            <a:pPr rtl="1">
              <a:lnSpc>
                <a:spcPct val="80000"/>
              </a:lnSpc>
            </a:pPr>
            <a:r>
              <a:rPr lang="ar-SA" sz="1800" b="1" smtClean="0">
                <a:cs typeface="Arial" pitchFamily="34" charset="0"/>
              </a:rPr>
              <a:t>- التوجس والقلق على أشياء لا تستدعي ذلك.</a:t>
            </a:r>
            <a:endParaRPr lang="en-US" sz="1800" smtClean="0">
              <a:cs typeface="Arial" pitchFamily="34" charset="0"/>
            </a:endParaRPr>
          </a:p>
          <a:p>
            <a:pPr rtl="1">
              <a:lnSpc>
                <a:spcPct val="80000"/>
              </a:lnSpc>
            </a:pPr>
            <a:r>
              <a:rPr lang="ar-SA" sz="1800" b="1" smtClean="0">
                <a:cs typeface="Arial" pitchFamily="34" charset="0"/>
              </a:rPr>
              <a:t>- أعراض اكتئابية.</a:t>
            </a:r>
            <a:endParaRPr lang="en-US" sz="1800" smtClean="0">
              <a:cs typeface="Arial" pitchFamily="34" charset="0"/>
            </a:endParaRPr>
          </a:p>
          <a:p>
            <a:pPr rtl="1">
              <a:lnSpc>
                <a:spcPct val="80000"/>
              </a:lnSpc>
            </a:pPr>
            <a:r>
              <a:rPr lang="ar-SA" sz="1800" b="1" smtClean="0">
                <a:cs typeface="Arial" pitchFamily="34" charset="0"/>
              </a:rPr>
              <a:t>- التوتر العضلي والشد.</a:t>
            </a:r>
            <a:endParaRPr lang="en-US" sz="1800" smtClean="0">
              <a:cs typeface="Arial" pitchFamily="34" charset="0"/>
            </a:endParaRPr>
          </a:p>
          <a:p>
            <a:pPr rtl="1">
              <a:lnSpc>
                <a:spcPct val="80000"/>
              </a:lnSpc>
            </a:pPr>
            <a:r>
              <a:rPr lang="ar-SA" sz="1800" b="1" smtClean="0">
                <a:cs typeface="Arial" pitchFamily="34" charset="0"/>
              </a:rPr>
              <a:t>- الغضب لأتفه الأسباب.</a:t>
            </a:r>
            <a:endParaRPr lang="en-US" sz="1800" smtClean="0">
              <a:cs typeface="Arial" pitchFamily="34" charset="0"/>
            </a:endParaRPr>
          </a:p>
          <a:p>
            <a:pPr rtl="1">
              <a:lnSpc>
                <a:spcPct val="80000"/>
              </a:lnSpc>
            </a:pPr>
            <a:r>
              <a:rPr lang="ar-SA" sz="1800" b="1" smtClean="0">
                <a:cs typeface="Arial" pitchFamily="34" charset="0"/>
              </a:rPr>
              <a:t>- التفسير الخاطئ لتصرفات الآخرين ونواياهم.</a:t>
            </a:r>
            <a:endParaRPr lang="en-US" sz="1800" smtClean="0">
              <a:cs typeface="Arial" pitchFamily="34" charset="0"/>
            </a:endParaRPr>
          </a:p>
          <a:p>
            <a:pPr rtl="1">
              <a:lnSpc>
                <a:spcPct val="80000"/>
              </a:lnSpc>
            </a:pPr>
            <a:r>
              <a:rPr lang="ar-SA" sz="1800" b="1" smtClean="0">
                <a:cs typeface="Arial" pitchFamily="34" charset="0"/>
              </a:rPr>
              <a:t>- الإجهاد السريع.</a:t>
            </a:r>
          </a:p>
          <a:p>
            <a:pPr>
              <a:lnSpc>
                <a:spcPct val="80000"/>
              </a:lnSpc>
            </a:pPr>
            <a:endParaRPr lang="en-US" sz="1800" smtClean="0">
              <a:cs typeface="Arial" pitchFamily="34" charset="0"/>
            </a:endParaRPr>
          </a:p>
        </p:txBody>
      </p:sp>
      <p:sp>
        <p:nvSpPr>
          <p:cNvPr id="16395" name="AutoShape 11"/>
          <p:cNvSpPr>
            <a:spLocks noGrp="1" noChangeArrowheads="1"/>
          </p:cNvSpPr>
          <p:nvPr>
            <p:ph type="title" idx="4294967295"/>
          </p:nvPr>
        </p:nvSpPr>
        <p:spPr>
          <a:prstGeom prst="ribbon">
            <a:avLst>
              <a:gd name="adj1" fmla="val 12500"/>
              <a:gd name="adj2" fmla="val 50000"/>
            </a:avLst>
          </a:prstGeom>
          <a:gradFill rotWithShape="1">
            <a:gsLst>
              <a:gs pos="0">
                <a:srgbClr val="FFFF99"/>
              </a:gs>
              <a:gs pos="100000">
                <a:srgbClr val="FF0066"/>
              </a:gs>
            </a:gsLst>
            <a:path path="rect">
              <a:fillToRect l="50000" t="50000" r="50000" b="50000"/>
            </a:path>
          </a:gradFill>
          <a:ln>
            <a:solidFill>
              <a:schemeClr val="tx1"/>
            </a:solidFill>
            <a:round/>
          </a:ln>
        </p:spPr>
        <p:txBody>
          <a:bodyPr/>
          <a:lstStyle/>
          <a:p>
            <a:pPr algn="ctr" rtl="1" eaLnBrk="1" hangingPunct="1"/>
            <a:r>
              <a:rPr lang="ar-EG" b="1" smtClean="0">
                <a:cs typeface="Arial" pitchFamily="34" charset="0"/>
              </a:rPr>
              <a:t>تحديد الضغوط وقياسها</a:t>
            </a:r>
            <a:endParaRPr lang="en-US" b="1"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16395"/>
                                        </p:tgtEl>
                                        <p:attrNameLst>
                                          <p:attrName>style.visibility</p:attrName>
                                        </p:attrNameLst>
                                      </p:cBhvr>
                                      <p:to>
                                        <p:strVal val="visible"/>
                                      </p:to>
                                    </p:set>
                                    <p:animEffect transition="in" filter="strips(downLeft)">
                                      <p:cBhvr>
                                        <p:cTn id="7" dur="2000"/>
                                        <p:tgtEl>
                                          <p:spTgt spid="16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algn="ctr" eaLnBrk="1" hangingPunct="1"/>
            <a:r>
              <a:rPr lang="ar-EG" smtClean="0">
                <a:solidFill>
                  <a:srgbClr val="376092"/>
                </a:solidFill>
                <a:cs typeface="Arial" pitchFamily="34" charset="0"/>
              </a:rPr>
              <a:t>كيف تتكون الضغوط</a:t>
            </a:r>
            <a:endParaRPr lang="en-US" smtClean="0">
              <a:solidFill>
                <a:srgbClr val="376092"/>
              </a:solidFill>
              <a:cs typeface="Arial" pitchFamily="34" charset="0"/>
            </a:endParaRPr>
          </a:p>
        </p:txBody>
      </p:sp>
      <p:sp>
        <p:nvSpPr>
          <p:cNvPr id="14339" name="Content Placeholder 2"/>
          <p:cNvSpPr>
            <a:spLocks noGrp="1"/>
          </p:cNvSpPr>
          <p:nvPr>
            <p:ph idx="1"/>
          </p:nvPr>
        </p:nvSpPr>
        <p:spPr/>
        <p:txBody>
          <a:bodyPr/>
          <a:lstStyle/>
          <a:p>
            <a:pPr rtl="1">
              <a:buFont typeface="Arial" pitchFamily="34" charset="0"/>
              <a:buChar char="•"/>
            </a:pPr>
            <a:r>
              <a:rPr lang="ar-SA" b="1" smtClean="0">
                <a:cs typeface="Arial" pitchFamily="34" charset="0"/>
              </a:rPr>
              <a:t>الضغوط من داخل الشخص نفسه، وتسمى ضغوطاً داخلية، </a:t>
            </a:r>
          </a:p>
          <a:p>
            <a:pPr rtl="1"/>
            <a:endParaRPr lang="ar-SA" b="1" smtClean="0">
              <a:cs typeface="Arial" pitchFamily="34" charset="0"/>
            </a:endParaRPr>
          </a:p>
          <a:p>
            <a:pPr rtl="1">
              <a:buFont typeface="Arial" pitchFamily="34" charset="0"/>
              <a:buChar char="•"/>
            </a:pPr>
            <a:r>
              <a:rPr lang="ar-SA" b="1" smtClean="0">
                <a:cs typeface="Arial" pitchFamily="34" charset="0"/>
              </a:rPr>
              <a:t> قد تكون من المحيط الخارجي، مثل العمل، العلاقة مع الأصدقاء والاختلاف معهم في الرأي، أو خلافات مع شريك الحياة، أو الطلاق، أو موت شخص عزيز، أو التعرض لموقف صادم مفاجئ.. تسمى ضغوطاً خارجية.</a:t>
            </a:r>
            <a:endParaRPr lang="en-US" smtClean="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algn="ctr" eaLnBrk="1" hangingPunct="1"/>
            <a:r>
              <a:rPr lang="ar-EG" smtClean="0">
                <a:solidFill>
                  <a:srgbClr val="376092"/>
                </a:solidFill>
                <a:cs typeface="Arial" pitchFamily="34" charset="0"/>
              </a:rPr>
              <a:t>كيف تتكون الضغوط</a:t>
            </a:r>
            <a:endParaRPr lang="en-US" smtClean="0">
              <a:solidFill>
                <a:srgbClr val="376092"/>
              </a:solidFill>
              <a:cs typeface="Arial" pitchFamily="34" charset="0"/>
            </a:endParaRPr>
          </a:p>
        </p:txBody>
      </p:sp>
      <p:sp>
        <p:nvSpPr>
          <p:cNvPr id="15363" name="Content Placeholder 2"/>
          <p:cNvSpPr>
            <a:spLocks noGrp="1"/>
          </p:cNvSpPr>
          <p:nvPr>
            <p:ph idx="1"/>
          </p:nvPr>
        </p:nvSpPr>
        <p:spPr/>
        <p:txBody>
          <a:bodyPr/>
          <a:lstStyle/>
          <a:p>
            <a:pPr eaLnBrk="1" hangingPunct="1"/>
            <a:endParaRPr lang="ar-SA" smtClean="0">
              <a:cs typeface="Arial" pitchFamily="34" charset="0"/>
            </a:endParaRPr>
          </a:p>
          <a:p>
            <a:pPr rtl="1">
              <a:buFont typeface="Arial" pitchFamily="34" charset="0"/>
              <a:buChar char="•"/>
            </a:pPr>
            <a:r>
              <a:rPr lang="ar-SA" b="1" smtClean="0">
                <a:cs typeface="Arial" pitchFamily="34" charset="0"/>
              </a:rPr>
              <a:t>وعلى العموم فإن الضغوط سواء أكانت داخلية المنشأ نتيجة انفعالات أو احتباسات الحالة النفسية وعدم قدرة الفرد على البوح بها وكبتها،</a:t>
            </a:r>
          </a:p>
          <a:p>
            <a:pPr rtl="1">
              <a:buFont typeface="Arial" pitchFamily="34" charset="0"/>
              <a:buChar char="•"/>
            </a:pPr>
            <a:endParaRPr lang="ar-SA" b="1" smtClean="0">
              <a:cs typeface="Arial" pitchFamily="34" charset="0"/>
            </a:endParaRPr>
          </a:p>
          <a:p>
            <a:pPr rtl="1">
              <a:buFont typeface="Arial" pitchFamily="34" charset="0"/>
              <a:buChar char="•"/>
            </a:pPr>
            <a:r>
              <a:rPr lang="ar-SA" b="1" smtClean="0">
                <a:cs typeface="Arial" pitchFamily="34" charset="0"/>
              </a:rPr>
              <a:t> أو ضغوطاً خارجية متمثلة في أحداث الحياة، </a:t>
            </a:r>
          </a:p>
          <a:p>
            <a:pPr rtl="1">
              <a:buFont typeface="Arial" pitchFamily="34" charset="0"/>
              <a:buChar char="•"/>
            </a:pPr>
            <a:endParaRPr lang="ar-SA" b="1" smtClean="0">
              <a:cs typeface="Arial" pitchFamily="34" charset="0"/>
            </a:endParaRPr>
          </a:p>
          <a:p>
            <a:pPr rtl="1">
              <a:buFont typeface="Arial" pitchFamily="34" charset="0"/>
              <a:buChar char="•"/>
            </a:pPr>
            <a:r>
              <a:rPr lang="ar-SA" b="1" smtClean="0">
                <a:cs typeface="Arial" pitchFamily="34" charset="0"/>
              </a:rPr>
              <a:t>فإنها تعد استجابات لتغيرات بيئية.</a:t>
            </a:r>
          </a:p>
          <a:p>
            <a:pPr rtl="1" eaLnBrk="1" hangingPunct="1"/>
            <a:endParaRPr lang="en-US" smtClean="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algn="ctr" eaLnBrk="1" hangingPunct="1"/>
            <a:r>
              <a:rPr lang="ar-EG" smtClean="0">
                <a:solidFill>
                  <a:srgbClr val="376092"/>
                </a:solidFill>
                <a:cs typeface="Arial" pitchFamily="34" charset="0"/>
              </a:rPr>
              <a:t>كيف تتكون الضغوط</a:t>
            </a:r>
            <a:endParaRPr lang="en-US" smtClean="0">
              <a:solidFill>
                <a:srgbClr val="376092"/>
              </a:solidFill>
              <a:cs typeface="Arial" pitchFamily="34" charset="0"/>
            </a:endParaRPr>
          </a:p>
        </p:txBody>
      </p:sp>
      <p:sp>
        <p:nvSpPr>
          <p:cNvPr id="16387" name="Content Placeholder 2"/>
          <p:cNvSpPr>
            <a:spLocks noGrp="1"/>
          </p:cNvSpPr>
          <p:nvPr>
            <p:ph idx="1"/>
          </p:nvPr>
        </p:nvSpPr>
        <p:spPr/>
        <p:txBody>
          <a:bodyPr/>
          <a:lstStyle/>
          <a:p>
            <a:pPr rtl="1" eaLnBrk="1" hangingPunct="1">
              <a:spcBef>
                <a:spcPct val="0"/>
              </a:spcBef>
              <a:buFontTx/>
              <a:buNone/>
            </a:pPr>
            <a:r>
              <a:rPr lang="ar-SA" b="1" smtClean="0">
                <a:cs typeface="Arial" pitchFamily="34" charset="0"/>
              </a:rPr>
              <a:t>أحداث الحياة اليومية تحمل معها ضغوطاً يدركها الإنسان عندما يساير باستمرار المواقف المختلفة في العمل أو التعاملات مع الناس أو المشكلات التي لا يجد لها حلولاً مناسبة،</a:t>
            </a:r>
          </a:p>
          <a:p>
            <a:pPr rtl="1" eaLnBrk="1" hangingPunct="1">
              <a:spcBef>
                <a:spcPct val="0"/>
              </a:spcBef>
              <a:buFontTx/>
              <a:buNone/>
            </a:pPr>
            <a:endParaRPr lang="ar-SA" b="1" smtClean="0">
              <a:cs typeface="Arial" pitchFamily="34" charset="0"/>
            </a:endParaRPr>
          </a:p>
          <a:p>
            <a:pPr rtl="1" eaLnBrk="1" hangingPunct="1">
              <a:spcBef>
                <a:spcPct val="0"/>
              </a:spcBef>
              <a:buFontTx/>
              <a:buNone/>
            </a:pPr>
            <a:r>
              <a:rPr lang="ar-SA" b="1" smtClean="0">
                <a:cs typeface="Arial" pitchFamily="34" charset="0"/>
              </a:rPr>
              <a:t>  تسارع أحداث الحياة ومتطلباتها، وهي تحتاج إلى درجة أعلى من المسايرة لغرض التوافق النفسي، وربما يفشل في هذه الموازنة الصعبة، فحتى أسعد البشر تواجههم الكثير من خيبة الأمل والصراعات والإحباط والأنواع المختلفة من الضغوط اليومية، ولكن عدداً قليلاً منهم نسبياً، هم الذين يواجهون الظروف القاسية</a:t>
            </a:r>
            <a:endParaRPr lang="en-US" b="1" smtClean="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2"/>
          <p:cNvSpPr>
            <a:spLocks noChangeArrowheads="1"/>
          </p:cNvSpPr>
          <p:nvPr/>
        </p:nvSpPr>
        <p:spPr bwMode="auto">
          <a:xfrm>
            <a:off x="1898650" y="381000"/>
            <a:ext cx="5773738" cy="1166813"/>
          </a:xfrm>
          <a:prstGeom prst="ellipseRibbon2">
            <a:avLst>
              <a:gd name="adj1" fmla="val 25000"/>
              <a:gd name="adj2" fmla="val 75000"/>
              <a:gd name="adj3" fmla="val 10338"/>
            </a:avLst>
          </a:prstGeom>
          <a:gradFill rotWithShape="1">
            <a:gsLst>
              <a:gs pos="0">
                <a:schemeClr val="bg1"/>
              </a:gs>
              <a:gs pos="100000">
                <a:srgbClr val="D794E4"/>
              </a:gs>
            </a:gsLst>
            <a:path path="rect">
              <a:fillToRect l="50000" t="50000" r="50000" b="50000"/>
            </a:path>
          </a:gradFill>
          <a:ln w="9525">
            <a:solidFill>
              <a:schemeClr val="tx1"/>
            </a:solidFill>
            <a:round/>
            <a:headEnd/>
            <a:tailEnd/>
          </a:ln>
          <a:effectLst>
            <a:outerShdw dist="117088" dir="4648272" algn="ctr" rotWithShape="0">
              <a:srgbClr val="00FF00"/>
            </a:outerShdw>
          </a:effectLst>
        </p:spPr>
        <p:txBody>
          <a:bodyPr wrap="none" anchor="ctr"/>
          <a:lstStyle/>
          <a:p>
            <a:pPr algn="ctr" rtl="1">
              <a:defRPr/>
            </a:pPr>
            <a:r>
              <a:rPr lang="ar-EG" sz="3200" b="1"/>
              <a:t>استجابة الانسان للضغوط الخارجية</a:t>
            </a:r>
            <a:endParaRPr lang="en-US" sz="3200" b="1"/>
          </a:p>
        </p:txBody>
      </p:sp>
      <p:sp>
        <p:nvSpPr>
          <p:cNvPr id="20483" name="Oval 3" descr="معينات محاطة"/>
          <p:cNvSpPr>
            <a:spLocks noChangeArrowheads="1"/>
          </p:cNvSpPr>
          <p:nvPr/>
        </p:nvSpPr>
        <p:spPr bwMode="auto">
          <a:xfrm>
            <a:off x="6278563" y="2636838"/>
            <a:ext cx="3433762" cy="1728787"/>
          </a:xfrm>
          <a:prstGeom prst="ellipse">
            <a:avLst/>
          </a:prstGeom>
          <a:pattFill prst="openDmnd">
            <a:fgClr>
              <a:srgbClr val="00FF00"/>
            </a:fgClr>
            <a:bgClr>
              <a:srgbClr val="EBAEF0"/>
            </a:bgClr>
          </a:pattFill>
          <a:ln w="9525">
            <a:round/>
            <a:headEnd/>
            <a:tailEnd/>
          </a:ln>
          <a:scene3d>
            <a:camera prst="legacyPerspectiveBottomLeft"/>
            <a:lightRig rig="legacyFlat3" dir="t"/>
          </a:scene3d>
          <a:sp3d extrusionH="887400" prstMaterial="legacyMatte">
            <a:bevelT w="13500" h="13500" prst="angle"/>
            <a:bevelB w="13500" h="13500" prst="angle"/>
            <a:extrusionClr>
              <a:srgbClr val="00FF00"/>
            </a:extrusionClr>
          </a:sp3d>
        </p:spPr>
        <p:txBody>
          <a:bodyPr wrap="none" anchor="ctr">
            <a:flatTx/>
          </a:bodyPr>
          <a:lstStyle/>
          <a:p>
            <a:pPr algn="ctr" rtl="1"/>
            <a:r>
              <a:rPr lang="ar-EG" sz="3200" b="1"/>
              <a:t>استجابات ارادية</a:t>
            </a:r>
            <a:endParaRPr lang="en-US" sz="3200" b="1"/>
          </a:p>
        </p:txBody>
      </p:sp>
      <p:sp>
        <p:nvSpPr>
          <p:cNvPr id="20484" name="Oval 4" descr="معينات محاطة"/>
          <p:cNvSpPr>
            <a:spLocks noChangeArrowheads="1"/>
          </p:cNvSpPr>
          <p:nvPr/>
        </p:nvSpPr>
        <p:spPr bwMode="auto">
          <a:xfrm>
            <a:off x="895350" y="2636838"/>
            <a:ext cx="3433763" cy="1728787"/>
          </a:xfrm>
          <a:prstGeom prst="ellipse">
            <a:avLst/>
          </a:prstGeom>
          <a:pattFill prst="openDmnd">
            <a:fgClr>
              <a:srgbClr val="00FF00"/>
            </a:fgClr>
            <a:bgClr>
              <a:srgbClr val="EBAEF0"/>
            </a:bgClr>
          </a:pattFill>
          <a:ln w="9525">
            <a:round/>
            <a:headEnd/>
            <a:tailEnd/>
          </a:ln>
          <a:scene3d>
            <a:camera prst="legacyPerspectiveBottomLeft"/>
            <a:lightRig rig="legacyFlat3" dir="t"/>
          </a:scene3d>
          <a:sp3d extrusionH="887400" prstMaterial="legacyMatte">
            <a:bevelT w="13500" h="13500" prst="angle"/>
            <a:bevelB w="13500" h="13500" prst="angle"/>
            <a:extrusionClr>
              <a:srgbClr val="00FF00"/>
            </a:extrusionClr>
          </a:sp3d>
        </p:spPr>
        <p:txBody>
          <a:bodyPr wrap="none" anchor="ctr">
            <a:flatTx/>
          </a:bodyPr>
          <a:lstStyle/>
          <a:p>
            <a:pPr algn="ctr" rtl="1"/>
            <a:r>
              <a:rPr lang="ar-EG" sz="2800" b="1"/>
              <a:t>استجابات لا ارادية</a:t>
            </a:r>
            <a:endParaRPr lang="en-US" sz="2800" b="1"/>
          </a:p>
        </p:txBody>
      </p:sp>
      <p:pic>
        <p:nvPicPr>
          <p:cNvPr id="17413" name="Picture 5" descr="w6ww6w20050424003040159fk1960"/>
          <p:cNvPicPr>
            <a:picLocks noChangeAspect="1" noChangeArrowheads="1" noCrop="1"/>
          </p:cNvPicPr>
          <p:nvPr/>
        </p:nvPicPr>
        <p:blipFill>
          <a:blip r:embed="rId3" cstate="print"/>
          <a:srcRect/>
          <a:stretch>
            <a:fillRect/>
          </a:stretch>
        </p:blipFill>
        <p:spPr bwMode="auto">
          <a:xfrm>
            <a:off x="1485900" y="5391150"/>
            <a:ext cx="7019925" cy="857250"/>
          </a:xfrm>
          <a:prstGeom prst="rect">
            <a:avLst/>
          </a:prstGeom>
          <a:noFill/>
          <a:ln w="9525">
            <a:noFill/>
            <a:miter lim="800000"/>
            <a:headEnd/>
            <a:tailEnd/>
          </a:ln>
        </p:spPr>
      </p:pic>
      <p:pic>
        <p:nvPicPr>
          <p:cNvPr id="17414" name="Picture 6" descr="star8"/>
          <p:cNvPicPr>
            <a:picLocks noChangeAspect="1" noChangeArrowheads="1" noCrop="1"/>
          </p:cNvPicPr>
          <p:nvPr/>
        </p:nvPicPr>
        <p:blipFill>
          <a:blip r:embed="rId4" cstate="print"/>
          <a:srcRect/>
          <a:stretch>
            <a:fillRect/>
          </a:stretch>
        </p:blipFill>
        <p:spPr bwMode="auto">
          <a:xfrm>
            <a:off x="4795838" y="1524000"/>
            <a:ext cx="390525" cy="360363"/>
          </a:xfrm>
          <a:prstGeom prst="rect">
            <a:avLst/>
          </a:prstGeom>
          <a:noFill/>
          <a:ln w="9525">
            <a:noFill/>
            <a:miter lim="800000"/>
            <a:headEnd/>
            <a:tailEnd/>
          </a:ln>
        </p:spPr>
      </p:pic>
      <p:pic>
        <p:nvPicPr>
          <p:cNvPr id="17415" name="Picture 7" descr="star8"/>
          <p:cNvPicPr>
            <a:picLocks noChangeAspect="1" noChangeArrowheads="1" noCrop="1"/>
          </p:cNvPicPr>
          <p:nvPr/>
        </p:nvPicPr>
        <p:blipFill>
          <a:blip r:embed="rId4" cstate="print"/>
          <a:srcRect/>
          <a:stretch>
            <a:fillRect/>
          </a:stretch>
        </p:blipFill>
        <p:spPr bwMode="auto">
          <a:xfrm>
            <a:off x="5057775" y="3276600"/>
            <a:ext cx="390525" cy="360363"/>
          </a:xfrm>
          <a:prstGeom prst="rect">
            <a:avLst/>
          </a:prstGeom>
          <a:noFill/>
          <a:ln w="9525">
            <a:noFill/>
            <a:miter lim="800000"/>
            <a:headEnd/>
            <a:tailEnd/>
          </a:ln>
        </p:spPr>
      </p:pic>
      <p:pic>
        <p:nvPicPr>
          <p:cNvPr id="17416" name="Picture 8" descr="star8"/>
          <p:cNvPicPr>
            <a:picLocks noChangeAspect="1" noChangeArrowheads="1" noCrop="1"/>
          </p:cNvPicPr>
          <p:nvPr/>
        </p:nvPicPr>
        <p:blipFill>
          <a:blip r:embed="rId4" cstate="print"/>
          <a:srcRect/>
          <a:stretch>
            <a:fillRect/>
          </a:stretch>
        </p:blipFill>
        <p:spPr bwMode="auto">
          <a:xfrm>
            <a:off x="3219450" y="2230438"/>
            <a:ext cx="390525" cy="360362"/>
          </a:xfrm>
          <a:prstGeom prst="rect">
            <a:avLst/>
          </a:prstGeom>
          <a:noFill/>
          <a:ln w="9525">
            <a:noFill/>
            <a:miter lim="800000"/>
            <a:headEnd/>
            <a:tailEnd/>
          </a:ln>
        </p:spPr>
      </p:pic>
      <p:pic>
        <p:nvPicPr>
          <p:cNvPr id="17417" name="Picture 9" descr="star8"/>
          <p:cNvPicPr>
            <a:picLocks noChangeAspect="1" noChangeArrowheads="1" noCrop="1"/>
          </p:cNvPicPr>
          <p:nvPr/>
        </p:nvPicPr>
        <p:blipFill>
          <a:blip r:embed="rId4" cstate="print"/>
          <a:srcRect/>
          <a:stretch>
            <a:fillRect/>
          </a:stretch>
        </p:blipFill>
        <p:spPr bwMode="auto">
          <a:xfrm>
            <a:off x="3819525" y="1828800"/>
            <a:ext cx="390525" cy="360363"/>
          </a:xfrm>
          <a:prstGeom prst="rect">
            <a:avLst/>
          </a:prstGeom>
          <a:noFill/>
          <a:ln w="9525">
            <a:noFill/>
            <a:miter lim="800000"/>
            <a:headEnd/>
            <a:tailEnd/>
          </a:ln>
        </p:spPr>
      </p:pic>
      <p:pic>
        <p:nvPicPr>
          <p:cNvPr id="17418" name="Picture 10" descr="star8"/>
          <p:cNvPicPr>
            <a:picLocks noChangeAspect="1" noChangeArrowheads="1" noCrop="1"/>
          </p:cNvPicPr>
          <p:nvPr/>
        </p:nvPicPr>
        <p:blipFill>
          <a:blip r:embed="rId4" cstate="print"/>
          <a:srcRect/>
          <a:stretch>
            <a:fillRect/>
          </a:stretch>
        </p:blipFill>
        <p:spPr bwMode="auto">
          <a:xfrm>
            <a:off x="6296025" y="2133600"/>
            <a:ext cx="390525" cy="360363"/>
          </a:xfrm>
          <a:prstGeom prst="rect">
            <a:avLst/>
          </a:prstGeom>
          <a:noFill/>
          <a:ln w="9525">
            <a:noFill/>
            <a:miter lim="800000"/>
            <a:headEnd/>
            <a:tailEnd/>
          </a:ln>
        </p:spPr>
      </p:pic>
      <p:pic>
        <p:nvPicPr>
          <p:cNvPr id="17419" name="Picture 11" descr="star8"/>
          <p:cNvPicPr>
            <a:picLocks noChangeAspect="1" noChangeArrowheads="1" noCrop="1"/>
          </p:cNvPicPr>
          <p:nvPr/>
        </p:nvPicPr>
        <p:blipFill>
          <a:blip r:embed="rId4" cstate="print"/>
          <a:srcRect/>
          <a:stretch>
            <a:fillRect/>
          </a:stretch>
        </p:blipFill>
        <p:spPr bwMode="auto">
          <a:xfrm>
            <a:off x="5456238" y="1752600"/>
            <a:ext cx="390525" cy="36036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box(in)">
                                      <p:cBhvr>
                                        <p:cTn id="7" dur="2000"/>
                                        <p:tgtEl>
                                          <p:spTgt spid="20482"/>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20483"/>
                                        </p:tgtEl>
                                        <p:attrNameLst>
                                          <p:attrName>style.visibility</p:attrName>
                                        </p:attrNameLst>
                                      </p:cBhvr>
                                      <p:to>
                                        <p:strVal val="visible"/>
                                      </p:to>
                                    </p:set>
                                    <p:animEffect transition="in" filter="wedge">
                                      <p:cBhvr>
                                        <p:cTn id="12" dur="2000"/>
                                        <p:tgtEl>
                                          <p:spTgt spid="20483"/>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20484"/>
                                        </p:tgtEl>
                                        <p:attrNameLst>
                                          <p:attrName>style.visibility</p:attrName>
                                        </p:attrNameLst>
                                      </p:cBhvr>
                                      <p:to>
                                        <p:strVal val="visible"/>
                                      </p:to>
                                    </p:set>
                                    <p:animEffect transition="in" filter="wedge">
                                      <p:cBhvr>
                                        <p:cTn id="17" dur="2000"/>
                                        <p:tgtEl>
                                          <p:spTgt spid="204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nimBg="1"/>
      <p:bldP spid="20483" grpId="0" animBg="1"/>
      <p:bldP spid="2048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4" name="AutoShape 6"/>
          <p:cNvSpPr>
            <a:spLocks noChangeArrowheads="1"/>
          </p:cNvSpPr>
          <p:nvPr/>
        </p:nvSpPr>
        <p:spPr bwMode="auto">
          <a:xfrm>
            <a:off x="1898650" y="381000"/>
            <a:ext cx="5773738" cy="1166813"/>
          </a:xfrm>
          <a:prstGeom prst="ellipseRibbon2">
            <a:avLst>
              <a:gd name="adj1" fmla="val 25000"/>
              <a:gd name="adj2" fmla="val 75000"/>
              <a:gd name="adj3" fmla="val 10338"/>
            </a:avLst>
          </a:prstGeom>
          <a:gradFill rotWithShape="1">
            <a:gsLst>
              <a:gs pos="0">
                <a:schemeClr val="bg1"/>
              </a:gs>
              <a:gs pos="100000">
                <a:srgbClr val="D794E4"/>
              </a:gs>
            </a:gsLst>
            <a:path path="rect">
              <a:fillToRect l="50000" t="50000" r="50000" b="50000"/>
            </a:path>
          </a:gradFill>
          <a:ln w="9525">
            <a:solidFill>
              <a:schemeClr val="tx1"/>
            </a:solidFill>
            <a:round/>
            <a:headEnd/>
            <a:tailEnd/>
          </a:ln>
          <a:effectLst>
            <a:outerShdw dist="117088" dir="4648272" algn="ctr" rotWithShape="0">
              <a:srgbClr val="00FF00"/>
            </a:outerShdw>
          </a:effectLst>
        </p:spPr>
        <p:txBody>
          <a:bodyPr wrap="none" anchor="ctr"/>
          <a:lstStyle/>
          <a:p>
            <a:pPr algn="ctr" rtl="1">
              <a:defRPr/>
            </a:pPr>
            <a:r>
              <a:rPr lang="ar-EG" sz="3200" b="1"/>
              <a:t>مصادر الضغوط</a:t>
            </a:r>
            <a:endParaRPr lang="en-US" sz="3200" b="1"/>
          </a:p>
        </p:txBody>
      </p:sp>
      <p:sp>
        <p:nvSpPr>
          <p:cNvPr id="22535" name="Oval 7" descr="معينات محاطة"/>
          <p:cNvSpPr>
            <a:spLocks noChangeArrowheads="1"/>
          </p:cNvSpPr>
          <p:nvPr/>
        </p:nvSpPr>
        <p:spPr bwMode="auto">
          <a:xfrm>
            <a:off x="5791200" y="2133600"/>
            <a:ext cx="3432175" cy="1728788"/>
          </a:xfrm>
          <a:prstGeom prst="ellipse">
            <a:avLst/>
          </a:prstGeom>
          <a:pattFill prst="openDmnd">
            <a:fgClr>
              <a:srgbClr val="00FF00"/>
            </a:fgClr>
            <a:bgClr>
              <a:srgbClr val="EBAEF0"/>
            </a:bgClr>
          </a:pattFill>
          <a:ln w="9525">
            <a:round/>
            <a:headEnd/>
            <a:tailEnd/>
          </a:ln>
          <a:scene3d>
            <a:camera prst="legacyPerspectiveBottomLeft"/>
            <a:lightRig rig="legacyFlat3" dir="t"/>
          </a:scene3d>
          <a:sp3d extrusionH="887400" prstMaterial="legacyMatte">
            <a:bevelT w="13500" h="13500" prst="angle"/>
            <a:bevelB w="13500" h="13500" prst="angle"/>
            <a:extrusionClr>
              <a:srgbClr val="00FF00"/>
            </a:extrusionClr>
          </a:sp3d>
        </p:spPr>
        <p:txBody>
          <a:bodyPr wrap="none" anchor="ctr">
            <a:flatTx/>
          </a:bodyPr>
          <a:lstStyle/>
          <a:p>
            <a:pPr algn="ctr" rtl="1"/>
            <a:r>
              <a:rPr lang="ar-EG" sz="3200" b="1"/>
              <a:t>ضغوط مرتبطة بالبيئة</a:t>
            </a:r>
            <a:endParaRPr lang="en-US" sz="3200" b="1"/>
          </a:p>
        </p:txBody>
      </p:sp>
      <p:sp>
        <p:nvSpPr>
          <p:cNvPr id="22536" name="Oval 8" descr="معينات محاطة"/>
          <p:cNvSpPr>
            <a:spLocks noChangeArrowheads="1"/>
          </p:cNvSpPr>
          <p:nvPr/>
        </p:nvSpPr>
        <p:spPr bwMode="auto">
          <a:xfrm>
            <a:off x="609600" y="2057400"/>
            <a:ext cx="3432175" cy="1804988"/>
          </a:xfrm>
          <a:prstGeom prst="ellipse">
            <a:avLst/>
          </a:prstGeom>
          <a:pattFill prst="openDmnd">
            <a:fgClr>
              <a:srgbClr val="00FF00"/>
            </a:fgClr>
            <a:bgClr>
              <a:srgbClr val="EBAEF0"/>
            </a:bgClr>
          </a:pattFill>
          <a:ln w="9525">
            <a:round/>
            <a:headEnd/>
            <a:tailEnd/>
          </a:ln>
          <a:scene3d>
            <a:camera prst="legacyPerspectiveBottomLeft"/>
            <a:lightRig rig="legacyFlat3" dir="t"/>
          </a:scene3d>
          <a:sp3d extrusionH="887400" prstMaterial="legacyMatte">
            <a:bevelT w="13500" h="13500" prst="angle"/>
            <a:bevelB w="13500" h="13500" prst="angle"/>
            <a:extrusionClr>
              <a:srgbClr val="00FF00"/>
            </a:extrusionClr>
          </a:sp3d>
        </p:spPr>
        <p:txBody>
          <a:bodyPr wrap="none" anchor="ctr">
            <a:flatTx/>
          </a:bodyPr>
          <a:lstStyle/>
          <a:p>
            <a:pPr algn="ctr" rtl="1"/>
            <a:r>
              <a:rPr lang="ar-EG" sz="3200" b="1"/>
              <a:t>ضغوط مرتبطة بالفرد</a:t>
            </a:r>
            <a:endParaRPr lang="en-US" sz="3200"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2534"/>
                                        </p:tgtEl>
                                        <p:attrNameLst>
                                          <p:attrName>style.visibility</p:attrName>
                                        </p:attrNameLst>
                                      </p:cBhvr>
                                      <p:to>
                                        <p:strVal val="visible"/>
                                      </p:to>
                                    </p:set>
                                    <p:animEffect transition="in" filter="box(in)">
                                      <p:cBhvr>
                                        <p:cTn id="7" dur="2000"/>
                                        <p:tgtEl>
                                          <p:spTgt spid="22534"/>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22535"/>
                                        </p:tgtEl>
                                        <p:attrNameLst>
                                          <p:attrName>style.visibility</p:attrName>
                                        </p:attrNameLst>
                                      </p:cBhvr>
                                      <p:to>
                                        <p:strVal val="visible"/>
                                      </p:to>
                                    </p:set>
                                    <p:animEffect transition="in" filter="wedge">
                                      <p:cBhvr>
                                        <p:cTn id="12" dur="2000"/>
                                        <p:tgtEl>
                                          <p:spTgt spid="22535"/>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22536"/>
                                        </p:tgtEl>
                                        <p:attrNameLst>
                                          <p:attrName>style.visibility</p:attrName>
                                        </p:attrNameLst>
                                      </p:cBhvr>
                                      <p:to>
                                        <p:strVal val="visible"/>
                                      </p:to>
                                    </p:set>
                                    <p:animEffect transition="in" filter="wedge">
                                      <p:cBhvr>
                                        <p:cTn id="17" dur="2000"/>
                                        <p:tgtEl>
                                          <p:spTgt spid="225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4" grpId="0" animBg="1"/>
      <p:bldP spid="22535" grpId="0" animBg="1"/>
      <p:bldP spid="2253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pPr eaLnBrk="1" hangingPunct="1"/>
            <a:r>
              <a:rPr lang="ar-EG" smtClean="0">
                <a:cs typeface="Arial" pitchFamily="34" charset="0"/>
              </a:rPr>
              <a:t>يمكن تصنيف اعراض الضغوط الي</a:t>
            </a:r>
            <a:endParaRPr lang="en-US" smtClean="0">
              <a:cs typeface="Arial" pitchFamily="34" charset="0"/>
            </a:endParaRPr>
          </a:p>
        </p:txBody>
      </p:sp>
      <p:sp>
        <p:nvSpPr>
          <p:cNvPr id="24580" name="Oval 4" descr="معينات محاطة"/>
          <p:cNvSpPr>
            <a:spLocks noChangeArrowheads="1"/>
          </p:cNvSpPr>
          <p:nvPr/>
        </p:nvSpPr>
        <p:spPr bwMode="auto">
          <a:xfrm>
            <a:off x="6513513" y="2420938"/>
            <a:ext cx="2963862" cy="1728787"/>
          </a:xfrm>
          <a:prstGeom prst="ellipse">
            <a:avLst/>
          </a:prstGeom>
          <a:pattFill prst="openDmnd">
            <a:fgClr>
              <a:srgbClr val="00FF00"/>
            </a:fgClr>
            <a:bgClr>
              <a:srgbClr val="EBAEF0"/>
            </a:bgClr>
          </a:pattFill>
          <a:ln w="9525">
            <a:round/>
            <a:headEnd/>
            <a:tailEnd/>
          </a:ln>
          <a:scene3d>
            <a:camera prst="legacyPerspectiveBottomLeft"/>
            <a:lightRig rig="legacyFlat3" dir="t"/>
          </a:scene3d>
          <a:sp3d extrusionH="887400" prstMaterial="legacyMatte">
            <a:bevelT w="13500" h="13500" prst="angle"/>
            <a:bevelB w="13500" h="13500" prst="angle"/>
            <a:extrusionClr>
              <a:srgbClr val="00FF00"/>
            </a:extrusionClr>
          </a:sp3d>
        </p:spPr>
        <p:txBody>
          <a:bodyPr wrap="none" anchor="ctr">
            <a:flatTx/>
          </a:bodyPr>
          <a:lstStyle/>
          <a:p>
            <a:pPr algn="ctr" rtl="1"/>
            <a:r>
              <a:rPr lang="ar-EG" sz="3200" b="1"/>
              <a:t>الاعراض الفسيولوجية</a:t>
            </a:r>
            <a:endParaRPr lang="en-US" sz="3200" b="1"/>
          </a:p>
        </p:txBody>
      </p:sp>
      <p:sp>
        <p:nvSpPr>
          <p:cNvPr id="24581" name="Oval 5" descr="معينات محاطة"/>
          <p:cNvSpPr>
            <a:spLocks noChangeArrowheads="1"/>
          </p:cNvSpPr>
          <p:nvPr/>
        </p:nvSpPr>
        <p:spPr bwMode="auto">
          <a:xfrm>
            <a:off x="974725" y="2349500"/>
            <a:ext cx="2808288" cy="1728788"/>
          </a:xfrm>
          <a:prstGeom prst="ellipse">
            <a:avLst/>
          </a:prstGeom>
          <a:pattFill prst="openDmnd">
            <a:fgClr>
              <a:srgbClr val="00FF00"/>
            </a:fgClr>
            <a:bgClr>
              <a:srgbClr val="EBAEF0"/>
            </a:bgClr>
          </a:pattFill>
          <a:ln w="9525">
            <a:round/>
            <a:headEnd/>
            <a:tailEnd/>
          </a:ln>
          <a:scene3d>
            <a:camera prst="legacyPerspectiveBottomLeft"/>
            <a:lightRig rig="legacyFlat3" dir="t"/>
          </a:scene3d>
          <a:sp3d extrusionH="887400" prstMaterial="legacyMatte">
            <a:bevelT w="13500" h="13500" prst="angle"/>
            <a:bevelB w="13500" h="13500" prst="angle"/>
            <a:extrusionClr>
              <a:srgbClr val="00FF00"/>
            </a:extrusionClr>
          </a:sp3d>
        </p:spPr>
        <p:txBody>
          <a:bodyPr wrap="none" anchor="ctr">
            <a:flatTx/>
          </a:bodyPr>
          <a:lstStyle/>
          <a:p>
            <a:pPr algn="ctr" rtl="1"/>
            <a:r>
              <a:rPr lang="ar-EG" sz="2800" b="1"/>
              <a:t>الاعراض ال</a:t>
            </a:r>
            <a:r>
              <a:rPr lang="ar-SA" sz="2800" b="1"/>
              <a:t>ذ</a:t>
            </a:r>
            <a:r>
              <a:rPr lang="ar-EG" sz="2800" b="1"/>
              <a:t>اتية</a:t>
            </a:r>
            <a:endParaRPr lang="en-US" sz="2800" b="1"/>
          </a:p>
        </p:txBody>
      </p:sp>
      <p:sp>
        <p:nvSpPr>
          <p:cNvPr id="24582" name="Oval 6" descr="معينات محاطة"/>
          <p:cNvSpPr>
            <a:spLocks noChangeArrowheads="1"/>
          </p:cNvSpPr>
          <p:nvPr/>
        </p:nvSpPr>
        <p:spPr bwMode="auto">
          <a:xfrm>
            <a:off x="3392488" y="4581525"/>
            <a:ext cx="3043237" cy="1728788"/>
          </a:xfrm>
          <a:prstGeom prst="ellipse">
            <a:avLst/>
          </a:prstGeom>
          <a:pattFill prst="openDmnd">
            <a:fgClr>
              <a:srgbClr val="00FF00"/>
            </a:fgClr>
            <a:bgClr>
              <a:srgbClr val="EBAEF0"/>
            </a:bgClr>
          </a:pattFill>
          <a:ln w="9525">
            <a:round/>
            <a:headEnd/>
            <a:tailEnd/>
          </a:ln>
          <a:scene3d>
            <a:camera prst="legacyPerspectiveBottomLeft"/>
            <a:lightRig rig="legacyFlat3" dir="t"/>
          </a:scene3d>
          <a:sp3d extrusionH="887400" prstMaterial="legacyMatte">
            <a:bevelT w="13500" h="13500" prst="angle"/>
            <a:bevelB w="13500" h="13500" prst="angle"/>
            <a:extrusionClr>
              <a:srgbClr val="00FF00"/>
            </a:extrusionClr>
          </a:sp3d>
        </p:spPr>
        <p:txBody>
          <a:bodyPr wrap="none" anchor="ctr">
            <a:flatTx/>
          </a:bodyPr>
          <a:lstStyle/>
          <a:p>
            <a:pPr algn="ctr" rtl="1"/>
            <a:r>
              <a:rPr lang="ar-EG" sz="3200" b="1"/>
              <a:t>الاعراض السلوكية </a:t>
            </a:r>
            <a:endParaRPr lang="en-US" sz="3200"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p:cTn id="7" dur="500" fill="hold"/>
                                        <p:tgtEl>
                                          <p:spTgt spid="24578"/>
                                        </p:tgtEl>
                                        <p:attrNameLst>
                                          <p:attrName>ppt_w</p:attrName>
                                        </p:attrNameLst>
                                      </p:cBhvr>
                                      <p:tavLst>
                                        <p:tav tm="0">
                                          <p:val>
                                            <p:fltVal val="0"/>
                                          </p:val>
                                        </p:tav>
                                        <p:tav tm="100000">
                                          <p:val>
                                            <p:strVal val="#ppt_w"/>
                                          </p:val>
                                        </p:tav>
                                      </p:tavLst>
                                    </p:anim>
                                    <p:anim calcmode="lin" valueType="num">
                                      <p:cBhvr>
                                        <p:cTn id="8" dur="500" fill="hold"/>
                                        <p:tgtEl>
                                          <p:spTgt spid="24578"/>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0" presetClass="entr" presetSubtype="0" fill="hold" grpId="0" nodeType="clickEffect">
                                  <p:stCondLst>
                                    <p:cond delay="0"/>
                                  </p:stCondLst>
                                  <p:childTnLst>
                                    <p:set>
                                      <p:cBhvr>
                                        <p:cTn id="12" dur="1" fill="hold">
                                          <p:stCondLst>
                                            <p:cond delay="0"/>
                                          </p:stCondLst>
                                        </p:cTn>
                                        <p:tgtEl>
                                          <p:spTgt spid="24580"/>
                                        </p:tgtEl>
                                        <p:attrNameLst>
                                          <p:attrName>style.visibility</p:attrName>
                                        </p:attrNameLst>
                                      </p:cBhvr>
                                      <p:to>
                                        <p:strVal val="visible"/>
                                      </p:to>
                                    </p:set>
                                    <p:animEffect transition="in" filter="wedge">
                                      <p:cBhvr>
                                        <p:cTn id="13" dur="2000"/>
                                        <p:tgtEl>
                                          <p:spTgt spid="24580"/>
                                        </p:tgtEl>
                                      </p:cBhvr>
                                    </p:animEffect>
                                  </p:childTnLst>
                                </p:cTn>
                              </p:par>
                            </p:childTnLst>
                          </p:cTn>
                        </p:par>
                      </p:childTnLst>
                    </p:cTn>
                  </p:par>
                  <p:par>
                    <p:cTn id="14" fill="hold">
                      <p:stCondLst>
                        <p:cond delay="indefinite"/>
                      </p:stCondLst>
                      <p:childTnLst>
                        <p:par>
                          <p:cTn id="15" fill="hold">
                            <p:stCondLst>
                              <p:cond delay="0"/>
                            </p:stCondLst>
                            <p:childTnLst>
                              <p:par>
                                <p:cTn id="16" presetID="20" presetClass="entr" presetSubtype="0" fill="hold" grpId="0" nodeType="clickEffect">
                                  <p:stCondLst>
                                    <p:cond delay="0"/>
                                  </p:stCondLst>
                                  <p:childTnLst>
                                    <p:set>
                                      <p:cBhvr>
                                        <p:cTn id="17" dur="1" fill="hold">
                                          <p:stCondLst>
                                            <p:cond delay="0"/>
                                          </p:stCondLst>
                                        </p:cTn>
                                        <p:tgtEl>
                                          <p:spTgt spid="24581"/>
                                        </p:tgtEl>
                                        <p:attrNameLst>
                                          <p:attrName>style.visibility</p:attrName>
                                        </p:attrNameLst>
                                      </p:cBhvr>
                                      <p:to>
                                        <p:strVal val="visible"/>
                                      </p:to>
                                    </p:set>
                                    <p:animEffect transition="in" filter="wedge">
                                      <p:cBhvr>
                                        <p:cTn id="18" dur="2000"/>
                                        <p:tgtEl>
                                          <p:spTgt spid="24581"/>
                                        </p:tgtEl>
                                      </p:cBhvr>
                                    </p:animEffect>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grpId="0" nodeType="clickEffect">
                                  <p:stCondLst>
                                    <p:cond delay="0"/>
                                  </p:stCondLst>
                                  <p:childTnLst>
                                    <p:set>
                                      <p:cBhvr>
                                        <p:cTn id="22" dur="1" fill="hold">
                                          <p:stCondLst>
                                            <p:cond delay="0"/>
                                          </p:stCondLst>
                                        </p:cTn>
                                        <p:tgtEl>
                                          <p:spTgt spid="24582"/>
                                        </p:tgtEl>
                                        <p:attrNameLst>
                                          <p:attrName>style.visibility</p:attrName>
                                        </p:attrNameLst>
                                      </p:cBhvr>
                                      <p:to>
                                        <p:strVal val="visible"/>
                                      </p:to>
                                    </p:set>
                                    <p:animEffect transition="in" filter="wedge">
                                      <p:cBhvr>
                                        <p:cTn id="23" dur="2000"/>
                                        <p:tgtEl>
                                          <p:spTgt spid="245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80" grpId="0" animBg="1"/>
      <p:bldP spid="24581" grpId="0" animBg="1"/>
      <p:bldP spid="2458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ar-EG" smtClean="0">
                <a:cs typeface="Arial" pitchFamily="34" charset="0"/>
              </a:rPr>
              <a:t>اساليب التعامل مع الضغوط</a:t>
            </a:r>
            <a:endParaRPr lang="en-US" smtClean="0">
              <a:cs typeface="Arial" pitchFamily="34" charset="0"/>
            </a:endParaRPr>
          </a:p>
        </p:txBody>
      </p:sp>
      <p:pic>
        <p:nvPicPr>
          <p:cNvPr id="20483" name="Picture 4" descr="star8"/>
          <p:cNvPicPr>
            <a:picLocks noChangeAspect="1" noChangeArrowheads="1" noCrop="1"/>
          </p:cNvPicPr>
          <p:nvPr/>
        </p:nvPicPr>
        <p:blipFill>
          <a:blip r:embed="rId3" cstate="print"/>
          <a:srcRect/>
          <a:stretch>
            <a:fillRect/>
          </a:stretch>
        </p:blipFill>
        <p:spPr bwMode="auto">
          <a:xfrm>
            <a:off x="4975225" y="6116638"/>
            <a:ext cx="390525" cy="360362"/>
          </a:xfrm>
          <a:prstGeom prst="rect">
            <a:avLst/>
          </a:prstGeom>
          <a:noFill/>
          <a:ln w="9525">
            <a:noFill/>
            <a:miter lim="800000"/>
            <a:headEnd/>
            <a:tailEnd/>
          </a:ln>
        </p:spPr>
      </p:pic>
      <p:pic>
        <p:nvPicPr>
          <p:cNvPr id="20484" name="Picture 5" descr="star8"/>
          <p:cNvPicPr>
            <a:picLocks noChangeAspect="1" noChangeArrowheads="1" noCrop="1"/>
          </p:cNvPicPr>
          <p:nvPr/>
        </p:nvPicPr>
        <p:blipFill>
          <a:blip r:embed="rId3" cstate="print"/>
          <a:srcRect/>
          <a:stretch>
            <a:fillRect/>
          </a:stretch>
        </p:blipFill>
        <p:spPr bwMode="auto">
          <a:xfrm>
            <a:off x="6791325" y="685800"/>
            <a:ext cx="390525" cy="360363"/>
          </a:xfrm>
          <a:prstGeom prst="rect">
            <a:avLst/>
          </a:prstGeom>
          <a:noFill/>
          <a:ln w="9525">
            <a:noFill/>
            <a:miter lim="800000"/>
            <a:headEnd/>
            <a:tailEnd/>
          </a:ln>
        </p:spPr>
      </p:pic>
      <p:pic>
        <p:nvPicPr>
          <p:cNvPr id="20485" name="Picture 6" descr="star8"/>
          <p:cNvPicPr>
            <a:picLocks noChangeAspect="1" noChangeArrowheads="1" noCrop="1"/>
          </p:cNvPicPr>
          <p:nvPr/>
        </p:nvPicPr>
        <p:blipFill>
          <a:blip r:embed="rId3" cstate="print"/>
          <a:srcRect/>
          <a:stretch>
            <a:fillRect/>
          </a:stretch>
        </p:blipFill>
        <p:spPr bwMode="auto">
          <a:xfrm>
            <a:off x="2581275" y="685800"/>
            <a:ext cx="390525" cy="360363"/>
          </a:xfrm>
          <a:prstGeom prst="rect">
            <a:avLst/>
          </a:prstGeom>
          <a:noFill/>
          <a:ln w="9525">
            <a:noFill/>
            <a:miter lim="800000"/>
            <a:headEnd/>
            <a:tailEnd/>
          </a:ln>
        </p:spPr>
      </p:pic>
      <p:sp>
        <p:nvSpPr>
          <p:cNvPr id="26633" name="Oval 9" descr="معينات محاطة"/>
          <p:cNvSpPr>
            <a:spLocks noChangeArrowheads="1"/>
          </p:cNvSpPr>
          <p:nvPr/>
        </p:nvSpPr>
        <p:spPr bwMode="auto">
          <a:xfrm>
            <a:off x="5778500" y="1752600"/>
            <a:ext cx="3432175" cy="1728788"/>
          </a:xfrm>
          <a:prstGeom prst="ellipse">
            <a:avLst/>
          </a:prstGeom>
          <a:pattFill prst="openDmnd">
            <a:fgClr>
              <a:srgbClr val="00FF00"/>
            </a:fgClr>
            <a:bgClr>
              <a:srgbClr val="EBAEF0"/>
            </a:bgClr>
          </a:pattFill>
          <a:ln w="9525">
            <a:round/>
            <a:headEnd/>
            <a:tailEnd/>
          </a:ln>
          <a:scene3d>
            <a:camera prst="legacyPerspectiveBottomLeft"/>
            <a:lightRig rig="legacyFlat3" dir="t"/>
          </a:scene3d>
          <a:sp3d extrusionH="887400" prstMaterial="legacyMatte">
            <a:bevelT w="13500" h="13500" prst="angle"/>
            <a:bevelB w="13500" h="13500" prst="angle"/>
            <a:extrusionClr>
              <a:srgbClr val="00FF00"/>
            </a:extrusionClr>
          </a:sp3d>
        </p:spPr>
        <p:txBody>
          <a:bodyPr wrap="none" anchor="ctr">
            <a:flatTx/>
          </a:bodyPr>
          <a:lstStyle/>
          <a:p>
            <a:pPr algn="ctr" rtl="1"/>
            <a:r>
              <a:rPr lang="ar-EG" sz="3200" b="1"/>
              <a:t>اساليب شعورية</a:t>
            </a:r>
            <a:endParaRPr lang="en-US" sz="3200" b="1"/>
          </a:p>
        </p:txBody>
      </p:sp>
      <p:sp>
        <p:nvSpPr>
          <p:cNvPr id="26634" name="Oval 10" descr="معينات محاطة"/>
          <p:cNvSpPr>
            <a:spLocks noChangeArrowheads="1"/>
          </p:cNvSpPr>
          <p:nvPr/>
        </p:nvSpPr>
        <p:spPr bwMode="auto">
          <a:xfrm>
            <a:off x="1485900" y="3962400"/>
            <a:ext cx="3432175" cy="1804988"/>
          </a:xfrm>
          <a:prstGeom prst="ellipse">
            <a:avLst/>
          </a:prstGeom>
          <a:pattFill prst="openDmnd">
            <a:fgClr>
              <a:srgbClr val="00FF00"/>
            </a:fgClr>
            <a:bgClr>
              <a:srgbClr val="EBAEF0"/>
            </a:bgClr>
          </a:pattFill>
          <a:ln w="9525">
            <a:round/>
            <a:headEnd/>
            <a:tailEnd/>
          </a:ln>
          <a:scene3d>
            <a:camera prst="legacyPerspectiveBottomLeft"/>
            <a:lightRig rig="legacyFlat3" dir="t"/>
          </a:scene3d>
          <a:sp3d extrusionH="887400" prstMaterial="legacyMatte">
            <a:bevelT w="13500" h="13500" prst="angle"/>
            <a:bevelB w="13500" h="13500" prst="angle"/>
            <a:extrusionClr>
              <a:srgbClr val="00FF00"/>
            </a:extrusionClr>
          </a:sp3d>
        </p:spPr>
        <p:txBody>
          <a:bodyPr wrap="none" anchor="ctr">
            <a:flatTx/>
          </a:bodyPr>
          <a:lstStyle/>
          <a:p>
            <a:pPr algn="ctr" rtl="1"/>
            <a:r>
              <a:rPr lang="ar-EG" sz="3200" b="1"/>
              <a:t>اساليب لاشعورية</a:t>
            </a:r>
            <a:endParaRPr lang="en-US" sz="3200"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 calcmode="lin" valueType="num">
                                      <p:cBhvr>
                                        <p:cTn id="7" dur="1000" fill="hold"/>
                                        <p:tgtEl>
                                          <p:spTgt spid="26626"/>
                                        </p:tgtEl>
                                        <p:attrNameLst>
                                          <p:attrName>ppt_h</p:attrName>
                                        </p:attrNameLst>
                                      </p:cBhvr>
                                      <p:tavLst>
                                        <p:tav tm="0">
                                          <p:val>
                                            <p:strVal val="#ppt_h/20"/>
                                          </p:val>
                                        </p:tav>
                                        <p:tav tm="50000">
                                          <p:val>
                                            <p:strVal val="#ppt_h/20"/>
                                          </p:val>
                                        </p:tav>
                                        <p:tav tm="100000">
                                          <p:val>
                                            <p:strVal val="#ppt_h"/>
                                          </p:val>
                                        </p:tav>
                                      </p:tavLst>
                                    </p:anim>
                                    <p:anim calcmode="lin" valueType="num">
                                      <p:cBhvr>
                                        <p:cTn id="8" dur="1000" fill="hold"/>
                                        <p:tgtEl>
                                          <p:spTgt spid="26626"/>
                                        </p:tgtEl>
                                        <p:attrNameLst>
                                          <p:attrName>ppt_w</p:attrName>
                                        </p:attrNameLst>
                                      </p:cBhvr>
                                      <p:tavLst>
                                        <p:tav tm="0">
                                          <p:val>
                                            <p:strVal val="#ppt_w+.3"/>
                                          </p:val>
                                        </p:tav>
                                        <p:tav tm="50000">
                                          <p:val>
                                            <p:strVal val="#ppt_w+.3"/>
                                          </p:val>
                                        </p:tav>
                                        <p:tav tm="100000">
                                          <p:val>
                                            <p:strVal val="#ppt_w"/>
                                          </p:val>
                                        </p:tav>
                                      </p:tavLst>
                                    </p:anim>
                                    <p:anim calcmode="lin" valueType="num">
                                      <p:cBhvr>
                                        <p:cTn id="9" dur="1000" fill="hold"/>
                                        <p:tgtEl>
                                          <p:spTgt spid="26626"/>
                                        </p:tgtEl>
                                        <p:attrNameLst>
                                          <p:attrName>ppt_x</p:attrName>
                                        </p:attrNameLst>
                                      </p:cBhvr>
                                      <p:tavLst>
                                        <p:tav tm="0">
                                          <p:val>
                                            <p:strVal val="#ppt_x-.3"/>
                                          </p:val>
                                        </p:tav>
                                        <p:tav tm="50000">
                                          <p:val>
                                            <p:strVal val="#ppt_x"/>
                                          </p:val>
                                        </p:tav>
                                        <p:tav tm="100000">
                                          <p:val>
                                            <p:strVal val="#ppt_x"/>
                                          </p:val>
                                        </p:tav>
                                      </p:tavLst>
                                    </p:anim>
                                    <p:anim calcmode="lin" valueType="num">
                                      <p:cBhvr>
                                        <p:cTn id="10" dur="1000" fill="hold"/>
                                        <p:tgtEl>
                                          <p:spTgt spid="26626"/>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grpId="0" nodeType="clickEffect">
                                  <p:stCondLst>
                                    <p:cond delay="0"/>
                                  </p:stCondLst>
                                  <p:childTnLst>
                                    <p:set>
                                      <p:cBhvr>
                                        <p:cTn id="14" dur="1" fill="hold">
                                          <p:stCondLst>
                                            <p:cond delay="0"/>
                                          </p:stCondLst>
                                        </p:cTn>
                                        <p:tgtEl>
                                          <p:spTgt spid="26633"/>
                                        </p:tgtEl>
                                        <p:attrNameLst>
                                          <p:attrName>style.visibility</p:attrName>
                                        </p:attrNameLst>
                                      </p:cBhvr>
                                      <p:to>
                                        <p:strVal val="visible"/>
                                      </p:to>
                                    </p:set>
                                    <p:animEffect transition="in" filter="wedge">
                                      <p:cBhvr>
                                        <p:cTn id="15" dur="2000"/>
                                        <p:tgtEl>
                                          <p:spTgt spid="26633"/>
                                        </p:tgtEl>
                                      </p:cBhvr>
                                    </p:animEffect>
                                  </p:childTnLst>
                                </p:cTn>
                              </p:par>
                            </p:childTnLst>
                          </p:cTn>
                        </p:par>
                      </p:childTnLst>
                    </p:cTn>
                  </p:par>
                  <p:par>
                    <p:cTn id="16" fill="hold">
                      <p:stCondLst>
                        <p:cond delay="indefinite"/>
                      </p:stCondLst>
                      <p:childTnLst>
                        <p:par>
                          <p:cTn id="17" fill="hold">
                            <p:stCondLst>
                              <p:cond delay="0"/>
                            </p:stCondLst>
                            <p:childTnLst>
                              <p:par>
                                <p:cTn id="18" presetID="20" presetClass="entr" presetSubtype="0" fill="hold" grpId="0" nodeType="clickEffect">
                                  <p:stCondLst>
                                    <p:cond delay="0"/>
                                  </p:stCondLst>
                                  <p:childTnLst>
                                    <p:set>
                                      <p:cBhvr>
                                        <p:cTn id="19" dur="1" fill="hold">
                                          <p:stCondLst>
                                            <p:cond delay="0"/>
                                          </p:stCondLst>
                                        </p:cTn>
                                        <p:tgtEl>
                                          <p:spTgt spid="26634"/>
                                        </p:tgtEl>
                                        <p:attrNameLst>
                                          <p:attrName>style.visibility</p:attrName>
                                        </p:attrNameLst>
                                      </p:cBhvr>
                                      <p:to>
                                        <p:strVal val="visible"/>
                                      </p:to>
                                    </p:set>
                                    <p:animEffect transition="in" filter="wedge">
                                      <p:cBhvr>
                                        <p:cTn id="20" dur="2000"/>
                                        <p:tgtEl>
                                          <p:spTgt spid="266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33" grpId="0" animBg="1"/>
      <p:bldP spid="2663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Oval 4" descr="معينات محاطة"/>
          <p:cNvSpPr>
            <a:spLocks noChangeArrowheads="1"/>
          </p:cNvSpPr>
          <p:nvPr/>
        </p:nvSpPr>
        <p:spPr bwMode="auto">
          <a:xfrm>
            <a:off x="4622800" y="0"/>
            <a:ext cx="2965450" cy="1728788"/>
          </a:xfrm>
          <a:prstGeom prst="ellipse">
            <a:avLst/>
          </a:prstGeom>
          <a:pattFill prst="openDmnd">
            <a:fgClr>
              <a:srgbClr val="00FF00"/>
            </a:fgClr>
            <a:bgClr>
              <a:srgbClr val="EBAEF0"/>
            </a:bgClr>
          </a:pattFill>
          <a:ln w="9525">
            <a:round/>
            <a:headEnd/>
            <a:tailEnd/>
          </a:ln>
          <a:scene3d>
            <a:camera prst="legacyPerspectiveBottomLeft"/>
            <a:lightRig rig="legacyFlat3" dir="t"/>
          </a:scene3d>
          <a:sp3d extrusionH="887400" prstMaterial="legacyMatte">
            <a:bevelT w="13500" h="13500" prst="angle"/>
            <a:bevelB w="13500" h="13500" prst="angle"/>
            <a:extrusionClr>
              <a:srgbClr val="00FF00"/>
            </a:extrusionClr>
          </a:sp3d>
        </p:spPr>
        <p:txBody>
          <a:bodyPr wrap="none" anchor="ctr">
            <a:flatTx/>
          </a:bodyPr>
          <a:lstStyle/>
          <a:p>
            <a:pPr algn="ctr" rtl="1"/>
            <a:r>
              <a:rPr lang="ar-EG" b="1"/>
              <a:t>معرفة الاسباب وان تكون واعيا</a:t>
            </a:r>
            <a:endParaRPr lang="en-US" b="1"/>
          </a:p>
        </p:txBody>
      </p:sp>
      <p:sp>
        <p:nvSpPr>
          <p:cNvPr id="28677" name="Oval 5" descr="معينات محاطة"/>
          <p:cNvSpPr>
            <a:spLocks noChangeArrowheads="1"/>
          </p:cNvSpPr>
          <p:nvPr/>
        </p:nvSpPr>
        <p:spPr bwMode="auto">
          <a:xfrm>
            <a:off x="2311400" y="1447800"/>
            <a:ext cx="2965450" cy="1728788"/>
          </a:xfrm>
          <a:prstGeom prst="ellipse">
            <a:avLst/>
          </a:prstGeom>
          <a:pattFill prst="openDmnd">
            <a:fgClr>
              <a:srgbClr val="00FF00"/>
            </a:fgClr>
            <a:bgClr>
              <a:srgbClr val="EBAEF0"/>
            </a:bgClr>
          </a:pattFill>
          <a:ln w="9525">
            <a:round/>
            <a:headEnd/>
            <a:tailEnd/>
          </a:ln>
          <a:scene3d>
            <a:camera prst="legacyPerspectiveBottomLeft"/>
            <a:lightRig rig="legacyFlat3" dir="t"/>
          </a:scene3d>
          <a:sp3d extrusionH="887400" prstMaterial="legacyMatte">
            <a:bevelT w="13500" h="13500" prst="angle"/>
            <a:bevelB w="13500" h="13500" prst="angle"/>
            <a:extrusionClr>
              <a:srgbClr val="00FF00"/>
            </a:extrusionClr>
          </a:sp3d>
        </p:spPr>
        <p:txBody>
          <a:bodyPr wrap="none" anchor="ctr">
            <a:flatTx/>
          </a:bodyPr>
          <a:lstStyle/>
          <a:p>
            <a:pPr algn="ctr" rtl="1"/>
            <a:r>
              <a:rPr lang="ar-EG" sz="2000" b="1"/>
              <a:t>استخدام اسلوب معين للاسترخاء</a:t>
            </a:r>
            <a:endParaRPr lang="en-US" sz="2000" b="1"/>
          </a:p>
        </p:txBody>
      </p:sp>
      <p:sp>
        <p:nvSpPr>
          <p:cNvPr id="28678" name="Oval 6" descr="معينات محاطة"/>
          <p:cNvSpPr>
            <a:spLocks noChangeArrowheads="1"/>
          </p:cNvSpPr>
          <p:nvPr/>
        </p:nvSpPr>
        <p:spPr bwMode="auto">
          <a:xfrm>
            <a:off x="1073150" y="3276600"/>
            <a:ext cx="2965450" cy="1728788"/>
          </a:xfrm>
          <a:prstGeom prst="ellipse">
            <a:avLst/>
          </a:prstGeom>
          <a:pattFill prst="openDmnd">
            <a:fgClr>
              <a:srgbClr val="00FF00"/>
            </a:fgClr>
            <a:bgClr>
              <a:srgbClr val="EBAEF0"/>
            </a:bgClr>
          </a:pattFill>
          <a:ln w="9525">
            <a:round/>
            <a:headEnd/>
            <a:tailEnd/>
          </a:ln>
          <a:scene3d>
            <a:camera prst="legacyPerspectiveBottomLeft"/>
            <a:lightRig rig="legacyFlat3" dir="t"/>
          </a:scene3d>
          <a:sp3d extrusionH="887400" prstMaterial="legacyMatte">
            <a:bevelT w="13500" h="13500" prst="angle"/>
            <a:bevelB w="13500" h="13500" prst="angle"/>
            <a:extrusionClr>
              <a:srgbClr val="00FF00"/>
            </a:extrusionClr>
          </a:sp3d>
        </p:spPr>
        <p:txBody>
          <a:bodyPr wrap="none" anchor="ctr">
            <a:flatTx/>
          </a:bodyPr>
          <a:lstStyle/>
          <a:p>
            <a:pPr algn="ctr" rtl="1"/>
            <a:r>
              <a:rPr lang="ar-EG" sz="2000" b="1"/>
              <a:t>البحث عن حلول لتجنب بعض المثيرات</a:t>
            </a:r>
            <a:endParaRPr lang="en-US" sz="2000" b="1"/>
          </a:p>
        </p:txBody>
      </p:sp>
      <p:sp>
        <p:nvSpPr>
          <p:cNvPr id="28679" name="Oval 7" descr="معينات محاطة"/>
          <p:cNvSpPr>
            <a:spLocks noChangeArrowheads="1"/>
          </p:cNvSpPr>
          <p:nvPr/>
        </p:nvSpPr>
        <p:spPr bwMode="auto">
          <a:xfrm>
            <a:off x="165100" y="5129213"/>
            <a:ext cx="2965450" cy="1728787"/>
          </a:xfrm>
          <a:prstGeom prst="ellipse">
            <a:avLst/>
          </a:prstGeom>
          <a:pattFill prst="openDmnd">
            <a:fgClr>
              <a:srgbClr val="00FF00"/>
            </a:fgClr>
            <a:bgClr>
              <a:srgbClr val="EBAEF0"/>
            </a:bgClr>
          </a:pattFill>
          <a:ln w="9525">
            <a:round/>
            <a:headEnd/>
            <a:tailEnd/>
          </a:ln>
          <a:scene3d>
            <a:camera prst="legacyPerspectiveBottomLeft"/>
            <a:lightRig rig="legacyFlat3" dir="t"/>
          </a:scene3d>
          <a:sp3d extrusionH="887400" prstMaterial="legacyMatte">
            <a:bevelT w="13500" h="13500" prst="angle"/>
            <a:bevelB w="13500" h="13500" prst="angle"/>
            <a:extrusionClr>
              <a:srgbClr val="00FF00"/>
            </a:extrusionClr>
          </a:sp3d>
        </p:spPr>
        <p:txBody>
          <a:bodyPr wrap="none" anchor="ctr">
            <a:flatTx/>
          </a:bodyPr>
          <a:lstStyle/>
          <a:p>
            <a:pPr algn="ctr" rtl="1"/>
            <a:r>
              <a:rPr lang="ar-EG" sz="2000" b="1"/>
              <a:t>كلما كنت افضل صحة ولياقة</a:t>
            </a:r>
            <a:endParaRPr lang="en-US" sz="2000" b="1"/>
          </a:p>
        </p:txBody>
      </p:sp>
      <p:sp>
        <p:nvSpPr>
          <p:cNvPr id="21510" name="WordArt 8"/>
          <p:cNvSpPr>
            <a:spLocks noChangeArrowheads="1" noChangeShapeType="1" noTextEdit="1"/>
          </p:cNvSpPr>
          <p:nvPr/>
        </p:nvSpPr>
        <p:spPr bwMode="auto">
          <a:xfrm>
            <a:off x="5778500" y="2743200"/>
            <a:ext cx="3684588" cy="893763"/>
          </a:xfrm>
          <a:prstGeom prst="rect">
            <a:avLst/>
          </a:prstGeom>
        </p:spPr>
        <p:txBody>
          <a:bodyPr wrap="none" fromWordArt="1">
            <a:prstTxWarp prst="textCascadeUp">
              <a:avLst>
                <a:gd name="adj" fmla="val 44444"/>
              </a:avLst>
            </a:prstTxWarp>
            <a:scene3d>
              <a:camera prst="legacyPerspectiveFront">
                <a:rot lat="20519990" lon="1080000" rev="0"/>
              </a:camera>
              <a:lightRig rig="legacyHarsh2" dir="b"/>
            </a:scene3d>
            <a:sp3d extrusionH="430200" prstMaterial="legacyMatte">
              <a:extrusionClr>
                <a:srgbClr val="FF6600"/>
              </a:extrusionClr>
            </a:sp3d>
          </a:bodyPr>
          <a:lstStyle/>
          <a:p>
            <a:pPr algn="ctr" rtl="1"/>
            <a:r>
              <a:rPr lang="ar-SA" sz="3600" kern="10">
                <a:ln w="9525">
                  <a:round/>
                  <a:headEnd/>
                  <a:tailEnd/>
                </a:ln>
                <a:gradFill rotWithShape="1">
                  <a:gsLst>
                    <a:gs pos="0">
                      <a:srgbClr val="FFE701"/>
                    </a:gs>
                    <a:gs pos="100000">
                      <a:srgbClr val="FE3E02"/>
                    </a:gs>
                  </a:gsLst>
                  <a:lin ang="5400000" scaled="1"/>
                </a:gradFill>
                <a:latin typeface="Arial"/>
                <a:cs typeface="Arial"/>
              </a:rPr>
              <a:t>خطوات ادارة الضغوط</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8676"/>
                                        </p:tgtEl>
                                        <p:attrNameLst>
                                          <p:attrName>style.visibility</p:attrName>
                                        </p:attrNameLst>
                                      </p:cBhvr>
                                      <p:to>
                                        <p:strVal val="visible"/>
                                      </p:to>
                                    </p:set>
                                    <p:animEffect transition="in" filter="wedge">
                                      <p:cBhvr>
                                        <p:cTn id="7" dur="2000"/>
                                        <p:tgtEl>
                                          <p:spTgt spid="28676"/>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28677"/>
                                        </p:tgtEl>
                                        <p:attrNameLst>
                                          <p:attrName>style.visibility</p:attrName>
                                        </p:attrNameLst>
                                      </p:cBhvr>
                                      <p:to>
                                        <p:strVal val="visible"/>
                                      </p:to>
                                    </p:set>
                                    <p:animEffect transition="in" filter="wedge">
                                      <p:cBhvr>
                                        <p:cTn id="12" dur="2000"/>
                                        <p:tgtEl>
                                          <p:spTgt spid="28677"/>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28678"/>
                                        </p:tgtEl>
                                        <p:attrNameLst>
                                          <p:attrName>style.visibility</p:attrName>
                                        </p:attrNameLst>
                                      </p:cBhvr>
                                      <p:to>
                                        <p:strVal val="visible"/>
                                      </p:to>
                                    </p:set>
                                    <p:animEffect transition="in" filter="wedge">
                                      <p:cBhvr>
                                        <p:cTn id="17" dur="2000"/>
                                        <p:tgtEl>
                                          <p:spTgt spid="28678"/>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grpId="0" nodeType="clickEffect">
                                  <p:stCondLst>
                                    <p:cond delay="0"/>
                                  </p:stCondLst>
                                  <p:childTnLst>
                                    <p:set>
                                      <p:cBhvr>
                                        <p:cTn id="21" dur="1" fill="hold">
                                          <p:stCondLst>
                                            <p:cond delay="0"/>
                                          </p:stCondLst>
                                        </p:cTn>
                                        <p:tgtEl>
                                          <p:spTgt spid="28679"/>
                                        </p:tgtEl>
                                        <p:attrNameLst>
                                          <p:attrName>style.visibility</p:attrName>
                                        </p:attrNameLst>
                                      </p:cBhvr>
                                      <p:to>
                                        <p:strVal val="visible"/>
                                      </p:to>
                                    </p:set>
                                    <p:animEffect transition="in" filter="wedge">
                                      <p:cBhvr>
                                        <p:cTn id="22" dur="2000"/>
                                        <p:tgtEl>
                                          <p:spTgt spid="286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6" grpId="0" animBg="1"/>
      <p:bldP spid="28677" grpId="0" animBg="1"/>
      <p:bldP spid="28678" grpId="0" animBg="1"/>
      <p:bldP spid="2867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endParaRPr lang="ar-SA" smtClean="0">
              <a:solidFill>
                <a:srgbClr val="376092"/>
              </a:solidFill>
              <a:cs typeface="Arial" pitchFamily="34" charset="0"/>
            </a:endParaRPr>
          </a:p>
        </p:txBody>
      </p:sp>
      <p:sp>
        <p:nvSpPr>
          <p:cNvPr id="22531" name="Content Placeholder 2"/>
          <p:cNvSpPr>
            <a:spLocks noGrp="1"/>
          </p:cNvSpPr>
          <p:nvPr>
            <p:ph idx="1"/>
          </p:nvPr>
        </p:nvSpPr>
        <p:spPr>
          <a:xfrm>
            <a:off x="495300" y="2438400"/>
            <a:ext cx="8915400" cy="3687763"/>
          </a:xfrm>
        </p:spPr>
        <p:txBody>
          <a:bodyPr/>
          <a:lstStyle/>
          <a:p>
            <a:pPr eaLnBrk="1" hangingPunct="1"/>
            <a:endParaRPr lang="ar-SA" smtClean="0">
              <a:cs typeface="Arial" pitchFamily="34" charset="0"/>
            </a:endParaRPr>
          </a:p>
          <a:p>
            <a:pPr rtl="1" eaLnBrk="1" hangingPunct="1">
              <a:spcBef>
                <a:spcPct val="0"/>
              </a:spcBef>
              <a:buFontTx/>
              <a:buNone/>
            </a:pPr>
            <a:r>
              <a:rPr lang="ar-SA" b="1" smtClean="0">
                <a:cs typeface="Arial" pitchFamily="34" charset="0"/>
              </a:rPr>
              <a:t>استخدام تدريبا</a:t>
            </a:r>
            <a:r>
              <a:rPr lang="ar-EG" b="1" smtClean="0">
                <a:cs typeface="Arial" pitchFamily="34" charset="0"/>
              </a:rPr>
              <a:t>ت </a:t>
            </a:r>
            <a:r>
              <a:rPr lang="ar-SA" b="1" smtClean="0">
                <a:cs typeface="Arial" pitchFamily="34" charset="0"/>
              </a:rPr>
              <a:t>لاسترخاء،</a:t>
            </a:r>
          </a:p>
          <a:p>
            <a:pPr rtl="1" eaLnBrk="1" hangingPunct="1">
              <a:spcBef>
                <a:spcPct val="0"/>
              </a:spcBef>
              <a:buFontTx/>
              <a:buNone/>
            </a:pPr>
            <a:r>
              <a:rPr lang="ar-SA" b="1" smtClean="0">
                <a:cs typeface="Arial" pitchFamily="34" charset="0"/>
              </a:rPr>
              <a:t>، فقد تبين أن أفضل طريقة لإقفال الطريق أماهرمونات الضغط النفسي، هو من خلال مادة الاندروفين التي تفرز أثناء التمرينات البدنية</a:t>
            </a:r>
            <a:r>
              <a:rPr lang="en-US" b="1" smtClean="0">
                <a:cs typeface="Arial" pitchFamily="34" charset="0"/>
              </a:rPr>
              <a:t>.</a:t>
            </a:r>
            <a:br>
              <a:rPr lang="en-US" b="1" smtClean="0">
                <a:cs typeface="Arial" pitchFamily="34" charset="0"/>
              </a:rPr>
            </a:br>
            <a:r>
              <a:rPr lang="en-US" b="1" smtClean="0">
                <a:cs typeface="Arial" pitchFamily="34" charset="0"/>
              </a:rPr>
              <a:t/>
            </a:r>
            <a:br>
              <a:rPr lang="en-US" b="1" smtClean="0">
                <a:cs typeface="Arial" pitchFamily="34" charset="0"/>
              </a:rPr>
            </a:br>
            <a:endParaRPr lang="ar-SA" smtClean="0">
              <a:cs typeface="Arial" pitchFamily="34" charset="0"/>
            </a:endParaRPr>
          </a:p>
        </p:txBody>
      </p:sp>
      <p:sp>
        <p:nvSpPr>
          <p:cNvPr id="30733" name="Oval 13" descr="معينات محاطة"/>
          <p:cNvSpPr>
            <a:spLocks noChangeArrowheads="1"/>
          </p:cNvSpPr>
          <p:nvPr/>
        </p:nvSpPr>
        <p:spPr bwMode="auto">
          <a:xfrm>
            <a:off x="3733800" y="152400"/>
            <a:ext cx="3168650" cy="1728788"/>
          </a:xfrm>
          <a:prstGeom prst="ellipse">
            <a:avLst/>
          </a:prstGeom>
          <a:pattFill prst="openDmnd">
            <a:fgClr>
              <a:srgbClr val="00FF00"/>
            </a:fgClr>
            <a:bgClr>
              <a:srgbClr val="EBAEF0"/>
            </a:bgClr>
          </a:pattFill>
          <a:ln w="9525">
            <a:round/>
            <a:headEnd/>
            <a:tailEnd/>
          </a:ln>
          <a:scene3d>
            <a:camera prst="legacyPerspectiveBottomLeft"/>
            <a:lightRig rig="legacyFlat3" dir="t"/>
          </a:scene3d>
          <a:sp3d extrusionH="887400" prstMaterial="legacyMatte">
            <a:bevelT w="13500" h="13500" prst="angle"/>
            <a:bevelB w="13500" h="13500" prst="angle"/>
            <a:extrusionClr>
              <a:srgbClr val="00FF00"/>
            </a:extrusionClr>
          </a:sp3d>
        </p:spPr>
        <p:txBody>
          <a:bodyPr wrap="none" anchor="ctr">
            <a:flatTx/>
          </a:bodyPr>
          <a:lstStyle/>
          <a:p>
            <a:pPr algn="ctr" rtl="1"/>
            <a:r>
              <a:rPr lang="ar-EG" sz="2800" b="1"/>
              <a:t>علاقة النشاط البدني بالضغوط</a:t>
            </a:r>
            <a:endParaRPr lang="en-US" sz="28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0733"/>
                                        </p:tgtEl>
                                        <p:attrNameLst>
                                          <p:attrName>style.visibility</p:attrName>
                                        </p:attrNameLst>
                                      </p:cBhvr>
                                      <p:to>
                                        <p:strVal val="visible"/>
                                      </p:to>
                                    </p:set>
                                    <p:animEffect transition="in" filter="wedge">
                                      <p:cBhvr>
                                        <p:cTn id="7" dur="2000"/>
                                        <p:tgtEl>
                                          <p:spTgt spid="30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idx="4294967295"/>
          </p:nvPr>
        </p:nvSpPr>
        <p:spPr/>
        <p:txBody>
          <a:bodyPr/>
          <a:lstStyle/>
          <a:p>
            <a:pPr eaLnBrk="1" hangingPunct="1"/>
            <a:endParaRPr lang="ar-SA" smtClean="0">
              <a:cs typeface="Arial" pitchFamily="34" charset="0"/>
            </a:endParaRPr>
          </a:p>
        </p:txBody>
      </p:sp>
      <p:sp>
        <p:nvSpPr>
          <p:cNvPr id="23555" name="Content Placeholder 2"/>
          <p:cNvSpPr>
            <a:spLocks noGrp="1"/>
          </p:cNvSpPr>
          <p:nvPr>
            <p:ph idx="4294967295"/>
          </p:nvPr>
        </p:nvSpPr>
        <p:spPr>
          <a:xfrm>
            <a:off x="495300" y="2438400"/>
            <a:ext cx="8915400" cy="3687763"/>
          </a:xfrm>
        </p:spPr>
        <p:txBody>
          <a:bodyPr/>
          <a:lstStyle/>
          <a:p>
            <a:pPr eaLnBrk="1" hangingPunct="1">
              <a:buFont typeface="Arial" pitchFamily="34" charset="0"/>
              <a:buNone/>
            </a:pPr>
            <a:endParaRPr lang="ar-SA" smtClean="0">
              <a:cs typeface="Arial" pitchFamily="34" charset="0"/>
            </a:endParaRPr>
          </a:p>
          <a:p>
            <a:pPr rtl="1" eaLnBrk="1" hangingPunct="1">
              <a:spcBef>
                <a:spcPct val="0"/>
              </a:spcBef>
              <a:buFontTx/>
              <a:buNone/>
            </a:pPr>
            <a:r>
              <a:rPr lang="ar-SA" b="1" smtClean="0">
                <a:cs typeface="Arial" pitchFamily="34" charset="0"/>
              </a:rPr>
              <a:t>استخدام تدريبا</a:t>
            </a:r>
            <a:r>
              <a:rPr lang="ar-EG" b="1" smtClean="0">
                <a:cs typeface="Arial" pitchFamily="34" charset="0"/>
              </a:rPr>
              <a:t>ت </a:t>
            </a:r>
            <a:r>
              <a:rPr lang="ar-SA" b="1" smtClean="0">
                <a:cs typeface="Arial" pitchFamily="34" charset="0"/>
              </a:rPr>
              <a:t>لاسترخاء،</a:t>
            </a:r>
          </a:p>
          <a:p>
            <a:pPr rtl="1" eaLnBrk="1" hangingPunct="1">
              <a:spcBef>
                <a:spcPct val="0"/>
              </a:spcBef>
              <a:buFontTx/>
              <a:buNone/>
            </a:pPr>
            <a:r>
              <a:rPr lang="ar-SA" b="1" smtClean="0">
                <a:cs typeface="Arial" pitchFamily="34" charset="0"/>
              </a:rPr>
              <a:t>، فقد تبين أن أفضل طريقة لإقفال الطريق أماهرمونات الضغط النفسي، هو من خلال مادة الاندروفين التي تفرز أثناء التمرينات البدنية</a:t>
            </a:r>
            <a:r>
              <a:rPr lang="en-US" b="1" smtClean="0">
                <a:cs typeface="Arial" pitchFamily="34" charset="0"/>
              </a:rPr>
              <a:t>.</a:t>
            </a:r>
            <a:br>
              <a:rPr lang="en-US" b="1" smtClean="0">
                <a:cs typeface="Arial" pitchFamily="34" charset="0"/>
              </a:rPr>
            </a:br>
            <a:r>
              <a:rPr lang="en-US" b="1" smtClean="0">
                <a:cs typeface="Arial" pitchFamily="34" charset="0"/>
              </a:rPr>
              <a:t/>
            </a:r>
            <a:br>
              <a:rPr lang="en-US" b="1" smtClean="0">
                <a:cs typeface="Arial" pitchFamily="34" charset="0"/>
              </a:rPr>
            </a:br>
            <a:endParaRPr lang="ar-SA" smtClean="0">
              <a:cs typeface="Arial" pitchFamily="34" charset="0"/>
            </a:endParaRPr>
          </a:p>
        </p:txBody>
      </p:sp>
      <p:sp>
        <p:nvSpPr>
          <p:cNvPr id="23556"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C48DC6E4-881A-4E58-924E-74A30B704E6F}" type="slidenum">
              <a:rPr lang="ar-SA" sz="1200">
                <a:solidFill>
                  <a:schemeClr val="bg1"/>
                </a:solidFill>
                <a:latin typeface="Calibri" pitchFamily="34" charset="0"/>
              </a:rPr>
              <a:pPr algn="r"/>
              <a:t>19</a:t>
            </a:fld>
            <a:endParaRPr lang="en-US" sz="1200">
              <a:solidFill>
                <a:schemeClr val="bg1"/>
              </a:solidFill>
              <a:latin typeface="Calibri" pitchFamily="34" charset="0"/>
            </a:endParaRPr>
          </a:p>
        </p:txBody>
      </p:sp>
      <p:sp>
        <p:nvSpPr>
          <p:cNvPr id="30733" name="Oval 13" descr="معينات محاطة"/>
          <p:cNvSpPr>
            <a:spLocks noChangeArrowheads="1"/>
          </p:cNvSpPr>
          <p:nvPr/>
        </p:nvSpPr>
        <p:spPr bwMode="auto">
          <a:xfrm>
            <a:off x="3733800" y="152400"/>
            <a:ext cx="3168650" cy="1728788"/>
          </a:xfrm>
          <a:prstGeom prst="ellipse">
            <a:avLst/>
          </a:prstGeom>
          <a:pattFill prst="openDmnd">
            <a:fgClr>
              <a:srgbClr val="00FF00"/>
            </a:fgClr>
            <a:bgClr>
              <a:srgbClr val="EBAEF0"/>
            </a:bgClr>
          </a:pattFill>
          <a:ln w="9525">
            <a:round/>
            <a:headEnd/>
            <a:tailEnd/>
          </a:ln>
          <a:scene3d>
            <a:camera prst="legacyPerspectiveBottomLeft"/>
            <a:lightRig rig="legacyFlat3" dir="t"/>
          </a:scene3d>
          <a:sp3d extrusionH="887400" prstMaterial="legacyMatte">
            <a:bevelT w="13500" h="13500" prst="angle"/>
            <a:bevelB w="13500" h="13500" prst="angle"/>
            <a:extrusionClr>
              <a:srgbClr val="00FF00"/>
            </a:extrusionClr>
          </a:sp3d>
        </p:spPr>
        <p:txBody>
          <a:bodyPr wrap="none" anchor="ctr">
            <a:flatTx/>
          </a:bodyPr>
          <a:lstStyle/>
          <a:p>
            <a:pPr algn="ctr" rtl="1"/>
            <a:r>
              <a:rPr lang="ar-EG" sz="2800" b="1"/>
              <a:t>علاقة النشاط البدني بالضغوط</a:t>
            </a:r>
            <a:endParaRPr lang="en-US" sz="28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0733"/>
                                        </p:tgtEl>
                                        <p:attrNameLst>
                                          <p:attrName>style.visibility</p:attrName>
                                        </p:attrNameLst>
                                      </p:cBhvr>
                                      <p:to>
                                        <p:strVal val="visible"/>
                                      </p:to>
                                    </p:set>
                                    <p:animEffect transition="in" filter="wedge">
                                      <p:cBhvr>
                                        <p:cTn id="7" dur="2000"/>
                                        <p:tgtEl>
                                          <p:spTgt spid="30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idx="4294967295"/>
          </p:nvPr>
        </p:nvSpPr>
        <p:spPr/>
        <p:txBody>
          <a:bodyPr/>
          <a:lstStyle/>
          <a:p>
            <a:pPr eaLnBrk="1" hangingPunct="1"/>
            <a:endParaRPr lang="ar-SA" smtClean="0">
              <a:cs typeface="Arial" pitchFamily="34" charset="0"/>
            </a:endParaRPr>
          </a:p>
        </p:txBody>
      </p:sp>
      <p:sp>
        <p:nvSpPr>
          <p:cNvPr id="24579" name="Content Placeholder 2"/>
          <p:cNvSpPr>
            <a:spLocks noGrp="1"/>
          </p:cNvSpPr>
          <p:nvPr>
            <p:ph idx="4294967295"/>
          </p:nvPr>
        </p:nvSpPr>
        <p:spPr>
          <a:xfrm>
            <a:off x="495300" y="2438400"/>
            <a:ext cx="8915400" cy="3687763"/>
          </a:xfrm>
        </p:spPr>
        <p:txBody>
          <a:bodyPr/>
          <a:lstStyle/>
          <a:p>
            <a:pPr eaLnBrk="1" hangingPunct="1">
              <a:buFont typeface="Arial" pitchFamily="34" charset="0"/>
              <a:buNone/>
            </a:pPr>
            <a:endParaRPr lang="ar-SA" smtClean="0">
              <a:cs typeface="Arial" pitchFamily="34" charset="0"/>
            </a:endParaRPr>
          </a:p>
          <a:p>
            <a:pPr rtl="1" eaLnBrk="1" hangingPunct="1">
              <a:spcBef>
                <a:spcPct val="0"/>
              </a:spcBef>
              <a:buFontTx/>
              <a:buNone/>
            </a:pPr>
            <a:r>
              <a:rPr lang="ar-SA" b="1" smtClean="0">
                <a:cs typeface="Arial" pitchFamily="34" charset="0"/>
              </a:rPr>
              <a:t>استخدام تدريبا</a:t>
            </a:r>
            <a:r>
              <a:rPr lang="ar-EG" b="1" smtClean="0">
                <a:cs typeface="Arial" pitchFamily="34" charset="0"/>
              </a:rPr>
              <a:t>ت </a:t>
            </a:r>
            <a:r>
              <a:rPr lang="ar-SA" b="1" smtClean="0">
                <a:cs typeface="Arial" pitchFamily="34" charset="0"/>
              </a:rPr>
              <a:t>لاسترخاء،</a:t>
            </a:r>
          </a:p>
          <a:p>
            <a:pPr rtl="1" eaLnBrk="1" hangingPunct="1">
              <a:spcBef>
                <a:spcPct val="0"/>
              </a:spcBef>
              <a:buFontTx/>
              <a:buNone/>
            </a:pPr>
            <a:r>
              <a:rPr lang="ar-SA" b="1" smtClean="0">
                <a:cs typeface="Arial" pitchFamily="34" charset="0"/>
              </a:rPr>
              <a:t>، فقد تبين أن أفضل طريقة لإقفال الطريق أماهرمونات الضغط النفسي، هو من خلال مادة الاندروفين التي تفرز أثناء التمرينات البدنية</a:t>
            </a:r>
            <a:r>
              <a:rPr lang="en-US" b="1" smtClean="0">
                <a:cs typeface="Arial" pitchFamily="34" charset="0"/>
              </a:rPr>
              <a:t>.</a:t>
            </a:r>
            <a:br>
              <a:rPr lang="en-US" b="1" smtClean="0">
                <a:cs typeface="Arial" pitchFamily="34" charset="0"/>
              </a:rPr>
            </a:br>
            <a:r>
              <a:rPr lang="en-US" b="1" smtClean="0">
                <a:cs typeface="Arial" pitchFamily="34" charset="0"/>
              </a:rPr>
              <a:t/>
            </a:r>
            <a:br>
              <a:rPr lang="en-US" b="1" smtClean="0">
                <a:cs typeface="Arial" pitchFamily="34" charset="0"/>
              </a:rPr>
            </a:br>
            <a:endParaRPr lang="ar-SA" smtClean="0">
              <a:cs typeface="Arial" pitchFamily="34" charset="0"/>
            </a:endParaRPr>
          </a:p>
        </p:txBody>
      </p:sp>
      <p:sp>
        <p:nvSpPr>
          <p:cNvPr id="2458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6B8727CD-974D-4FA9-8222-D4A9C3F1E2DC}" type="slidenum">
              <a:rPr lang="ar-SA" sz="1200">
                <a:solidFill>
                  <a:schemeClr val="bg1"/>
                </a:solidFill>
                <a:latin typeface="Calibri" pitchFamily="34" charset="0"/>
              </a:rPr>
              <a:pPr algn="r"/>
              <a:t>20</a:t>
            </a:fld>
            <a:endParaRPr lang="en-US" sz="1200">
              <a:solidFill>
                <a:schemeClr val="bg1"/>
              </a:solidFill>
              <a:latin typeface="Calibri" pitchFamily="34" charset="0"/>
            </a:endParaRPr>
          </a:p>
        </p:txBody>
      </p:sp>
      <p:sp>
        <p:nvSpPr>
          <p:cNvPr id="30733" name="Oval 13" descr="معينات محاطة"/>
          <p:cNvSpPr>
            <a:spLocks noChangeArrowheads="1"/>
          </p:cNvSpPr>
          <p:nvPr/>
        </p:nvSpPr>
        <p:spPr bwMode="auto">
          <a:xfrm>
            <a:off x="3733800" y="152400"/>
            <a:ext cx="3168650" cy="1728788"/>
          </a:xfrm>
          <a:prstGeom prst="ellipse">
            <a:avLst/>
          </a:prstGeom>
          <a:pattFill prst="openDmnd">
            <a:fgClr>
              <a:srgbClr val="00FF00"/>
            </a:fgClr>
            <a:bgClr>
              <a:srgbClr val="EBAEF0"/>
            </a:bgClr>
          </a:pattFill>
          <a:ln w="9525">
            <a:round/>
            <a:headEnd/>
            <a:tailEnd/>
          </a:ln>
          <a:scene3d>
            <a:camera prst="legacyPerspectiveBottomLeft"/>
            <a:lightRig rig="legacyFlat3" dir="t"/>
          </a:scene3d>
          <a:sp3d extrusionH="887400" prstMaterial="legacyMatte">
            <a:bevelT w="13500" h="13500" prst="angle"/>
            <a:bevelB w="13500" h="13500" prst="angle"/>
            <a:extrusionClr>
              <a:srgbClr val="00FF00"/>
            </a:extrusionClr>
          </a:sp3d>
        </p:spPr>
        <p:txBody>
          <a:bodyPr wrap="none" anchor="ctr">
            <a:flatTx/>
          </a:bodyPr>
          <a:lstStyle/>
          <a:p>
            <a:pPr algn="ctr" rtl="1"/>
            <a:r>
              <a:rPr lang="ar-EG" sz="2800" b="1"/>
              <a:t>علاقة النشاط البدني بالضغوط</a:t>
            </a:r>
            <a:endParaRPr lang="en-US" sz="28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0733"/>
                                        </p:tgtEl>
                                        <p:attrNameLst>
                                          <p:attrName>style.visibility</p:attrName>
                                        </p:attrNameLst>
                                      </p:cBhvr>
                                      <p:to>
                                        <p:strVal val="visible"/>
                                      </p:to>
                                    </p:set>
                                    <p:animEffect transition="in" filter="wedge">
                                      <p:cBhvr>
                                        <p:cTn id="7" dur="2000"/>
                                        <p:tgtEl>
                                          <p:spTgt spid="30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idx="4294967295"/>
          </p:nvPr>
        </p:nvSpPr>
        <p:spPr/>
        <p:txBody>
          <a:bodyPr/>
          <a:lstStyle/>
          <a:p>
            <a:pPr eaLnBrk="1" hangingPunct="1"/>
            <a:endParaRPr lang="ar-SA" smtClean="0">
              <a:cs typeface="Arial" pitchFamily="34" charset="0"/>
            </a:endParaRPr>
          </a:p>
        </p:txBody>
      </p:sp>
      <p:sp>
        <p:nvSpPr>
          <p:cNvPr id="25603" name="Content Placeholder 2"/>
          <p:cNvSpPr>
            <a:spLocks noGrp="1"/>
          </p:cNvSpPr>
          <p:nvPr>
            <p:ph idx="4294967295"/>
          </p:nvPr>
        </p:nvSpPr>
        <p:spPr>
          <a:xfrm>
            <a:off x="495300" y="2438400"/>
            <a:ext cx="8915400" cy="3687763"/>
          </a:xfrm>
        </p:spPr>
        <p:txBody>
          <a:bodyPr/>
          <a:lstStyle/>
          <a:p>
            <a:pPr eaLnBrk="1" hangingPunct="1">
              <a:buFont typeface="Arial" pitchFamily="34" charset="0"/>
              <a:buNone/>
            </a:pPr>
            <a:endParaRPr lang="ar-SA" smtClean="0">
              <a:cs typeface="Arial" pitchFamily="34" charset="0"/>
            </a:endParaRPr>
          </a:p>
          <a:p>
            <a:pPr rtl="1" eaLnBrk="1" hangingPunct="1">
              <a:spcBef>
                <a:spcPct val="0"/>
              </a:spcBef>
              <a:buFontTx/>
              <a:buNone/>
            </a:pPr>
            <a:r>
              <a:rPr lang="ar-SA" b="1" smtClean="0">
                <a:cs typeface="Arial" pitchFamily="34" charset="0"/>
              </a:rPr>
              <a:t>ممارسة الأنشطة البدنية من أهم العوامل التي تستخدم لمقاومة ومعالجة الضغوط النفسية، </a:t>
            </a:r>
          </a:p>
          <a:p>
            <a:pPr rtl="1" eaLnBrk="1" hangingPunct="1">
              <a:spcBef>
                <a:spcPct val="0"/>
              </a:spcBef>
              <a:buFontTx/>
              <a:buNone/>
            </a:pPr>
            <a:endParaRPr lang="ar-SA" b="1" smtClean="0">
              <a:cs typeface="Arial" pitchFamily="34" charset="0"/>
            </a:endParaRPr>
          </a:p>
          <a:p>
            <a:pPr rtl="1" eaLnBrk="1" hangingPunct="1">
              <a:spcBef>
                <a:spcPct val="0"/>
              </a:spcBef>
              <a:buFontTx/>
              <a:buNone/>
            </a:pPr>
            <a:r>
              <a:rPr lang="ar-SA" b="1" smtClean="0">
                <a:cs typeface="Arial" pitchFamily="34" charset="0"/>
              </a:rPr>
              <a:t> وسيلة للاسترخاء، </a:t>
            </a:r>
          </a:p>
          <a:p>
            <a:pPr rtl="1" eaLnBrk="1" hangingPunct="1">
              <a:spcBef>
                <a:spcPct val="0"/>
              </a:spcBef>
              <a:buFontTx/>
              <a:buNone/>
            </a:pPr>
            <a:endParaRPr lang="ar-SA" b="1" smtClean="0">
              <a:cs typeface="Arial" pitchFamily="34" charset="0"/>
            </a:endParaRPr>
          </a:p>
          <a:p>
            <a:pPr rtl="1" eaLnBrk="1" hangingPunct="1">
              <a:spcBef>
                <a:spcPct val="0"/>
              </a:spcBef>
              <a:buFontTx/>
              <a:buNone/>
            </a:pPr>
            <a:r>
              <a:rPr lang="ar-SA" b="1" smtClean="0">
                <a:cs typeface="Arial" pitchFamily="34" charset="0"/>
              </a:rPr>
              <a:t> الأنشطة البدنية الهوائية، مثل: المشي - السباحة - ركوب الدراجات، حيث أنها تقلل من درجة القلق والحزن والهبوط والشد العضلي والتوتر</a:t>
            </a:r>
            <a:r>
              <a:rPr lang="en-US" b="1" smtClean="0">
                <a:cs typeface="Arial" pitchFamily="34" charset="0"/>
              </a:rPr>
              <a:t>.</a:t>
            </a:r>
            <a:endParaRPr lang="ar-SA" smtClean="0">
              <a:cs typeface="Arial" pitchFamily="34" charset="0"/>
            </a:endParaRPr>
          </a:p>
        </p:txBody>
      </p:sp>
      <p:sp>
        <p:nvSpPr>
          <p:cNvPr id="2560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algn="r"/>
            <a:fld id="{37118B57-4E77-4A93-A33A-8B93CE786624}" type="slidenum">
              <a:rPr lang="ar-SA" sz="1200">
                <a:solidFill>
                  <a:schemeClr val="bg1"/>
                </a:solidFill>
                <a:latin typeface="Calibri" pitchFamily="34" charset="0"/>
              </a:rPr>
              <a:pPr algn="r"/>
              <a:t>21</a:t>
            </a:fld>
            <a:endParaRPr lang="en-US" sz="1200">
              <a:solidFill>
                <a:schemeClr val="bg1"/>
              </a:solidFill>
              <a:latin typeface="Calibri" pitchFamily="34" charset="0"/>
            </a:endParaRPr>
          </a:p>
        </p:txBody>
      </p:sp>
      <p:sp>
        <p:nvSpPr>
          <p:cNvPr id="30733" name="Oval 13" descr="معينات محاطة"/>
          <p:cNvSpPr>
            <a:spLocks noChangeArrowheads="1"/>
          </p:cNvSpPr>
          <p:nvPr/>
        </p:nvSpPr>
        <p:spPr bwMode="auto">
          <a:xfrm>
            <a:off x="3733800" y="152400"/>
            <a:ext cx="3168650" cy="1728788"/>
          </a:xfrm>
          <a:prstGeom prst="ellipse">
            <a:avLst/>
          </a:prstGeom>
          <a:pattFill prst="openDmnd">
            <a:fgClr>
              <a:srgbClr val="00FF00"/>
            </a:fgClr>
            <a:bgClr>
              <a:srgbClr val="EBAEF0"/>
            </a:bgClr>
          </a:pattFill>
          <a:ln w="9525">
            <a:round/>
            <a:headEnd/>
            <a:tailEnd/>
          </a:ln>
          <a:scene3d>
            <a:camera prst="legacyPerspectiveBottomLeft"/>
            <a:lightRig rig="legacyFlat3" dir="t"/>
          </a:scene3d>
          <a:sp3d extrusionH="887400" prstMaterial="legacyMatte">
            <a:bevelT w="13500" h="13500" prst="angle"/>
            <a:bevelB w="13500" h="13500" prst="angle"/>
            <a:extrusionClr>
              <a:srgbClr val="00FF00"/>
            </a:extrusionClr>
          </a:sp3d>
        </p:spPr>
        <p:txBody>
          <a:bodyPr wrap="none" anchor="ctr">
            <a:flatTx/>
          </a:bodyPr>
          <a:lstStyle/>
          <a:p>
            <a:pPr algn="ctr" rtl="1"/>
            <a:r>
              <a:rPr lang="ar-EG" sz="2800" b="1"/>
              <a:t>علاقة النشاط البدني بالضغوط</a:t>
            </a:r>
            <a:endParaRPr lang="en-US" sz="28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0733"/>
                                        </p:tgtEl>
                                        <p:attrNameLst>
                                          <p:attrName>style.visibility</p:attrName>
                                        </p:attrNameLst>
                                      </p:cBhvr>
                                      <p:to>
                                        <p:strVal val="visible"/>
                                      </p:to>
                                    </p:set>
                                    <p:animEffect transition="in" filter="wedge">
                                      <p:cBhvr>
                                        <p:cTn id="7" dur="2000"/>
                                        <p:tgtEl>
                                          <p:spTgt spid="30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p:cNvSpPr>
          <p:nvPr>
            <p:ph type="title" idx="4294967295"/>
          </p:nvPr>
        </p:nvSpPr>
        <p:spPr/>
        <p:txBody>
          <a:bodyPr/>
          <a:lstStyle/>
          <a:p>
            <a:pPr algn="ctr"/>
            <a:r>
              <a:rPr lang="ar-SA" smtClean="0">
                <a:cs typeface="Arial" pitchFamily="34" charset="0"/>
              </a:rPr>
              <a:t>	</a:t>
            </a:r>
            <a:endParaRPr lang="en-US" smtClean="0">
              <a:cs typeface="Arial" pitchFamily="34" charset="0"/>
            </a:endParaRPr>
          </a:p>
        </p:txBody>
      </p:sp>
      <p:sp>
        <p:nvSpPr>
          <p:cNvPr id="26627" name="Rectangle 3"/>
          <p:cNvSpPr>
            <a:spLocks noGrp="1"/>
          </p:cNvSpPr>
          <p:nvPr>
            <p:ph type="body" idx="4294967295"/>
          </p:nvPr>
        </p:nvSpPr>
        <p:spPr>
          <a:xfrm>
            <a:off x="495300" y="2057400"/>
            <a:ext cx="8915400" cy="4068763"/>
          </a:xfrm>
        </p:spPr>
        <p:txBody>
          <a:bodyPr/>
          <a:lstStyle/>
          <a:p>
            <a:endParaRPr lang="ar-SA" smtClean="0">
              <a:cs typeface="Arial" pitchFamily="34" charset="0"/>
            </a:endParaRPr>
          </a:p>
          <a:p>
            <a:pPr rtl="1" eaLnBrk="1" hangingPunct="1">
              <a:spcBef>
                <a:spcPct val="0"/>
              </a:spcBef>
              <a:buFontTx/>
              <a:buNone/>
            </a:pPr>
            <a:r>
              <a:rPr lang="ar-SA" b="1" smtClean="0">
                <a:cs typeface="Arial" pitchFamily="34" charset="0"/>
              </a:rPr>
              <a:t>ويمثل النشاط البدني عبئًا علي الجسم، ومقاومة هذا العبء من قبل الجهاز العصبي تؤدي إلي رفع كفاءة الجهاز العصبي في مواجهة ضغوط الحياة المختلفة</a:t>
            </a:r>
            <a:r>
              <a:rPr lang="en-US" b="1" smtClean="0">
                <a:cs typeface="Arial" pitchFamily="34" charset="0"/>
              </a:rPr>
              <a:t>.</a:t>
            </a:r>
            <a:br>
              <a:rPr lang="en-US" b="1" smtClean="0">
                <a:cs typeface="Arial" pitchFamily="34" charset="0"/>
              </a:rPr>
            </a:br>
            <a:r>
              <a:rPr lang="en-US" b="1" smtClean="0">
                <a:cs typeface="Arial" pitchFamily="34" charset="0"/>
              </a:rPr>
              <a:t/>
            </a:r>
            <a:br>
              <a:rPr lang="en-US" b="1" smtClean="0">
                <a:cs typeface="Arial" pitchFamily="34" charset="0"/>
              </a:rPr>
            </a:br>
            <a:r>
              <a:rPr lang="ar-SA" b="1" smtClean="0">
                <a:cs typeface="Arial" pitchFamily="34" charset="0"/>
              </a:rPr>
              <a:t>وللتعامل مع الضغوط النفسية من خلال برنامج منتظم للنشاط البدني، فإنه يوصي برياضة المشي التي تعتبر في متناول الجميع، ولا تحتاج إلي تجهيزات أو ملاعب أو أدوات خاصة</a:t>
            </a:r>
            <a:r>
              <a:rPr lang="en-US" smtClean="0">
                <a:cs typeface="Arial" pitchFamily="34" charset="0"/>
              </a:rPr>
              <a:t> </a:t>
            </a:r>
          </a:p>
          <a:p>
            <a:pPr rtl="1" eaLnBrk="1" hangingPunct="1">
              <a:spcBef>
                <a:spcPct val="0"/>
              </a:spcBef>
              <a:buFontTx/>
              <a:buNone/>
            </a:pPr>
            <a:endParaRPr lang="ar-SA" smtClean="0">
              <a:cs typeface="Arial" pitchFamily="34" charset="0"/>
            </a:endParaRPr>
          </a:p>
        </p:txBody>
      </p:sp>
      <p:sp>
        <p:nvSpPr>
          <p:cNvPr id="30733" name="Oval 13" descr="معينات محاطة"/>
          <p:cNvSpPr>
            <a:spLocks noChangeArrowheads="1"/>
          </p:cNvSpPr>
          <p:nvPr/>
        </p:nvSpPr>
        <p:spPr bwMode="auto">
          <a:xfrm>
            <a:off x="3733800" y="152400"/>
            <a:ext cx="3168650" cy="1728788"/>
          </a:xfrm>
          <a:prstGeom prst="ellipse">
            <a:avLst/>
          </a:prstGeom>
          <a:pattFill prst="openDmnd">
            <a:fgClr>
              <a:srgbClr val="00FF00"/>
            </a:fgClr>
            <a:bgClr>
              <a:srgbClr val="EBAEF0"/>
            </a:bgClr>
          </a:pattFill>
          <a:ln w="9525">
            <a:round/>
            <a:headEnd/>
            <a:tailEnd/>
          </a:ln>
          <a:scene3d>
            <a:camera prst="legacyPerspectiveBottomLeft"/>
            <a:lightRig rig="legacyFlat3" dir="t"/>
          </a:scene3d>
          <a:sp3d extrusionH="887400" prstMaterial="legacyMatte">
            <a:bevelT w="13500" h="13500" prst="angle"/>
            <a:bevelB w="13500" h="13500" prst="angle"/>
            <a:extrusionClr>
              <a:srgbClr val="00FF00"/>
            </a:extrusionClr>
          </a:sp3d>
        </p:spPr>
        <p:txBody>
          <a:bodyPr wrap="none" anchor="ctr">
            <a:flatTx/>
          </a:bodyPr>
          <a:lstStyle/>
          <a:p>
            <a:pPr algn="ctr" rtl="1"/>
            <a:r>
              <a:rPr lang="ar-EG" sz="2800" b="1"/>
              <a:t>علاقة النشاط البدني بالضغوط</a:t>
            </a:r>
            <a:endParaRPr lang="en-US" sz="28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0733"/>
                                        </p:tgtEl>
                                        <p:attrNameLst>
                                          <p:attrName>style.visibility</p:attrName>
                                        </p:attrNameLst>
                                      </p:cBhvr>
                                      <p:to>
                                        <p:strVal val="visible"/>
                                      </p:to>
                                    </p:set>
                                    <p:animEffect transition="in" filter="wedge">
                                      <p:cBhvr>
                                        <p:cTn id="7" dur="2000"/>
                                        <p:tgtEl>
                                          <p:spTgt spid="30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6"/>
          <p:cNvSpPr>
            <a:spLocks noChangeArrowheads="1"/>
          </p:cNvSpPr>
          <p:nvPr/>
        </p:nvSpPr>
        <p:spPr bwMode="auto">
          <a:xfrm>
            <a:off x="57150" y="1049338"/>
            <a:ext cx="9793288" cy="4760912"/>
          </a:xfrm>
          <a:prstGeom prst="rect">
            <a:avLst/>
          </a:prstGeom>
          <a:noFill/>
          <a:ln w="9525">
            <a:noFill/>
            <a:miter lim="800000"/>
            <a:headEnd/>
            <a:tailEnd/>
          </a:ln>
        </p:spPr>
        <p:txBody>
          <a:bodyPr wrap="none" anchor="ctr">
            <a:spAutoFit/>
          </a:bodyPr>
          <a:lstStyle/>
          <a:p>
            <a:pPr algn="r" rtl="1"/>
            <a:endParaRPr lang="ar-EG" b="1"/>
          </a:p>
          <a:p>
            <a:pPr algn="r" rtl="1"/>
            <a:endParaRPr lang="ar-EG" b="1"/>
          </a:p>
          <a:p>
            <a:pPr algn="r" rtl="1"/>
            <a:r>
              <a:rPr lang="ar-SA" b="1"/>
              <a:t> النشاط البدني يجعل الجسم قادر على مواجهة الضغوط</a:t>
            </a:r>
            <a:r>
              <a:rPr lang="en-US" b="1"/>
              <a:t> .</a:t>
            </a:r>
            <a:br>
              <a:rPr lang="en-US" b="1"/>
            </a:br>
            <a:r>
              <a:rPr lang="en-US" b="1"/>
              <a:t>- </a:t>
            </a:r>
            <a:r>
              <a:rPr lang="ar-SA" b="1"/>
              <a:t>النشاط البدني يزيد من مستوى الطاقة و يساعد على تقليل التوتر</a:t>
            </a:r>
            <a:r>
              <a:rPr lang="en-US" b="1"/>
              <a:t>.</a:t>
            </a:r>
            <a:br>
              <a:rPr lang="en-US" b="1"/>
            </a:br>
            <a:r>
              <a:rPr lang="en-US" b="1"/>
              <a:t>- </a:t>
            </a:r>
            <a:r>
              <a:rPr lang="ar-SA" b="1"/>
              <a:t>إن القيام بالتمارين الرياضية الهوائية التي تهتم بالجهازين الدوري التنفسي تساعد الفرد على مقاومة الضغوط النفسية</a:t>
            </a:r>
            <a:r>
              <a:rPr lang="en-US" b="1"/>
              <a:t> .</a:t>
            </a:r>
            <a:br>
              <a:rPr lang="en-US" b="1"/>
            </a:br>
            <a:r>
              <a:rPr lang="en-US" b="1"/>
              <a:t>- </a:t>
            </a:r>
            <a:r>
              <a:rPr lang="ar-SA" b="1"/>
              <a:t>النشاط البدني يحرق الطاقة المكبوتة الناتجة عن مثيرات الضغط النفسي</a:t>
            </a:r>
            <a:r>
              <a:rPr lang="en-US" b="1"/>
              <a:t/>
            </a:r>
            <a:br>
              <a:rPr lang="en-US" b="1"/>
            </a:br>
            <a:r>
              <a:rPr lang="en-US" b="1"/>
              <a:t>- </a:t>
            </a:r>
            <a:r>
              <a:rPr lang="ar-SA" b="1"/>
              <a:t>يزيد النشاط الرياضي من حيوية الجسم و انتباه الذهن</a:t>
            </a:r>
            <a:r>
              <a:rPr lang="en-US" b="1"/>
              <a:t/>
            </a:r>
            <a:br>
              <a:rPr lang="en-US" b="1"/>
            </a:br>
            <a:r>
              <a:rPr lang="en-US" b="1"/>
              <a:t>- </a:t>
            </a:r>
            <a:r>
              <a:rPr lang="ar-SA" b="1"/>
              <a:t>يزيد من قدرة الجسم على الاسترخاء ( ذهنيا و عضليا</a:t>
            </a:r>
            <a:r>
              <a:rPr lang="en-US" b="1"/>
              <a:t> 9- </a:t>
            </a:r>
            <a:r>
              <a:rPr lang="ar-SA" b="1"/>
              <a:t>يزيد الإحساس بالمتعة و السعادة</a:t>
            </a:r>
            <a:r>
              <a:rPr lang="en-US" b="1"/>
              <a:t/>
            </a:r>
            <a:br>
              <a:rPr lang="en-US" b="1"/>
            </a:br>
            <a:r>
              <a:rPr lang="en-US" b="1"/>
              <a:t>- </a:t>
            </a:r>
            <a:r>
              <a:rPr lang="ar-SA" b="1"/>
              <a:t>فرصة للتعبير عن الذات و المشاعر المكبوتة</a:t>
            </a:r>
            <a:r>
              <a:rPr lang="en-US" b="1"/>
              <a:t/>
            </a:r>
            <a:br>
              <a:rPr lang="en-US" b="1"/>
            </a:br>
            <a:r>
              <a:rPr lang="en-US" b="1"/>
              <a:t>- </a:t>
            </a:r>
            <a:r>
              <a:rPr lang="ar-SA" b="1"/>
              <a:t>يوفر فرصة لتفريغ الطاقة الزائدة و الشحنات السلبية</a:t>
            </a:r>
            <a:r>
              <a:rPr lang="en-US" b="1"/>
              <a:t/>
            </a:r>
            <a:br>
              <a:rPr lang="en-US" b="1"/>
            </a:br>
            <a:r>
              <a:rPr lang="en-US" b="1"/>
              <a:t>- </a:t>
            </a:r>
            <a:r>
              <a:rPr lang="ar-SA" b="1"/>
              <a:t>فرصة لإقامة علاقات اجتماعية و كسب مساندة الآخرين</a:t>
            </a:r>
            <a:r>
              <a:rPr lang="en-US" b="1"/>
              <a:t/>
            </a:r>
            <a:br>
              <a:rPr lang="en-US" b="1"/>
            </a:br>
            <a:r>
              <a:rPr lang="en-US" b="1"/>
              <a:t>- </a:t>
            </a:r>
            <a:r>
              <a:rPr lang="ar-SA" b="1"/>
              <a:t>العمل بروح الفريق و تقبل الذات و الآخرين</a:t>
            </a:r>
            <a:r>
              <a:rPr lang="en-US" b="1"/>
              <a:t/>
            </a:r>
            <a:br>
              <a:rPr lang="en-US" b="1"/>
            </a:br>
            <a:r>
              <a:rPr lang="en-US" b="1"/>
              <a:t>- </a:t>
            </a:r>
            <a:r>
              <a:rPr lang="ar-SA" b="1"/>
              <a:t>فرصة لتحقيق أهداف واقعية قابلة للإنجاز</a:t>
            </a:r>
            <a:r>
              <a:rPr lang="en-US" b="1"/>
              <a:t/>
            </a:r>
            <a:br>
              <a:rPr lang="en-US" b="1"/>
            </a:br>
            <a:r>
              <a:rPr lang="en-US" b="1"/>
              <a:t>- </a:t>
            </a:r>
            <a:r>
              <a:rPr lang="ar-SA" b="1"/>
              <a:t>التحكم في العواطف و تحويل مسلكها</a:t>
            </a:r>
            <a:r>
              <a:rPr lang="en-US" b="1"/>
              <a:t> </a:t>
            </a:r>
            <a:r>
              <a:rPr lang="ar-SA" b="1"/>
              <a:t>إفراغ الطاقة من خلال ضرب الكرة</a:t>
            </a:r>
            <a:r>
              <a:rPr lang="en-US" b="1"/>
              <a:t> </a:t>
            </a:r>
            <a:br>
              <a:rPr lang="en-US" b="1"/>
            </a:br>
            <a:r>
              <a:rPr lang="en-US" b="1"/>
              <a:t>- </a:t>
            </a:r>
            <a:r>
              <a:rPr lang="ar-SA" b="1"/>
              <a:t>التوازن بين الجهد البدني و العمل الذهني</a:t>
            </a:r>
            <a:r>
              <a:rPr lang="en-US" b="1"/>
              <a:t/>
            </a:r>
            <a:br>
              <a:rPr lang="en-US" b="1"/>
            </a:br>
            <a:r>
              <a:rPr lang="en-US" b="1"/>
              <a:t/>
            </a:r>
            <a:br>
              <a:rPr lang="en-US" b="1"/>
            </a:br>
            <a:endParaRPr lang="en-US" b="1"/>
          </a:p>
        </p:txBody>
      </p:sp>
      <p:sp>
        <p:nvSpPr>
          <p:cNvPr id="27651" name="WordArt 7"/>
          <p:cNvSpPr>
            <a:spLocks noChangeArrowheads="1" noChangeShapeType="1" noTextEdit="1"/>
          </p:cNvSpPr>
          <p:nvPr/>
        </p:nvSpPr>
        <p:spPr bwMode="auto">
          <a:xfrm>
            <a:off x="990600" y="457200"/>
            <a:ext cx="7977188" cy="657225"/>
          </a:xfrm>
          <a:prstGeom prst="rect">
            <a:avLst/>
          </a:prstGeom>
        </p:spPr>
        <p:txBody>
          <a:bodyPr wrap="none" fromWordArt="1">
            <a:prstTxWarp prst="textDoubleWave1">
              <a:avLst>
                <a:gd name="adj1" fmla="val 6500"/>
                <a:gd name="adj2" fmla="val 0"/>
              </a:avLst>
            </a:prstTxWarp>
          </a:bodyPr>
          <a:lstStyle/>
          <a:p>
            <a:pPr algn="ctr" rtl="1"/>
            <a:r>
              <a:rPr lang="ar-SA" sz="3600" kern="10" spc="-360">
                <a:ln w="12700">
                  <a:solidFill>
                    <a:srgbClr val="000099"/>
                  </a:solidFill>
                  <a:round/>
                  <a:headEnd/>
                  <a:tailEnd/>
                </a:ln>
                <a:solidFill>
                  <a:srgbClr val="33CCFF"/>
                </a:solidFill>
                <a:effectLst>
                  <a:outerShdw dist="125724" dir="18900000" algn="ctr" rotWithShape="0">
                    <a:srgbClr val="000099"/>
                  </a:outerShdw>
                </a:effectLst>
                <a:latin typeface="Arial"/>
                <a:cs typeface="Arial"/>
              </a:rPr>
              <a:t>دور النشاط البدني في الوقاية من الضغوط النفسية- </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1369</TotalTime>
  <Words>812</Words>
  <Application>Microsoft Office PowerPoint</Application>
  <PresentationFormat>A4 Paper (210x297 mm)</PresentationFormat>
  <Paragraphs>142</Paragraphs>
  <Slides>24</Slides>
  <Notes>8</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Slide 1</vt:lpstr>
      <vt:lpstr>المحاضرة الثالثة عشرة</vt:lpstr>
      <vt:lpstr>الفهرس</vt:lpstr>
      <vt:lpstr>تعريف الضغوط</vt:lpstr>
      <vt:lpstr>Slide 5</vt:lpstr>
      <vt:lpstr>تحديد الضغوط وقياسها</vt:lpstr>
      <vt:lpstr>الواجب </vt:lpstr>
      <vt:lpstr>Slide 8</vt:lpstr>
      <vt:lpstr>تحديد الضغوط وقياسها</vt:lpstr>
      <vt:lpstr>كيف تتكون الضغوط</vt:lpstr>
      <vt:lpstr>كيف تتكون الضغوط</vt:lpstr>
      <vt:lpstr>كيف تتكون الضغوط</vt:lpstr>
      <vt:lpstr>Slide 13</vt:lpstr>
      <vt:lpstr>Slide 14</vt:lpstr>
      <vt:lpstr>يمكن تصنيف اعراض الضغوط الي</vt:lpstr>
      <vt:lpstr>اساليب التعامل مع الضغوط</vt:lpstr>
      <vt:lpstr>Slide 17</vt:lpstr>
      <vt:lpstr>Slide 18</vt:lpstr>
      <vt:lpstr>Slide 19</vt:lpstr>
      <vt:lpstr>Slide 20</vt:lpstr>
      <vt:lpstr>Slide 21</vt:lpstr>
      <vt:lpstr> </vt:lpstr>
      <vt:lpstr>Slide 23</vt:lpstr>
      <vt:lpstr>Slide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99</cp:revision>
  <dcterms:created xsi:type="dcterms:W3CDTF">2009-10-14T19:14:34Z</dcterms:created>
  <dcterms:modified xsi:type="dcterms:W3CDTF">2011-03-21T10:03:23Z</dcterms:modified>
</cp:coreProperties>
</file>