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0">
  <p:sldMasterIdLst>
    <p:sldMasterId id="2147483648" r:id="rId1"/>
  </p:sldMasterIdLst>
  <p:notesMasterIdLst>
    <p:notesMasterId r:id="rId16"/>
  </p:notesMasterIdLst>
  <p:sldIdLst>
    <p:sldId id="256" r:id="rId2"/>
    <p:sldId id="292" r:id="rId3"/>
    <p:sldId id="349" r:id="rId4"/>
    <p:sldId id="356" r:id="rId5"/>
    <p:sldId id="355" r:id="rId6"/>
    <p:sldId id="354" r:id="rId7"/>
    <p:sldId id="353" r:id="rId8"/>
    <p:sldId id="352" r:id="rId9"/>
    <p:sldId id="351" r:id="rId10"/>
    <p:sldId id="357" r:id="rId11"/>
    <p:sldId id="358" r:id="rId12"/>
    <p:sldId id="359" r:id="rId13"/>
    <p:sldId id="36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79C"/>
    <a:srgbClr val="F04316"/>
    <a:srgbClr val="D9791B"/>
    <a:srgbClr val="313B4A"/>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9" autoAdjust="0"/>
    <p:restoredTop sz="94664" autoAdjust="0"/>
  </p:normalViewPr>
  <p:slideViewPr>
    <p:cSldViewPr>
      <p:cViewPr varScale="1">
        <p:scale>
          <a:sx n="117" d="100"/>
          <a:sy n="117" d="100"/>
        </p:scale>
        <p:origin x="-1392" y="-10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العقيدة الإسلامية والمذاهب المعاصرة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محمد بن عبد الحميد </a:t>
            </a:r>
            <a:r>
              <a:rPr lang="ar-SA" sz="2800" b="1" dirty="0" err="1" smtClean="0">
                <a:solidFill>
                  <a:srgbClr val="313B4A"/>
                </a:solidFill>
                <a:latin typeface="Calibri" pitchFamily="34" charset="0"/>
                <a:cs typeface="Times New Roman" pitchFamily="18" charset="0"/>
              </a:rPr>
              <a:t>القطاونة</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الحادية عشر</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R="2070100">
              <a:lnSpc>
                <a:spcPct val="115000"/>
              </a:lnSpc>
              <a:spcBef>
                <a:spcPts val="1000"/>
              </a:spcBef>
              <a:spcAft>
                <a:spcPts val="0"/>
              </a:spcAft>
            </a:pPr>
            <a:r>
              <a:rPr lang="ar-SA" sz="3200" b="1" dirty="0">
                <a:latin typeface="Cambria" panose="02040503050406030204" pitchFamily="18" charset="0"/>
                <a:ea typeface="Times New Roman" panose="02020603050405020304" pitchFamily="18" charset="0"/>
                <a:cs typeface="GE SS Two Bold" panose="020A0503020102020204" pitchFamily="18" charset="-78"/>
              </a:rPr>
              <a:t>المبحث الرابع:				</a:t>
            </a:r>
            <a:r>
              <a:rPr lang="ar-SA" sz="3200" b="1" dirty="0" smtClean="0">
                <a:latin typeface="Cambria" panose="02040503050406030204" pitchFamily="18" charset="0"/>
                <a:ea typeface="Times New Roman" panose="02020603050405020304" pitchFamily="18" charset="0"/>
                <a:cs typeface="GE SS Two Bold" panose="020A0503020102020204" pitchFamily="18" charset="-78"/>
              </a:rPr>
              <a:t>القاديانية</a:t>
            </a:r>
            <a:endParaRPr lang="ar-SA" sz="3200" dirty="0"/>
          </a:p>
        </p:txBody>
      </p:sp>
      <p:sp>
        <p:nvSpPr>
          <p:cNvPr id="3" name="عنصر نائب للمحتوى 2"/>
          <p:cNvSpPr>
            <a:spLocks noGrp="1"/>
          </p:cNvSpPr>
          <p:nvPr>
            <p:ph idx="1"/>
          </p:nvPr>
        </p:nvSpPr>
        <p:spPr>
          <a:xfrm>
            <a:off x="304800" y="1341437"/>
            <a:ext cx="9368656" cy="4525963"/>
          </a:xfrm>
        </p:spPr>
        <p:txBody>
          <a:bodyPr/>
          <a:lstStyle/>
          <a:p>
            <a:pPr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التعريف بها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هي طائفة تنسب نفسها إلى الإسلام، نشأت سنة (1900م)، بتخطيط من الاستعمار الانجليزي في شبه القارة الهندية، بهدف إبعاد المسلمين عن دينهم وعن فريضة الجهاد بشكل خاص، حتى لا يواجهوا المستعمر باسم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الإسلام ، </a:t>
            </a:r>
            <a:r>
              <a:rPr lang="ar-SA" sz="1800" dirty="0">
                <a:latin typeface="Calibri" panose="020F0502020204030204" pitchFamily="34" charset="0"/>
                <a:ea typeface="Calibri" panose="020F0502020204030204" pitchFamily="34" charset="0"/>
                <a:cs typeface="Lotus Linotype" panose="02000000000000000000" pitchFamily="2" charset="-78"/>
              </a:rPr>
              <a:t>و قد أسسها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غلام أحمد بمدينة </a:t>
            </a:r>
            <a:r>
              <a:rPr lang="ar-SA" sz="1800"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dirty="0">
                <a:latin typeface="Calibri" panose="020F0502020204030204" pitchFamily="34" charset="0"/>
                <a:ea typeface="Calibri" panose="020F0502020204030204" pitchFamily="34" charset="0"/>
                <a:cs typeface="Lotus Linotype" panose="02000000000000000000" pitchFamily="2" charset="-78"/>
              </a:rPr>
              <a:t> ومن هنا جاء </a:t>
            </a:r>
            <a:r>
              <a:rPr lang="ar-SA" sz="1800" dirty="0" smtClean="0">
                <a:latin typeface="Calibri" panose="020F0502020204030204" pitchFamily="34" charset="0"/>
                <a:ea typeface="Calibri" panose="020F0502020204030204" pitchFamily="34" charset="0"/>
                <a:cs typeface="Lotus Linotype" panose="02000000000000000000" pitchFamily="2" charset="-78"/>
              </a:rPr>
              <a:t>اسمها</a:t>
            </a:r>
            <a:r>
              <a:rPr lang="ar-SA" sz="1800" dirty="0">
                <a:latin typeface="Calibri" panose="020F0502020204030204" pitchFamily="34" charset="0"/>
                <a:ea typeface="Calibri" panose="020F0502020204030204" pitchFamily="34" charset="0"/>
                <a:cs typeface="Cambria" panose="02040503050406030204" pitchFamily="18" charset="0"/>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التأسيس وأسباب النشأة</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يرجع تأسيس القاديانية إلى </a:t>
            </a:r>
            <a:r>
              <a:rPr lang="ar-SA" sz="1800" dirty="0" err="1">
                <a:latin typeface="Calibri" panose="020F0502020204030204" pitchFamily="34" charset="0"/>
                <a:ea typeface="Calibri" panose="020F0502020204030204" pitchFamily="34" charset="0"/>
                <a:cs typeface="Lotus Linotype" panose="02000000000000000000" pitchFamily="2" charset="-78"/>
              </a:rPr>
              <a:t>ا</a:t>
            </a:r>
            <a:r>
              <a:rPr lang="ar-SA" sz="1800" b="1" dirty="0" err="1">
                <a:latin typeface="Calibri" panose="020F0502020204030204" pitchFamily="34" charset="0"/>
                <a:ea typeface="Calibri" panose="020F0502020204030204" pitchFamily="34" charset="0"/>
                <a:cs typeface="Lotus Linotype" panose="02000000000000000000" pitchFamily="2" charset="-78"/>
              </a:rPr>
              <a:t>لميرزا</a:t>
            </a:r>
            <a:r>
              <a:rPr lang="ar-SA" sz="1800" b="1" dirty="0">
                <a:latin typeface="Calibri" panose="020F0502020204030204" pitchFamily="34" charset="0"/>
                <a:ea typeface="Calibri" panose="020F0502020204030204" pitchFamily="34" charset="0"/>
                <a:cs typeface="Lotus Linotype" panose="02000000000000000000" pitchFamily="2" charset="-78"/>
              </a:rPr>
              <a:t> غلام أحمد </a:t>
            </a:r>
            <a:r>
              <a:rPr lang="ar-SA" sz="1800" b="1" dirty="0" err="1" smtClean="0">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ولد في </a:t>
            </a:r>
            <a:r>
              <a:rPr lang="ar-SA" sz="1800"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dirty="0">
                <a:latin typeface="Calibri" panose="020F0502020204030204" pitchFamily="34" charset="0"/>
                <a:ea typeface="Calibri" panose="020F0502020204030204" pitchFamily="34" charset="0"/>
                <a:cs typeface="Lotus Linotype" panose="02000000000000000000" pitchFamily="2" charset="-78"/>
              </a:rPr>
              <a:t> من بنجاب في الهند عام (1839م</a:t>
            </a:r>
            <a:r>
              <a:rPr lang="ar-SA" sz="1800" dirty="0" smtClean="0">
                <a:latin typeface="Calibri" panose="020F0502020204030204" pitchFamily="34" charset="0"/>
                <a:ea typeface="Calibri" panose="020F0502020204030204" pitchFamily="34" charset="0"/>
                <a:cs typeface="Lotus Linotype" panose="02000000000000000000" pitchFamily="2" charset="-78"/>
              </a:rPr>
              <a:t>) ، </a:t>
            </a:r>
            <a:r>
              <a:rPr lang="ar-SA" sz="1800" dirty="0">
                <a:latin typeface="Calibri" panose="020F0502020204030204" pitchFamily="34" charset="0"/>
                <a:ea typeface="Calibri" panose="020F0502020204030204" pitchFamily="34" charset="0"/>
                <a:cs typeface="Lotus Linotype" panose="02000000000000000000" pitchFamily="2" charset="-78"/>
              </a:rPr>
              <a:t>نشأ في أسرة اشتهرت بخيانة الدين والوطن والوفاء للمستعمر الانجليزي، الأمر الذي جعله خير أداة لتنفيذ </a:t>
            </a:r>
            <a:r>
              <a:rPr lang="ar-SA" sz="1800" dirty="0" smtClean="0">
                <a:latin typeface="Calibri" panose="020F0502020204030204" pitchFamily="34" charset="0"/>
                <a:ea typeface="Calibri" panose="020F0502020204030204" pitchFamily="34" charset="0"/>
                <a:cs typeface="Lotus Linotype" panose="02000000000000000000" pitchFamily="2" charset="-78"/>
              </a:rPr>
              <a:t>مخططاتهم .</a:t>
            </a:r>
            <a:endParaRPr lang="en-US" sz="1800" dirty="0">
              <a:latin typeface="Calibri" panose="020F0502020204030204" pitchFamily="34" charset="0"/>
              <a:ea typeface="Calibri" panose="020F0502020204030204" pitchFamily="34" charset="0"/>
              <a:cs typeface="Arial" panose="020B0604020202020204" pitchFamily="34" charset="0"/>
            </a:endParaRP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وذاع صيت غلام أحمد واشتهر أمره بعد أن توجه للتأليف والمناظرة مع الخصوم، وقد ركّز كتاباته في موضوع الملل والنحل والعقائد، ومن هذه الكتب</a:t>
            </a:r>
            <a:r>
              <a:rPr lang="ar-SA" sz="1800" b="1" dirty="0">
                <a:solidFill>
                  <a:srgbClr val="0000FF"/>
                </a:solidFill>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(ترياق القلوب) و (الاستفتاء)، وكتابه (سفينة نوح)  وغير ذلك من المصنفات المسمومة التي يدعي فيها المكاشفة والنبوة، وأنه المسيح المخلص، وجم غفير من ركام التصورات والخيالات والأوهام التي أشرف عليها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الإنجليز</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وقد مر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في دعوته بثلاث مراحل هي : </a:t>
            </a:r>
            <a:endParaRPr lang="en-US" sz="1800" dirty="0">
              <a:latin typeface="Calibri" panose="020F0502020204030204" pitchFamily="34" charset="0"/>
              <a:ea typeface="Calibri" panose="020F0502020204030204" pitchFamily="34" charset="0"/>
              <a:cs typeface="Arial" panose="020B0604020202020204" pitchFamily="34" charset="0"/>
            </a:endParaRPr>
          </a:p>
          <a:p>
            <a:pPr lvl="0" algn="just">
              <a:lnSpc>
                <a:spcPct val="115000"/>
              </a:lnSpc>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مرحلة دعوى الإصلاح والتجديد </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lvl="0" algn="just">
              <a:lnSpc>
                <a:spcPct val="115000"/>
              </a:lnSpc>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مرحلة </a:t>
            </a:r>
            <a:r>
              <a:rPr lang="ar-SA" sz="1800" dirty="0" err="1">
                <a:latin typeface="Calibri" panose="020F0502020204030204" pitchFamily="34" charset="0"/>
                <a:ea typeface="Times New Roman" panose="02020603050405020304" pitchFamily="18" charset="0"/>
                <a:cs typeface="Lotus Linotype" panose="02000000000000000000" pitchFamily="2" charset="-78"/>
              </a:rPr>
              <a:t>إدعاء</a:t>
            </a:r>
            <a:r>
              <a:rPr lang="ar-SA" sz="1800" dirty="0">
                <a:latin typeface="Calibri" panose="020F0502020204030204" pitchFamily="34" charset="0"/>
                <a:ea typeface="Times New Roman" panose="02020603050405020304" pitchFamily="18" charset="0"/>
                <a:cs typeface="Lotus Linotype" panose="02000000000000000000" pitchFamily="2" charset="-78"/>
              </a:rPr>
              <a:t> أنه المسيح الموعود و المهدي المنتظر </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Times New Roman" panose="02020603050405020304" pitchFamily="18" charset="0"/>
              <a:cs typeface="ATraditional Arabic"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04258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17638"/>
            <a:ext cx="9448800" cy="4525963"/>
          </a:xfrm>
        </p:spPr>
        <p:txBody>
          <a:bodyPr/>
          <a:lstStyle/>
          <a:p>
            <a:pPr marL="0" indent="0" algn="just">
              <a:lnSpc>
                <a:spcPct val="115000"/>
              </a:lnSpc>
              <a:spcAft>
                <a:spcPts val="0"/>
              </a:spcAft>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3. مرحلة </a:t>
            </a:r>
            <a:r>
              <a:rPr lang="ar-SA" sz="1800" dirty="0" err="1">
                <a:latin typeface="Calibri" panose="020F0502020204030204" pitchFamily="34" charset="0"/>
                <a:ea typeface="Times New Roman" panose="02020603050405020304" pitchFamily="18" charset="0"/>
                <a:cs typeface="Lotus Linotype" panose="02000000000000000000" pitchFamily="2" charset="-78"/>
              </a:rPr>
              <a:t>إدعاء</a:t>
            </a:r>
            <a:r>
              <a:rPr lang="ar-SA" sz="1800" dirty="0">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النبوة ، </a:t>
            </a:r>
            <a:r>
              <a:rPr lang="ar-SA" sz="1800" dirty="0">
                <a:latin typeface="Calibri" panose="020F0502020204030204" pitchFamily="34" charset="0"/>
                <a:ea typeface="Times New Roman" panose="02020603050405020304" pitchFamily="18" charset="0"/>
                <a:cs typeface="Lotus Linotype" panose="02000000000000000000" pitchFamily="2" charset="-78"/>
              </a:rPr>
              <a:t>هذه المرحلة و صل إليها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a:t>
            </a:r>
            <a:r>
              <a:rPr lang="ar-SA" sz="1800" dirty="0">
                <a:latin typeface="Calibri" panose="020F0502020204030204" pitchFamily="34" charset="0"/>
                <a:ea typeface="Times New Roman" panose="02020603050405020304" pitchFamily="18" charset="0"/>
                <a:cs typeface="Lotus Linotype" panose="02000000000000000000" pitchFamily="2" charset="-78"/>
              </a:rPr>
              <a:t>، ليس باصطفاء من الله تعالى كما هو حال الأنبياء والمرسلين، قال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تعالى</a:t>
            </a:r>
            <a:r>
              <a:rPr lang="en-US" sz="1800" dirty="0" smtClean="0">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Lotus Linotype" panose="02000000000000000000" pitchFamily="2" charset="-78"/>
                <a:cs typeface="Lotus Linotype" panose="02000000000000000000" pitchFamily="2" charset="-78"/>
              </a:rPr>
              <a:t>﴿  اللَّهُ يَصْطَفِي مِنَ الْمَلَائِكَةِ رُسُلًا وَمِنَ النَّاسِ إِنَّ اللَّهَ سَمِيعٌ بَصِيرٌ </a:t>
            </a:r>
            <a:r>
              <a:rPr lang="ar-SA" sz="1800" dirty="0" smtClean="0">
                <a:solidFill>
                  <a:schemeClr val="tx1"/>
                </a:solidFill>
                <a:latin typeface="Lotus Linotype" panose="02000000000000000000" pitchFamily="2" charset="-78"/>
                <a:cs typeface="Lotus Linotype" panose="02000000000000000000" pitchFamily="2" charset="-78"/>
              </a:rPr>
              <a:t>﴾ </a:t>
            </a:r>
            <a:r>
              <a:rPr lang="en-US" sz="1800" dirty="0" smtClean="0">
                <a:latin typeface="QCF_P341"/>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الحج :</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75</a:t>
            </a:r>
            <a:r>
              <a:rPr lang="en-US" sz="1800" dirty="0" smtClean="0">
                <a:latin typeface="Arial" panose="020B0604020202020204" pitchFamily="34" charset="0"/>
                <a:ea typeface="Times New Roman" panose="02020603050405020304" pitchFamily="18" charset="0"/>
                <a:cs typeface="Arial" panose="020B0604020202020204" pitchFamily="34" charset="0"/>
              </a:rPr>
              <a:t> </a:t>
            </a:r>
            <a:r>
              <a:rPr lang="ar-SA" sz="1800" dirty="0" smtClean="0">
                <a:latin typeface="Arial" panose="020B0604020202020204" pitchFamily="34" charset="0"/>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وإنما </a:t>
            </a:r>
            <a:r>
              <a:rPr lang="ar-SA" sz="1800" dirty="0">
                <a:latin typeface="Calibri" panose="020F0502020204030204" pitchFamily="34" charset="0"/>
                <a:ea typeface="Times New Roman" panose="02020603050405020304" pitchFamily="18" charset="0"/>
                <a:cs typeface="Lotus Linotype" panose="02000000000000000000" pitchFamily="2" charset="-78"/>
              </a:rPr>
              <a:t>بترشيح من أحد</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أتباعه</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هو « </a:t>
            </a:r>
            <a:r>
              <a:rPr lang="ar-SA" sz="1800" b="1" dirty="0" smtClean="0">
                <a:latin typeface="Calibri" panose="020F0502020204030204" pitchFamily="34" charset="0"/>
                <a:ea typeface="Times New Roman" panose="02020603050405020304" pitchFamily="18" charset="0"/>
                <a:cs typeface="Lotus Linotype" panose="02000000000000000000" pitchFamily="2" charset="-78"/>
              </a:rPr>
              <a:t>المولوي </a:t>
            </a:r>
            <a:r>
              <a:rPr lang="ar-SA" sz="1800" b="1" dirty="0">
                <a:latin typeface="Calibri" panose="020F0502020204030204" pitchFamily="34" charset="0"/>
                <a:ea typeface="Times New Roman" panose="02020603050405020304" pitchFamily="18" charset="0"/>
                <a:cs typeface="Lotus Linotype" panose="02000000000000000000" pitchFamily="2" charset="-78"/>
              </a:rPr>
              <a:t>عبد الكريم</a:t>
            </a:r>
            <a:r>
              <a:rPr lang="en-US" sz="1800" b="1" dirty="0">
                <a:latin typeface="Lotus Linotype" panose="02000000000000000000" pitchFamily="2" charset="-78"/>
                <a:ea typeface="Times New Roman" panose="02020603050405020304" pitchFamily="18" charset="0"/>
                <a:cs typeface="Arial" panose="020B0604020202020204" pitchFamily="34" charset="0"/>
              </a:rPr>
              <a:t> </a:t>
            </a:r>
            <a:r>
              <a:rPr lang="en-US" sz="1800" b="1" dirty="0" smtClean="0">
                <a:latin typeface="Lotus Linotype" panose="02000000000000000000" pitchFamily="2" charset="-78"/>
                <a:ea typeface="Times New Roman" panose="02020603050405020304" pitchFamily="18" charset="0"/>
                <a:cs typeface="Arial" panose="020B0604020202020204" pitchFamily="34" charset="0"/>
              </a:rPr>
              <a:t>“</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الذي قدمه للمنزلة الجديدة، أثناء خطبة الجمعة قائلا من فوق المنبر</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indent="179705" algn="just">
              <a:lnSpc>
                <a:spcPct val="115000"/>
              </a:lnSpc>
              <a:spcAft>
                <a:spcPts val="0"/>
              </a:spcAft>
            </a:pPr>
            <a:endParaRPr lang="ar-SA" sz="800" dirty="0" smtClean="0">
              <a:latin typeface="Calibri" panose="020F0502020204030204" pitchFamily="34" charset="0"/>
              <a:ea typeface="Calibri" panose="020F0502020204030204" pitchFamily="34" charset="0"/>
              <a:cs typeface="Lotus Linotype" panose="02000000000000000000" pitchFamily="2" charset="-78"/>
            </a:endParaRPr>
          </a:p>
          <a:p>
            <a:pPr marL="0" lvl="0" indent="0"/>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إن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غلام أحمد مرسل من الله، والإيمان به واجب، والذي يؤمن بالأنبياء ولا يؤمن به يفرق بين الرسل، ويخالف قول الله تعالى :</a:t>
            </a:r>
            <a:r>
              <a:rPr lang="ar-SA" sz="1800" dirty="0">
                <a:latin typeface="Calibri" panose="020F0502020204030204" pitchFamily="34" charset="0"/>
                <a:ea typeface="Calibri" panose="020F0502020204030204" pitchFamily="34"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لا نُفَرِّقُ بَيْنَ أَحَدٍ مِنْ رُسُلِهِ </a:t>
            </a:r>
            <a:r>
              <a:rPr lang="ar-SA" sz="1800" dirty="0" smtClean="0">
                <a:solidFill>
                  <a:prstClr val="black"/>
                </a:solidFill>
                <a:latin typeface="Lotus Linotype" panose="02000000000000000000" pitchFamily="2" charset="-78"/>
                <a:cs typeface="Lotus Linotype" panose="02000000000000000000" pitchFamily="2" charset="-78"/>
              </a:rPr>
              <a:t>﴾ </a:t>
            </a:r>
            <a:r>
              <a:rPr lang="ar-SA" sz="1800" dirty="0" smtClean="0">
                <a:latin typeface="Calibri" panose="020F0502020204030204" pitchFamily="34" charset="0"/>
                <a:ea typeface="Calibri" panose="020F0502020204030204" pitchFamily="34" charset="0"/>
                <a:cs typeface="Traditional Arabic" panose="02020603050405020304" pitchFamily="18" charset="-78"/>
              </a:rPr>
              <a:t>[</a:t>
            </a:r>
            <a:r>
              <a:rPr lang="ar-SA" sz="1800" dirty="0">
                <a:latin typeface="Calibri" panose="020F0502020204030204" pitchFamily="34" charset="0"/>
                <a:ea typeface="Calibri" panose="020F0502020204030204" pitchFamily="34" charset="0"/>
                <a:cs typeface="Traditional Arabic" panose="02020603050405020304" pitchFamily="18" charset="-78"/>
              </a:rPr>
              <a:t>البقرة:285]</a:t>
            </a:r>
            <a:r>
              <a:rPr lang="ar-SA" sz="1800" dirty="0">
                <a:latin typeface="Calibri" panose="020F0502020204030204" pitchFamily="34" charset="0"/>
                <a:ea typeface="Calibri" panose="020F0502020204030204" pitchFamily="34" charset="0"/>
                <a:cs typeface="Arial" panose="020B0604020202020204" pitchFamily="34" charset="0"/>
              </a:rPr>
              <a:t>،</a:t>
            </a:r>
            <a:r>
              <a:rPr lang="ar-SA" sz="1800" dirty="0">
                <a:latin typeface="Calibri" panose="020F0502020204030204" pitchFamily="34" charset="0"/>
                <a:ea typeface="Calibri" panose="020F0502020204030204" pitchFamily="34" charset="0"/>
                <a:cs typeface="Lotus Linotype" panose="02000000000000000000" pitchFamily="2" charset="-78"/>
              </a:rPr>
              <a:t> أثارت هذه الخطبة نقاشاً بين الرجال الذين آمنوا </a:t>
            </a:r>
            <a:r>
              <a:rPr lang="ar-SA" sz="1800" dirty="0" err="1">
                <a:latin typeface="Calibri" panose="020F0502020204030204" pitchFamily="34" charset="0"/>
                <a:ea typeface="Calibri" panose="020F0502020204030204" pitchFamily="34" charset="0"/>
                <a:cs typeface="Lotus Linotype" panose="02000000000000000000" pitchFamily="2" charset="-78"/>
              </a:rPr>
              <a:t>بالميرزا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كوليِّ ومجدد ومهدي معهود ومسيح موعود، وكانت مفاجأة  آلمت بعضهم وأدهشت آخرين، وكان في مقدمة المنكرين الشيخ محمد أحسن </a:t>
            </a:r>
            <a:r>
              <a:rPr lang="ar-SA" sz="1800" dirty="0" err="1">
                <a:latin typeface="Calibri" panose="020F0502020204030204" pitchFamily="34" charset="0"/>
                <a:ea typeface="Calibri" panose="020F0502020204030204" pitchFamily="34" charset="0"/>
                <a:cs typeface="Lotus Linotype" panose="02000000000000000000" pitchFamily="2" charset="-78"/>
              </a:rPr>
              <a:t>الأمروهي</a:t>
            </a:r>
            <a:r>
              <a:rPr lang="ar-SA" sz="1800" dirty="0">
                <a:latin typeface="Calibri" panose="020F0502020204030204" pitchFamily="34" charset="0"/>
                <a:ea typeface="Calibri" panose="020F0502020204030204" pitchFamily="34" charset="0"/>
                <a:cs typeface="Lotus Linotype" panose="02000000000000000000" pitchFamily="2" charset="-78"/>
              </a:rPr>
              <a:t>، فعاد المولوي عبد الكريم وألقى خطبة في هذا المعنى في الجمعة الثانية، والتفت إلى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وقال له: " أنا اعتقد أنك نبي ورسول، فإن كنت مخطئاً نبهني على ذلك" ولما انتهوا من الصلاة وهم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بالانصراف أمسك المولوي عبد الكريم بذيله وطلب منه الحكم، فأقبل إليه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وقال: " هذا الذي أدين به وأدعيه"، وأقلق ذلك الشيخ محمد أحسن، وجعل يناقش المولوي عبد الكريم وارتفع صوتهما، خرج </a:t>
            </a:r>
            <a:r>
              <a:rPr lang="ar-SA" sz="1800" dirty="0" err="1">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latin typeface="Calibri" panose="020F0502020204030204" pitchFamily="34" charset="0"/>
                <a:ea typeface="Calibri" panose="020F0502020204030204" pitchFamily="34" charset="0"/>
                <a:cs typeface="Lotus Linotype" panose="02000000000000000000" pitchFamily="2" charset="-78"/>
              </a:rPr>
              <a:t> من بيته، وقال :</a:t>
            </a:r>
            <a:r>
              <a:rPr lang="ar-SA" sz="1800" b="1" dirty="0">
                <a:latin typeface="Calibri" panose="020F0502020204030204" pitchFamily="34" charset="0"/>
                <a:ea typeface="Calibri" panose="020F0502020204030204" pitchFamily="34"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يَا أَيُّهَا الَّذِينَ آمَنُوا لَا تَرْفَعُوا أَصْوَاتَكُمْ فَوْقَ صَوْتِ النَّبِيِّ</a:t>
            </a:r>
            <a:r>
              <a:rPr lang="ar-SA" sz="1800" dirty="0" smtClean="0">
                <a:solidFill>
                  <a:prstClr val="black"/>
                </a:solidFill>
                <a:latin typeface="Lotus Linotype" panose="02000000000000000000" pitchFamily="2" charset="-78"/>
                <a:cs typeface="Lotus Linotype" panose="02000000000000000000" pitchFamily="2" charset="-78"/>
              </a:rPr>
              <a:t>﴾</a:t>
            </a:r>
            <a:r>
              <a:rPr lang="ar-SA" sz="1800" dirty="0" smtClean="0">
                <a:latin typeface="Calibri" panose="020F0502020204030204" pitchFamily="34" charset="0"/>
                <a:ea typeface="Calibri" panose="020F0502020204030204" pitchFamily="34" charset="0"/>
                <a:cs typeface="Arial" panose="020B0604020202020204" pitchFamily="34" charset="0"/>
              </a:rPr>
              <a:t> </a:t>
            </a:r>
            <a:r>
              <a:rPr lang="ar-SA" sz="1800" dirty="0">
                <a:latin typeface="Calibri" panose="020F0502020204030204" pitchFamily="34" charset="0"/>
                <a:ea typeface="Calibri" panose="020F0502020204030204" pitchFamily="34" charset="0"/>
                <a:cs typeface="Traditional Arabic" panose="02020603050405020304" pitchFamily="18" charset="-78"/>
              </a:rPr>
              <a:t>[الحجرات:2]</a:t>
            </a:r>
            <a:r>
              <a:rPr lang="ar-SA" sz="1800" dirty="0">
                <a:latin typeface="Calibri" panose="020F0502020204030204" pitchFamily="34" charset="0"/>
                <a:ea typeface="Calibri" panose="020F0502020204030204" pitchFamily="34" charset="0"/>
                <a:cs typeface="Arial" panose="020B0604020202020204" pitchFamily="34" charset="0"/>
              </a:rPr>
              <a:t>، </a:t>
            </a:r>
            <a:r>
              <a:rPr lang="ar-SA" sz="1800" dirty="0">
                <a:latin typeface="Calibri" panose="020F0502020204030204" pitchFamily="34" charset="0"/>
                <a:ea typeface="Calibri" panose="020F0502020204030204" pitchFamily="34" charset="0"/>
                <a:cs typeface="Lotus Linotype" panose="02000000000000000000" pitchFamily="2" charset="-78"/>
              </a:rPr>
              <a:t>بهذه الحادثة ادعى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أنه نبي وأنه يتلقى الوحي من السماء كعادة الأنبياء</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lvl="0" indent="0"/>
            <a:endParaRPr lang="ar-SA" sz="800" dirty="0" smtClean="0">
              <a:latin typeface="Calibri" panose="020F0502020204030204" pitchFamily="34" charset="0"/>
              <a:ea typeface="Calibri" panose="020F0502020204030204" pitchFamily="34" charset="0"/>
              <a:cs typeface="Lotus Linotype" panose="02000000000000000000" pitchFamily="2" charset="-78"/>
            </a:endParaRPr>
          </a:p>
          <a:p>
            <a:pPr marL="0" algn="just">
              <a:spcAft>
                <a:spcPts val="0"/>
              </a:spcAft>
            </a:pPr>
            <a:r>
              <a:rPr lang="ar-SA" sz="1800" dirty="0" smtClean="0">
                <a:solidFill>
                  <a:srgbClr val="000000"/>
                </a:solidFill>
                <a:ea typeface="Calibri" panose="020F0502020204030204" pitchFamily="34" charset="0"/>
                <a:cs typeface="Lotus Linotype" panose="02000000000000000000" pitchFamily="2" charset="-78"/>
              </a:rPr>
              <a:t>	وقد </a:t>
            </a:r>
            <a:r>
              <a:rPr lang="ar-SA" sz="1800" dirty="0">
                <a:solidFill>
                  <a:srgbClr val="000000"/>
                </a:solidFill>
                <a:ea typeface="Calibri" panose="020F0502020204030204" pitchFamily="34" charset="0"/>
                <a:cs typeface="Lotus Linotype" panose="02000000000000000000" pitchFamily="2" charset="-78"/>
              </a:rPr>
              <a:t>صار له أتباع وأعوان فانبرى له كثير من العلماء وردوا عليه وبينوا أنه دجال من الدجالين، وكان منهم العالم الكبير ثناء الله الأمر تسري الذي كان من أشد العلماء عليه حتى إنه في عام (1326ه)ـ تحدى </a:t>
            </a:r>
            <a:r>
              <a:rPr lang="ar-SA" sz="1800" dirty="0" err="1">
                <a:solidFill>
                  <a:srgbClr val="000000"/>
                </a:solidFill>
                <a:ea typeface="Calibri" panose="020F0502020204030204" pitchFamily="34" charset="0"/>
                <a:cs typeface="Lotus Linotype" panose="02000000000000000000" pitchFamily="2" charset="-78"/>
              </a:rPr>
              <a:t>القادياني</a:t>
            </a:r>
            <a:r>
              <a:rPr lang="ar-SA" sz="1800" dirty="0">
                <a:solidFill>
                  <a:srgbClr val="000000"/>
                </a:solidFill>
                <a:ea typeface="Calibri" panose="020F0502020204030204" pitchFamily="34" charset="0"/>
                <a:cs typeface="Lotus Linotype" panose="02000000000000000000" pitchFamily="2" charset="-78"/>
              </a:rPr>
              <a:t> الشيخ ثناء الله هذا، بأن الكاذب المفتري من الرجلين سيموت، ودعا الله أن يقبض المبطل في حياة صاحبه ويسلط عليه داء، وبعد ثلاثة عشر شهرا وعشرة أيام تقريبا أصيب </a:t>
            </a:r>
            <a:r>
              <a:rPr lang="ar-SA" sz="1800" dirty="0" err="1">
                <a:solidFill>
                  <a:srgbClr val="000000"/>
                </a:solidFill>
                <a:ea typeface="Calibri" panose="020F0502020204030204" pitchFamily="34" charset="0"/>
                <a:cs typeface="Lotus Linotype" panose="02000000000000000000" pitchFamily="2" charset="-78"/>
              </a:rPr>
              <a:t>القادياني</a:t>
            </a:r>
            <a:r>
              <a:rPr lang="ar-SA" sz="1800" dirty="0">
                <a:solidFill>
                  <a:srgbClr val="000000"/>
                </a:solidFill>
                <a:ea typeface="Calibri" panose="020F0502020204030204" pitchFamily="34" charset="0"/>
                <a:cs typeface="Lotus Linotype" panose="02000000000000000000" pitchFamily="2" charset="-78"/>
              </a:rPr>
              <a:t> بدعوته . </a:t>
            </a:r>
            <a:r>
              <a:rPr lang="ar-SA" sz="1800" dirty="0" smtClean="0">
                <a:solidFill>
                  <a:srgbClr val="000000"/>
                </a:solidFill>
                <a:ea typeface="Calibri" panose="020F0502020204030204" pitchFamily="34" charset="0"/>
                <a:cs typeface="Lotus Linotype" panose="02000000000000000000" pitchFamily="2" charset="-78"/>
              </a:rPr>
              <a:t>وقد</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2539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lvl="0" algn="just">
              <a:spcAft>
                <a:spcPts val="0"/>
              </a:spcAft>
            </a:pPr>
            <a:r>
              <a:rPr lang="ar-SA" sz="1800" dirty="0">
                <a:solidFill>
                  <a:schemeClr val="tx1"/>
                </a:solidFill>
                <a:ea typeface="Calibri" panose="020F0502020204030204" pitchFamily="34" charset="0"/>
                <a:cs typeface="Lotus Linotype" panose="02000000000000000000" pitchFamily="2" charset="-78"/>
              </a:rPr>
              <a:t>ذكر أبو زوجته نهايته بقوله : ولما اشتد مرضه أيقظني فذهبت إلى حضرته ورأيت ما يعانيه من الألم فخاطبني قائلا : أصبت بالكوليرا ثم لم ينطق بعد هذا بكلمة صريحة حتى </a:t>
            </a:r>
            <a:r>
              <a:rPr lang="ar-SA" sz="1800" dirty="0" smtClean="0">
                <a:solidFill>
                  <a:schemeClr val="tx1"/>
                </a:solidFill>
                <a:ea typeface="Calibri" panose="020F0502020204030204" pitchFamily="34" charset="0"/>
                <a:cs typeface="Lotus Linotype" panose="02000000000000000000" pitchFamily="2" charset="-78"/>
              </a:rPr>
              <a:t>مات </a:t>
            </a:r>
            <a:r>
              <a:rPr lang="ar-SA" sz="1800" dirty="0">
                <a:solidFill>
                  <a:schemeClr val="tx1"/>
                </a:solidFill>
                <a:ea typeface="Calibri" panose="020F0502020204030204" pitchFamily="34" charset="0"/>
                <a:cs typeface="Lotus Linotype" panose="02000000000000000000" pitchFamily="2" charset="-78"/>
              </a:rPr>
              <a:t>في (26/مايو/1909م</a:t>
            </a:r>
            <a:r>
              <a:rPr lang="ar-SA" sz="1800" dirty="0" smtClean="0">
                <a:solidFill>
                  <a:schemeClr val="tx1"/>
                </a:solidFill>
                <a:ea typeface="Calibri" panose="020F0502020204030204" pitchFamily="34" charset="0"/>
                <a:cs typeface="Lotus Linotype" panose="02000000000000000000" pitchFamily="2" charset="-78"/>
              </a:rPr>
              <a:t>) .</a:t>
            </a: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وقد كفره العلماء وطردوه من البلاد الإسلامية، وكفَّروا أتباعه؛ وتكفيرهم بإجماع المسلمين، لم يخالف في هذا أحد.</a:t>
            </a:r>
          </a:p>
          <a:p>
            <a:pPr marL="0" indent="179705" algn="just">
              <a:lnSpc>
                <a:spcPct val="115000"/>
              </a:lnSpc>
              <a:spcAft>
                <a:spcPts val="0"/>
              </a:spcAft>
            </a:pPr>
            <a:endParaRPr lang="en-US" sz="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smtClean="0">
                <a:solidFill>
                  <a:schemeClr val="tx1"/>
                </a:solidFill>
                <a:latin typeface="Al-Mateen" panose="02060803050605020204" pitchFamily="18" charset="-78"/>
                <a:ea typeface="Times New Roman" panose="02020603050405020304" pitchFamily="18" charset="0"/>
                <a:cs typeface="Al-Mateen" panose="02060803050605020204" pitchFamily="18" charset="-78"/>
              </a:rPr>
              <a:t> أهم أسباب نشأة القاديانية </a:t>
            </a:r>
            <a:r>
              <a:rPr lang="en-US" sz="1800" b="1" dirty="0" smtClean="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تنبعث أسباب نشأة القاديانية من منطلقين </a:t>
            </a:r>
            <a:r>
              <a:rPr lang="ar-SA" sz="1800" dirty="0" err="1" smtClean="0">
                <a:solidFill>
                  <a:schemeClr val="tx1"/>
                </a:solidFill>
                <a:latin typeface="Calibri" panose="020F0502020204030204" pitchFamily="34" charset="0"/>
                <a:ea typeface="Calibri" panose="020F0502020204030204" pitchFamily="34" charset="0"/>
                <a:cs typeface="Lotus Linotype" panose="02000000000000000000" pitchFamily="2" charset="-78"/>
              </a:rPr>
              <a:t>رئيسين،هما</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الأول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تفريق وحدة المسلمين، وتوهين قوتهم، وهدم مبادئهم وعقائدهم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الثاني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 تمكين الدولة البريطانية من بسط نفوذها على البلاد الإسلامية التي اغتصبتها، لا سيما الهند التي نشأت هذه الطائفة فيها</a:t>
            </a:r>
            <a:r>
              <a:rPr lang="ar-SA" sz="1800" dirty="0" smtClean="0">
                <a:solidFill>
                  <a:schemeClr val="tx1"/>
                </a:solidFill>
                <a:latin typeface="Calibri" panose="020F0502020204030204" pitchFamily="34" charset="0"/>
                <a:ea typeface="Calibri" panose="020F0502020204030204" pitchFamily="34" charset="0"/>
                <a:cs typeface="ATraditional Arabic"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ومن المفزع أن نشاط هذه الطائفة باسم الإسلام قوي جدا، وإمكاناتهم في التلبيس على الناس واسعة، من المرافق والأموال والأئمة، ولهم كتب مترجمة بلغات البلدان الأوربية كلها تقريبا، تنشر فكرهم ومعتقداتهم وتدعو إليهما، ولهم نشاط إعلامي وتعليمي واقتصادي وسياسي، ويجدون دعما ماديا ومعنويا من الدول الأوربية، وبخاصة بريطانيا التي صُنِعُوا على عينها، ولديهم إمكانات يساعدون بها من يلجأ إليهم مضطرا من المسلمين الأوربيين وغيرهم، ممن تسوء ظروفهم المادية ويجدون ضيقا في حياتهم في أوروبا، وهم يستغلون ذلك لنشر معتقداتهم، كما يفعل النصارى مع المسلمين الجهال المحتاجين في بعض البلدان</a:t>
            </a:r>
            <a:r>
              <a:rPr lang="ar-SA" sz="1800" dirty="0" smtClean="0">
                <a:solidFill>
                  <a:schemeClr val="tx1"/>
                </a:solidFill>
                <a:latin typeface="Calibri" panose="020F0502020204030204" pitchFamily="34" charset="0"/>
                <a:ea typeface="Calibri" panose="020F0502020204030204" pitchFamily="34" charset="0"/>
                <a:cs typeface="ATraditional Arabic"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endParaRPr lang="en-US" sz="1800" dirty="0" smtClean="0">
              <a:solidFill>
                <a:schemeClr val="tx1"/>
              </a:solidFill>
              <a:latin typeface="Times New Roman" panose="02020603050405020304" pitchFamily="18" charset="0"/>
              <a:ea typeface="Times New Roman" panose="02020603050405020304" pitchFamily="18" charset="0"/>
              <a:cs typeface="ATraditional Arabic" pitchFamily="2" charset="-78"/>
            </a:endParaRPr>
          </a:p>
          <a:p>
            <a:pPr marL="0"/>
            <a:endParaRPr lang="ar-SA" sz="1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18960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latin typeface="Al-Mateen" panose="02060803050605020204" pitchFamily="18" charset="-78"/>
                <a:cs typeface="Al-Mateen" panose="02060803050605020204" pitchFamily="18" charset="-78"/>
              </a:rPr>
              <a:t>أبرز الشخصيات في المذهب </a:t>
            </a:r>
            <a:r>
              <a:rPr lang="ar-SA" sz="3600" dirty="0" err="1" smtClean="0">
                <a:latin typeface="Al-Mateen" panose="02060803050605020204" pitchFamily="18" charset="-78"/>
                <a:cs typeface="Al-Mateen" panose="02060803050605020204" pitchFamily="18" charset="-78"/>
              </a:rPr>
              <a:t>القادياني</a:t>
            </a:r>
            <a:endParaRPr lang="ar-SA" sz="36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381000" y="1427163"/>
            <a:ext cx="9292456" cy="4525963"/>
          </a:xfrm>
        </p:spPr>
        <p:txBody>
          <a:bodyPr/>
          <a:lstStyle/>
          <a:p>
            <a:pPr marL="0" indent="179705" algn="just">
              <a:lnSpc>
                <a:spcPct val="115000"/>
              </a:lnSpc>
              <a:spcAft>
                <a:spcPts val="0"/>
              </a:spcAft>
            </a:pP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أصبح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للقادياني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أتباع، ولدعوته دعاة يروجون لسلعته الفاسدة ولعقيدته الباطلة، وكان من بين هؤلاء : </a:t>
            </a:r>
            <a:r>
              <a:rPr lang="ar-SA" sz="1800"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نور الدين</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وهو الخليفة الأول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للقادياني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وضع الإنجليز تاج الخلافة على رأسه فتبعه المريدون، من مؤلفاته :فصل الخطاب، </a:t>
            </a:r>
            <a:r>
              <a:rPr lang="ar-SA" sz="1800" dirty="0">
                <a:latin typeface="Calibri" panose="020F0502020204030204" pitchFamily="34" charset="0"/>
                <a:ea typeface="Calibri" panose="020F0502020204030204" pitchFamily="34" charset="0"/>
                <a:cs typeface="Lotus Linotype" panose="02000000000000000000" pitchFamily="2" charset="-78"/>
              </a:rPr>
              <a:t>و"الحكيم نور الدين" كما يسمى عند أتباع هذه الطائفة قد ألقى بنفسه وجهوده في مساعدة النحلة القاديانية نشأة واستمراراً، وفي مساعدة منتحليها، وتسهيلً للحياة أمامهم، وبذل للأموال التي يستعينون بها على قضاء </a:t>
            </a:r>
            <a:r>
              <a:rPr lang="ar-SA" sz="1800" dirty="0" smtClean="0">
                <a:latin typeface="Calibri" panose="020F0502020204030204" pitchFamily="34" charset="0"/>
                <a:ea typeface="Calibri" panose="020F0502020204030204" pitchFamily="34" charset="0"/>
                <a:cs typeface="Lotus Linotype" panose="02000000000000000000" pitchFamily="2" charset="-78"/>
              </a:rPr>
              <a:t>حوائجهم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بشير أحمد بن الغلام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من مؤلفاته :سيرة المهدي، كلمة الفصل،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ومحمود أحمد بن الغلام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خليفة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الميرزا</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غلام أحمد الثاني: من مؤلفاته: أنوار الخلافة، تُحفة الملوك، حُقيقة النبوة، </a:t>
            </a:r>
            <a:r>
              <a:rPr lang="ar-SA" sz="1800" dirty="0">
                <a:latin typeface="Calibri" panose="020F0502020204030204" pitchFamily="34" charset="0"/>
                <a:ea typeface="Calibri" panose="020F0502020204030204" pitchFamily="34" charset="0"/>
                <a:cs typeface="Lotus Linotype" panose="02000000000000000000" pitchFamily="2" charset="-78"/>
              </a:rPr>
              <a:t>كانت العلاقة بينه  وبين الاستعمار الإنجليزي، خير شاهد على أن القاديانية ما أنشئت بادي ذي بدء إلا لخدمة الاستعمار وتحقيق أغراضهم ،لقد أعلن </a:t>
            </a:r>
            <a:r>
              <a:rPr lang="ar-SA" sz="1800" b="1" dirty="0">
                <a:latin typeface="Calibri" panose="020F0502020204030204" pitchFamily="34" charset="0"/>
                <a:ea typeface="Calibri" panose="020F0502020204030204" pitchFamily="34" charset="0"/>
                <a:cs typeface="Lotus Linotype" panose="02000000000000000000" pitchFamily="2" charset="-78"/>
              </a:rPr>
              <a:t>"بشير الدين محمود"</a:t>
            </a:r>
            <a:r>
              <a:rPr lang="ar-SA" sz="1800" dirty="0">
                <a:latin typeface="Calibri" panose="020F0502020204030204" pitchFamily="34" charset="0"/>
                <a:ea typeface="Calibri" panose="020F0502020204030204" pitchFamily="34" charset="0"/>
                <a:cs typeface="Lotus Linotype" panose="02000000000000000000" pitchFamily="2" charset="-78"/>
              </a:rPr>
              <a:t> فيما أعلن : "أن آلام الحكومة الإنكليزية آلامنا، فينبغ أن يفهم الجنود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الذين يقاتلون على أرض فرنسا مع أعداء بريطانيا هذا </a:t>
            </a:r>
            <a:r>
              <a:rPr lang="ar-SA" sz="1800" dirty="0" smtClean="0">
                <a:latin typeface="Calibri" panose="020F0502020204030204" pitchFamily="34" charset="0"/>
                <a:ea typeface="Calibri" panose="020F0502020204030204" pitchFamily="34" charset="0"/>
                <a:cs typeface="Lotus Linotype" panose="02000000000000000000" pitchFamily="2" charset="-78"/>
              </a:rPr>
              <a:t>المعنى«</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وهو الذي قد أمر بإقامة احتفالات </a:t>
            </a:r>
            <a:r>
              <a:rPr lang="ar-SA" sz="1800" dirty="0" err="1">
                <a:latin typeface="Calibri" panose="020F0502020204030204" pitchFamily="34" charset="0"/>
                <a:ea typeface="Calibri" panose="020F0502020204030204" pitchFamily="34" charset="0"/>
                <a:cs typeface="Lotus Linotype" panose="02000000000000000000" pitchFamily="2" charset="-78"/>
              </a:rPr>
              <a:t>للقاديانيين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ابتهاجاً بالأنباء السارة التي أفادت أن الإنجليز قد تغلبوا على تركيا المسلمة، الى غير ذلك من الشواهد التي تؤكد استمراره على نهج والده في خدمة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الانجليز </a:t>
            </a:r>
            <a:r>
              <a:rPr lang="ar-SA" sz="1800" dirty="0" smtClean="0">
                <a:latin typeface="ATraditional Arabic" pitchFamily="2" charset="-78"/>
                <a:ea typeface="Calibri" panose="020F0502020204030204" pitchFamily="34" charset="0"/>
                <a:cs typeface="ATraditional Arabic"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ظفر الله خان </a:t>
            </a:r>
            <a:r>
              <a:rPr lang="ar-SA" sz="1800" b="1" u="sng"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الذي كان لتعيينه كأول وزير للخارجية الباكستانية أثر كبير في دعم هذه الفرقة الضالة حيث خصص لها بقعة كبيرة في إقليم بنجاب لتكون مركزاً عالمياً لهذه الطائفة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 </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00217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372600" cy="4525963"/>
          </a:xfrm>
        </p:spPr>
        <p:txBody>
          <a:bodyPr/>
          <a:lstStyle/>
          <a:p>
            <a:pPr marL="0" lv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محمد علي، وخواجة كمال الدين</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أمير القاديانية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اللاهورية</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وهما مُنَظّرا القاديانية وقد قدّم الأول ترجمة محرفة للقرآن الكريم إلى الإنجليزية ومن مؤلفاته: حقيقة الاختلاف، النُبوة في الإسلام، والدين الإسلامي، أما الخواجة كمال الدين فله : كتاب المثل الأعلى في الأنبياء وغيره من الكتب، وجماعة لاهور هذه تنظر إلى غلام أحمد ميرزا على أنه مجدد فحسب لا على أنه نبي كأتباع الطائفة في الهند، ولكنهما يعتبران حركة  واحدة تستوعب الأولى ما ضاقت به الثانية وبالعكس، ومنهم </a:t>
            </a:r>
            <a:r>
              <a:rPr lang="ar-SA" sz="1800" b="1" u="sng" dirty="0">
                <a:solidFill>
                  <a:srgbClr val="000000"/>
                </a:solidFill>
                <a:latin typeface="Calibri" panose="020F0502020204030204" pitchFamily="34" charset="0"/>
                <a:ea typeface="Calibri" panose="020F0502020204030204" pitchFamily="34" charset="0"/>
                <a:cs typeface="Lotus Linotype" panose="02000000000000000000" pitchFamily="2" charset="-78"/>
              </a:rPr>
              <a:t>محمد صادق</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مفتي القاديانية، ومن مؤلفاته: خاتم النبيين.</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أهم الأسس والمعتقدات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ما الأسس والمعتقدات التي قامت عليها القاديانية إلا مجموع أباطيل تمثل صياغة الخرافة في تبني تصورات وأوهام ما أنزل الله بها من سلطان، ومن جملة هذه الأسس والمعتقدات ما يلي :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1200"/>
              </a:spcBef>
              <a:spcAft>
                <a:spcPts val="0"/>
              </a:spcAft>
            </a:pPr>
            <a:r>
              <a:rPr lang="ar-SA" sz="1800" b="1" dirty="0">
                <a:latin typeface="Calibri" panose="020F0502020204030204" pitchFamily="34" charset="0"/>
                <a:ea typeface="Calibri" panose="020F0502020204030204" pitchFamily="34" charset="0"/>
                <a:cs typeface="Lotus Linotype" panose="02000000000000000000" pitchFamily="2" charset="-78"/>
              </a:rPr>
              <a:t>1 ـ إنكار ختم النبوة بمحمد</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latin typeface="Lotus Linotype" panose="02000000000000000000" pitchFamily="2" charset="-78"/>
                <a:ea typeface="Calibri" panose="020F0502020204030204" pitchFamily="34" charset="0"/>
                <a:cs typeface="Arial" panose="020B0604020202020204" pitchFamily="34" charset="0"/>
              </a:rPr>
              <a:t> </a:t>
            </a:r>
            <a:r>
              <a:rPr lang="ar-SA" sz="1800" dirty="0">
                <a:latin typeface="Lotus Linotype" panose="02000000000000000000" pitchFamily="2" charset="-78"/>
                <a:ea typeface="Calibri" panose="020F0502020204030204" pitchFamily="34" charset="0"/>
                <a:cs typeface="Arial" panose="020B0604020202020204" pitchFamily="34" charset="0"/>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فقد بدأ غلام أحمد نشاطه كداعية إسلامي حتى يلتف حوله الأنصار ثم ادعى أنه مجدد وملهم من الله، </a:t>
            </a:r>
            <a:r>
              <a:rPr lang="ar-SA" sz="1800" dirty="0">
                <a:latin typeface="Calibri" panose="020F0502020204030204" pitchFamily="34" charset="0"/>
                <a:ea typeface="Calibri" panose="020F0502020204030204" pitchFamily="34" charset="0"/>
                <a:cs typeface="Lotus Linotype" panose="02000000000000000000" pitchFamily="2" charset="-78"/>
              </a:rPr>
              <a:t>وقال بأن الإلهام لم ينقطع ولا ينبغي أن ينقطع، وأن الذي يتّبع الرسول يُكرم بالعلم الظاهر والباطن، الذي أُكرم به الرسول أصالة</a:t>
            </a:r>
            <a:r>
              <a:rPr lang="ar-SA" sz="1800" dirty="0">
                <a:latin typeface="ATraditional Arabic" pitchFamily="2" charset="-78"/>
                <a:ea typeface="Calibri" panose="020F0502020204030204" pitchFamily="34" charset="0"/>
                <a:cs typeface="Lotus Linotype" panose="02000000000000000000" pitchFamily="2" charset="-78"/>
              </a:rPr>
              <a:t> </a:t>
            </a:r>
            <a:r>
              <a:rPr lang="ar-SA" sz="1800" dirty="0" smtClean="0">
                <a:latin typeface="ATraditional Arabic" pitchFamily="2" charset="-78"/>
                <a:ea typeface="Calibri" panose="020F0502020204030204" pitchFamily="34" charset="0"/>
                <a:cs typeface="ATraditional Arabic" pitchFamily="2" charset="-78"/>
              </a:rPr>
              <a:t> </a:t>
            </a:r>
            <a:r>
              <a:rPr lang="ar-EG"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ثم تدرج خطوة أخرى فادعى أنه المهدي المنتظر والمسيح الموعود، و</a:t>
            </a:r>
            <a:r>
              <a:rPr lang="ar-SA" sz="1800" dirty="0">
                <a:latin typeface="Calibri" panose="020F0502020204030204" pitchFamily="34" charset="0"/>
                <a:ea typeface="Calibri" panose="020F0502020204030204" pitchFamily="34" charset="0"/>
                <a:cs typeface="Lotus Linotype" panose="02000000000000000000" pitchFamily="2" charset="-78"/>
              </a:rPr>
              <a:t>يقول في ذلك: "وهذا عيسى المرتقب، وليس المراد بعيسى وأمه في العبارات الإلهية إلا </a:t>
            </a:r>
            <a:r>
              <a:rPr lang="ar-SA" sz="1800" dirty="0" smtClean="0">
                <a:latin typeface="Calibri" panose="020F0502020204030204" pitchFamily="34" charset="0"/>
                <a:ea typeface="Calibri" panose="020F0502020204030204" pitchFamily="34" charset="0"/>
                <a:cs typeface="Lotus Linotype" panose="02000000000000000000" pitchFamily="2" charset="-78"/>
              </a:rPr>
              <a:t>أنا«</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ويقول أيضا : "</a:t>
            </a:r>
            <a:r>
              <a:rPr lang="ar-SA" sz="1800" dirty="0">
                <a:latin typeface="Calibri" panose="020F0502020204030204" pitchFamily="34" charset="0"/>
                <a:ea typeface="Calibri" panose="020F0502020204030204" pitchFamily="34" charset="0"/>
                <a:cs typeface="Lotus Linotype" panose="02000000000000000000" pitchFamily="2" charset="-78"/>
              </a:rPr>
              <a:t>أحلف بالله الذي في قبضته روحي، هو الذي أرسلني، وسماني نبياً وناداني بالمسيح الموعود وأنزل لصدق دعواي بيّنات بلغ عددها ثلاث مائة ألف </a:t>
            </a:r>
            <a:r>
              <a:rPr lang="ar-SA" sz="1800" dirty="0" smtClean="0">
                <a:latin typeface="Calibri" panose="020F0502020204030204" pitchFamily="34" charset="0"/>
                <a:ea typeface="Calibri" panose="020F0502020204030204" pitchFamily="34" charset="0"/>
                <a:cs typeface="Lotus Linotype" panose="02000000000000000000" pitchFamily="2" charset="-78"/>
              </a:rPr>
              <a:t>بيّنة«</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ATraditional Arabic" pitchFamily="2" charset="-78"/>
                <a:ea typeface="Calibri" panose="020F0502020204030204" pitchFamily="34" charset="0"/>
                <a:cs typeface="Lotus Linotype" panose="02000000000000000000"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p>
          <a:p>
            <a:pPr marL="0" indent="179705" algn="just">
              <a:lnSpc>
                <a:spcPct val="115000"/>
              </a:lnSpc>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77355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46213"/>
            <a:ext cx="9292456" cy="4525963"/>
          </a:xfrm>
        </p:spPr>
        <p:txBody>
          <a:bodyPr/>
          <a:lstStyle/>
          <a:p>
            <a:pPr marL="0" lvl="0" indent="179705" algn="just">
              <a:lnSpc>
                <a:spcPct val="115000"/>
              </a:lnSpc>
              <a:spcAft>
                <a:spcPts val="0"/>
              </a:spcAft>
            </a:pPr>
            <a:r>
              <a:rPr lang="ar-SA" sz="1800" b="1" dirty="0" smtClean="0">
                <a:solidFill>
                  <a:srgbClr val="0000FF"/>
                </a:solidFill>
                <a:latin typeface="Calibri" panose="020F0502020204030204" pitchFamily="34" charset="0"/>
                <a:ea typeface="Calibri" panose="020F0502020204030204" pitchFamily="34" charset="0"/>
                <a:cs typeface="Lotus Linotype" panose="02000000000000000000" pitchFamily="2" charset="-78"/>
              </a:rPr>
              <a:t>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ثم ادعى النبوة </a:t>
            </a:r>
            <a:r>
              <a:rPr lang="ar-SA" sz="1800" dirty="0">
                <a:latin typeface="Calibri" panose="020F0502020204030204" pitchFamily="34" charset="0"/>
                <a:ea typeface="Calibri" panose="020F0502020204030204" pitchFamily="34" charset="0"/>
                <a:cs typeface="Lotus Linotype" panose="02000000000000000000" pitchFamily="2" charset="-78"/>
              </a:rPr>
              <a:t>وأنكر ختمها بالنبي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solidFill>
                  <a:srgbClr val="000000"/>
                </a:solidFill>
                <a:latin typeface="Lotus Linotype" panose="02000000000000000000" pitchFamily="2" charset="-78"/>
                <a:ea typeface="Calibri" panose="020F0502020204030204" pitchFamily="34" charset="0"/>
                <a:cs typeface="Arial" panose="020B0604020202020204" pitchFamily="34" charset="0"/>
              </a:rPr>
              <a:t> </a:t>
            </a:r>
            <a:r>
              <a:rPr lang="ar-SA" sz="1800" dirty="0">
                <a:latin typeface="ATraditional Arabic" pitchFamily="2" charset="-78"/>
                <a:ea typeface="Calibri" panose="020F0502020204030204" pitchFamily="34" charset="0"/>
                <a:cs typeface="ATraditional Arabic" pitchFamily="2" charset="-78"/>
              </a:rPr>
              <a:t> , </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وزعم أن نبوته أعلى وأرقى من نبوة سيدنا محمد</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smtClean="0">
                <a:latin typeface="AGA Arabesque" panose="05010101010101010101" pitchFamily="2" charset="2"/>
                <a:ea typeface="Calibri" panose="020F0502020204030204" pitchFamily="34" charset="0"/>
                <a:cs typeface="ATraditional Arabic" pitchFamily="2" charset="-78"/>
              </a:rPr>
              <a:t>r</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a:t>
            </a:r>
          </a:p>
          <a:p>
            <a:pPr marL="0" lvl="0" indent="179705" algn="just">
              <a:lnSpc>
                <a:spcPct val="115000"/>
              </a:lnSpc>
              <a:spcAft>
                <a:spcPts val="0"/>
              </a:spcAft>
            </a:pPr>
            <a:endParaRPr lang="ar-SA" sz="800" dirty="0">
              <a:solidFill>
                <a:srgbClr val="000000"/>
              </a:solidFill>
              <a:latin typeface="Calibri" panose="020F0502020204030204" pitchFamily="34" charset="0"/>
              <a:ea typeface="Calibri" panose="020F0502020204030204" pitchFamily="34" charset="0"/>
              <a:cs typeface="Lotus Linotype" panose="02000000000000000000" pitchFamily="2" charset="-78"/>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2</a:t>
            </a:r>
            <a:r>
              <a:rPr lang="ar-SA" sz="1800" b="1"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ـ</a:t>
            </a:r>
            <a:r>
              <a:rPr lang="ar-SA" sz="1800" b="1" dirty="0">
                <a:latin typeface="Calibri" panose="020F0502020204030204" pitchFamily="34" charset="0"/>
                <a:ea typeface="Calibri" panose="020F0502020204030204" pitchFamily="34" charset="0"/>
                <a:cs typeface="Lotus Linotype" panose="02000000000000000000" pitchFamily="2" charset="-78"/>
              </a:rPr>
              <a:t> القول بالتناسخ والحلول لأرواح الأنبياء،</a:t>
            </a:r>
            <a:r>
              <a:rPr lang="ar-SA" sz="1800" dirty="0">
                <a:latin typeface="Calibri" panose="020F0502020204030204" pitchFamily="34" charset="0"/>
                <a:ea typeface="Calibri" panose="020F0502020204030204" pitchFamily="34" charset="0"/>
                <a:cs typeface="Lotus Linotype" panose="02000000000000000000" pitchFamily="2" charset="-78"/>
              </a:rPr>
              <a:t> وذلك ليثبت نبوته، وكذا القول بتشبيه الله بالبشر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 3 ـ </a:t>
            </a:r>
            <a:r>
              <a:rPr lang="ar-SA" sz="1800" b="1" dirty="0">
                <a:latin typeface="Calibri" panose="020F0502020204030204" pitchFamily="34" charset="0"/>
                <a:ea typeface="Calibri" panose="020F0502020204030204" pitchFamily="34" charset="0"/>
                <a:cs typeface="Lotus Linotype" panose="02000000000000000000" pitchFamily="2" charset="-78"/>
              </a:rPr>
              <a:t>يعتقد </a:t>
            </a:r>
            <a:r>
              <a:rPr lang="ar-SA" sz="1800" b="1"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b="1" dirty="0">
                <a:latin typeface="Calibri" panose="020F0502020204030204" pitchFamily="34" charset="0"/>
                <a:ea typeface="Calibri" panose="020F0502020204030204" pitchFamily="34" charset="0"/>
                <a:cs typeface="Lotus Linotype" panose="02000000000000000000" pitchFamily="2" charset="-78"/>
              </a:rPr>
              <a:t> أن الله يصوم ويصلي وينام ويصحو</a:t>
            </a:r>
            <a:r>
              <a:rPr lang="ar-SA" sz="1800" dirty="0">
                <a:latin typeface="Calibri" panose="020F0502020204030204" pitchFamily="34" charset="0"/>
                <a:ea typeface="Calibri" panose="020F0502020204030204" pitchFamily="34" charset="0"/>
                <a:cs typeface="Lotus Linotype" panose="02000000000000000000" pitchFamily="2" charset="-78"/>
              </a:rPr>
              <a:t>، تعالى الله عما يقولون علواً كبيراً، ومن ذلك ما قاله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في كتابه (البشرى)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"وقال لي الله : إني أصلى وأصوم وأصحو وأنام" (تعالى الله عن ذلك علواً كبيراً)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80340"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4 </a:t>
            </a:r>
            <a:r>
              <a:rPr lang="ar-SA" sz="1800" b="1" dirty="0">
                <a:latin typeface="Calibri" panose="020F0502020204030204" pitchFamily="34" charset="0"/>
                <a:ea typeface="Calibri" panose="020F0502020204030204" pitchFamily="34" charset="0"/>
                <a:cs typeface="Lotus Linotype" panose="02000000000000000000" pitchFamily="2" charset="-78"/>
              </a:rPr>
              <a:t>ـ يعتقدون أن </a:t>
            </a:r>
            <a:r>
              <a:rPr lang="ar-SA" sz="1800" b="1" dirty="0" err="1">
                <a:latin typeface="Calibri" panose="020F0502020204030204" pitchFamily="34" charset="0"/>
                <a:ea typeface="Calibri" panose="020F0502020204030204" pitchFamily="34" charset="0"/>
                <a:cs typeface="Lotus Linotype" panose="02000000000000000000" pitchFamily="2" charset="-78"/>
              </a:rPr>
              <a:t>قاديان</a:t>
            </a:r>
            <a:r>
              <a:rPr lang="ar-SA" sz="1800" b="1" dirty="0">
                <a:latin typeface="Calibri" panose="020F0502020204030204" pitchFamily="34" charset="0"/>
                <a:ea typeface="Calibri" panose="020F0502020204030204" pitchFamily="34" charset="0"/>
                <a:cs typeface="Lotus Linotype" panose="02000000000000000000" pitchFamily="2" charset="-78"/>
              </a:rPr>
              <a:t> كالمدينة المنورة ومكة المكرمة بل وأفضل </a:t>
            </a:r>
            <a:r>
              <a:rPr lang="ar-SA" sz="1800" b="1" dirty="0" smtClean="0">
                <a:latin typeface="Calibri" panose="020F0502020204030204" pitchFamily="34" charset="0"/>
                <a:ea typeface="Calibri" panose="020F0502020204030204" pitchFamily="34" charset="0"/>
                <a:cs typeface="Lotus Linotype" panose="02000000000000000000" pitchFamily="2" charset="-78"/>
              </a:rPr>
              <a:t>منهما</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وأرضها حرم وهي قبلتهم وإليها حجهم.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80340"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5 ـ ومن شدة احتلال عقل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من قبل الانجليز وانقياده لهم، راح يزعم أن </a:t>
            </a:r>
            <a:r>
              <a:rPr lang="ar-SA" sz="1800" b="1" dirty="0">
                <a:latin typeface="Calibri" panose="020F0502020204030204" pitchFamily="34" charset="0"/>
                <a:ea typeface="Calibri" panose="020F0502020204030204" pitchFamily="34" charset="0"/>
                <a:cs typeface="Lotus Linotype" panose="02000000000000000000" pitchFamily="2" charset="-78"/>
              </a:rPr>
              <a:t>إلهه  انجليزي</a:t>
            </a:r>
            <a:r>
              <a:rPr lang="ar-SA" sz="1800" dirty="0">
                <a:latin typeface="Calibri" panose="020F0502020204030204" pitchFamily="34" charset="0"/>
                <a:ea typeface="Calibri" panose="020F0502020204030204" pitchFamily="34" charset="0"/>
                <a:cs typeface="Lotus Linotype" panose="02000000000000000000" pitchFamily="2" charset="-78"/>
              </a:rPr>
              <a:t>؛ لأنه يخاطبه بالإنجليزية، وأن الذي يأتيه بالوحي هو رجل في صورة شاب انجليزي، بل ويوحى إليه بالإنجليزية أحياناً </a:t>
            </a:r>
            <a:r>
              <a:rPr lang="ar-SA" sz="1800" dirty="0" smtClean="0">
                <a:latin typeface="Calibri" panose="020F0502020204030204" pitchFamily="34" charset="0"/>
                <a:ea typeface="Calibri" panose="020F0502020204030204" pitchFamily="34" charset="0"/>
                <a:cs typeface="Lotus Linotype" panose="02000000000000000000" pitchFamily="2" charset="-78"/>
              </a:rPr>
              <a:t>أخرى</a:t>
            </a:r>
            <a:r>
              <a:rPr lang="ar-SA" sz="1600" dirty="0" smtClean="0">
                <a:latin typeface="ATraditional Arabic" pitchFamily="2" charset="-78"/>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6 ـ يقولون </a:t>
            </a:r>
            <a:r>
              <a:rPr lang="ar-SA" sz="1800" b="1" dirty="0">
                <a:latin typeface="Calibri" panose="020F0502020204030204" pitchFamily="34" charset="0"/>
                <a:ea typeface="Calibri" panose="020F0502020204030204" pitchFamily="34" charset="0"/>
                <a:cs typeface="Lotus Linotype" panose="02000000000000000000" pitchFamily="2" charset="-78"/>
              </a:rPr>
              <a:t>لا قرآن إلا الذي قدمه المسيح الموعود (الغلام)</a:t>
            </a:r>
            <a:r>
              <a:rPr lang="ar-SA" sz="1800" dirty="0">
                <a:latin typeface="Calibri" panose="020F0502020204030204" pitchFamily="34" charset="0"/>
                <a:ea typeface="Calibri" panose="020F0502020204030204" pitchFamily="34" charset="0"/>
                <a:cs typeface="Lotus Linotype" panose="02000000000000000000" pitchFamily="2" charset="-78"/>
              </a:rPr>
              <a:t>، ولا حديث إلا ما يكون في ضوء تعليماته، ولا نبي إلا تحت سيادة غلام أحمد.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7 ـ</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يعتقدون </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أن جبريل </a:t>
            </a:r>
            <a:r>
              <a:rPr lang="ar-SA" sz="1800" dirty="0">
                <a:solidFill>
                  <a:srgbClr val="000000"/>
                </a:solidFill>
                <a:latin typeface="Sakkal Majalla" panose="02000000000000000000" pitchFamily="2" charset="-78"/>
                <a:ea typeface="Calibri" panose="020F0502020204030204" pitchFamily="34" charset="0"/>
                <a:cs typeface="ATraditional Arabic" pitchFamily="2" charset="-78"/>
              </a:rPr>
              <a:t>’</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a:t>
            </a:r>
            <a:r>
              <a:rPr lang="ar-SA" sz="1800" b="1" dirty="0">
                <a:solidFill>
                  <a:srgbClr val="000000"/>
                </a:solidFill>
                <a:latin typeface="Calibri" panose="020F0502020204030204" pitchFamily="34" charset="0"/>
                <a:ea typeface="Calibri" panose="020F0502020204030204" pitchFamily="34" charset="0"/>
                <a:cs typeface="Lotus Linotype" panose="02000000000000000000" pitchFamily="2" charset="-78"/>
              </a:rPr>
              <a:t>كان ينزل على غلام أحمد</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وأنه كان يوحى إليه، وأن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إلهاماته</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كالقرآن</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a:t>
            </a: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8 ـ يعتقدون </a:t>
            </a:r>
            <a:r>
              <a:rPr lang="ar-SA" sz="1800" b="1" dirty="0">
                <a:latin typeface="Calibri" panose="020F0502020204030204" pitchFamily="34" charset="0"/>
                <a:ea typeface="Calibri" panose="020F0502020204030204" pitchFamily="34" charset="0"/>
                <a:cs typeface="Lotus Linotype" panose="02000000000000000000" pitchFamily="2" charset="-78"/>
              </a:rPr>
              <a:t>أن كتابهم منزل واسمه (الكتاب المبين)</a:t>
            </a:r>
            <a:r>
              <a:rPr lang="ar-SA" sz="1800" dirty="0">
                <a:latin typeface="Calibri" panose="020F0502020204030204" pitchFamily="34" charset="0"/>
                <a:ea typeface="Calibri" panose="020F0502020204030204" pitchFamily="34" charset="0"/>
                <a:cs typeface="Lotus Linotype" panose="02000000000000000000" pitchFamily="2" charset="-78"/>
              </a:rPr>
              <a:t> وهو غير القرآن الكريم.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9 ـ  يعتقدون </a:t>
            </a:r>
            <a:r>
              <a:rPr lang="ar-SA" sz="1800" b="1" dirty="0">
                <a:latin typeface="Calibri" panose="020F0502020204030204" pitchFamily="34" charset="0"/>
                <a:ea typeface="Calibri" panose="020F0502020204030204" pitchFamily="34" charset="0"/>
                <a:cs typeface="Lotus Linotype" panose="02000000000000000000" pitchFamily="2" charset="-78"/>
              </a:rPr>
              <a:t>أنهم أصحاب دين جديد </a:t>
            </a:r>
            <a:r>
              <a:rPr lang="ar-SA" sz="1800" dirty="0">
                <a:latin typeface="Calibri" panose="020F0502020204030204" pitchFamily="34" charset="0"/>
                <a:ea typeface="Calibri" panose="020F0502020204030204" pitchFamily="34" charset="0"/>
                <a:cs typeface="Lotus Linotype" panose="02000000000000000000" pitchFamily="2" charset="-78"/>
              </a:rPr>
              <a:t>مستقل وشريعة مستقلة وأن رفاق الغلام كالصحابة</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852754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11 </a:t>
            </a:r>
            <a:r>
              <a:rPr lang="ar-SA" sz="1800" dirty="0">
                <a:latin typeface="Calibri" panose="020F0502020204030204" pitchFamily="34" charset="0"/>
                <a:ea typeface="Calibri" panose="020F0502020204030204" pitchFamily="34" charset="0"/>
                <a:cs typeface="Lotus Linotype" panose="02000000000000000000" pitchFamily="2" charset="-78"/>
              </a:rPr>
              <a:t>ـ  </a:t>
            </a:r>
            <a:r>
              <a:rPr lang="ar-SA" sz="1800" b="1" dirty="0">
                <a:latin typeface="Calibri" panose="020F0502020204030204" pitchFamily="34" charset="0"/>
                <a:ea typeface="Calibri" panose="020F0502020204030204" pitchFamily="34" charset="0"/>
                <a:cs typeface="Lotus Linotype" panose="02000000000000000000" pitchFamily="2" charset="-78"/>
              </a:rPr>
              <a:t>نادوا بإلغاء فريضة الجهاد </a:t>
            </a:r>
            <a:r>
              <a:rPr lang="ar-SA" sz="1800" dirty="0">
                <a:latin typeface="Calibri" panose="020F0502020204030204" pitchFamily="34" charset="0"/>
                <a:ea typeface="Calibri" panose="020F0502020204030204" pitchFamily="34" charset="0"/>
                <a:cs typeface="Lotus Linotype" panose="02000000000000000000" pitchFamily="2" charset="-78"/>
              </a:rPr>
              <a:t>كما طالبوا بالطاعة العمياء للحكومة الإنجليزية لأنها حسب زعمهم ولي الأمر بنص القرآن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12 ـ </a:t>
            </a:r>
            <a:r>
              <a:rPr lang="ar-SA" sz="1800" b="1" dirty="0">
                <a:latin typeface="Calibri" panose="020F0502020204030204" pitchFamily="34" charset="0"/>
                <a:ea typeface="Calibri" panose="020F0502020204030204" pitchFamily="34" charset="0"/>
                <a:cs typeface="Lotus Linotype" panose="02000000000000000000" pitchFamily="2" charset="-78"/>
              </a:rPr>
              <a:t>كل مسلم عندهم كافر حتى يدخل القاديانية</a:t>
            </a:r>
            <a:r>
              <a:rPr lang="ar-SA" sz="1800" dirty="0">
                <a:latin typeface="Calibri" panose="020F0502020204030204" pitchFamily="34" charset="0"/>
                <a:ea typeface="Calibri" panose="020F0502020204030204" pitchFamily="34" charset="0"/>
                <a:cs typeface="Lotus Linotype" panose="02000000000000000000" pitchFamily="2" charset="-78"/>
              </a:rPr>
              <a:t>، كما أن من تزوج أو زوج من غير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فهو كافر أيضا.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r>
              <a:rPr lang="ar-SA" sz="1800" dirty="0">
                <a:ea typeface="Calibri" panose="020F0502020204030204" pitchFamily="34" charset="0"/>
                <a:cs typeface="Lotus Linotype" panose="02000000000000000000" pitchFamily="2" charset="-78"/>
              </a:rPr>
              <a:t>13 ـ </a:t>
            </a:r>
            <a:r>
              <a:rPr lang="ar-SA" sz="1800" b="1" dirty="0">
                <a:ea typeface="Calibri" panose="020F0502020204030204" pitchFamily="34" charset="0"/>
                <a:cs typeface="Lotus Linotype" panose="02000000000000000000" pitchFamily="2" charset="-78"/>
              </a:rPr>
              <a:t>يبيحون الخمر والأفيون والمخدرات </a:t>
            </a:r>
            <a:r>
              <a:rPr lang="ar-SA" sz="1800" b="1" dirty="0" smtClean="0">
                <a:ea typeface="Calibri" panose="020F0502020204030204" pitchFamily="34" charset="0"/>
                <a:cs typeface="Lotus Linotype" panose="02000000000000000000" pitchFamily="2" charset="-78"/>
              </a:rPr>
              <a:t>والمسكرات .</a:t>
            </a:r>
          </a:p>
          <a:p>
            <a:pPr marL="0" lvl="0" algn="just">
              <a:spcAft>
                <a:spcPts val="0"/>
              </a:spcAft>
            </a:pPr>
            <a:endParaRPr lang="ar-SA" sz="800" b="1" dirty="0">
              <a:cs typeface="Lotus Linotype" panose="02000000000000000000" pitchFamily="2" charset="-78"/>
            </a:endParaRPr>
          </a:p>
          <a:p>
            <a:pPr marL="0" algn="just">
              <a:spcBef>
                <a:spcPts val="1000"/>
              </a:spcBef>
              <a:spcAft>
                <a:spcPts val="0"/>
              </a:spcAft>
            </a:pPr>
            <a:r>
              <a:rPr lang="ar-SA" sz="1800" b="1" dirty="0">
                <a:latin typeface="Al-Mateen" panose="02060803050605020204" pitchFamily="18" charset="-78"/>
                <a:ea typeface="Times New Roman" panose="02020603050405020304" pitchFamily="18" charset="0"/>
                <a:cs typeface="Al-Mateen" panose="02060803050605020204" pitchFamily="18" charset="-78"/>
              </a:rPr>
              <a:t>أثر القاديانية في الواقع المعاصر وأنشطتها </a:t>
            </a:r>
            <a:r>
              <a:rPr lang="en-US" sz="1800" b="1" dirty="0">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اتخذت القاديانية آليات وأنشطة متنوعة، ( ثقافية وتعليمية وسياسية وطبية وعسكرية )، وكان لها أثر في نشر آرائها ورواج صيتها، ومن أهم هذه الأنشطة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1- إنشاء مدينة لهم باسم (ربوة) وهذه المدينة خاصة بهم، لهم فيها نظام بوليسي خاص، ومحاكم خاصة ومدارس وكليات ومستشفيات خاصة، ولا يستطيع أحد من المسلمين أن يشتري فيها أرضاً، أو يستأجر فيها داراً، وكل الوظائف فيها لا يشغلها إلا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أقاموا فيها سكرتارية فخمة مجهزة بأحدث الآلات، ومنها ينشرون التضليل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a:t>
            </a:r>
            <a:r>
              <a:rPr lang="ar-SA" sz="1800" dirty="0">
                <a:latin typeface="Calibri" panose="020F0502020204030204" pitchFamily="34" charset="0"/>
                <a:ea typeface="Calibri" panose="020F0502020204030204" pitchFamily="34" charset="0"/>
                <a:cs typeface="Lotus Linotype" panose="02000000000000000000" pitchFamily="2" charset="-78"/>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2- شغل المناصب الهامة في الجيش وفي الإدارة المدنية وفي السفارات الباكستانية </a:t>
            </a:r>
            <a:r>
              <a:rPr lang="ar-SA" sz="1800" dirty="0" err="1">
                <a:latin typeface="Calibri" panose="020F0502020204030204" pitchFamily="34" charset="0"/>
                <a:ea typeface="Calibri" panose="020F0502020204030204" pitchFamily="34" charset="0"/>
                <a:cs typeface="Lotus Linotype" panose="02000000000000000000" pitchFamily="2" charset="-78"/>
              </a:rPr>
              <a:t>بالقاديانيين</a:t>
            </a:r>
            <a:r>
              <a:rPr lang="ar-SA" sz="1800" dirty="0">
                <a:latin typeface="Calibri" panose="020F0502020204030204" pitchFamily="34" charset="0"/>
                <a:ea typeface="Calibri" panose="020F0502020204030204" pitchFamily="34" charset="0"/>
                <a:cs typeface="Lotus Linotype" panose="02000000000000000000" pitchFamily="2" charset="-78"/>
              </a:rPr>
              <a:t> . وكان ذلك بتأثير السير (ظفر الله خان</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25484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3- </a:t>
            </a:r>
            <a:r>
              <a:rPr lang="ar-SA" sz="1800" dirty="0">
                <a:latin typeface="Calibri" panose="020F0502020204030204" pitchFamily="34" charset="0"/>
                <a:ea typeface="Calibri" panose="020F0502020204030204" pitchFamily="34" charset="0"/>
                <a:cs typeface="Lotus Linotype" panose="02000000000000000000" pitchFamily="2" charset="-78"/>
              </a:rPr>
              <a:t>إنشاء المدارس والكليات والمستشفيات على مستوى عالٍ، واستدراج المسلمين عن طريقها إلى القاديانية، على مثل ما تقوم به البعثات التبشيرية المسيحية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4- تقديم المنح الدراسية والمساعدات المالية المشروطة باعتناق القاديانية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5- استغلال الوظائف والمناصب الحكومة استغلالاً غير مشروع، وذلك بربط التعيين والترقيات بأن يعتنق طالب ذلك نحلتهم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indent="17970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6- </a:t>
            </a:r>
            <a:r>
              <a:rPr lang="ar-SA" sz="1800" dirty="0">
                <a:latin typeface="Calibri" panose="020F0502020204030204" pitchFamily="34" charset="0"/>
                <a:ea typeface="Calibri" panose="020F0502020204030204" pitchFamily="34" charset="0"/>
                <a:cs typeface="Lotus Linotype" panose="02000000000000000000" pitchFamily="2" charset="-78"/>
              </a:rPr>
              <a:t>عمل </a:t>
            </a:r>
            <a:r>
              <a:rPr lang="ar-SA" sz="1800" dirty="0" err="1">
                <a:latin typeface="Calibri" panose="020F0502020204030204" pitchFamily="34" charset="0"/>
                <a:ea typeface="Calibri" panose="020F0502020204030204" pitchFamily="34" charset="0"/>
                <a:cs typeface="Lotus Linotype" panose="02000000000000000000" pitchFamily="2" charset="-78"/>
              </a:rPr>
              <a:t>القاديانيون</a:t>
            </a:r>
            <a:r>
              <a:rPr lang="ar-SA" sz="1800" dirty="0">
                <a:latin typeface="Calibri" panose="020F0502020204030204" pitchFamily="34" charset="0"/>
                <a:ea typeface="Calibri" panose="020F0502020204030204" pitchFamily="34" charset="0"/>
                <a:cs typeface="Lotus Linotype" panose="02000000000000000000" pitchFamily="2" charset="-78"/>
              </a:rPr>
              <a:t> المتغلغلون في أجهزة الحكم على منح المنتسبين إلى نحلتهم مساعدات غير عادية، ليتقدموا تقدماً كبيراً في مجالات الصناعة والتجارة والزراعة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7- وقاموا بنشاط كبير في مجال طبع الكتب والنشرات القاديانية، التي تثير الشبهات حول العقائد الإسلامية، وتضلل أبناء المسلمين، وتحاول إبعادهم عن الإسلام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الحق.</a:t>
            </a:r>
          </a:p>
          <a:p>
            <a:pPr marL="0" indent="17970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dirty="0">
                <a:latin typeface="Al-Mateen" panose="02060803050605020204" pitchFamily="18" charset="-78"/>
                <a:ea typeface="Times New Roman" panose="02020603050405020304" pitchFamily="18" charset="0"/>
                <a:cs typeface="Al-Mateen" panose="02060803050605020204" pitchFamily="18" charset="-78"/>
              </a:rPr>
              <a:t>حكم الإسلام على القاديانية </a:t>
            </a:r>
            <a:r>
              <a:rPr lang="en-US" sz="1800" dirty="0">
                <a:latin typeface="Al-Mateen" panose="02060803050605020204" pitchFamily="18" charset="-78"/>
                <a:ea typeface="Times New Roman" panose="02020603050405020304" pitchFamily="18" charset="0"/>
                <a:cs typeface="Al-Mateen" panose="02060803050605020204" pitchFamily="18" charset="-78"/>
              </a:rPr>
              <a:t>:</a:t>
            </a:r>
          </a:p>
          <a:p>
            <a:pPr marL="0" algn="just">
              <a:spcAft>
                <a:spcPts val="0"/>
              </a:spcAft>
            </a:pPr>
            <a:r>
              <a:rPr lang="ar-SA" sz="1800" dirty="0" smtClean="0">
                <a:ea typeface="Calibri" panose="020F0502020204030204" pitchFamily="34" charset="0"/>
                <a:cs typeface="Lotus Linotype" panose="02000000000000000000" pitchFamily="2" charset="-78"/>
              </a:rPr>
              <a:t>	مما </a:t>
            </a:r>
            <a:r>
              <a:rPr lang="ar-SA" sz="1800" dirty="0">
                <a:ea typeface="Calibri" panose="020F0502020204030204" pitchFamily="34" charset="0"/>
                <a:cs typeface="Lotus Linotype" panose="02000000000000000000" pitchFamily="2" charset="-78"/>
              </a:rPr>
              <a:t>سبق نعلم أن القاديانية ترمي بجذورها ونشأتها في ضروب الاحتلال الانجليزي، فالقاديانية في لبها فكرة نشأت بين المستعمر بقصد خيانة الوطن والدين، و </a:t>
            </a:r>
            <a:r>
              <a:rPr lang="ar-SA" sz="1800" dirty="0" err="1">
                <a:ea typeface="Calibri" panose="020F0502020204030204" pitchFamily="34" charset="0"/>
                <a:cs typeface="Lotus Linotype" panose="02000000000000000000" pitchFamily="2" charset="-78"/>
              </a:rPr>
              <a:t>الشئ</a:t>
            </a:r>
            <a:r>
              <a:rPr lang="ar-SA" sz="1800" dirty="0">
                <a:ea typeface="Calibri" panose="020F0502020204030204" pitchFamily="34" charset="0"/>
                <a:cs typeface="Lotus Linotype" panose="02000000000000000000" pitchFamily="2" charset="-78"/>
              </a:rPr>
              <a:t> الذي تتمتع به القاديانية هو أنها ظاهرة في أهدافها ومعلنة لها، فالمتنبي </a:t>
            </a:r>
            <a:r>
              <a:rPr lang="ar-SA" sz="1800" dirty="0" err="1">
                <a:ea typeface="Calibri" panose="020F0502020204030204" pitchFamily="34" charset="0"/>
                <a:cs typeface="Lotus Linotype" panose="02000000000000000000" pitchFamily="2" charset="-78"/>
              </a:rPr>
              <a:t>القادياني</a:t>
            </a:r>
            <a:r>
              <a:rPr lang="ar-SA" sz="1800" dirty="0">
                <a:ea typeface="Calibri" panose="020F0502020204030204" pitchFamily="34" charset="0"/>
                <a:cs typeface="Lotus Linotype" panose="02000000000000000000" pitchFamily="2" charset="-78"/>
              </a:rPr>
              <a:t> يعلن بغير ملل أنه ظل طوال عشرين عاماً أو يزيد يحارب فكرة الجهاد في المجتمعات الإسلامية لصالح الإنجليز وكذلك خلفاؤه من بعده، بل </a:t>
            </a:r>
            <a:r>
              <a:rPr lang="ar-SA" sz="1800" dirty="0" smtClean="0">
                <a:ea typeface="Calibri" panose="020F0502020204030204" pitchFamily="34" charset="0"/>
                <a:cs typeface="Lotus Linotype" panose="02000000000000000000" pitchFamily="2" charset="-78"/>
              </a:rPr>
              <a:t>إنه</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801087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27163"/>
            <a:ext cx="9292456" cy="4525963"/>
          </a:xfrm>
        </p:spPr>
        <p:txBody>
          <a:bodyPr/>
          <a:lstStyle/>
          <a:p>
            <a:pPr marL="0" indent="179705" algn="just">
              <a:lnSpc>
                <a:spcPct val="115000"/>
              </a:lnSpc>
              <a:spcAft>
                <a:spcPts val="0"/>
              </a:spcAft>
            </a:pPr>
            <a:r>
              <a:rPr lang="ar-SA" sz="1800" dirty="0" smtClean="0">
                <a:ea typeface="Calibri" panose="020F0502020204030204" pitchFamily="34" charset="0"/>
                <a:cs typeface="Lotus Linotype" panose="02000000000000000000" pitchFamily="2" charset="-78"/>
              </a:rPr>
              <a:t>أعلن في غير خجل أو وجل أن الإنجليز هم الذين دفعوه إلى التنبؤ، ومما يلفت النظر أن هذه النحلة القاديانية تعتبر بمبادئها تمييزاً لأمة لها نبيها وخلفاؤها وعقيدتها وتشريعها انفصلت تماماً عن جسم الأمة الإسلامية بتصريحات وردت على لسان "</a:t>
            </a:r>
            <a:r>
              <a:rPr lang="ar-SA" sz="1800" dirty="0" err="1" smtClean="0">
                <a:ea typeface="Calibri" panose="020F0502020204030204" pitchFamily="34" charset="0"/>
                <a:cs typeface="Lotus Linotype" panose="02000000000000000000" pitchFamily="2" charset="-78"/>
              </a:rPr>
              <a:t>الميرزا</a:t>
            </a:r>
            <a:r>
              <a:rPr lang="ar-SA" sz="1800" dirty="0" smtClean="0">
                <a:ea typeface="Calibri" panose="020F0502020204030204" pitchFamily="34" charset="0"/>
                <a:cs typeface="Lotus Linotype" panose="02000000000000000000" pitchFamily="2" charset="-78"/>
              </a:rPr>
              <a:t>" وخلفائه، غير أن أتباع </a:t>
            </a:r>
            <a:r>
              <a:rPr lang="ar-SA" sz="1800" dirty="0">
                <a:latin typeface="Calibri" panose="020F0502020204030204" pitchFamily="34" charset="0"/>
                <a:ea typeface="Calibri" panose="020F0502020204030204" pitchFamily="34" charset="0"/>
                <a:cs typeface="Lotus Linotype" panose="02000000000000000000" pitchFamily="2" charset="-78"/>
              </a:rPr>
              <a:t>هذه النحلة قد حرصوا كل الحرص على أن لا ينفصلوا بصفة قانونية عن جسم الأمة الإسلامية لأن هذا الانفصال نفسه سوف يشل حركتهم ويقطعهم عن الوصول إلى غايتهم ويقعد بهم عن بلوغ الأهداف التي ما وجدوا إلا لتحقيقها فعاشوا عيشة مزدوجة فيها اتصال وانفصال.</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 حيث يزعم أتباع هذه الطائفة أنهم مسلمون، وأنهم إحدى الفرق الإسلامية، وهو القول الذي تصدى له </a:t>
            </a:r>
            <a:r>
              <a:rPr lang="ar-SA" sz="1800" u="sng" dirty="0">
                <a:latin typeface="Calibri" panose="020F0502020204030204" pitchFamily="34" charset="0"/>
                <a:ea typeface="Times New Roman" panose="02020603050405020304" pitchFamily="18" charset="0"/>
                <a:cs typeface="Lotus Linotype" panose="02000000000000000000" pitchFamily="2" charset="-78"/>
              </a:rPr>
              <a:t>مجمع البحوث الإسلامية بالأزهر</a:t>
            </a:r>
            <a:r>
              <a:rPr lang="ar-SA" sz="1800" dirty="0">
                <a:latin typeface="Calibri" panose="020F0502020204030204" pitchFamily="34" charset="0"/>
                <a:ea typeface="Times New Roman" panose="02020603050405020304" pitchFamily="18" charset="0"/>
                <a:cs typeface="Lotus Linotype" panose="02000000000000000000" pitchFamily="2" charset="-78"/>
              </a:rPr>
              <a:t>، مؤكدا أنها من الفرق التي تتخذ الإسلام ستاراً لها على غير الحقيقة، ونبه المجمع إلى أن بعض الناس تعتقد بأن القاديانية فرقة من فرق الإسلام، وأن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ar-SA" sz="1800" dirty="0">
                <a:latin typeface="Calibri" panose="020F0502020204030204" pitchFamily="34" charset="0"/>
                <a:ea typeface="Times New Roman" panose="02020603050405020304" pitchFamily="18" charset="0"/>
                <a:cs typeface="Lotus Linotype" panose="02000000000000000000" pitchFamily="2" charset="-78"/>
              </a:rPr>
              <a:t> يحاولون إشاعة ذلك للدخول تحت مظلة المسلمين لحاجة في نفوسهم، مدعين أن الخلاف بينهم وبين المسلمين يقتصر على بعض المسائل الفرعية فقط، وهو غير صحيح تماماً، بل إن عقيدة الأحمدية القاديانية من خلال كتاباتهم مخالفة لما علم من الدين بالضرورة</a:t>
            </a:r>
            <a:r>
              <a:rPr lang="en-US" sz="1800" dirty="0" smtClean="0">
                <a:latin typeface="Lotus Linotype" panose="02000000000000000000" pitchFamily="2" charset="-78"/>
                <a:ea typeface="Times New Roman" panose="02020603050405020304" pitchFamily="18" charset="0"/>
                <a:cs typeface="Arial" panose="020B0604020202020204" pitchFamily="34" charset="0"/>
              </a:rPr>
              <a:t>.</a:t>
            </a:r>
            <a:endParaRPr lang="ar-SA" sz="1800" dirty="0" smtClean="0">
              <a:latin typeface="Lotus Linotype" panose="02000000000000000000" pitchFamily="2" charset="-78"/>
              <a:ea typeface="Times New Roman" panose="02020603050405020304" pitchFamily="18" charset="0"/>
              <a:cs typeface="Arial" panose="020B0604020202020204" pitchFamily="34" charset="0"/>
            </a:endParaRPr>
          </a:p>
          <a:p>
            <a:pPr marL="0" indent="179705" algn="just">
              <a:spcAft>
                <a:spcPts val="0"/>
              </a:spcAft>
            </a:pP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إن القاديانية فرقة كافرة بإجماع علماء المسلمين ، لأنها تناقض أساس المعتقد الإسلامي وتعارض ما جاء به الرسول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 قد قرر </a:t>
            </a:r>
            <a:r>
              <a:rPr lang="ar-SA" sz="1800" u="sng" dirty="0">
                <a:latin typeface="Calibri" panose="020F0502020204030204" pitchFamily="34" charset="0"/>
                <a:ea typeface="Times New Roman" panose="02020603050405020304" pitchFamily="18" charset="0"/>
                <a:cs typeface="Lotus Linotype" panose="02000000000000000000" pitchFamily="2" charset="-78"/>
              </a:rPr>
              <a:t>مجمع البحوث الإسلامية</a:t>
            </a:r>
            <a:r>
              <a:rPr lang="ar-SA" sz="1800" dirty="0">
                <a:latin typeface="Calibri" panose="020F0502020204030204" pitchFamily="34" charset="0"/>
                <a:ea typeface="Times New Roman" panose="02020603050405020304" pitchFamily="18" charset="0"/>
                <a:cs typeface="Lotus Linotype" panose="02000000000000000000" pitchFamily="2" charset="-78"/>
              </a:rPr>
              <a:t> أن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ar-SA" sz="1800" dirty="0">
                <a:latin typeface="Calibri" panose="020F0502020204030204" pitchFamily="34" charset="0"/>
                <a:ea typeface="Times New Roman" panose="02020603050405020304" pitchFamily="18" charset="0"/>
                <a:cs typeface="Lotus Linotype" panose="02000000000000000000" pitchFamily="2" charset="-78"/>
              </a:rPr>
              <a:t> مرتدون عن الدين الإسلامي ولا يحق لهم دخول مساجد المسلمين، كم</a:t>
            </a:r>
            <a:r>
              <a:rPr lang="ar-SA" sz="1800" dirty="0">
                <a:latin typeface="Calibri" panose="020F0502020204030204" pitchFamily="34" charset="0"/>
                <a:ea typeface="Calibri" panose="020F0502020204030204" pitchFamily="34" charset="0"/>
                <a:cs typeface="Lotus Linotype" panose="02000000000000000000" pitchFamily="2" charset="-78"/>
              </a:rPr>
              <a:t>ا قررت </a:t>
            </a:r>
            <a:r>
              <a:rPr lang="ar-SA" sz="1800" u="sng" dirty="0">
                <a:latin typeface="Calibri" panose="020F0502020204030204" pitchFamily="34" charset="0"/>
                <a:ea typeface="Calibri" panose="020F0502020204030204" pitchFamily="34" charset="0"/>
                <a:cs typeface="Lotus Linotype" panose="02000000000000000000" pitchFamily="2" charset="-78"/>
              </a:rPr>
              <a:t>رابطة العالم الإسلامي</a:t>
            </a:r>
            <a:r>
              <a:rPr lang="ar-SA" sz="1800" dirty="0">
                <a:latin typeface="Calibri" panose="020F0502020204030204" pitchFamily="34" charset="0"/>
                <a:ea typeface="Calibri" panose="020F0502020204030204" pitchFamily="34" charset="0"/>
                <a:cs typeface="Lotus Linotype" panose="02000000000000000000" pitchFamily="2" charset="-78"/>
              </a:rPr>
              <a:t> أنها فرقة كافرة </a:t>
            </a:r>
            <a:r>
              <a:rPr lang="ar-SA" sz="1800" dirty="0" err="1">
                <a:latin typeface="Calibri" panose="020F0502020204030204" pitchFamily="34" charset="0"/>
                <a:ea typeface="Calibri" panose="020F0502020204030204" pitchFamily="34" charset="0"/>
                <a:cs typeface="Lotus Linotype" panose="02000000000000000000" pitchFamily="2" charset="-78"/>
              </a:rPr>
              <a:t>منحرفة،وحرّمت</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u="sng" dirty="0">
                <a:latin typeface="Calibri" panose="020F0502020204030204" pitchFamily="34" charset="0"/>
                <a:ea typeface="Calibri" panose="020F0502020204030204" pitchFamily="34" charset="0"/>
                <a:cs typeface="Lotus Linotype" panose="02000000000000000000" pitchFamily="2" charset="-78"/>
              </a:rPr>
              <a:t>دار الإفتاء المصرية </a:t>
            </a:r>
            <a:r>
              <a:rPr lang="ar-SA" sz="1800" dirty="0">
                <a:latin typeface="Calibri" panose="020F0502020204030204" pitchFamily="34" charset="0"/>
                <a:ea typeface="Calibri" panose="020F0502020204030204" pitchFamily="34" charset="0"/>
                <a:cs typeface="Lotus Linotype" panose="02000000000000000000" pitchFamily="2" charset="-78"/>
              </a:rPr>
              <a:t>زواج المسلمة من شخص تحول الى العقيدة الأحمدية، التي تعرف أيضاً باسم "القاديانية "،وذلك في الفتوى التي حملت رقم (6924)،ونص الفتوى : "لا يحل للمرأة المسلمة أن تتزوج من شخص </a:t>
            </a:r>
            <a:r>
              <a:rPr lang="ar-SA" sz="1800" dirty="0" smtClean="0">
                <a:latin typeface="Calibri" panose="020F0502020204030204" pitchFamily="34" charset="0"/>
                <a:ea typeface="Calibri" panose="020F0502020204030204" pitchFamily="34" charset="0"/>
                <a:cs typeface="Lotus Linotype" panose="02000000000000000000" pitchFamily="2" charset="-78"/>
              </a:rPr>
              <a:t>اعتنق </a:t>
            </a:r>
            <a:r>
              <a:rPr lang="ar-SA" sz="1800" dirty="0">
                <a:latin typeface="Calibri" panose="020F0502020204030204" pitchFamily="34" charset="0"/>
                <a:ea typeface="Calibri" panose="020F0502020204030204" pitchFamily="34" charset="0"/>
                <a:cs typeface="Lotus Linotype" panose="02000000000000000000" pitchFamily="2" charset="-78"/>
              </a:rPr>
              <a:t>القاديانية دينا لأنه </a:t>
            </a:r>
            <a:r>
              <a:rPr lang="ar-SA" sz="1800" dirty="0" smtClean="0">
                <a:latin typeface="Calibri" panose="020F0502020204030204" pitchFamily="34" charset="0"/>
                <a:ea typeface="Calibri" panose="020F0502020204030204" pitchFamily="34" charset="0"/>
                <a:cs typeface="Lotus Linotype" panose="02000000000000000000" pitchFamily="2" charset="-78"/>
              </a:rPr>
              <a:t>بهذا</a:t>
            </a:r>
            <a:endParaRPr lang="ar-SA" sz="1800" dirty="0"/>
          </a:p>
          <a:p>
            <a:pPr marL="0" indent="179705" algn="just">
              <a:lnSpc>
                <a:spcPct val="115000"/>
              </a:lnSpc>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518959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algn="just">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مرتد عن دين الإسلام، وإن تم عقد الزواج على ذلك يكون باطلاً شرعاً، والمعاشرة الزوجية تكون زنا محرماً في الإسلام، لأنها ارتداد عن الإسلام وخروج واضح عليه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pPr>
            <a:endParaRPr lang="ar-SA" sz="1800" dirty="0" smtClean="0"/>
          </a:p>
          <a:p>
            <a:pPr marL="0" indent="179705" algn="just">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كما حكم بكفرهم </a:t>
            </a:r>
            <a:r>
              <a:rPr lang="ar-SA" sz="1800" u="sng"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المجمع الفقهي التابع لرابطة العالم الإسلامي</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a:t>
            </a:r>
            <a:r>
              <a:rPr lang="ar-SA" sz="1800" u="sng"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ومجمع الفقه الإسلامي</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التابع لمنظمة المؤتمر الإسلامي</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وكذلك حكمت اللجنة الدائمة للبحوث العلمية والإفتاء في المملكة العربية السعودية، والتي كان يترأسها سماحة العلامة عبد العزيز بن باز </a:t>
            </a:r>
            <a:r>
              <a:rPr lang="ar-SA" sz="1800" dirty="0" smtClean="0">
                <a:latin typeface="Cambria" panose="02040503050406030204" pitchFamily="18" charset="0"/>
                <a:ea typeface="Times New Roman" panose="02020603050405020304" pitchFamily="18" charset="0"/>
                <a:cs typeface="ATraditional Arabic" pitchFamily="2" charset="-78"/>
              </a:rPr>
              <a:t>رحمه الله</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تعالى، بكفر معتنق القاديانية وذلك في الرد على فتوى جاء فيها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هناك فرقة في باكستان تعرف بالقاديانية لا تعترف بختم نبوة محمد </a:t>
            </a:r>
            <a:r>
              <a:rPr lang="ar-SA" sz="1800" dirty="0">
                <a:latin typeface="Cambria" panose="02040503050406030204" pitchFamily="18" charset="0"/>
                <a:ea typeface="Times New Roman" panose="02020603050405020304" pitchFamily="18" charset="0"/>
                <a:cs typeface="ATraditional Arabic" pitchFamily="2" charset="-78"/>
              </a:rPr>
              <a:t> </a:t>
            </a:r>
            <a:r>
              <a:rPr lang="en-US" sz="1800" dirty="0">
                <a:latin typeface="AGA Arabesque" panose="05010101010101010101" pitchFamily="2" charset="2"/>
                <a:ea typeface="Times New Roman" panose="02020603050405020304" pitchFamily="18" charset="0"/>
                <a:cs typeface="ATraditional Arabic" pitchFamily="2" charset="-78"/>
              </a:rPr>
              <a:t>r</a:t>
            </a:r>
            <a:r>
              <a:rPr lang="ar-SA" sz="1800" dirty="0">
                <a:latin typeface="ATraditional Arabic" pitchFamily="2" charset="-78"/>
                <a:ea typeface="Times New Roman" panose="02020603050405020304" pitchFamily="18" charset="0"/>
                <a:cs typeface="ATraditional Arabic"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بل تعتقد بنبوة ميرزا غلام أحمد </a:t>
            </a:r>
            <a:r>
              <a:rPr lang="ar-SA" sz="1800" dirty="0" err="1">
                <a:latin typeface="Calibri" panose="020F0502020204030204" pitchFamily="34" charset="0"/>
                <a:ea typeface="Times New Roman" panose="02020603050405020304" pitchFamily="18" charset="0"/>
                <a:cs typeface="Lotus Linotype" panose="02000000000000000000" pitchFamily="2" charset="-78"/>
              </a:rPr>
              <a:t>قادياني</a:t>
            </a:r>
            <a:r>
              <a:rPr lang="ar-SA" sz="1800" dirty="0">
                <a:latin typeface="Calibri" panose="020F0502020204030204" pitchFamily="34" charset="0"/>
                <a:ea typeface="Times New Roman" panose="02020603050405020304" pitchFamily="18" charset="0"/>
                <a:cs typeface="Lotus Linotype" panose="02000000000000000000" pitchFamily="2" charset="-78"/>
              </a:rPr>
              <a:t> وبناء على ذلك لقد أعلنت الحكومة الباكستانية بأن هذه الفرقة فرقة غير مسلمة، كما أصدرت أيضا المحكمة القضائية الشرعية بباكستان قراراً يقضي بإدانة هذه الفرقة بأنها غير مسلمة، والسؤال</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هل </a:t>
            </a:r>
            <a:r>
              <a:rPr lang="ar-SA" sz="1800" dirty="0">
                <a:latin typeface="Calibri" panose="020F0502020204030204" pitchFamily="34" charset="0"/>
                <a:ea typeface="Times New Roman" panose="02020603050405020304" pitchFamily="18" charset="0"/>
                <a:cs typeface="Lotus Linotype" panose="02000000000000000000" pitchFamily="2" charset="-78"/>
              </a:rPr>
              <a:t>يجوز الزواج بين فتاة قاديانية وشاب مسلم؟</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إذا </a:t>
            </a:r>
            <a:r>
              <a:rPr lang="ar-SA" sz="1800" dirty="0">
                <a:latin typeface="Calibri" panose="020F0502020204030204" pitchFamily="34" charset="0"/>
                <a:ea typeface="Times New Roman" panose="02020603050405020304" pitchFamily="18" charset="0"/>
                <a:cs typeface="Lotus Linotype" panose="02000000000000000000" pitchFamily="2" charset="-78"/>
              </a:rPr>
              <a:t>تم الزواج فماذا يكون وضعه القانوني في الشرع؟</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algn="just">
              <a:spcAft>
                <a:spcPts val="0"/>
              </a:spcAft>
              <a:buFont typeface="+mj-lt"/>
              <a:buAutoNum type="arabicPeriod"/>
            </a:pPr>
            <a:r>
              <a:rPr lang="ar-SA" sz="1800" dirty="0" smtClean="0">
                <a:latin typeface="Calibri" panose="020F0502020204030204" pitchFamily="34" charset="0"/>
                <a:ea typeface="Times New Roman" panose="02020603050405020304" pitchFamily="18" charset="0"/>
                <a:cs typeface="Lotus Linotype" panose="02000000000000000000" pitchFamily="2" charset="-78"/>
              </a:rPr>
              <a:t>ما </a:t>
            </a:r>
            <a:r>
              <a:rPr lang="ar-SA" sz="1800" dirty="0">
                <a:latin typeface="Calibri" panose="020F0502020204030204" pitchFamily="34" charset="0"/>
                <a:ea typeface="Times New Roman" panose="02020603050405020304" pitchFamily="18" charset="0"/>
                <a:cs typeface="Lotus Linotype" panose="02000000000000000000" pitchFamily="2" charset="-78"/>
              </a:rPr>
              <a:t>الوضع الشرعي للمولود من هذا الزواج</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a:t>
            </a:r>
          </a:p>
          <a:p>
            <a:pPr marL="0" algn="just">
              <a:spcAft>
                <a:spcPts val="0"/>
              </a:spcAft>
              <a:buFont typeface="+mj-lt"/>
              <a:buAutoNum type="arabicPeriod"/>
            </a:pPr>
            <a:r>
              <a:rPr lang="ar-SA" sz="1800" dirty="0">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الذين </a:t>
            </a:r>
            <a:r>
              <a:rPr lang="ar-SA" sz="1800" dirty="0">
                <a:latin typeface="Calibri" panose="020F0502020204030204" pitchFamily="34" charset="0"/>
                <a:ea typeface="Times New Roman" panose="02020603050405020304" pitchFamily="18" charset="0"/>
                <a:cs typeface="Lotus Linotype" panose="02000000000000000000" pitchFamily="2" charset="-78"/>
              </a:rPr>
              <a:t>يعلمون أن فلاناً من القاديانية ثم يحضرون في زواجه أو يكونون شهداء أو وكلاء في الزواج فما الحكم عليهم؟</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0" lvl="0" algn="just">
              <a:spcAft>
                <a:spcPts val="0"/>
              </a:spcAft>
            </a:pPr>
            <a:endParaRPr lang="ar-SA" sz="1800" dirty="0" smtClean="0"/>
          </a:p>
          <a:p>
            <a:pPr marL="0"/>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498226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الحكم عليهم؟</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أجابت اللجنة عن هذا السؤال في الفتوى التي تحمل رقم</a:t>
            </a:r>
            <a:r>
              <a:rPr lang="en-US" sz="1800" dirty="0">
                <a:latin typeface="Lotus Linotype" panose="02000000000000000000" pitchFamily="2" charset="-78"/>
                <a:ea typeface="Times New Roman" panose="02020603050405020304" pitchFamily="18" charset="0"/>
                <a:cs typeface="Arial" panose="020B0604020202020204" pitchFamily="34" charset="0"/>
              </a:rPr>
              <a:t> (9542) </a:t>
            </a:r>
            <a:r>
              <a:rPr lang="ar-SA" sz="1800" dirty="0">
                <a:latin typeface="Calibri" panose="020F0502020204030204" pitchFamily="34" charset="0"/>
                <a:ea typeface="Times New Roman" panose="02020603050405020304" pitchFamily="18" charset="0"/>
                <a:cs typeface="Lotus Linotype" panose="02000000000000000000" pitchFamily="2" charset="-78"/>
              </a:rPr>
              <a:t>بقولها</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أولاً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لا يجوز أن يتزوج شاب مسلم فتاة تدين بالديانة القاديانية المعروفة، لكونها كافرة غير يهودية ولا نصرانية، للمقتضيات التي بني عليها الحكم بكفر </a:t>
            </a:r>
            <a:r>
              <a:rPr lang="ar-SA" sz="1800" dirty="0" err="1">
                <a:latin typeface="Calibri" panose="020F0502020204030204" pitchFamily="34" charset="0"/>
                <a:ea typeface="Times New Roman" panose="02020603050405020304" pitchFamily="18" charset="0"/>
                <a:cs typeface="Lotus Linotype" panose="02000000000000000000" pitchFamily="2" charset="-78"/>
              </a:rPr>
              <a:t>القاديانيين</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ثانياً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إذا وقع ذلك وجب فسخ العقد عن طريق ولي الأمر العام المسلم أو نائبه</a:t>
            </a:r>
            <a:r>
              <a:rPr lang="en-US" sz="1800" dirty="0">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0" indent="179705" algn="just">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ثالثاً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يلحق ولدهما من هذا الزواج بالأب إذا كان الزوج جاهلاً بالحكم، لنشوئه عن نكاح فيه شبهة</a:t>
            </a:r>
            <a:r>
              <a:rPr lang="en-US" sz="1800" dirty="0">
                <a:latin typeface="Lotus Linotype" panose="02000000000000000000" pitchFamily="2" charset="-78"/>
                <a:ea typeface="Times New Roman" panose="02020603050405020304" pitchFamily="18" charset="0"/>
                <a:cs typeface="Arial" panose="020B0604020202020204" pitchFamily="34" charset="0"/>
              </a:rPr>
              <a:t>.</a:t>
            </a:r>
            <a:br>
              <a:rPr lang="en-US" sz="1800" dirty="0">
                <a:latin typeface="Lotus Linotype" panose="02000000000000000000" pitchFamily="2" charset="-78"/>
                <a:ea typeface="Times New Roman" panose="02020603050405020304" pitchFamily="18" charset="0"/>
                <a:cs typeface="Arial" panose="020B0604020202020204" pitchFamily="34" charset="0"/>
              </a:rPr>
            </a:br>
            <a:r>
              <a:rPr lang="ar-SA" sz="1800" dirty="0">
                <a:latin typeface="Calibri" panose="020F0502020204030204" pitchFamily="34" charset="0"/>
                <a:ea typeface="Times New Roman" panose="02020603050405020304" pitchFamily="18" charset="0"/>
                <a:cs typeface="Lotus Linotype" panose="02000000000000000000" pitchFamily="2" charset="-78"/>
              </a:rPr>
              <a:t>رابعاً</a:t>
            </a:r>
            <a:r>
              <a:rPr lang="en-US" sz="1800" dirty="0">
                <a:latin typeface="Lotus Linotype" panose="02000000000000000000" pitchFamily="2"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من علم أمرهما لا يجوز أن يحضر زواجهما، أو يكون وكيلاً أو شاهداً فيه، بل يجب عليه إنكار ذلك والإرشاد إلى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الصواب</a:t>
            </a:r>
            <a:r>
              <a:rPr lang="ar-SA" sz="1800" dirty="0" smtClean="0">
                <a:latin typeface="Lotus Linotype" panose="02000000000000000000" pitchFamily="2" charset="-78"/>
                <a:ea typeface="Times New Roman" panose="02020603050405020304" pitchFamily="18" charset="0"/>
                <a:cs typeface="Arial" panose="020B0604020202020204" pitchFamily="34" charset="0"/>
              </a:rPr>
              <a:t> .</a:t>
            </a:r>
          </a:p>
          <a:p>
            <a:pPr indent="179705" algn="just">
              <a:spcAft>
                <a:spcPts val="0"/>
              </a:spcAft>
            </a:pPr>
            <a:endParaRPr lang="en-US" sz="1800" dirty="0">
              <a:latin typeface="Times New Roman" panose="02020603050405020304" pitchFamily="18" charset="0"/>
              <a:ea typeface="Times New Roman" panose="02020603050405020304" pitchFamily="18" charset="0"/>
              <a:cs typeface="ATraditional Arabic" pitchFamily="2" charset="-78"/>
            </a:endParaRPr>
          </a:p>
          <a:p>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2054630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2393</TotalTime>
  <Words>1902</Words>
  <Application>Microsoft Office PowerPoint</Application>
  <PresentationFormat>A4 Paper (210x297 mm)</PresentationFormat>
  <Paragraphs>105</Paragraphs>
  <Slides>14</Slides>
  <Notes>1</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فورم لكلية الاداب</vt:lpstr>
      <vt:lpstr>عرض تقديمي في PowerPoint</vt:lpstr>
      <vt:lpstr>المحاضرة الحادية عشر</vt:lpstr>
      <vt:lpstr>المبحث الرابع:    القاديانية</vt:lpstr>
      <vt:lpstr>عرض تقديمي في PowerPoint</vt:lpstr>
      <vt:lpstr>عرض تقديمي في PowerPoint</vt:lpstr>
      <vt:lpstr>أبرز الشخصيات في المذهب القادياني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Mohammad Abdulhmid Alqatawneh</cp:lastModifiedBy>
  <cp:revision>142</cp:revision>
  <dcterms:created xsi:type="dcterms:W3CDTF">2014-01-30T12:18:20Z</dcterms:created>
  <dcterms:modified xsi:type="dcterms:W3CDTF">2014-09-29T19:53:49Z</dcterms:modified>
</cp:coreProperties>
</file>