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67" r:id="rId4"/>
    <p:sldId id="259" r:id="rId5"/>
    <p:sldId id="287" r:id="rId6"/>
    <p:sldId id="290" r:id="rId7"/>
    <p:sldId id="289" r:id="rId8"/>
    <p:sldId id="288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266" r:id="rId3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9.xml"/><Relationship Id="rId4" Type="http://schemas.openxmlformats.org/officeDocument/2006/relationships/slide" Target="slide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17.xml"/><Relationship Id="rId4" Type="http://schemas.openxmlformats.org/officeDocument/2006/relationships/slide" Target="slide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2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2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:</a:t>
            </a:r>
            <a:r>
              <a:rPr lang="ar-SA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الإدارة</a:t>
            </a:r>
          </a:p>
          <a:p>
            <a:pPr algn="ctr"/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0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مصطفى عبد المجيد بخوش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endParaRPr lang="en-US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2667000" y="2133600"/>
            <a:ext cx="4648200" cy="1470025"/>
          </a:xfrm>
        </p:spPr>
        <p:txBody>
          <a:bodyPr/>
          <a:lstStyle/>
          <a:p>
            <a:pPr rtl="1" eaLnBrk="1" hangingPunct="1"/>
            <a:r>
              <a:rPr lang="en-US" sz="40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z="2800" b="1" spc="-150" dirty="0" smtClean="0">
                <a:solidFill>
                  <a:schemeClr val="accent4">
                    <a:lumMod val="50000"/>
                  </a:schemeClr>
                </a:solidFill>
                <a:latin typeface="ae_AlMateen" pitchFamily="2" charset="-78"/>
                <a:cs typeface="ae_AlMateen" pitchFamily="2" charset="-78"/>
              </a:rPr>
              <a:t>المحاضرة الرابعة</a:t>
            </a:r>
            <a:r>
              <a:rPr lang="ar-SA" sz="24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: </a:t>
            </a:r>
            <a:r>
              <a:rPr lang="ar-SA" sz="2000" b="1" dirty="0" smtClean="0">
                <a:solidFill>
                  <a:schemeClr val="accent3">
                    <a:lumMod val="50000"/>
                  </a:schemeClr>
                </a:solidFill>
              </a:rPr>
              <a:t>أخلاقيات الأعمال والمسؤولية </a:t>
            </a:r>
            <a:br>
              <a:rPr lang="ar-SA" sz="20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2000" b="1" dirty="0" smtClean="0">
                <a:solidFill>
                  <a:schemeClr val="accent3">
                    <a:lumMod val="50000"/>
                  </a:schemeClr>
                </a:solidFill>
              </a:rPr>
              <a:t>الاجتماعية للمنظمة</a:t>
            </a:r>
            <a:endParaRPr lang="en-US" sz="4000" b="1" spc="-150" dirty="0" smtClean="0">
              <a:solidFill>
                <a:schemeClr val="accent3">
                  <a:lumMod val="50000"/>
                </a:schemeClr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الأهداف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525963"/>
          </a:xfrm>
        </p:spPr>
        <p:txBody>
          <a:bodyPr/>
          <a:lstStyle/>
          <a:p>
            <a:r>
              <a:rPr lang="ar-SA" sz="2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1- معرفة أخلاقيات الإدارة والأعمال.</a:t>
            </a:r>
          </a:p>
          <a:p>
            <a:r>
              <a:rPr lang="ar-SA" sz="2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2- الإطلاع على الإشكاليات الأخلاقية في مكان العمل.</a:t>
            </a:r>
          </a:p>
          <a:p>
            <a:pPr rtl="1"/>
            <a:r>
              <a:rPr lang="ar-SA" sz="2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3- العوامل المؤثرة في السلوك الأخلاقي.</a:t>
            </a:r>
            <a:endParaRPr lang="fr-FR" sz="2400" b="1" dirty="0" smtClean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  <a:p>
            <a:r>
              <a:rPr lang="ar-SA" sz="2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4- ما معنى المسؤولية الاجتماعية.</a:t>
            </a:r>
          </a:p>
          <a:p>
            <a:r>
              <a:rPr lang="ar-SA" sz="2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5- المستفيدون وأصحاب المصالح بالنسبة للمنظمات</a:t>
            </a:r>
            <a:r>
              <a:rPr lang="ar-SA" dirty="0" smtClean="0">
                <a:cs typeface="Arial" pitchFamily="34" charset="0"/>
              </a:rPr>
              <a:t>. </a:t>
            </a:r>
          </a:p>
          <a:p>
            <a:pPr rtl="1"/>
            <a:endParaRPr lang="ar-SA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z="4000" b="1" dirty="0" smtClean="0">
                <a:solidFill>
                  <a:schemeClr val="accent3">
                    <a:lumMod val="50000"/>
                  </a:schemeClr>
                </a:solidFill>
              </a:rPr>
              <a:t>أخلاقيات الأعمال</a:t>
            </a:r>
            <a:endParaRPr lang="ar-SA" sz="4000" b="1" dirty="0" smtClean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9" name="Text Placeholder 5"/>
          <p:cNvSpPr>
            <a:spLocks noGrp="1"/>
          </p:cNvSpPr>
          <p:nvPr>
            <p:ph idx="1"/>
          </p:nvPr>
        </p:nvSpPr>
        <p:spPr>
          <a:xfrm>
            <a:off x="381000" y="1600200"/>
            <a:ext cx="8915400" cy="4525963"/>
          </a:xfrm>
        </p:spPr>
        <p:txBody>
          <a:bodyPr/>
          <a:lstStyle/>
          <a:p>
            <a:pPr rtl="1"/>
            <a:r>
              <a:rPr lang="ar-SA" dirty="0" smtClean="0">
                <a:cs typeface="Arial" pitchFamily="34" charset="0"/>
              </a:rPr>
              <a:t>مفهوم أخلاق </a:t>
            </a:r>
            <a:r>
              <a:rPr lang="en-US" dirty="0" smtClean="0">
                <a:cs typeface="Arial" pitchFamily="34" charset="0"/>
              </a:rPr>
              <a:t>Ethics</a:t>
            </a:r>
            <a:r>
              <a:rPr lang="ar-SA" dirty="0" smtClean="0">
                <a:cs typeface="Arial" pitchFamily="34" charset="0"/>
              </a:rPr>
              <a:t>:</a:t>
            </a:r>
            <a:endParaRPr lang="en-US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b="1" u="sng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الأخلاق</a:t>
            </a:r>
            <a:r>
              <a:rPr lang="ar-SA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 : هي مجموعة المبادئ والمعايير والقيم التي تحكم سلوك الفرد (أو الجماعة) فيما يخص الصواب والخطأ، والجيد والسيئ في المواقف المختلفة  (ص.82).</a:t>
            </a:r>
          </a:p>
          <a:p>
            <a:pPr rtl="1"/>
            <a:r>
              <a:rPr lang="ar-DZ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                 </a:t>
            </a:r>
            <a:r>
              <a:rPr lang="ar-SA" b="1" dirty="0" smtClean="0">
                <a:cs typeface="Arial" pitchFamily="34" charset="0"/>
              </a:rPr>
              <a:t>الأخلاق تدخل ضمن أسس اتخاذ القرار .</a:t>
            </a:r>
          </a:p>
          <a:p>
            <a:pPr rtl="1"/>
            <a:endParaRPr lang="ar-DZ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None/>
            </a:pPr>
            <a:r>
              <a:rPr lang="ar-SA" sz="2800" dirty="0" smtClean="0">
                <a:cs typeface="Arial" pitchFamily="34" charset="0"/>
              </a:rPr>
              <a:t>		</a:t>
            </a:r>
            <a:endParaRPr lang="fr-FR" sz="2000" dirty="0" smtClean="0">
              <a:ea typeface="Majalla UI"/>
              <a:cs typeface="Majalla UI"/>
            </a:endParaRPr>
          </a:p>
          <a:p>
            <a:pPr algn="just" rtl="1" eaLnBrk="1" hangingPunct="1"/>
            <a:endParaRPr lang="fr-FR" dirty="0" smtClean="0">
              <a:cs typeface="Arial" pitchFamily="34" charset="0"/>
            </a:endParaRPr>
          </a:p>
          <a:p>
            <a:pPr algn="just" rtl="1" eaLnBrk="1" hangingPunct="1"/>
            <a:endParaRPr lang="ar-DZ" dirty="0" smtClean="0">
              <a:cs typeface="Arial" pitchFamily="34" charset="0"/>
            </a:endParaRPr>
          </a:p>
          <a:p>
            <a:pPr algn="just" rtl="1" eaLnBrk="1" hangingPunct="1"/>
            <a:endParaRPr lang="en-US" dirty="0" smtClean="0">
              <a:cs typeface="Arial" pitchFamily="34" charset="0"/>
            </a:endParaRPr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sz="2800" dirty="0" smtClean="0">
                <a:cs typeface="Arial" pitchFamily="34" charset="0"/>
              </a:rPr>
              <a:t>		</a:t>
            </a:r>
            <a:endParaRPr lang="fr-FR" dirty="0" smtClean="0"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السلوك الأخلاقي </a:t>
            </a:r>
            <a:r>
              <a:rPr lang="fr-FR" sz="2800" dirty="0" err="1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Ethical</a:t>
            </a:r>
            <a:r>
              <a:rPr lang="fr-FR" sz="280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fr-FR" sz="2800" dirty="0" err="1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Behavior</a:t>
            </a:r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 : السلوك السليم، السوي، القائم على مبادئ أخلاقية.  </a:t>
            </a:r>
          </a:p>
          <a:p>
            <a:pPr algn="just" rtl="1" eaLnBrk="1" hangingPunct="1"/>
            <a:endParaRPr lang="ar-DZ" sz="2800" dirty="0" smtClean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السلوك اللا أخلاقي </a:t>
            </a:r>
            <a:r>
              <a:rPr lang="fr-FR" sz="2800" dirty="0" err="1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Unethical</a:t>
            </a:r>
            <a:r>
              <a:rPr lang="fr-FR" sz="280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fr-FR" sz="2800" dirty="0" err="1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Behavior</a:t>
            </a:r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 : السلوك غير السليم والذي لا يقوم على مبادئ أخلاقية.  </a:t>
            </a:r>
          </a:p>
          <a:p>
            <a:pPr algn="just" rtl="1" eaLnBrk="1" hangingPunct="1"/>
            <a:endParaRPr lang="en-US" dirty="0" smtClean="0">
              <a:cs typeface="Arial" pitchFamily="34" charset="0"/>
            </a:endParaRPr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9" name="مستطيل مستدير الزوايا 7">
            <a:hlinkClick r:id="rId2" action="ppaction://hlinksldjump"/>
          </p:cNvPr>
          <p:cNvSpPr/>
          <p:nvPr/>
        </p:nvSpPr>
        <p:spPr>
          <a:xfrm>
            <a:off x="3581400" y="1490634"/>
            <a:ext cx="3637385" cy="78581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400" dirty="0">
                <a:hlinkClick r:id="rId2" action="ppaction://hlinksldjump"/>
              </a:rPr>
              <a:t>مفهوم أخلاقيات الأعمال</a:t>
            </a:r>
            <a:endParaRPr lang="ar-SA" sz="2400" dirty="0"/>
          </a:p>
        </p:txBody>
      </p:sp>
      <p:sp>
        <p:nvSpPr>
          <p:cNvPr id="15" name="مستطيل مستدير الزوايا 8">
            <a:hlinkClick r:id="rId3" action="ppaction://hlinksldjump"/>
          </p:cNvPr>
          <p:cNvSpPr/>
          <p:nvPr/>
        </p:nvSpPr>
        <p:spPr>
          <a:xfrm>
            <a:off x="3581400" y="2562204"/>
            <a:ext cx="3637385" cy="78581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400" kern="0" dirty="0">
                <a:solidFill>
                  <a:schemeClr val="tx2"/>
                </a:solidFill>
                <a:hlinkClick r:id="rId3" action="ppaction://hlinksldjump"/>
              </a:rPr>
              <a:t>مداخل لتفسير الأخلاق</a:t>
            </a:r>
            <a:endParaRPr lang="ar-SA" sz="2400" kern="0" dirty="0">
              <a:solidFill>
                <a:schemeClr val="tx2"/>
              </a:solidFill>
            </a:endParaRPr>
          </a:p>
        </p:txBody>
      </p:sp>
      <p:sp>
        <p:nvSpPr>
          <p:cNvPr id="16" name="مستطيل مستدير الزوايا 9">
            <a:hlinkClick r:id="rId4" action="ppaction://hlinksldjump"/>
          </p:cNvPr>
          <p:cNvSpPr/>
          <p:nvPr/>
        </p:nvSpPr>
        <p:spPr>
          <a:xfrm>
            <a:off x="3581400" y="3633774"/>
            <a:ext cx="3637385" cy="78581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400" kern="0" dirty="0">
                <a:solidFill>
                  <a:schemeClr val="tx2"/>
                </a:solidFill>
                <a:hlinkClick r:id="rId4" action="ppaction://hlinksldjump"/>
              </a:rPr>
              <a:t>إشكالات أخلاقية في العمل</a:t>
            </a:r>
            <a:endParaRPr lang="ar-SA" sz="2400" kern="0" dirty="0">
              <a:solidFill>
                <a:schemeClr val="tx2"/>
              </a:solidFill>
            </a:endParaRPr>
          </a:p>
        </p:txBody>
      </p:sp>
      <p:sp>
        <p:nvSpPr>
          <p:cNvPr id="17" name="مستطيل مستدير الزوايا 10">
            <a:hlinkClick r:id="rId5" action="ppaction://hlinksldjump"/>
          </p:cNvPr>
          <p:cNvSpPr/>
          <p:nvPr/>
        </p:nvSpPr>
        <p:spPr>
          <a:xfrm>
            <a:off x="3581400" y="4705344"/>
            <a:ext cx="3637385" cy="8572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200" kern="0" dirty="0">
                <a:solidFill>
                  <a:schemeClr val="tx2"/>
                </a:solidFill>
                <a:hlinkClick r:id="rId5" action="ppaction://hlinksldjump"/>
              </a:rPr>
              <a:t>العوامل المؤثرة في السلوك الأخلاقي</a:t>
            </a:r>
            <a:endParaRPr lang="ar-SA" sz="22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0" name="مربع نص 3"/>
          <p:cNvSpPr txBox="1">
            <a:spLocks noChangeArrowheads="1"/>
          </p:cNvSpPr>
          <p:nvPr/>
        </p:nvSpPr>
        <p:spPr bwMode="auto">
          <a:xfrm>
            <a:off x="3962400" y="457200"/>
            <a:ext cx="35607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مفهوم أخلاقيات الأعمال</a:t>
            </a:r>
          </a:p>
        </p:txBody>
      </p:sp>
      <p:sp>
        <p:nvSpPr>
          <p:cNvPr id="18" name="مربع نص 4"/>
          <p:cNvSpPr txBox="1">
            <a:spLocks noChangeArrowheads="1"/>
          </p:cNvSpPr>
          <p:nvPr/>
        </p:nvSpPr>
        <p:spPr bwMode="auto">
          <a:xfrm>
            <a:off x="2012950" y="1812925"/>
            <a:ext cx="61134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ar-SA" sz="2400"/>
              <a:t>هي المبادئ والمعايير والقيم التي تحكم سلوك المدراء وقراراتهم وتؤثر في عملهم .</a:t>
            </a:r>
          </a:p>
        </p:txBody>
      </p:sp>
      <p:sp>
        <p:nvSpPr>
          <p:cNvPr id="19" name="مربع نص 5"/>
          <p:cNvSpPr txBox="1">
            <a:spLocks noChangeArrowheads="1"/>
          </p:cNvSpPr>
          <p:nvPr/>
        </p:nvSpPr>
        <p:spPr bwMode="auto">
          <a:xfrm>
            <a:off x="6810375" y="3670300"/>
            <a:ext cx="13938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ar-SA" sz="2400"/>
              <a:t>تظهر في </a:t>
            </a:r>
          </a:p>
        </p:txBody>
      </p:sp>
      <p:sp>
        <p:nvSpPr>
          <p:cNvPr id="20" name="مربع نص 6"/>
          <p:cNvSpPr txBox="1">
            <a:spLocks noChangeArrowheads="1"/>
          </p:cNvSpPr>
          <p:nvPr/>
        </p:nvSpPr>
        <p:spPr bwMode="auto">
          <a:xfrm>
            <a:off x="1857375" y="3170238"/>
            <a:ext cx="38703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تعامل المنظمة مع العاملين فيها.</a:t>
            </a:r>
          </a:p>
        </p:txBody>
      </p:sp>
      <p:sp>
        <p:nvSpPr>
          <p:cNvPr id="21" name="مربع نص 7"/>
          <p:cNvSpPr txBox="1">
            <a:spLocks noChangeArrowheads="1"/>
          </p:cNvSpPr>
          <p:nvPr/>
        </p:nvSpPr>
        <p:spPr bwMode="auto">
          <a:xfrm>
            <a:off x="2089150" y="3729038"/>
            <a:ext cx="36369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تعامل العاملين مع المنظمة. </a:t>
            </a:r>
          </a:p>
        </p:txBody>
      </p:sp>
      <p:sp>
        <p:nvSpPr>
          <p:cNvPr id="22" name="مربع نص 8"/>
          <p:cNvSpPr txBox="1">
            <a:spLocks noChangeArrowheads="1"/>
          </p:cNvSpPr>
          <p:nvPr/>
        </p:nvSpPr>
        <p:spPr bwMode="auto">
          <a:xfrm>
            <a:off x="685800" y="4313238"/>
            <a:ext cx="50419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400"/>
              <a:t>تعامل العاملين والمنظمة مع الأطراف الأخرى. </a:t>
            </a:r>
          </a:p>
        </p:txBody>
      </p:sp>
      <p:cxnSp>
        <p:nvCxnSpPr>
          <p:cNvPr id="23" name="رابط كسهم مستقيم 10"/>
          <p:cNvCxnSpPr>
            <a:stCxn id="19" idx="1"/>
            <a:endCxn id="20" idx="3"/>
          </p:cNvCxnSpPr>
          <p:nvPr/>
        </p:nvCxnSpPr>
        <p:spPr>
          <a:xfrm rot="10800000">
            <a:off x="5727700" y="3400425"/>
            <a:ext cx="1082675" cy="5000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رابط كسهم مستقيم 12"/>
          <p:cNvCxnSpPr>
            <a:stCxn id="19" idx="1"/>
            <a:endCxn id="21" idx="3"/>
          </p:cNvCxnSpPr>
          <p:nvPr/>
        </p:nvCxnSpPr>
        <p:spPr>
          <a:xfrm rot="10800000" flipV="1">
            <a:off x="5727700" y="3900488"/>
            <a:ext cx="1082675" cy="587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5" name="رابط كسهم مستقيم 14"/>
          <p:cNvCxnSpPr>
            <a:stCxn id="19" idx="1"/>
            <a:endCxn id="22" idx="3"/>
          </p:cNvCxnSpPr>
          <p:nvPr/>
        </p:nvCxnSpPr>
        <p:spPr>
          <a:xfrm rot="10800000" flipV="1">
            <a:off x="5727700" y="3900488"/>
            <a:ext cx="1082675" cy="6429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3352800" y="457200"/>
            <a:ext cx="35607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مداخل لتفسير الأخلاق</a:t>
            </a:r>
          </a:p>
        </p:txBody>
      </p:sp>
      <p:sp>
        <p:nvSpPr>
          <p:cNvPr id="6" name="مربع نص 4"/>
          <p:cNvSpPr txBox="1">
            <a:spLocks noChangeArrowheads="1"/>
          </p:cNvSpPr>
          <p:nvPr/>
        </p:nvSpPr>
        <p:spPr bwMode="auto">
          <a:xfrm>
            <a:off x="5803900" y="2609850"/>
            <a:ext cx="3095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4 مداخل لتفسير الأخلاق</a:t>
            </a:r>
          </a:p>
        </p:txBody>
      </p:sp>
      <p:sp>
        <p:nvSpPr>
          <p:cNvPr id="7" name="مربع نص 5"/>
          <p:cNvSpPr txBox="1">
            <a:spLocks noChangeArrowheads="1"/>
          </p:cNvSpPr>
          <p:nvPr/>
        </p:nvSpPr>
        <p:spPr bwMode="auto">
          <a:xfrm>
            <a:off x="1703388" y="1752600"/>
            <a:ext cx="3095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hlinkClick r:id="rId2" action="ppaction://hlinksldjump"/>
              </a:rPr>
              <a:t>مدخل المنفعة</a:t>
            </a:r>
            <a:endParaRPr lang="ar-SA" sz="2400"/>
          </a:p>
        </p:txBody>
      </p:sp>
      <p:sp>
        <p:nvSpPr>
          <p:cNvPr id="8" name="مربع نص 6"/>
          <p:cNvSpPr txBox="1">
            <a:spLocks noChangeArrowheads="1"/>
          </p:cNvSpPr>
          <p:nvPr/>
        </p:nvSpPr>
        <p:spPr bwMode="auto">
          <a:xfrm>
            <a:off x="1703388" y="2324100"/>
            <a:ext cx="3095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hlinkClick r:id="rId3" action="ppaction://hlinksldjump"/>
              </a:rPr>
              <a:t>المدخل الفردي</a:t>
            </a:r>
            <a:endParaRPr lang="ar-SA" sz="2400"/>
          </a:p>
        </p:txBody>
      </p:sp>
      <p:sp>
        <p:nvSpPr>
          <p:cNvPr id="9" name="مربع نص 7"/>
          <p:cNvSpPr txBox="1">
            <a:spLocks noChangeArrowheads="1"/>
          </p:cNvSpPr>
          <p:nvPr/>
        </p:nvSpPr>
        <p:spPr bwMode="auto">
          <a:xfrm>
            <a:off x="1703388" y="2967038"/>
            <a:ext cx="3095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hlinkClick r:id="rId4" action="ppaction://hlinksldjump"/>
              </a:rPr>
              <a:t>مدخل الحقوق</a:t>
            </a:r>
            <a:endParaRPr lang="ar-SA" sz="2400"/>
          </a:p>
        </p:txBody>
      </p:sp>
      <p:sp>
        <p:nvSpPr>
          <p:cNvPr id="11" name="مربع نص 8"/>
          <p:cNvSpPr txBox="1">
            <a:spLocks noChangeArrowheads="1"/>
          </p:cNvSpPr>
          <p:nvPr/>
        </p:nvSpPr>
        <p:spPr bwMode="auto">
          <a:xfrm>
            <a:off x="1703388" y="3681413"/>
            <a:ext cx="3095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hlinkClick r:id="rId5" action="ppaction://hlinksldjump"/>
              </a:rPr>
              <a:t>مدخل العدالة</a:t>
            </a:r>
            <a:endParaRPr lang="ar-SA" sz="2400"/>
          </a:p>
        </p:txBody>
      </p:sp>
      <p:cxnSp>
        <p:nvCxnSpPr>
          <p:cNvPr id="12" name="رابط كسهم مستقيم 10"/>
          <p:cNvCxnSpPr/>
          <p:nvPr/>
        </p:nvCxnSpPr>
        <p:spPr>
          <a:xfrm rot="10800000">
            <a:off x="4800600" y="1981200"/>
            <a:ext cx="1006475" cy="857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>
            <a:stCxn id="6" idx="1"/>
            <a:endCxn id="8" idx="3"/>
          </p:cNvCxnSpPr>
          <p:nvPr/>
        </p:nvCxnSpPr>
        <p:spPr>
          <a:xfrm rot="10800000">
            <a:off x="4799013" y="2555875"/>
            <a:ext cx="1004887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رابط كسهم مستقيم 14"/>
          <p:cNvCxnSpPr>
            <a:stCxn id="6" idx="1"/>
            <a:endCxn id="9" idx="3"/>
          </p:cNvCxnSpPr>
          <p:nvPr/>
        </p:nvCxnSpPr>
        <p:spPr>
          <a:xfrm rot="10800000" flipV="1">
            <a:off x="4799013" y="2841625"/>
            <a:ext cx="1004887" cy="3571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رابط كسهم مستقيم 16"/>
          <p:cNvCxnSpPr>
            <a:stCxn id="6" idx="1"/>
            <a:endCxn id="11" idx="3"/>
          </p:cNvCxnSpPr>
          <p:nvPr/>
        </p:nvCxnSpPr>
        <p:spPr>
          <a:xfrm rot="10800000" flipV="1">
            <a:off x="4799013" y="2841625"/>
            <a:ext cx="1004887" cy="1071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0" name="مربع نص 3"/>
          <p:cNvSpPr txBox="1">
            <a:spLocks noChangeArrowheads="1"/>
          </p:cNvSpPr>
          <p:nvPr/>
        </p:nvSpPr>
        <p:spPr bwMode="auto">
          <a:xfrm>
            <a:off x="1981200" y="1676400"/>
            <a:ext cx="503078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حسب مدخل المنفعة: يكون القرار أخلاقيا ما دامت نتائجه تراعي منفعة (فائدة) أكبر عدد ممكن من الأفراد (ص.83 ) .</a:t>
            </a:r>
          </a:p>
        </p:txBody>
      </p:sp>
      <p:sp>
        <p:nvSpPr>
          <p:cNvPr id="11" name="مربع نص 4"/>
          <p:cNvSpPr txBox="1">
            <a:spLocks noChangeArrowheads="1"/>
          </p:cNvSpPr>
          <p:nvPr/>
        </p:nvSpPr>
        <p:spPr bwMode="auto">
          <a:xfrm>
            <a:off x="4179888" y="3500438"/>
            <a:ext cx="379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مثال: تسريح العمال.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3"/>
          <p:cNvSpPr txBox="1">
            <a:spLocks noChangeArrowheads="1"/>
          </p:cNvSpPr>
          <p:nvPr/>
        </p:nvSpPr>
        <p:spPr bwMode="auto">
          <a:xfrm>
            <a:off x="2286000" y="2362200"/>
            <a:ext cx="5530850" cy="130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حسب المدخل الفردي: يكون السلوك أخلاقيا عندما يعظم المصلحة الفردية.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ربع نص 3"/>
          <p:cNvSpPr txBox="1">
            <a:spLocks noChangeArrowheads="1"/>
          </p:cNvSpPr>
          <p:nvPr/>
        </p:nvSpPr>
        <p:spPr bwMode="auto">
          <a:xfrm>
            <a:off x="3251200" y="1587500"/>
            <a:ext cx="487521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800" dirty="0"/>
              <a:t>حسب مدخل الحقوق فإن القرار الأخلاق هو ذلك القرار الذي يحترم الحقوق الأساسية للفرد (ص.84).</a:t>
            </a:r>
          </a:p>
        </p:txBody>
      </p:sp>
      <p:sp>
        <p:nvSpPr>
          <p:cNvPr id="15" name="مربع نص 5"/>
          <p:cNvSpPr txBox="1">
            <a:spLocks noChangeArrowheads="1"/>
          </p:cNvSpPr>
          <p:nvPr/>
        </p:nvSpPr>
        <p:spPr bwMode="auto">
          <a:xfrm>
            <a:off x="3173413" y="3797300"/>
            <a:ext cx="487521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800" dirty="0"/>
              <a:t>تضمن الحقوق الأساسية للفرد الحرية، والحياة، والمعاملة الإنسانية، والتعلم، والصحة ...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4"/>
          <p:cNvSpPr txBox="1">
            <a:spLocks noChangeArrowheads="1"/>
          </p:cNvSpPr>
          <p:nvPr/>
        </p:nvSpPr>
        <p:spPr bwMode="auto">
          <a:xfrm>
            <a:off x="2667000" y="1460500"/>
            <a:ext cx="507206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حسب مدخل العدالة، يكون السلوك أخلاقيا عندما تكون معاملة الآخرين حيادية وع</a:t>
            </a:r>
            <a:r>
              <a:rPr lang="ar-DZ" sz="2800" b="1" dirty="0">
                <a:solidFill>
                  <a:schemeClr val="accent3">
                    <a:lumMod val="50000"/>
                  </a:schemeClr>
                </a:solidFill>
              </a:rPr>
              <a:t>ا</a:t>
            </a:r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د</a:t>
            </a:r>
            <a:r>
              <a:rPr lang="ar-DZ" sz="2800" b="1" dirty="0">
                <a:solidFill>
                  <a:schemeClr val="accent3">
                    <a:lumMod val="50000"/>
                  </a:schemeClr>
                </a:solidFill>
              </a:rPr>
              <a:t>ل</a:t>
            </a:r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ة ولا تدخل فيها الاعتبارات الشخصية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3"/>
          <p:cNvSpPr txBox="1">
            <a:spLocks noChangeArrowheads="1"/>
          </p:cNvSpPr>
          <p:nvPr/>
        </p:nvSpPr>
        <p:spPr bwMode="auto">
          <a:xfrm>
            <a:off x="4411663" y="642938"/>
            <a:ext cx="4292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إشكاليات أخلاقية في مكان العمل</a:t>
            </a:r>
          </a:p>
        </p:txBody>
      </p:sp>
      <p:sp>
        <p:nvSpPr>
          <p:cNvPr id="9" name="مربع نص 4"/>
          <p:cNvSpPr txBox="1">
            <a:spLocks noChangeArrowheads="1"/>
          </p:cNvSpPr>
          <p:nvPr/>
        </p:nvSpPr>
        <p:spPr bwMode="auto">
          <a:xfrm>
            <a:off x="6191250" y="1357313"/>
            <a:ext cx="2632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هي كثيرة، أهمها :</a:t>
            </a:r>
          </a:p>
        </p:txBody>
      </p:sp>
      <p:sp>
        <p:nvSpPr>
          <p:cNvPr id="10" name="موجة 9">
            <a:hlinkClick r:id="rId2" action="ppaction://hlinksldjump"/>
          </p:cNvPr>
          <p:cNvSpPr/>
          <p:nvPr/>
        </p:nvSpPr>
        <p:spPr>
          <a:xfrm>
            <a:off x="3017838" y="1285875"/>
            <a:ext cx="3251200" cy="1071563"/>
          </a:xfrm>
          <a:prstGeom prst="wav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/>
              <a:t>تضارب المصالح</a:t>
            </a:r>
          </a:p>
          <a:p>
            <a:pPr algn="ctr">
              <a:defRPr/>
            </a:pPr>
            <a:endParaRPr lang="ar-SA" dirty="0"/>
          </a:p>
        </p:txBody>
      </p:sp>
      <p:sp>
        <p:nvSpPr>
          <p:cNvPr id="11" name="موجة 14">
            <a:hlinkClick r:id="rId3" action="ppaction://hlinksldjump"/>
          </p:cNvPr>
          <p:cNvSpPr/>
          <p:nvPr/>
        </p:nvSpPr>
        <p:spPr>
          <a:xfrm>
            <a:off x="3327400" y="2286000"/>
            <a:ext cx="3095625" cy="1071563"/>
          </a:xfrm>
          <a:prstGeom prst="wav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/>
              <a:t>ثقة الزبائن</a:t>
            </a:r>
          </a:p>
          <a:p>
            <a:pPr algn="ctr">
              <a:defRPr/>
            </a:pPr>
            <a:endParaRPr lang="ar-SA" dirty="0"/>
          </a:p>
        </p:txBody>
      </p:sp>
      <p:sp>
        <p:nvSpPr>
          <p:cNvPr id="12" name="موجة 15">
            <a:hlinkClick r:id="rId4" action="ppaction://hlinksldjump"/>
          </p:cNvPr>
          <p:cNvSpPr/>
          <p:nvPr/>
        </p:nvSpPr>
        <p:spPr>
          <a:xfrm>
            <a:off x="3636963" y="3214688"/>
            <a:ext cx="3095625" cy="1071562"/>
          </a:xfrm>
          <a:prstGeom prst="wav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/>
              <a:t>التمييز</a:t>
            </a:r>
          </a:p>
          <a:p>
            <a:pPr algn="ctr">
              <a:defRPr/>
            </a:pPr>
            <a:endParaRPr lang="ar-SA" dirty="0"/>
          </a:p>
        </p:txBody>
      </p:sp>
      <p:sp>
        <p:nvSpPr>
          <p:cNvPr id="13" name="موجة 16">
            <a:hlinkClick r:id="rId5" action="ppaction://hlinksldjump"/>
          </p:cNvPr>
          <p:cNvSpPr/>
          <p:nvPr/>
        </p:nvSpPr>
        <p:spPr>
          <a:xfrm>
            <a:off x="3946525" y="4143375"/>
            <a:ext cx="3019425" cy="1071563"/>
          </a:xfrm>
          <a:prstGeom prst="wav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/>
              <a:t>الاتصال</a:t>
            </a:r>
          </a:p>
          <a:p>
            <a:pPr algn="ctr">
              <a:defRPr/>
            </a:pPr>
            <a:endParaRPr lang="ar-SA" dirty="0"/>
          </a:p>
        </p:txBody>
      </p:sp>
      <p:sp>
        <p:nvSpPr>
          <p:cNvPr id="14" name="موجة 17">
            <a:hlinkClick r:id="rId6" action="ppaction://hlinksldjump"/>
          </p:cNvPr>
          <p:cNvSpPr/>
          <p:nvPr/>
        </p:nvSpPr>
        <p:spPr>
          <a:xfrm>
            <a:off x="4178300" y="5072063"/>
            <a:ext cx="3173413" cy="1071562"/>
          </a:xfrm>
          <a:prstGeom prst="wav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/>
              <a:t>الموارد</a:t>
            </a:r>
          </a:p>
          <a:p>
            <a:pPr algn="ctr">
              <a:defRPr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3"/>
          <p:cNvSpPr txBox="1">
            <a:spLocks noChangeArrowheads="1"/>
          </p:cNvSpPr>
          <p:nvPr/>
        </p:nvSpPr>
        <p:spPr bwMode="auto">
          <a:xfrm>
            <a:off x="1703388" y="838200"/>
            <a:ext cx="7273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/>
              <a:t>يظهر تضارب المصالح عندما تتعارض مصلحة فرد مع مصلحة المنظمة.</a:t>
            </a:r>
          </a:p>
        </p:txBody>
      </p:sp>
      <p:sp>
        <p:nvSpPr>
          <p:cNvPr id="6" name="مربع نص 4"/>
          <p:cNvSpPr txBox="1">
            <a:spLocks noChangeArrowheads="1"/>
          </p:cNvSpPr>
          <p:nvPr/>
        </p:nvSpPr>
        <p:spPr bwMode="auto">
          <a:xfrm>
            <a:off x="1470025" y="2214563"/>
            <a:ext cx="61134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قبول الرشوة لتقديم خدمة أو لاتخاذ قرار لصالح الراشي. </a:t>
            </a:r>
          </a:p>
        </p:txBody>
      </p:sp>
      <p:sp>
        <p:nvSpPr>
          <p:cNvPr id="7" name="مربع نص 5"/>
          <p:cNvSpPr txBox="1">
            <a:spLocks noChangeArrowheads="1"/>
          </p:cNvSpPr>
          <p:nvPr/>
        </p:nvSpPr>
        <p:spPr bwMode="auto">
          <a:xfrm>
            <a:off x="1547813" y="3109913"/>
            <a:ext cx="61134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تبجيل الأقارب عن الآخرين في التوظيف وغيره. </a:t>
            </a:r>
          </a:p>
        </p:txBody>
      </p:sp>
      <p:sp>
        <p:nvSpPr>
          <p:cNvPr id="8" name="مربع نص 6"/>
          <p:cNvSpPr txBox="1">
            <a:spLocks noChangeArrowheads="1"/>
          </p:cNvSpPr>
          <p:nvPr/>
        </p:nvSpPr>
        <p:spPr bwMode="auto">
          <a:xfrm>
            <a:off x="1547813" y="3895725"/>
            <a:ext cx="61134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مثال الطبيب في المستشفى وفي العيادة.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3"/>
          <p:cNvSpPr txBox="1">
            <a:spLocks noChangeArrowheads="1"/>
          </p:cNvSpPr>
          <p:nvPr/>
        </p:nvSpPr>
        <p:spPr bwMode="auto">
          <a:xfrm>
            <a:off x="2554288" y="1408112"/>
            <a:ext cx="57261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800" dirty="0"/>
              <a:t>تظهر الإشكالية الأخلاقية المتعلقة بثقة الزبائن عندما يعتقد الزبون أن المنظمة لم تبق أهلا للثقة.</a:t>
            </a:r>
          </a:p>
        </p:txBody>
      </p:sp>
      <p:sp>
        <p:nvSpPr>
          <p:cNvPr id="6" name="مربع نص 4"/>
          <p:cNvSpPr txBox="1">
            <a:spLocks noChangeArrowheads="1"/>
          </p:cNvSpPr>
          <p:nvPr/>
        </p:nvSpPr>
        <p:spPr bwMode="auto">
          <a:xfrm>
            <a:off x="2554288" y="2855913"/>
            <a:ext cx="572611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800" dirty="0"/>
              <a:t>وهذا خاصة عندما تسرب المنظمة معلومات خاصة بالزبون.</a:t>
            </a:r>
          </a:p>
        </p:txBody>
      </p:sp>
      <p:sp>
        <p:nvSpPr>
          <p:cNvPr id="7" name="مربع نص 7"/>
          <p:cNvSpPr txBox="1">
            <a:spLocks noChangeArrowheads="1"/>
          </p:cNvSpPr>
          <p:nvPr/>
        </p:nvSpPr>
        <p:spPr bwMode="auto">
          <a:xfrm>
            <a:off x="2554288" y="4714875"/>
            <a:ext cx="56499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هل يمكن الحديث عن ثقة المنظمة 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3"/>
          <p:cNvSpPr txBox="1">
            <a:spLocks noChangeArrowheads="1"/>
          </p:cNvSpPr>
          <p:nvPr/>
        </p:nvSpPr>
        <p:spPr bwMode="auto">
          <a:xfrm>
            <a:off x="2244725" y="2286000"/>
            <a:ext cx="58039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800" dirty="0"/>
              <a:t>الإشكالية الأخلاقية المتعلقة بالتمييز، تظهر عندما يمنع فرد حقه بسبب دينه، أو عرقه، أو جنسيته، أو لونه، أو إعاقته، أو أي خصائص أخرى غير الكفاءة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ربع نص 3"/>
          <p:cNvSpPr txBox="1">
            <a:spLocks noChangeArrowheads="1"/>
          </p:cNvSpPr>
          <p:nvPr/>
        </p:nvSpPr>
        <p:spPr bwMode="auto">
          <a:xfrm>
            <a:off x="1752600" y="2786063"/>
            <a:ext cx="59086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المشكلة الأخلاقية المتعلقة بالاتصال تظهر عندما يكون  الاتصال متسببا في ضرر للمنظمة أو للفرد من حيث عدم صحة المعلومات، أو التشويه المقصود...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3"/>
          <p:cNvSpPr txBox="1">
            <a:spLocks noChangeArrowheads="1"/>
          </p:cNvSpPr>
          <p:nvPr/>
        </p:nvSpPr>
        <p:spPr bwMode="auto">
          <a:xfrm>
            <a:off x="2244725" y="1714500"/>
            <a:ext cx="54165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400" dirty="0">
                <a:solidFill>
                  <a:schemeClr val="accent3">
                    <a:lumMod val="50000"/>
                  </a:schemeClr>
                </a:solidFill>
              </a:rPr>
              <a:t>المشكلة الأخلاقية المتعلقة بالموارد تنتج عن إساءة الاستعمال لموارد المنظمة (مالية، مادية، ...) واستعمالها لأغراض شخصية (الهاتف، السيارات، الانترنت ...) 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3"/>
          <p:cNvSpPr txBox="1">
            <a:spLocks noChangeArrowheads="1"/>
          </p:cNvSpPr>
          <p:nvPr/>
        </p:nvSpPr>
        <p:spPr bwMode="auto">
          <a:xfrm>
            <a:off x="3505200" y="838200"/>
            <a:ext cx="4292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العوامل المؤثرة في السلوك الأخلاقي</a:t>
            </a:r>
          </a:p>
        </p:txBody>
      </p:sp>
      <p:sp>
        <p:nvSpPr>
          <p:cNvPr id="7" name="مربع نص 4"/>
          <p:cNvSpPr txBox="1">
            <a:spLocks noChangeArrowheads="1"/>
          </p:cNvSpPr>
          <p:nvPr/>
        </p:nvSpPr>
        <p:spPr bwMode="auto">
          <a:xfrm>
            <a:off x="619125" y="3143250"/>
            <a:ext cx="3173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>
                <a:hlinkClick r:id="rId2" action="ppaction://hlinksldjump"/>
              </a:rPr>
              <a:t>المنظمة</a:t>
            </a:r>
            <a:endParaRPr lang="ar-SA" sz="3200"/>
          </a:p>
        </p:txBody>
      </p:sp>
      <p:sp>
        <p:nvSpPr>
          <p:cNvPr id="8" name="مربع نص 5"/>
          <p:cNvSpPr txBox="1">
            <a:spLocks noChangeArrowheads="1"/>
          </p:cNvSpPr>
          <p:nvPr/>
        </p:nvSpPr>
        <p:spPr bwMode="auto">
          <a:xfrm>
            <a:off x="619125" y="2428875"/>
            <a:ext cx="3173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>
                <a:hlinkClick r:id="rId3" action="ppaction://hlinksldjump"/>
              </a:rPr>
              <a:t>الفرد</a:t>
            </a:r>
            <a:endParaRPr lang="ar-SA" sz="3200"/>
          </a:p>
        </p:txBody>
      </p:sp>
      <p:sp>
        <p:nvSpPr>
          <p:cNvPr id="9" name="مربع نص 6"/>
          <p:cNvSpPr txBox="1">
            <a:spLocks noChangeArrowheads="1"/>
          </p:cNvSpPr>
          <p:nvPr/>
        </p:nvSpPr>
        <p:spPr bwMode="auto">
          <a:xfrm>
            <a:off x="619125" y="3857625"/>
            <a:ext cx="3173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>
                <a:hlinkClick r:id="rId4" action="ppaction://hlinksldjump"/>
              </a:rPr>
              <a:t>البيئة</a:t>
            </a:r>
            <a:endParaRPr lang="ar-SA" sz="3200"/>
          </a:p>
        </p:txBody>
      </p:sp>
      <p:sp>
        <p:nvSpPr>
          <p:cNvPr id="10" name="مربع نص 7"/>
          <p:cNvSpPr txBox="1">
            <a:spLocks noChangeArrowheads="1"/>
          </p:cNvSpPr>
          <p:nvPr/>
        </p:nvSpPr>
        <p:spPr bwMode="auto">
          <a:xfrm>
            <a:off x="4953000" y="3071813"/>
            <a:ext cx="3173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/>
              <a:t>3 عوامل مؤثرة</a:t>
            </a:r>
          </a:p>
        </p:txBody>
      </p:sp>
      <p:cxnSp>
        <p:nvCxnSpPr>
          <p:cNvPr id="11" name="رابط كسهم مستقيم 9"/>
          <p:cNvCxnSpPr>
            <a:stCxn id="10" idx="1"/>
            <a:endCxn id="8" idx="3"/>
          </p:cNvCxnSpPr>
          <p:nvPr/>
        </p:nvCxnSpPr>
        <p:spPr>
          <a:xfrm rot="10800000">
            <a:off x="3792538" y="2720975"/>
            <a:ext cx="1160462" cy="6429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>
            <a:stCxn id="10" idx="1"/>
            <a:endCxn id="7" idx="3"/>
          </p:cNvCxnSpPr>
          <p:nvPr/>
        </p:nvCxnSpPr>
        <p:spPr>
          <a:xfrm rot="10800000" flipV="1">
            <a:off x="3792538" y="3363913"/>
            <a:ext cx="1160462" cy="714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رابط كسهم مستقيم 13"/>
          <p:cNvCxnSpPr>
            <a:stCxn id="10" idx="1"/>
            <a:endCxn id="9" idx="3"/>
          </p:cNvCxnSpPr>
          <p:nvPr/>
        </p:nvCxnSpPr>
        <p:spPr>
          <a:xfrm rot="10800000" flipV="1">
            <a:off x="3792538" y="3363913"/>
            <a:ext cx="1160462" cy="7858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2941638" y="762000"/>
            <a:ext cx="5881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sz="2800" dirty="0">
                <a:solidFill>
                  <a:schemeClr val="accent3">
                    <a:lumMod val="50000"/>
                  </a:schemeClr>
                </a:solidFill>
              </a:rPr>
              <a:t>كيف يتأثر السلوك الأخلاقي بالفرد نفسه ؟ 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5649913" y="2000250"/>
            <a:ext cx="26304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تربيته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5649913" y="2357438"/>
            <a:ext cx="2630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شخصي</a:t>
            </a:r>
            <a:r>
              <a:rPr lang="ar-DZ" sz="2400"/>
              <a:t>ت</a:t>
            </a:r>
            <a:r>
              <a:rPr lang="ar-SA" sz="2400"/>
              <a:t>ه</a:t>
            </a:r>
          </a:p>
        </p:txBody>
      </p:sp>
      <p:sp>
        <p:nvSpPr>
          <p:cNvPr id="7" name="مربع نص 6"/>
          <p:cNvSpPr txBox="1">
            <a:spLocks noChangeArrowheads="1"/>
          </p:cNvSpPr>
          <p:nvPr/>
        </p:nvSpPr>
        <p:spPr bwMode="auto">
          <a:xfrm>
            <a:off x="5649913" y="2714625"/>
            <a:ext cx="26304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دينه</a:t>
            </a:r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5649913" y="3071813"/>
            <a:ext cx="2630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نزاهته</a:t>
            </a:r>
          </a:p>
        </p:txBody>
      </p:sp>
      <p:sp>
        <p:nvSpPr>
          <p:cNvPr id="9" name="مربع نص 8"/>
          <p:cNvSpPr txBox="1">
            <a:spLocks noChangeArrowheads="1"/>
          </p:cNvSpPr>
          <p:nvPr/>
        </p:nvSpPr>
        <p:spPr bwMode="auto">
          <a:xfrm>
            <a:off x="5649913" y="3429000"/>
            <a:ext cx="26304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اعتقاداته</a:t>
            </a:r>
          </a:p>
        </p:txBody>
      </p:sp>
      <p:sp>
        <p:nvSpPr>
          <p:cNvPr id="10" name="مربع نص 9"/>
          <p:cNvSpPr txBox="1">
            <a:spLocks noChangeArrowheads="1"/>
          </p:cNvSpPr>
          <p:nvPr/>
        </p:nvSpPr>
        <p:spPr bwMode="auto">
          <a:xfrm>
            <a:off x="5649913" y="3786188"/>
            <a:ext cx="2630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بيئته</a:t>
            </a:r>
          </a:p>
        </p:txBody>
      </p:sp>
      <p:sp>
        <p:nvSpPr>
          <p:cNvPr id="11" name="مربع نص 10"/>
          <p:cNvSpPr txBox="1">
            <a:spLocks noChangeArrowheads="1"/>
          </p:cNvSpPr>
          <p:nvPr/>
        </p:nvSpPr>
        <p:spPr bwMode="auto">
          <a:xfrm>
            <a:off x="5649913" y="4214813"/>
            <a:ext cx="2630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احتكاكاته</a:t>
            </a:r>
          </a:p>
        </p:txBody>
      </p:sp>
      <p:sp>
        <p:nvSpPr>
          <p:cNvPr id="12" name="مربع نص 13"/>
          <p:cNvSpPr txBox="1">
            <a:spLocks noChangeArrowheads="1"/>
          </p:cNvSpPr>
          <p:nvPr/>
        </p:nvSpPr>
        <p:spPr bwMode="auto">
          <a:xfrm>
            <a:off x="6965950" y="4786313"/>
            <a:ext cx="10826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/>
              <a:t>...</a:t>
            </a:r>
          </a:p>
        </p:txBody>
      </p:sp>
      <p:sp>
        <p:nvSpPr>
          <p:cNvPr id="13" name="مربع نص 14"/>
          <p:cNvSpPr txBox="1">
            <a:spLocks noChangeArrowheads="1"/>
          </p:cNvSpPr>
          <p:nvPr/>
        </p:nvSpPr>
        <p:spPr bwMode="auto">
          <a:xfrm>
            <a:off x="1470025" y="3214688"/>
            <a:ext cx="36369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4000"/>
              <a:t>نظام القيم</a:t>
            </a:r>
          </a:p>
        </p:txBody>
      </p:sp>
      <p:sp>
        <p:nvSpPr>
          <p:cNvPr id="14" name="سهم إلى اليسار 15"/>
          <p:cNvSpPr/>
          <p:nvPr/>
        </p:nvSpPr>
        <p:spPr>
          <a:xfrm>
            <a:off x="5726113" y="2214563"/>
            <a:ext cx="619125" cy="2714625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4"/>
          <p:cNvSpPr>
            <a:spLocks noChangeArrowheads="1"/>
          </p:cNvSpPr>
          <p:nvPr/>
        </p:nvSpPr>
        <p:spPr bwMode="auto">
          <a:xfrm>
            <a:off x="3305282" y="685800"/>
            <a:ext cx="47163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كيف يتأثر السلوك الأخلاقي بالمنظمة ؟ </a:t>
            </a:r>
          </a:p>
        </p:txBody>
      </p:sp>
      <p:sp>
        <p:nvSpPr>
          <p:cNvPr id="5" name="مربع نص 5"/>
          <p:cNvSpPr txBox="1">
            <a:spLocks noChangeArrowheads="1"/>
          </p:cNvSpPr>
          <p:nvPr/>
        </p:nvSpPr>
        <p:spPr bwMode="auto">
          <a:xfrm>
            <a:off x="5726113" y="2395538"/>
            <a:ext cx="2863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معاملات أفراد بالمنظمة</a:t>
            </a:r>
          </a:p>
        </p:txBody>
      </p:sp>
      <p:sp>
        <p:nvSpPr>
          <p:cNvPr id="6" name="مربع نص 6"/>
          <p:cNvSpPr txBox="1">
            <a:spLocks noChangeArrowheads="1"/>
          </p:cNvSpPr>
          <p:nvPr/>
        </p:nvSpPr>
        <p:spPr bwMode="auto">
          <a:xfrm>
            <a:off x="4487863" y="2824163"/>
            <a:ext cx="4102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أعمال متعارف عليها بالمنظمة</a:t>
            </a:r>
          </a:p>
        </p:txBody>
      </p:sp>
      <p:sp>
        <p:nvSpPr>
          <p:cNvPr id="7" name="مربع نص 7"/>
          <p:cNvSpPr txBox="1">
            <a:spLocks noChangeArrowheads="1"/>
          </p:cNvSpPr>
          <p:nvPr/>
        </p:nvSpPr>
        <p:spPr bwMode="auto">
          <a:xfrm>
            <a:off x="4565650" y="3252788"/>
            <a:ext cx="40243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نظام الحوافز الموجود بالمنظمة</a:t>
            </a:r>
          </a:p>
        </p:txBody>
      </p:sp>
      <p:sp>
        <p:nvSpPr>
          <p:cNvPr id="8" name="مربع نص 8"/>
          <p:cNvSpPr txBox="1">
            <a:spLocks noChangeArrowheads="1"/>
          </p:cNvSpPr>
          <p:nvPr/>
        </p:nvSpPr>
        <p:spPr bwMode="auto">
          <a:xfrm>
            <a:off x="5726113" y="3681413"/>
            <a:ext cx="2863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توزيع السلطة بالمنظمة</a:t>
            </a:r>
          </a:p>
        </p:txBody>
      </p:sp>
      <p:sp>
        <p:nvSpPr>
          <p:cNvPr id="9" name="مربع نص 9"/>
          <p:cNvSpPr txBox="1">
            <a:spLocks noChangeArrowheads="1"/>
          </p:cNvSpPr>
          <p:nvPr/>
        </p:nvSpPr>
        <p:spPr bwMode="auto">
          <a:xfrm>
            <a:off x="5726113" y="4038600"/>
            <a:ext cx="2863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...</a:t>
            </a:r>
          </a:p>
        </p:txBody>
      </p:sp>
      <p:sp>
        <p:nvSpPr>
          <p:cNvPr id="10" name="سهم إلى اليسار 11"/>
          <p:cNvSpPr/>
          <p:nvPr/>
        </p:nvSpPr>
        <p:spPr>
          <a:xfrm>
            <a:off x="4102100" y="2466975"/>
            <a:ext cx="850900" cy="2247900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1" name="مربع نص 12"/>
          <p:cNvSpPr txBox="1">
            <a:spLocks noChangeArrowheads="1"/>
          </p:cNvSpPr>
          <p:nvPr/>
        </p:nvSpPr>
        <p:spPr bwMode="auto">
          <a:xfrm>
            <a:off x="774700" y="3214688"/>
            <a:ext cx="3017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4000"/>
              <a:t>ثقافة المنظمة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560763" y="1071563"/>
            <a:ext cx="3636962" cy="28575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شكل بيضاوي 4"/>
          <p:cNvSpPr/>
          <p:nvPr/>
        </p:nvSpPr>
        <p:spPr>
          <a:xfrm>
            <a:off x="1779588" y="1714500"/>
            <a:ext cx="3870325" cy="328612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6" name="شكل بيضاوي 5"/>
          <p:cNvSpPr/>
          <p:nvPr/>
        </p:nvSpPr>
        <p:spPr>
          <a:xfrm>
            <a:off x="4489450" y="2500313"/>
            <a:ext cx="3636963" cy="300037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7" name="شكل حر 9"/>
          <p:cNvSpPr/>
          <p:nvPr/>
        </p:nvSpPr>
        <p:spPr>
          <a:xfrm>
            <a:off x="4437063" y="2652713"/>
            <a:ext cx="1228725" cy="1330325"/>
          </a:xfrm>
          <a:custGeom>
            <a:avLst/>
            <a:gdLst>
              <a:gd name="connsiteX0" fmla="*/ 962024 w 1133474"/>
              <a:gd name="connsiteY0" fmla="*/ 19050 h 1331118"/>
              <a:gd name="connsiteX1" fmla="*/ 604837 w 1133474"/>
              <a:gd name="connsiteY1" fmla="*/ 233362 h 1331118"/>
              <a:gd name="connsiteX2" fmla="*/ 247649 w 1133474"/>
              <a:gd name="connsiteY2" fmla="*/ 604837 h 1331118"/>
              <a:gd name="connsiteX3" fmla="*/ 61912 w 1133474"/>
              <a:gd name="connsiteY3" fmla="*/ 1090612 h 1331118"/>
              <a:gd name="connsiteX4" fmla="*/ 619124 w 1133474"/>
              <a:gd name="connsiteY4" fmla="*/ 1290637 h 1331118"/>
              <a:gd name="connsiteX5" fmla="*/ 976312 w 1133474"/>
              <a:gd name="connsiteY5" fmla="*/ 1290637 h 1331118"/>
              <a:gd name="connsiteX6" fmla="*/ 1090612 w 1133474"/>
              <a:gd name="connsiteY6" fmla="*/ 1047750 h 1331118"/>
              <a:gd name="connsiteX7" fmla="*/ 1133474 w 1133474"/>
              <a:gd name="connsiteY7" fmla="*/ 647700 h 1331118"/>
              <a:gd name="connsiteX8" fmla="*/ 1090612 w 1133474"/>
              <a:gd name="connsiteY8" fmla="*/ 347662 h 1331118"/>
              <a:gd name="connsiteX9" fmla="*/ 962024 w 1133474"/>
              <a:gd name="connsiteY9" fmla="*/ 19050 h 133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3474" h="1331118">
                <a:moveTo>
                  <a:pt x="962024" y="19050"/>
                </a:moveTo>
                <a:cubicBezTo>
                  <a:pt x="881062" y="0"/>
                  <a:pt x="723899" y="135731"/>
                  <a:pt x="604837" y="233362"/>
                </a:cubicBezTo>
                <a:cubicBezTo>
                  <a:pt x="485775" y="330993"/>
                  <a:pt x="338136" y="461962"/>
                  <a:pt x="247649" y="604837"/>
                </a:cubicBezTo>
                <a:cubicBezTo>
                  <a:pt x="157162" y="747712"/>
                  <a:pt x="0" y="976312"/>
                  <a:pt x="61912" y="1090612"/>
                </a:cubicBezTo>
                <a:cubicBezTo>
                  <a:pt x="123824" y="1204912"/>
                  <a:pt x="466724" y="1257300"/>
                  <a:pt x="619124" y="1290637"/>
                </a:cubicBezTo>
                <a:cubicBezTo>
                  <a:pt x="771524" y="1323974"/>
                  <a:pt x="897731" y="1331118"/>
                  <a:pt x="976312" y="1290637"/>
                </a:cubicBezTo>
                <a:cubicBezTo>
                  <a:pt x="1054893" y="1250156"/>
                  <a:pt x="1064418" y="1154906"/>
                  <a:pt x="1090612" y="1047750"/>
                </a:cubicBezTo>
                <a:cubicBezTo>
                  <a:pt x="1116806" y="940594"/>
                  <a:pt x="1133474" y="764381"/>
                  <a:pt x="1133474" y="647700"/>
                </a:cubicBezTo>
                <a:cubicBezTo>
                  <a:pt x="1133474" y="531019"/>
                  <a:pt x="1119187" y="459581"/>
                  <a:pt x="1090612" y="347662"/>
                </a:cubicBezTo>
                <a:cubicBezTo>
                  <a:pt x="1062037" y="235743"/>
                  <a:pt x="1042986" y="38100"/>
                  <a:pt x="962024" y="19050"/>
                </a:cubicBezTo>
                <a:close/>
              </a:path>
            </a:pathLst>
          </a:cu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8" name="مربع نص 10"/>
          <p:cNvSpPr txBox="1">
            <a:spLocks noChangeArrowheads="1"/>
          </p:cNvSpPr>
          <p:nvPr/>
        </p:nvSpPr>
        <p:spPr bwMode="auto">
          <a:xfrm>
            <a:off x="4799013" y="1571625"/>
            <a:ext cx="16240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الفرد</a:t>
            </a:r>
          </a:p>
        </p:txBody>
      </p:sp>
      <p:sp>
        <p:nvSpPr>
          <p:cNvPr id="9" name="مربع نص 11"/>
          <p:cNvSpPr txBox="1">
            <a:spLocks noChangeArrowheads="1"/>
          </p:cNvSpPr>
          <p:nvPr/>
        </p:nvSpPr>
        <p:spPr bwMode="auto">
          <a:xfrm>
            <a:off x="2011363" y="3429000"/>
            <a:ext cx="1625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المنظمة</a:t>
            </a:r>
          </a:p>
        </p:txBody>
      </p:sp>
      <p:sp>
        <p:nvSpPr>
          <p:cNvPr id="10" name="مربع نص 12"/>
          <p:cNvSpPr txBox="1">
            <a:spLocks noChangeArrowheads="1"/>
          </p:cNvSpPr>
          <p:nvPr/>
        </p:nvSpPr>
        <p:spPr bwMode="auto">
          <a:xfrm>
            <a:off x="5803900" y="4286250"/>
            <a:ext cx="1625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البيئة</a:t>
            </a:r>
          </a:p>
        </p:txBody>
      </p:sp>
      <p:sp>
        <p:nvSpPr>
          <p:cNvPr id="11" name="مربع نص 13"/>
          <p:cNvSpPr txBox="1">
            <a:spLocks noChangeArrowheads="1"/>
          </p:cNvSpPr>
          <p:nvPr/>
        </p:nvSpPr>
        <p:spPr bwMode="auto">
          <a:xfrm>
            <a:off x="619125" y="428625"/>
            <a:ext cx="3870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sz="2800" dirty="0">
                <a:solidFill>
                  <a:schemeClr val="accent3">
                    <a:lumMod val="50000"/>
                  </a:schemeClr>
                </a:solidFill>
              </a:rPr>
              <a:t>السلوك الأخلاقي الإداري</a:t>
            </a:r>
          </a:p>
        </p:txBody>
      </p:sp>
      <p:cxnSp>
        <p:nvCxnSpPr>
          <p:cNvPr id="12" name="رابط كسهم مستقيم 15"/>
          <p:cNvCxnSpPr>
            <a:stCxn id="11" idx="2"/>
          </p:cNvCxnSpPr>
          <p:nvPr/>
        </p:nvCxnSpPr>
        <p:spPr>
          <a:xfrm rot="16200000" flipH="1">
            <a:off x="2628900" y="877888"/>
            <a:ext cx="2405063" cy="2554287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8"/>
          <p:cNvSpPr txBox="1">
            <a:spLocks noChangeArrowheads="1"/>
          </p:cNvSpPr>
          <p:nvPr/>
        </p:nvSpPr>
        <p:spPr bwMode="auto">
          <a:xfrm>
            <a:off x="1392238" y="1643063"/>
            <a:ext cx="71977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DZ" sz="2400" dirty="0"/>
              <a:t>تتمثل </a:t>
            </a:r>
            <a:r>
              <a:rPr lang="ar-DZ" sz="2400" b="1" dirty="0">
                <a:solidFill>
                  <a:schemeClr val="accent3">
                    <a:lumMod val="50000"/>
                  </a:schemeClr>
                </a:solidFill>
              </a:rPr>
              <a:t>المسؤولية الاجتماعية </a:t>
            </a:r>
            <a:r>
              <a:rPr lang="ar-DZ" sz="2400" dirty="0"/>
              <a:t>للمنظمة في واجبها بالتصرف الإيجابي اتجاه بيئتها  </a:t>
            </a:r>
            <a:r>
              <a:rPr lang="ar-SA" sz="2400" dirty="0"/>
              <a:t>.</a:t>
            </a:r>
            <a:endParaRPr lang="fr-FR" sz="24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46525" y="3538538"/>
            <a:ext cx="4643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400">
                <a:latin typeface="Calibri" pitchFamily="34" charset="0"/>
              </a:rPr>
              <a:t>أصحاب المصالح يمكنون المنظمة من أن </a:t>
            </a:r>
            <a:endParaRPr lang="fr-FR" sz="2400"/>
          </a:p>
        </p:txBody>
      </p:sp>
      <p:sp>
        <p:nvSpPr>
          <p:cNvPr id="6" name="ZoneTexte 22"/>
          <p:cNvSpPr txBox="1">
            <a:spLocks noChangeArrowheads="1"/>
          </p:cNvSpPr>
          <p:nvPr/>
        </p:nvSpPr>
        <p:spPr bwMode="auto">
          <a:xfrm>
            <a:off x="1935163" y="2752725"/>
            <a:ext cx="1082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تظهر.</a:t>
            </a:r>
            <a:endParaRPr lang="fr-FR" sz="2400"/>
          </a:p>
        </p:txBody>
      </p:sp>
      <p:sp>
        <p:nvSpPr>
          <p:cNvPr id="7" name="ZoneTexte 23"/>
          <p:cNvSpPr txBox="1">
            <a:spLocks noChangeArrowheads="1"/>
          </p:cNvSpPr>
          <p:nvPr/>
        </p:nvSpPr>
        <p:spPr bwMode="auto">
          <a:xfrm>
            <a:off x="619125" y="3252788"/>
            <a:ext cx="2398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تزاول نشاطها.</a:t>
            </a:r>
            <a:endParaRPr lang="fr-FR" sz="2400"/>
          </a:p>
        </p:txBody>
      </p:sp>
      <p:sp>
        <p:nvSpPr>
          <p:cNvPr id="8" name="ZoneTexte 24"/>
          <p:cNvSpPr txBox="1">
            <a:spLocks noChangeArrowheads="1"/>
          </p:cNvSpPr>
          <p:nvPr/>
        </p:nvSpPr>
        <p:spPr bwMode="auto">
          <a:xfrm>
            <a:off x="774700" y="3681413"/>
            <a:ext cx="2320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تحقق الأرباح.</a:t>
            </a:r>
            <a:endParaRPr lang="fr-FR" sz="2400"/>
          </a:p>
        </p:txBody>
      </p:sp>
      <p:sp>
        <p:nvSpPr>
          <p:cNvPr id="9" name="ZoneTexte 25"/>
          <p:cNvSpPr txBox="1">
            <a:spLocks noChangeArrowheads="1"/>
          </p:cNvSpPr>
          <p:nvPr/>
        </p:nvSpPr>
        <p:spPr bwMode="auto">
          <a:xfrm>
            <a:off x="1392238" y="4110038"/>
            <a:ext cx="162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تبقى.</a:t>
            </a:r>
            <a:endParaRPr lang="fr-FR" sz="2400"/>
          </a:p>
        </p:txBody>
      </p:sp>
      <p:cxnSp>
        <p:nvCxnSpPr>
          <p:cNvPr id="10" name="Connecteur droit avec flèche 27"/>
          <p:cNvCxnSpPr>
            <a:stCxn id="5" idx="1"/>
            <a:endCxn id="6" idx="3"/>
          </p:cNvCxnSpPr>
          <p:nvPr/>
        </p:nvCxnSpPr>
        <p:spPr>
          <a:xfrm rot="10800000">
            <a:off x="3017838" y="2984500"/>
            <a:ext cx="928687" cy="7858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Connecteur droit avec flèche 29"/>
          <p:cNvCxnSpPr>
            <a:stCxn id="5" idx="1"/>
            <a:endCxn id="7" idx="3"/>
          </p:cNvCxnSpPr>
          <p:nvPr/>
        </p:nvCxnSpPr>
        <p:spPr>
          <a:xfrm rot="10800000">
            <a:off x="3017838" y="3484563"/>
            <a:ext cx="928687" cy="285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Connecteur droit avec flèche 31"/>
          <p:cNvCxnSpPr>
            <a:stCxn id="5" idx="1"/>
            <a:endCxn id="8" idx="3"/>
          </p:cNvCxnSpPr>
          <p:nvPr/>
        </p:nvCxnSpPr>
        <p:spPr>
          <a:xfrm rot="10800000" flipV="1">
            <a:off x="3095625" y="3770313"/>
            <a:ext cx="850900" cy="1428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Connecteur droit avec flèche 33"/>
          <p:cNvCxnSpPr>
            <a:stCxn id="5" idx="1"/>
            <a:endCxn id="9" idx="3"/>
          </p:cNvCxnSpPr>
          <p:nvPr/>
        </p:nvCxnSpPr>
        <p:spPr>
          <a:xfrm rot="10800000" flipV="1">
            <a:off x="3017838" y="3770313"/>
            <a:ext cx="928687" cy="571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" name="ZoneTexte 34"/>
          <p:cNvSpPr txBox="1">
            <a:spLocks noChangeArrowheads="1"/>
          </p:cNvSpPr>
          <p:nvPr/>
        </p:nvSpPr>
        <p:spPr bwMode="auto">
          <a:xfrm>
            <a:off x="1470025" y="5500688"/>
            <a:ext cx="5186363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DZ" sz="2800" dirty="0">
                <a:solidFill>
                  <a:schemeClr val="bg1"/>
                </a:solidFill>
              </a:rPr>
              <a:t>للمنظمة مسؤولية اتجاه </a:t>
            </a:r>
            <a:r>
              <a:rPr lang="ar-SA" sz="2800" dirty="0">
                <a:solidFill>
                  <a:schemeClr val="bg1"/>
                </a:solidFill>
              </a:rPr>
              <a:t>أصحاب المصالح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15" name="سهم للأسفل 37"/>
          <p:cNvSpPr/>
          <p:nvPr/>
        </p:nvSpPr>
        <p:spPr>
          <a:xfrm>
            <a:off x="3249613" y="4724400"/>
            <a:ext cx="1625600" cy="714375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6" name="عنوان 16"/>
          <p:cNvSpPr>
            <a:spLocks noGrp="1"/>
          </p:cNvSpPr>
          <p:nvPr>
            <p:ph type="title"/>
          </p:nvPr>
        </p:nvSpPr>
        <p:spPr>
          <a:xfrm>
            <a:off x="850900" y="214313"/>
            <a:ext cx="8420100" cy="1143000"/>
          </a:xfrm>
        </p:spPr>
        <p:txBody>
          <a:bodyPr/>
          <a:lstStyle/>
          <a:p>
            <a:pPr algn="ctr">
              <a:defRPr/>
            </a:pP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مفهوم المسؤولية الاجتماعية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619125" y="142875"/>
            <a:ext cx="804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عن نشاط منظمات الأعمال تنتج عموما  آثار سالبة على البيئة، فهي :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3551238" y="1000125"/>
            <a:ext cx="2486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تلوث الهواء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3636963" y="1428750"/>
            <a:ext cx="2400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تلوث المياه</a:t>
            </a:r>
          </a:p>
        </p:txBody>
      </p:sp>
      <p:sp>
        <p:nvSpPr>
          <p:cNvPr id="7" name="مربع نص 6"/>
          <p:cNvSpPr txBox="1">
            <a:spLocks noChangeArrowheads="1"/>
          </p:cNvSpPr>
          <p:nvPr/>
        </p:nvSpPr>
        <p:spPr bwMode="auto">
          <a:xfrm>
            <a:off x="3636963" y="1857375"/>
            <a:ext cx="2400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تلوث الأرض</a:t>
            </a:r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696913" y="3500438"/>
            <a:ext cx="363696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منظمات الأعمال تلحق الضرر بالمجتمع </a:t>
            </a:r>
          </a:p>
        </p:txBody>
      </p:sp>
      <p:sp>
        <p:nvSpPr>
          <p:cNvPr id="9" name="سهم إلى اليسار 8"/>
          <p:cNvSpPr/>
          <p:nvPr/>
        </p:nvSpPr>
        <p:spPr>
          <a:xfrm rot="13855168">
            <a:off x="6057900" y="2401888"/>
            <a:ext cx="1106487" cy="935038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0" name="سهم إلى اليسار 9"/>
          <p:cNvSpPr/>
          <p:nvPr/>
        </p:nvSpPr>
        <p:spPr>
          <a:xfrm rot="19143269">
            <a:off x="2868613" y="2471738"/>
            <a:ext cx="1200150" cy="863600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1" name="مربع نص 10"/>
          <p:cNvSpPr txBox="1">
            <a:spLocks noChangeArrowheads="1"/>
          </p:cNvSpPr>
          <p:nvPr/>
        </p:nvSpPr>
        <p:spPr bwMode="auto">
          <a:xfrm>
            <a:off x="5494338" y="3571875"/>
            <a:ext cx="40243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منظمات الأعمال تلحق الضرر بالبيئة</a:t>
            </a:r>
          </a:p>
        </p:txBody>
      </p:sp>
      <p:sp>
        <p:nvSpPr>
          <p:cNvPr id="12" name="سهم للأسفل 12"/>
          <p:cNvSpPr/>
          <p:nvPr/>
        </p:nvSpPr>
        <p:spPr>
          <a:xfrm>
            <a:off x="1935163" y="4500563"/>
            <a:ext cx="1082675" cy="357187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3" name="سهم للأسفل 13"/>
          <p:cNvSpPr/>
          <p:nvPr/>
        </p:nvSpPr>
        <p:spPr>
          <a:xfrm>
            <a:off x="7197725" y="4572000"/>
            <a:ext cx="1082675" cy="357188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4" name="مربع نص 14"/>
          <p:cNvSpPr txBox="1">
            <a:spLocks noChangeArrowheads="1"/>
          </p:cNvSpPr>
          <p:nvPr/>
        </p:nvSpPr>
        <p:spPr bwMode="auto">
          <a:xfrm>
            <a:off x="309563" y="5105400"/>
            <a:ext cx="4411662" cy="584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SA" sz="3200" dirty="0">
                <a:solidFill>
                  <a:schemeClr val="bg1"/>
                </a:solidFill>
              </a:rPr>
              <a:t>مسؤولية اتجاه المجتمع ككل</a:t>
            </a:r>
          </a:p>
        </p:txBody>
      </p:sp>
      <p:sp>
        <p:nvSpPr>
          <p:cNvPr id="15" name="مربع نص 11"/>
          <p:cNvSpPr txBox="1">
            <a:spLocks noChangeArrowheads="1"/>
          </p:cNvSpPr>
          <p:nvPr/>
        </p:nvSpPr>
        <p:spPr bwMode="auto">
          <a:xfrm>
            <a:off x="5108575" y="5105400"/>
            <a:ext cx="4565650" cy="584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SA" sz="3200" dirty="0">
                <a:solidFill>
                  <a:schemeClr val="bg1"/>
                </a:solidFill>
              </a:rPr>
              <a:t>مسؤولية اتجاه البيئة الطبيعية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4256088" y="2962275"/>
            <a:ext cx="52625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المسؤولية الاجتماعية للمنظمة هي مسؤولية اتجاه</a:t>
            </a:r>
            <a:endParaRPr lang="fr-FR" sz="2400"/>
          </a:p>
        </p:txBody>
      </p:sp>
      <p:cxnSp>
        <p:nvCxnSpPr>
          <p:cNvPr id="5" name="Connecteur droit avec flèche 5"/>
          <p:cNvCxnSpPr>
            <a:stCxn id="4" idx="1"/>
            <a:endCxn id="10" idx="3"/>
          </p:cNvCxnSpPr>
          <p:nvPr/>
        </p:nvCxnSpPr>
        <p:spPr>
          <a:xfrm rot="10800000">
            <a:off x="3405188" y="1906587"/>
            <a:ext cx="850900" cy="1285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6"/>
          <p:cNvCxnSpPr>
            <a:stCxn id="4" idx="1"/>
            <a:endCxn id="8" idx="3"/>
          </p:cNvCxnSpPr>
          <p:nvPr/>
        </p:nvCxnSpPr>
        <p:spPr>
          <a:xfrm rot="10800000">
            <a:off x="3327400" y="3192462"/>
            <a:ext cx="9286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7"/>
          <p:cNvCxnSpPr>
            <a:stCxn id="4" idx="1"/>
            <a:endCxn id="9" idx="3"/>
          </p:cNvCxnSpPr>
          <p:nvPr/>
        </p:nvCxnSpPr>
        <p:spPr>
          <a:xfrm rot="10800000" flipV="1">
            <a:off x="3327400" y="3192462"/>
            <a:ext cx="928688" cy="1071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8"/>
          <p:cNvSpPr txBox="1">
            <a:spLocks noChangeArrowheads="1"/>
          </p:cNvSpPr>
          <p:nvPr/>
        </p:nvSpPr>
        <p:spPr bwMode="auto">
          <a:xfrm>
            <a:off x="1006475" y="2962275"/>
            <a:ext cx="2320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>
                <a:hlinkClick r:id="rId2" action="ppaction://hlinksldjump"/>
              </a:rPr>
              <a:t>مع الطبيعة</a:t>
            </a:r>
            <a:endParaRPr lang="fr-FR" sz="2400"/>
          </a:p>
        </p:txBody>
      </p:sp>
      <p:sp>
        <p:nvSpPr>
          <p:cNvPr id="9" name="ZoneTexte 9"/>
          <p:cNvSpPr txBox="1">
            <a:spLocks noChangeArrowheads="1"/>
          </p:cNvSpPr>
          <p:nvPr/>
        </p:nvSpPr>
        <p:spPr bwMode="auto">
          <a:xfrm>
            <a:off x="1006475" y="4033837"/>
            <a:ext cx="2320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>
                <a:hlinkClick r:id="rId3" action="ppaction://hlinksldjump"/>
              </a:rPr>
              <a:t>مع المجتمع ككل</a:t>
            </a:r>
            <a:endParaRPr lang="fr-FR" sz="2400"/>
          </a:p>
        </p:txBody>
      </p:sp>
      <p:sp>
        <p:nvSpPr>
          <p:cNvPr id="10" name="ZoneTexte 4"/>
          <p:cNvSpPr txBox="1">
            <a:spLocks noChangeArrowheads="1"/>
          </p:cNvSpPr>
          <p:nvPr/>
        </p:nvSpPr>
        <p:spPr bwMode="auto">
          <a:xfrm>
            <a:off x="1084263" y="1676400"/>
            <a:ext cx="2320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hlinkClick r:id="rId4" action="ppaction://hlinksldjump"/>
              </a:rPr>
              <a:t>أصحاب المصالح</a:t>
            </a:r>
            <a:endParaRPr lang="fr-FR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406525" y="1096962"/>
            <a:ext cx="8420100" cy="1143000"/>
          </a:xfrm>
        </p:spPr>
        <p:txBody>
          <a:bodyPr/>
          <a:lstStyle/>
          <a:p>
            <a:pPr>
              <a:defRPr/>
            </a:pPr>
            <a:r>
              <a:rPr lang="ar-DZ" dirty="0" smtClean="0">
                <a:solidFill>
                  <a:schemeClr val="accent3">
                    <a:lumMod val="50000"/>
                  </a:schemeClr>
                </a:solidFill>
              </a:rPr>
              <a:t>المسؤولية اتجاه أصحاب المصالح </a:t>
            </a:r>
            <a:endParaRPr lang="fr-FR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4873625" y="3021012"/>
            <a:ext cx="29416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 dirty="0">
                <a:solidFill>
                  <a:schemeClr val="accent3">
                    <a:lumMod val="50000"/>
                  </a:schemeClr>
                </a:solidFill>
              </a:rPr>
              <a:t>أصحاب المصالح = </a:t>
            </a:r>
            <a:endParaRPr lang="fr-FR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93738" y="2949575"/>
            <a:ext cx="41021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ar-DZ" sz="3600" b="1" dirty="0">
                <a:solidFill>
                  <a:schemeClr val="accent3">
                    <a:lumMod val="5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مجموعة </a:t>
            </a:r>
            <a:r>
              <a:rPr lang="ar-SA" sz="3600" b="1" dirty="0">
                <a:solidFill>
                  <a:schemeClr val="accent3">
                    <a:lumMod val="5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من </a:t>
            </a:r>
            <a:r>
              <a:rPr lang="ar-DZ" sz="3600" b="1" dirty="0">
                <a:solidFill>
                  <a:schemeClr val="accent3">
                    <a:lumMod val="5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الأفراد أو المجموعات أو المنظمات التي تتأثر مباشرة بسلوكيات وجود المنظمة ولهم حصة أو فائدة منها أو من أدائها </a:t>
            </a:r>
            <a:r>
              <a:rPr lang="ar-DZ" sz="3600" b="1" dirty="0">
                <a:solidFill>
                  <a:schemeClr val="accent3">
                    <a:lumMod val="50000"/>
                  </a:schemeClr>
                </a:solidFill>
                <a:cs typeface="+mn-cs"/>
              </a:rPr>
              <a:t>(</a:t>
            </a:r>
            <a:r>
              <a:rPr lang="ar-DZ" sz="3600" b="1" dirty="0">
                <a:solidFill>
                  <a:schemeClr val="accent3">
                    <a:lumMod val="5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ص.94</a:t>
            </a:r>
            <a:r>
              <a:rPr lang="ar-DZ" sz="3600" b="1" dirty="0">
                <a:solidFill>
                  <a:schemeClr val="accent3">
                    <a:lumMod val="50000"/>
                  </a:schemeClr>
                </a:solidFill>
                <a:cs typeface="+mn-cs"/>
              </a:rPr>
              <a:t>)</a:t>
            </a:r>
            <a:r>
              <a:rPr lang="ar-SA" sz="3600" b="1" dirty="0">
                <a:solidFill>
                  <a:schemeClr val="accent3">
                    <a:lumMod val="50000"/>
                  </a:schemeClr>
                </a:solidFill>
                <a:cs typeface="+mn-cs"/>
              </a:rPr>
              <a:t>.</a:t>
            </a:r>
            <a:endParaRPr lang="fr-FR" sz="3600" b="1" dirty="0">
              <a:solidFill>
                <a:schemeClr val="accent3">
                  <a:lumMod val="50000"/>
                </a:schemeClr>
              </a:solidFill>
              <a:cs typeface="+mn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52400" y="1411287"/>
            <a:ext cx="3095625" cy="5238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>
              <a:defRPr/>
            </a:pPr>
            <a:r>
              <a:rPr lang="fr-FR" sz="2800" kern="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STAKHOLDERS</a:t>
            </a:r>
            <a:endParaRPr lang="ar-SA" sz="2800" kern="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5"/>
          <p:cNvSpPr/>
          <p:nvPr/>
        </p:nvSpPr>
        <p:spPr>
          <a:xfrm>
            <a:off x="3327400" y="2143125"/>
            <a:ext cx="3017838" cy="2286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>
                <a:solidFill>
                  <a:schemeClr val="bg1"/>
                </a:solidFill>
              </a:rPr>
              <a:t>منظمة الأعمال</a:t>
            </a:r>
          </a:p>
        </p:txBody>
      </p:sp>
      <p:sp>
        <p:nvSpPr>
          <p:cNvPr id="5" name="مربع نص 6"/>
          <p:cNvSpPr txBox="1">
            <a:spLocks noChangeArrowheads="1"/>
          </p:cNvSpPr>
          <p:nvPr/>
        </p:nvSpPr>
        <p:spPr bwMode="auto">
          <a:xfrm>
            <a:off x="3870325" y="785813"/>
            <a:ext cx="1470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العاملون</a:t>
            </a:r>
          </a:p>
        </p:txBody>
      </p:sp>
      <p:sp>
        <p:nvSpPr>
          <p:cNvPr id="6" name="مربع نص 7"/>
          <p:cNvSpPr txBox="1">
            <a:spLocks noChangeArrowheads="1"/>
          </p:cNvSpPr>
          <p:nvPr/>
        </p:nvSpPr>
        <p:spPr bwMode="auto">
          <a:xfrm>
            <a:off x="6191250" y="1643063"/>
            <a:ext cx="1470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الموردون</a:t>
            </a:r>
          </a:p>
        </p:txBody>
      </p:sp>
      <p:sp>
        <p:nvSpPr>
          <p:cNvPr id="7" name="مربع نص 8"/>
          <p:cNvSpPr txBox="1">
            <a:spLocks noChangeArrowheads="1"/>
          </p:cNvSpPr>
          <p:nvPr/>
        </p:nvSpPr>
        <p:spPr bwMode="auto">
          <a:xfrm>
            <a:off x="6888163" y="4357688"/>
            <a:ext cx="1470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المساهمون</a:t>
            </a:r>
          </a:p>
        </p:txBody>
      </p:sp>
      <p:sp>
        <p:nvSpPr>
          <p:cNvPr id="8" name="مربع نص 9"/>
          <p:cNvSpPr txBox="1">
            <a:spLocks noChangeArrowheads="1"/>
          </p:cNvSpPr>
          <p:nvPr/>
        </p:nvSpPr>
        <p:spPr bwMode="auto">
          <a:xfrm>
            <a:off x="7661275" y="3071813"/>
            <a:ext cx="14716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الزبائن</a:t>
            </a:r>
          </a:p>
        </p:txBody>
      </p:sp>
      <p:cxnSp>
        <p:nvCxnSpPr>
          <p:cNvPr id="9" name="رابط كسهم مستقيم 11"/>
          <p:cNvCxnSpPr>
            <a:stCxn id="4" idx="0"/>
          </p:cNvCxnSpPr>
          <p:nvPr/>
        </p:nvCxnSpPr>
        <p:spPr>
          <a:xfrm rot="16200000" flipV="1">
            <a:off x="4352925" y="1660526"/>
            <a:ext cx="928687" cy="36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13"/>
          <p:cNvCxnSpPr>
            <a:stCxn id="4" idx="7"/>
            <a:endCxn id="6" idx="2"/>
          </p:cNvCxnSpPr>
          <p:nvPr/>
        </p:nvCxnSpPr>
        <p:spPr>
          <a:xfrm rot="5400000" flipH="1" flipV="1">
            <a:off x="6183313" y="1733550"/>
            <a:ext cx="465138" cy="1023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5"/>
          <p:cNvCxnSpPr>
            <a:stCxn id="4" idx="6"/>
            <a:endCxn id="8" idx="1"/>
          </p:cNvCxnSpPr>
          <p:nvPr/>
        </p:nvCxnSpPr>
        <p:spPr>
          <a:xfrm flipV="1">
            <a:off x="6345238" y="3255963"/>
            <a:ext cx="1316037" cy="301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7"/>
          <p:cNvCxnSpPr>
            <a:stCxn id="4" idx="5"/>
            <a:endCxn id="7" idx="1"/>
          </p:cNvCxnSpPr>
          <p:nvPr/>
        </p:nvCxnSpPr>
        <p:spPr>
          <a:xfrm rot="16200000" flipH="1">
            <a:off x="6172200" y="3825876"/>
            <a:ext cx="447675" cy="984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ربع نص 18"/>
          <p:cNvSpPr txBox="1">
            <a:spLocks noChangeArrowheads="1"/>
          </p:cNvSpPr>
          <p:nvPr/>
        </p:nvSpPr>
        <p:spPr bwMode="auto">
          <a:xfrm>
            <a:off x="1470025" y="1643063"/>
            <a:ext cx="1547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الحكومة</a:t>
            </a:r>
          </a:p>
        </p:txBody>
      </p:sp>
      <p:sp>
        <p:nvSpPr>
          <p:cNvPr id="14" name="مربع نص 19"/>
          <p:cNvSpPr txBox="1">
            <a:spLocks noChangeArrowheads="1"/>
          </p:cNvSpPr>
          <p:nvPr/>
        </p:nvSpPr>
        <p:spPr bwMode="auto">
          <a:xfrm>
            <a:off x="541338" y="3143250"/>
            <a:ext cx="1547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نقابات العمل</a:t>
            </a:r>
          </a:p>
        </p:txBody>
      </p:sp>
      <p:sp>
        <p:nvSpPr>
          <p:cNvPr id="15" name="مربع نص 20"/>
          <p:cNvSpPr txBox="1">
            <a:spLocks noChangeArrowheads="1"/>
          </p:cNvSpPr>
          <p:nvPr/>
        </p:nvSpPr>
        <p:spPr bwMode="auto">
          <a:xfrm>
            <a:off x="1316038" y="4357688"/>
            <a:ext cx="1547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الدائنون</a:t>
            </a:r>
          </a:p>
        </p:txBody>
      </p:sp>
      <p:cxnSp>
        <p:nvCxnSpPr>
          <p:cNvPr id="16" name="رابط كسهم مستقيم 22"/>
          <p:cNvCxnSpPr>
            <a:stCxn id="4" idx="1"/>
            <a:endCxn id="13" idx="3"/>
          </p:cNvCxnSpPr>
          <p:nvPr/>
        </p:nvCxnSpPr>
        <p:spPr>
          <a:xfrm rot="16200000" flipV="1">
            <a:off x="3068638" y="1776413"/>
            <a:ext cx="650875" cy="752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24"/>
          <p:cNvCxnSpPr>
            <a:stCxn id="4" idx="2"/>
            <a:endCxn id="14" idx="3"/>
          </p:cNvCxnSpPr>
          <p:nvPr/>
        </p:nvCxnSpPr>
        <p:spPr>
          <a:xfrm rot="10800000" flipV="1">
            <a:off x="2089150" y="3286125"/>
            <a:ext cx="1238250" cy="41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27"/>
          <p:cNvCxnSpPr>
            <a:stCxn id="4" idx="3"/>
            <a:endCxn id="15" idx="3"/>
          </p:cNvCxnSpPr>
          <p:nvPr/>
        </p:nvCxnSpPr>
        <p:spPr>
          <a:xfrm rot="5400000">
            <a:off x="3093244" y="3864769"/>
            <a:ext cx="447675" cy="9064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مربع نص 29"/>
          <p:cNvSpPr txBox="1">
            <a:spLocks noChangeArrowheads="1"/>
          </p:cNvSpPr>
          <p:nvPr/>
        </p:nvSpPr>
        <p:spPr bwMode="auto">
          <a:xfrm>
            <a:off x="4070350" y="5200650"/>
            <a:ext cx="1547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المجتمع المحلي</a:t>
            </a:r>
          </a:p>
        </p:txBody>
      </p:sp>
      <p:cxnSp>
        <p:nvCxnSpPr>
          <p:cNvPr id="20" name="رابط كسهم مستقيم 31"/>
          <p:cNvCxnSpPr>
            <a:stCxn id="4" idx="4"/>
            <a:endCxn id="19" idx="0"/>
          </p:cNvCxnSpPr>
          <p:nvPr/>
        </p:nvCxnSpPr>
        <p:spPr>
          <a:xfrm rot="16200000" flipH="1">
            <a:off x="4454525" y="4810125"/>
            <a:ext cx="77152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مربع نص 34"/>
          <p:cNvSpPr txBox="1">
            <a:spLocks noChangeArrowheads="1"/>
          </p:cNvSpPr>
          <p:nvPr/>
        </p:nvSpPr>
        <p:spPr bwMode="auto">
          <a:xfrm>
            <a:off x="6656388" y="0"/>
            <a:ext cx="30210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/>
              <a:t>بعض أصحاب المصلح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3" grpId="0"/>
      <p:bldP spid="14" grpId="0"/>
      <p:bldP spid="15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5"/>
          <p:cNvSpPr txBox="1">
            <a:spLocks noChangeArrowheads="1"/>
          </p:cNvSpPr>
          <p:nvPr/>
        </p:nvSpPr>
        <p:spPr bwMode="auto">
          <a:xfrm>
            <a:off x="1066800" y="1285875"/>
            <a:ext cx="85296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لمنظمة الأعمال مسؤولية اتجاه أصحاب المصالح  </a:t>
            </a:r>
          </a:p>
        </p:txBody>
      </p:sp>
      <p:sp>
        <p:nvSpPr>
          <p:cNvPr id="5" name="مربع نص 6"/>
          <p:cNvSpPr txBox="1">
            <a:spLocks noChangeArrowheads="1"/>
          </p:cNvSpPr>
          <p:nvPr/>
        </p:nvSpPr>
        <p:spPr bwMode="auto">
          <a:xfrm>
            <a:off x="1935163" y="2786063"/>
            <a:ext cx="4797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800"/>
              <a:t> توزيع الأرباح على المساهمين </a:t>
            </a:r>
          </a:p>
        </p:txBody>
      </p:sp>
      <p:sp>
        <p:nvSpPr>
          <p:cNvPr id="6" name="مربع نص 7"/>
          <p:cNvSpPr txBox="1">
            <a:spLocks noChangeArrowheads="1"/>
          </p:cNvSpPr>
          <p:nvPr/>
        </p:nvSpPr>
        <p:spPr bwMode="auto">
          <a:xfrm>
            <a:off x="1935163" y="3286125"/>
            <a:ext cx="4797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800"/>
              <a:t> منح الرواتب للعاملين ومساعدتهم</a:t>
            </a:r>
          </a:p>
        </p:txBody>
      </p:sp>
      <p:sp>
        <p:nvSpPr>
          <p:cNvPr id="7" name="مربع نص 8"/>
          <p:cNvSpPr txBox="1">
            <a:spLocks noChangeArrowheads="1"/>
          </p:cNvSpPr>
          <p:nvPr/>
        </p:nvSpPr>
        <p:spPr bwMode="auto">
          <a:xfrm>
            <a:off x="773113" y="3786188"/>
            <a:ext cx="59594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800"/>
              <a:t> دفع الضرائب واحترام قوانين الدولة</a:t>
            </a:r>
          </a:p>
        </p:txBody>
      </p:sp>
      <p:sp>
        <p:nvSpPr>
          <p:cNvPr id="8" name="مربع نص 9"/>
          <p:cNvSpPr txBox="1">
            <a:spLocks noChangeArrowheads="1"/>
          </p:cNvSpPr>
          <p:nvPr/>
        </p:nvSpPr>
        <p:spPr bwMode="auto">
          <a:xfrm>
            <a:off x="1935163" y="4286250"/>
            <a:ext cx="4797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800"/>
              <a:t> السعي إلى إرضاء الزبائن</a:t>
            </a:r>
          </a:p>
        </p:txBody>
      </p:sp>
      <p:sp>
        <p:nvSpPr>
          <p:cNvPr id="9" name="مربع نص 10"/>
          <p:cNvSpPr txBox="1">
            <a:spLocks noChangeArrowheads="1"/>
          </p:cNvSpPr>
          <p:nvPr/>
        </p:nvSpPr>
        <p:spPr bwMode="auto">
          <a:xfrm>
            <a:off x="1935163" y="4786313"/>
            <a:ext cx="4797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800"/>
              <a:t> السعي إلى إرضاء الدائنين</a:t>
            </a:r>
          </a:p>
        </p:txBody>
      </p:sp>
      <p:sp>
        <p:nvSpPr>
          <p:cNvPr id="10" name="مربع نص 11"/>
          <p:cNvSpPr txBox="1">
            <a:spLocks noChangeArrowheads="1"/>
          </p:cNvSpPr>
          <p:nvPr/>
        </p:nvSpPr>
        <p:spPr bwMode="auto">
          <a:xfrm>
            <a:off x="1935163" y="5286375"/>
            <a:ext cx="4797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800"/>
              <a:t> ...</a:t>
            </a:r>
          </a:p>
        </p:txBody>
      </p:sp>
      <p:sp>
        <p:nvSpPr>
          <p:cNvPr id="11" name="مربع نص 14"/>
          <p:cNvSpPr txBox="1">
            <a:spLocks noChangeArrowheads="1"/>
          </p:cNvSpPr>
          <p:nvPr/>
        </p:nvSpPr>
        <p:spPr bwMode="auto">
          <a:xfrm>
            <a:off x="3095625" y="1785938"/>
            <a:ext cx="6500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فهي تحرص على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5"/>
          <p:cNvSpPr txBox="1">
            <a:spLocks noChangeArrowheads="1"/>
          </p:cNvSpPr>
          <p:nvPr/>
        </p:nvSpPr>
        <p:spPr bwMode="auto">
          <a:xfrm>
            <a:off x="4643438" y="2109788"/>
            <a:ext cx="44116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الحفاظ على البيئة بعدم تلويث الأرض</a:t>
            </a:r>
          </a:p>
        </p:txBody>
      </p:sp>
      <p:sp>
        <p:nvSpPr>
          <p:cNvPr id="5" name="مربع نص 6"/>
          <p:cNvSpPr txBox="1">
            <a:spLocks noChangeArrowheads="1"/>
          </p:cNvSpPr>
          <p:nvPr/>
        </p:nvSpPr>
        <p:spPr bwMode="auto">
          <a:xfrm>
            <a:off x="4643438" y="3324225"/>
            <a:ext cx="44116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الحفاظ على البيئة بعدم تلويث المياه</a:t>
            </a:r>
          </a:p>
        </p:txBody>
      </p:sp>
      <p:sp>
        <p:nvSpPr>
          <p:cNvPr id="6" name="مربع نص 7"/>
          <p:cNvSpPr txBox="1">
            <a:spLocks noChangeArrowheads="1"/>
          </p:cNvSpPr>
          <p:nvPr/>
        </p:nvSpPr>
        <p:spPr bwMode="auto">
          <a:xfrm>
            <a:off x="3327400" y="4610100"/>
            <a:ext cx="5805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الحفاظ على البيئة بعدم تلويث الهواء والجو</a:t>
            </a:r>
          </a:p>
        </p:txBody>
      </p:sp>
      <p:sp>
        <p:nvSpPr>
          <p:cNvPr id="7" name="مربع نص 8"/>
          <p:cNvSpPr txBox="1">
            <a:spLocks noChangeArrowheads="1"/>
          </p:cNvSpPr>
          <p:nvPr/>
        </p:nvSpPr>
        <p:spPr bwMode="auto">
          <a:xfrm>
            <a:off x="1935163" y="2609850"/>
            <a:ext cx="495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(دفن النفايات النووية، مثال ساحل العاج)</a:t>
            </a:r>
          </a:p>
        </p:txBody>
      </p:sp>
      <p:sp>
        <p:nvSpPr>
          <p:cNvPr id="8" name="مربع نص 10"/>
          <p:cNvSpPr txBox="1">
            <a:spLocks noChangeArrowheads="1"/>
          </p:cNvSpPr>
          <p:nvPr/>
        </p:nvSpPr>
        <p:spPr bwMode="auto">
          <a:xfrm>
            <a:off x="309563" y="5110163"/>
            <a:ext cx="6732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(تقليل الدخان والروائح وتدفقات الغازات الضارة بالبيئة ...)  </a:t>
            </a:r>
          </a:p>
        </p:txBody>
      </p:sp>
      <p:sp>
        <p:nvSpPr>
          <p:cNvPr id="9" name="مربع نص 11"/>
          <p:cNvSpPr txBox="1">
            <a:spLocks noChangeArrowheads="1"/>
          </p:cNvSpPr>
          <p:nvPr/>
        </p:nvSpPr>
        <p:spPr bwMode="auto">
          <a:xfrm>
            <a:off x="3017838" y="1214438"/>
            <a:ext cx="58816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/>
              <a:t>ضريبة التلويث غير كافية، يجب :</a:t>
            </a:r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1485900" y="0"/>
            <a:ext cx="84201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ar-SA" sz="4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المسؤولية اتجاه البيئة الطبيعية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4"/>
          <p:cNvSpPr txBox="1">
            <a:spLocks noChangeArrowheads="1"/>
          </p:cNvSpPr>
          <p:nvPr/>
        </p:nvSpPr>
        <p:spPr bwMode="auto">
          <a:xfrm>
            <a:off x="2244725" y="762000"/>
            <a:ext cx="58816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ظهور جمعيات للدفاع عن البيئة </a:t>
            </a:r>
          </a:p>
        </p:txBody>
      </p:sp>
      <p:sp>
        <p:nvSpPr>
          <p:cNvPr id="5" name="مربع نص 5"/>
          <p:cNvSpPr txBox="1">
            <a:spLocks noChangeArrowheads="1"/>
          </p:cNvSpPr>
          <p:nvPr/>
        </p:nvSpPr>
        <p:spPr bwMode="auto">
          <a:xfrm>
            <a:off x="2166938" y="2071688"/>
            <a:ext cx="4024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هذه الجمعيات لديها قوة كبيرة </a:t>
            </a:r>
          </a:p>
        </p:txBody>
      </p:sp>
      <p:sp>
        <p:nvSpPr>
          <p:cNvPr id="6" name="مربع نص 6"/>
          <p:cNvSpPr txBox="1">
            <a:spLocks noChangeArrowheads="1"/>
          </p:cNvSpPr>
          <p:nvPr/>
        </p:nvSpPr>
        <p:spPr bwMode="auto">
          <a:xfrm>
            <a:off x="928688" y="2786063"/>
            <a:ext cx="526256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هذه الجمعيات تضغط على السياسيين لسن قوانين بحماية البيئة</a:t>
            </a:r>
          </a:p>
        </p:txBody>
      </p:sp>
      <p:sp>
        <p:nvSpPr>
          <p:cNvPr id="7" name="مربع نص 7"/>
          <p:cNvSpPr txBox="1">
            <a:spLocks noChangeArrowheads="1"/>
          </p:cNvSpPr>
          <p:nvPr/>
        </p:nvSpPr>
        <p:spPr bwMode="auto">
          <a:xfrm>
            <a:off x="541338" y="3929063"/>
            <a:ext cx="564991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هذه الجمعيات تضغط على المنظمات من أجل احترام البيئة والإنسان</a:t>
            </a:r>
          </a:p>
        </p:txBody>
      </p:sp>
      <p:sp>
        <p:nvSpPr>
          <p:cNvPr id="8" name="سهم إلى اليسار 8"/>
          <p:cNvSpPr/>
          <p:nvPr/>
        </p:nvSpPr>
        <p:spPr>
          <a:xfrm>
            <a:off x="6346825" y="2071688"/>
            <a:ext cx="773113" cy="642937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9" name="سهم إلى اليسار 9"/>
          <p:cNvSpPr/>
          <p:nvPr/>
        </p:nvSpPr>
        <p:spPr>
          <a:xfrm>
            <a:off x="6346825" y="2786063"/>
            <a:ext cx="773113" cy="642937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chemeClr val="dk1"/>
              </a:solidFill>
            </a:endParaRPr>
          </a:p>
        </p:txBody>
      </p:sp>
      <p:sp>
        <p:nvSpPr>
          <p:cNvPr id="10" name="سهم إلى اليسار 10"/>
          <p:cNvSpPr/>
          <p:nvPr/>
        </p:nvSpPr>
        <p:spPr>
          <a:xfrm>
            <a:off x="6346825" y="3929063"/>
            <a:ext cx="773113" cy="642937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4"/>
          <p:cNvSpPr txBox="1">
            <a:spLocks noChangeArrowheads="1"/>
          </p:cNvSpPr>
          <p:nvPr/>
        </p:nvSpPr>
        <p:spPr bwMode="auto">
          <a:xfrm>
            <a:off x="5108575" y="1428750"/>
            <a:ext cx="3946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على المؤسسة أن تساهم في: </a:t>
            </a:r>
          </a:p>
        </p:txBody>
      </p:sp>
      <p:sp>
        <p:nvSpPr>
          <p:cNvPr id="5" name="مربع نص 5"/>
          <p:cNvSpPr txBox="1">
            <a:spLocks noChangeArrowheads="1"/>
          </p:cNvSpPr>
          <p:nvPr/>
        </p:nvSpPr>
        <p:spPr bwMode="auto">
          <a:xfrm>
            <a:off x="3251200" y="2143125"/>
            <a:ext cx="3946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الأنشطة الخيرية</a:t>
            </a:r>
          </a:p>
        </p:txBody>
      </p:sp>
      <p:sp>
        <p:nvSpPr>
          <p:cNvPr id="6" name="مربع نص 6"/>
          <p:cNvSpPr txBox="1">
            <a:spLocks noChangeArrowheads="1"/>
          </p:cNvSpPr>
          <p:nvPr/>
        </p:nvSpPr>
        <p:spPr bwMode="auto">
          <a:xfrm>
            <a:off x="2244725" y="2643188"/>
            <a:ext cx="4953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تمويل بعض النشاطات الثقافية</a:t>
            </a:r>
          </a:p>
        </p:txBody>
      </p:sp>
      <p:sp>
        <p:nvSpPr>
          <p:cNvPr id="7" name="مربع نص 7"/>
          <p:cNvSpPr txBox="1">
            <a:spLocks noChangeArrowheads="1"/>
          </p:cNvSpPr>
          <p:nvPr/>
        </p:nvSpPr>
        <p:spPr bwMode="auto">
          <a:xfrm>
            <a:off x="2244725" y="3214688"/>
            <a:ext cx="4953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تمويل بعض النشاطات التعليمية</a:t>
            </a:r>
          </a:p>
        </p:txBody>
      </p:sp>
      <p:sp>
        <p:nvSpPr>
          <p:cNvPr id="8" name="مربع نص 8"/>
          <p:cNvSpPr txBox="1">
            <a:spLocks noChangeArrowheads="1"/>
          </p:cNvSpPr>
          <p:nvPr/>
        </p:nvSpPr>
        <p:spPr bwMode="auto">
          <a:xfrm>
            <a:off x="1160463" y="3786188"/>
            <a:ext cx="60372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المساهمة في الارتقاء بالمجتمع نحو الأفضل </a:t>
            </a:r>
          </a:p>
        </p:txBody>
      </p:sp>
      <p:sp>
        <p:nvSpPr>
          <p:cNvPr id="9" name="مربع نص 9"/>
          <p:cNvSpPr txBox="1">
            <a:spLocks noChangeArrowheads="1"/>
          </p:cNvSpPr>
          <p:nvPr/>
        </p:nvSpPr>
        <p:spPr bwMode="auto">
          <a:xfrm>
            <a:off x="1160463" y="4357688"/>
            <a:ext cx="60372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...</a:t>
            </a:r>
          </a:p>
        </p:txBody>
      </p:sp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1485900" y="0"/>
            <a:ext cx="8420100" cy="1143000"/>
          </a:xfrm>
        </p:spPr>
        <p:txBody>
          <a:bodyPr/>
          <a:lstStyle/>
          <a:p>
            <a:pPr algn="ctr">
              <a:defRPr/>
            </a:pPr>
            <a:r>
              <a:rPr lang="ar-SA" dirty="0" smtClean="0">
                <a:solidFill>
                  <a:schemeClr val="accent3">
                    <a:lumMod val="50000"/>
                  </a:schemeClr>
                </a:solidFill>
              </a:rPr>
              <a:t>المسؤولية اتجاه المجتمع ككل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4"/>
          <p:cNvSpPr txBox="1">
            <a:spLocks noChangeArrowheads="1"/>
          </p:cNvSpPr>
          <p:nvPr/>
        </p:nvSpPr>
        <p:spPr bwMode="auto">
          <a:xfrm>
            <a:off x="1779588" y="1408112"/>
            <a:ext cx="70421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لا تزال المسؤولية الاجتماعية لم تنال موافقة الجميع، فيه بين مؤيد ومعارض، ولكل مبرراته </a:t>
            </a:r>
          </a:p>
        </p:txBody>
      </p:sp>
      <p:cxnSp>
        <p:nvCxnSpPr>
          <p:cNvPr id="5" name="رابط مستقيم 6"/>
          <p:cNvCxnSpPr/>
          <p:nvPr/>
        </p:nvCxnSpPr>
        <p:spPr>
          <a:xfrm rot="5400000">
            <a:off x="3380582" y="4428331"/>
            <a:ext cx="3144838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8"/>
          <p:cNvCxnSpPr/>
          <p:nvPr/>
        </p:nvCxnSpPr>
        <p:spPr>
          <a:xfrm>
            <a:off x="1470025" y="3071813"/>
            <a:ext cx="7043738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ربع نص 9"/>
          <p:cNvSpPr txBox="1">
            <a:spLocks noChangeArrowheads="1"/>
          </p:cNvSpPr>
          <p:nvPr/>
        </p:nvSpPr>
        <p:spPr bwMode="auto">
          <a:xfrm>
            <a:off x="5029200" y="2500313"/>
            <a:ext cx="35052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المؤيدون</a:t>
            </a:r>
            <a:r>
              <a:rPr lang="ar-SA"/>
              <a:t>: </a:t>
            </a:r>
            <a:r>
              <a:rPr lang="fr-FR">
                <a:solidFill>
                  <a:srgbClr val="FF0000"/>
                </a:solidFill>
              </a:rPr>
              <a:t>PAUL A.SAMUELSON</a:t>
            </a:r>
            <a:endParaRPr lang="ar-SA">
              <a:solidFill>
                <a:srgbClr val="FF0000"/>
              </a:solidFill>
            </a:endParaRPr>
          </a:p>
          <a:p>
            <a:pPr algn="ctr"/>
            <a:endParaRPr lang="ar-SA" sz="2800"/>
          </a:p>
        </p:txBody>
      </p:sp>
      <p:sp>
        <p:nvSpPr>
          <p:cNvPr id="8" name="مربع نص 10"/>
          <p:cNvSpPr txBox="1">
            <a:spLocks noChangeArrowheads="1"/>
          </p:cNvSpPr>
          <p:nvPr/>
        </p:nvSpPr>
        <p:spPr bwMode="auto">
          <a:xfrm>
            <a:off x="762000" y="2514600"/>
            <a:ext cx="4191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المعارضون:  </a:t>
            </a:r>
            <a:r>
              <a:rPr lang="fr-FR">
                <a:solidFill>
                  <a:srgbClr val="FF0000"/>
                </a:solidFill>
              </a:rPr>
              <a:t>MILTON FRIDMAN</a:t>
            </a:r>
            <a:endParaRPr lang="ar-SA">
              <a:solidFill>
                <a:srgbClr val="FF0000"/>
              </a:solidFill>
            </a:endParaRPr>
          </a:p>
          <a:p>
            <a:endParaRPr lang="ar-SA" sz="2400"/>
          </a:p>
        </p:txBody>
      </p:sp>
      <p:sp>
        <p:nvSpPr>
          <p:cNvPr id="9" name="مربع نص 11"/>
          <p:cNvSpPr txBox="1">
            <a:spLocks noChangeArrowheads="1"/>
          </p:cNvSpPr>
          <p:nvPr/>
        </p:nvSpPr>
        <p:spPr bwMode="auto">
          <a:xfrm>
            <a:off x="5106988" y="3286125"/>
            <a:ext cx="41021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منظمات الأعمال تلحق الأضرار بالبيئة، عليها بمسحها ومسح آثارها</a:t>
            </a:r>
          </a:p>
        </p:txBody>
      </p:sp>
      <p:sp>
        <p:nvSpPr>
          <p:cNvPr id="10" name="مربع نص 12"/>
          <p:cNvSpPr txBox="1">
            <a:spLocks noChangeArrowheads="1"/>
          </p:cNvSpPr>
          <p:nvPr/>
        </p:nvSpPr>
        <p:spPr bwMode="auto">
          <a:xfrm>
            <a:off x="5106988" y="4143375"/>
            <a:ext cx="4102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هي مواطن اعتباري في المجتمع</a:t>
            </a:r>
          </a:p>
        </p:txBody>
      </p:sp>
      <p:sp>
        <p:nvSpPr>
          <p:cNvPr id="11" name="مربع نص 13"/>
          <p:cNvSpPr txBox="1">
            <a:spLocks noChangeArrowheads="1"/>
          </p:cNvSpPr>
          <p:nvPr/>
        </p:nvSpPr>
        <p:spPr bwMode="auto">
          <a:xfrm>
            <a:off x="5184775" y="4714875"/>
            <a:ext cx="4102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تحسين صورة المنظمة</a:t>
            </a:r>
          </a:p>
        </p:txBody>
      </p:sp>
      <p:sp>
        <p:nvSpPr>
          <p:cNvPr id="12" name="مربع نص 14"/>
          <p:cNvSpPr txBox="1">
            <a:spLocks noChangeArrowheads="1"/>
          </p:cNvSpPr>
          <p:nvPr/>
        </p:nvSpPr>
        <p:spPr bwMode="auto">
          <a:xfrm>
            <a:off x="5184775" y="5286375"/>
            <a:ext cx="4102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تقليل تدخل الدولة</a:t>
            </a:r>
          </a:p>
        </p:txBody>
      </p:sp>
      <p:sp>
        <p:nvSpPr>
          <p:cNvPr id="13" name="مربع نص 16"/>
          <p:cNvSpPr txBox="1">
            <a:spLocks noChangeArrowheads="1"/>
          </p:cNvSpPr>
          <p:nvPr/>
        </p:nvSpPr>
        <p:spPr bwMode="auto">
          <a:xfrm>
            <a:off x="696913" y="3357563"/>
            <a:ext cx="4102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تقليل من أرباح المنظمات</a:t>
            </a:r>
          </a:p>
        </p:txBody>
      </p:sp>
      <p:sp>
        <p:nvSpPr>
          <p:cNvPr id="14" name="مربع نص 17"/>
          <p:cNvSpPr txBox="1">
            <a:spLocks noChangeArrowheads="1"/>
          </p:cNvSpPr>
          <p:nvPr/>
        </p:nvSpPr>
        <p:spPr bwMode="auto">
          <a:xfrm>
            <a:off x="696913" y="3929063"/>
            <a:ext cx="41021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منظمات الأعمال لا تملك خبرة في إدارة المشاريع الاجتماعية</a:t>
            </a:r>
          </a:p>
        </p:txBody>
      </p:sp>
      <p:sp>
        <p:nvSpPr>
          <p:cNvPr id="15" name="مربع نص 18"/>
          <p:cNvSpPr txBox="1">
            <a:spLocks noChangeArrowheads="1"/>
          </p:cNvSpPr>
          <p:nvPr/>
        </p:nvSpPr>
        <p:spPr bwMode="auto">
          <a:xfrm>
            <a:off x="696913" y="4786313"/>
            <a:ext cx="4102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منظمات الأعمال تدفع ضرائبها</a:t>
            </a:r>
          </a:p>
        </p:txBody>
      </p:sp>
      <p:sp>
        <p:nvSpPr>
          <p:cNvPr id="16" name="مربع نص 19"/>
          <p:cNvSpPr txBox="1">
            <a:spLocks noChangeArrowheads="1"/>
          </p:cNvSpPr>
          <p:nvPr/>
        </p:nvSpPr>
        <p:spPr bwMode="auto">
          <a:xfrm>
            <a:off x="696913" y="5286375"/>
            <a:ext cx="4102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...</a:t>
            </a:r>
          </a:p>
        </p:txBody>
      </p:sp>
      <p:sp>
        <p:nvSpPr>
          <p:cNvPr id="17" name="عنوان 1"/>
          <p:cNvSpPr>
            <a:spLocks noGrp="1"/>
          </p:cNvSpPr>
          <p:nvPr>
            <p:ph type="title"/>
          </p:nvPr>
        </p:nvSpPr>
        <p:spPr>
          <a:xfrm>
            <a:off x="465138" y="0"/>
            <a:ext cx="9440862" cy="1143000"/>
          </a:xfrm>
        </p:spPr>
        <p:txBody>
          <a:bodyPr/>
          <a:lstStyle/>
          <a:p>
            <a:pPr algn="ctr"/>
            <a:r>
              <a:rPr lang="ar-SA" sz="360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المسؤولية الاجتماعية بين التأييد والمعارضة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</TotalTime>
  <Words>855</Words>
  <Application>Microsoft Office PowerPoint</Application>
  <PresentationFormat>A4 Paper (210x297 mm)‎</PresentationFormat>
  <Paragraphs>174</Paragraphs>
  <Slides>33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34" baseType="lpstr">
      <vt:lpstr>Office Theme</vt:lpstr>
      <vt:lpstr>الشريحة 1</vt:lpstr>
      <vt:lpstr> المحاضرة الرابعة: أخلاقيات الأعمال والمسؤولية  الاجتماعية للمنظمة</vt:lpstr>
      <vt:lpstr>الأهداف</vt:lpstr>
      <vt:lpstr>أخلاقيات الأعمال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مفهوم المسؤولية الاجتماعية</vt:lpstr>
      <vt:lpstr>الشريحة 24</vt:lpstr>
      <vt:lpstr>الشريحة 25</vt:lpstr>
      <vt:lpstr>المسؤولية اتجاه أصحاب المصالح </vt:lpstr>
      <vt:lpstr>الشريحة 27</vt:lpstr>
      <vt:lpstr>الشريحة 28</vt:lpstr>
      <vt:lpstr>الشريحة 29</vt:lpstr>
      <vt:lpstr>الشريحة 30</vt:lpstr>
      <vt:lpstr>المسؤولية اتجاه المجتمع ككل</vt:lpstr>
      <vt:lpstr>المسؤولية الاجتماعية بين التأييد والمعارضة</vt:lpstr>
      <vt:lpstr>الشريحة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vip</cp:lastModifiedBy>
  <cp:revision>115</cp:revision>
  <dcterms:created xsi:type="dcterms:W3CDTF">2009-10-14T19:14:34Z</dcterms:created>
  <dcterms:modified xsi:type="dcterms:W3CDTF">2011-03-12T13:00:44Z</dcterms:modified>
</cp:coreProperties>
</file>