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2" r:id="rId3"/>
    <p:sldId id="308" r:id="rId4"/>
    <p:sldId id="314" r:id="rId5"/>
    <p:sldId id="310" r:id="rId6"/>
    <p:sldId id="315" r:id="rId7"/>
    <p:sldId id="316" r:id="rId8"/>
    <p:sldId id="317" r:id="rId9"/>
    <p:sldId id="318" r:id="rId10"/>
    <p:sldId id="324" r:id="rId11"/>
    <p:sldId id="319" r:id="rId12"/>
    <p:sldId id="320" r:id="rId13"/>
    <p:sldId id="321" r:id="rId14"/>
    <p:sldId id="30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79C"/>
    <a:srgbClr val="D52D26"/>
    <a:srgbClr val="EDBD1F"/>
    <a:srgbClr val="ECA02F"/>
    <a:srgbClr val="D98061"/>
    <a:srgbClr val="8E6334"/>
    <a:srgbClr val="313B4A"/>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00" autoAdjust="0"/>
    <p:restoredTop sz="94664" autoAdjust="0"/>
  </p:normalViewPr>
  <p:slideViewPr>
    <p:cSldViewPr>
      <p:cViewPr>
        <p:scale>
          <a:sx n="90" d="100"/>
          <a:sy n="90" d="100"/>
        </p:scale>
        <p:origin x="-1236" y="1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313023"/>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3700" b="1" dirty="0" smtClean="0">
                <a:latin typeface="AYM Wadiy S_U normal."/>
                <a:cs typeface="Times New Roman" pitchFamily="18" charset="0"/>
              </a:rPr>
              <a:t>الأخلاق الإسلامية وآداب المهنة</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عبد الله الديرشوي </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الثامنة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064568" y="4077072"/>
            <a:ext cx="7704856" cy="1008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rtl="1"/>
            <a:r>
              <a:rPr lang="ar-SA" sz="4400" b="1" dirty="0">
                <a:solidFill>
                  <a:srgbClr val="C00000"/>
                </a:solidFill>
              </a:rPr>
              <a:t>أخلاق المهنة ومدى الحاجة إلى </a:t>
            </a:r>
            <a:r>
              <a:rPr lang="ar-SA" sz="4400" b="1" dirty="0" smtClean="0">
                <a:solidFill>
                  <a:srgbClr val="C00000"/>
                </a:solidFill>
              </a:rPr>
              <a:t>دراستها</a:t>
            </a:r>
            <a:endParaRPr lang="en-US" sz="4400"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الأخلاق الإسلامية وآداب المهنة                                                             المحاضرة الثامنة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89233" y="836712"/>
            <a:ext cx="9270091" cy="5472608"/>
          </a:xfrm>
        </p:spPr>
        <p:txBody>
          <a:bodyPr/>
          <a:lstStyle/>
          <a:p>
            <a:pPr algn="just" rtl="1"/>
            <a:r>
              <a:rPr lang="ar-SA" sz="2800" b="1" u="sng" dirty="0">
                <a:solidFill>
                  <a:srgbClr val="43A79C"/>
                </a:solidFill>
                <a:cs typeface="+mj-cs"/>
              </a:rPr>
              <a:t>تعريف المهنة:</a:t>
            </a:r>
            <a:endParaRPr lang="en-US" sz="2800" b="1" u="sng" dirty="0">
              <a:solidFill>
                <a:srgbClr val="43A79C"/>
              </a:solidFill>
              <a:cs typeface="+mj-cs"/>
            </a:endParaRPr>
          </a:p>
          <a:p>
            <a:pPr algn="just" rtl="1"/>
            <a:r>
              <a:rPr lang="ar-SA" sz="2500" b="1" dirty="0">
                <a:solidFill>
                  <a:srgbClr val="D52D26"/>
                </a:solidFill>
                <a:cs typeface="+mj-cs"/>
              </a:rPr>
              <a:t>المهنَة لغة: </a:t>
            </a:r>
            <a:r>
              <a:rPr lang="ar-SA" sz="2500" b="1" dirty="0">
                <a:cs typeface="+mj-cs"/>
              </a:rPr>
              <a:t>بكسر الميم وفتحها, والفتح أشهر. وتطلق على الخدمة (أو العمل), كما تطلق على الحِذق والمهارة في الخدمة. وبهذا المعنى ورد قول النبي </a:t>
            </a:r>
            <a:r>
              <a:rPr lang="en-US" sz="2500" b="1" dirty="0">
                <a:cs typeface="+mj-cs"/>
                <a:sym typeface="AGA Arabesque"/>
              </a:rPr>
              <a:t></a:t>
            </a:r>
            <a:r>
              <a:rPr lang="ar-SA" sz="2500" b="1" dirty="0">
                <a:cs typeface="+mj-cs"/>
              </a:rPr>
              <a:t>: (ما على أَحَدِكُمْ إن وَجَدَ أو ما على أَحَدِكُمْ إن وَجَدْتُمْ أَنْ يَتَّخِذَ ثَوْبَيْنِ لِيَوْمِ الْجُمُعَةِ سِوَى ثَوْبَيْ مِهْنَتِهِ). أي سوى ثوبي العمل, إذ إن ثوب العمل يكون مبتذلاً, وليس نظيفاً بصورة كافية. وبهذا المعنى أيضاً ورد قول أم المؤمنين عائشة رضي الله عنها, حين سئلت عن مَا كَانَ النَّبِيُّ </a:t>
            </a:r>
            <a:r>
              <a:rPr lang="en-US" sz="2500" b="1" dirty="0">
                <a:cs typeface="+mj-cs"/>
                <a:sym typeface="AGA Arabesque"/>
              </a:rPr>
              <a:t></a:t>
            </a:r>
            <a:r>
              <a:rPr lang="ar-SA" sz="2500" b="1" dirty="0">
                <a:cs typeface="+mj-cs"/>
              </a:rPr>
              <a:t> يَصْنَعُ فِي بَيْتِهِ؟ فقَالَتْ: "كَانَ يَكُونُ فِي مَهْنَةِ أَهْلِهِ تَعْنِي خِدْمَةَ أَهْلِهِ, فَإِذَا حَضَرَتْ الصَّلَاةُ خَرَجَ إِلَى الصَّلَاةِ". وفي حديث آخر قالت: "كان يفعل مَا يَفْعَلُ أَحَدُكُمْ فِي مِهْنَةِ أَهْلِهِ، يَخْصِفُ نَعْلَهُ، وَيَخِيطُ ثَوْبَهُ، وَيَرْقَعُ دَلْوَهُ". </a:t>
            </a:r>
            <a:endParaRPr lang="en-US" sz="2500" b="1" dirty="0">
              <a:cs typeface="+mj-cs"/>
            </a:endParaRPr>
          </a:p>
          <a:p>
            <a:pPr algn="just" rtl="1"/>
            <a:r>
              <a:rPr lang="ar-SA" sz="2500" b="1" dirty="0">
                <a:solidFill>
                  <a:srgbClr val="D52D26"/>
                </a:solidFill>
                <a:cs typeface="+mj-cs"/>
              </a:rPr>
              <a:t>إلا أن المهنة خُصِّصت في الاصطلاح المعاصر: </a:t>
            </a:r>
            <a:r>
              <a:rPr lang="ar-SA" sz="2500" b="1" dirty="0">
                <a:cs typeface="+mj-cs"/>
              </a:rPr>
              <a:t>بمجموعة الأعمال والمهارات التي يقوم بها الفرد, ويربط بينها نظام معرفي أكاديمي متخصص, ونظام مهاري سلوكي.</a:t>
            </a:r>
            <a:endParaRPr lang="en-US" sz="2500" b="1" dirty="0">
              <a:cs typeface="+mj-cs"/>
            </a:endParaRPr>
          </a:p>
          <a:p>
            <a:pPr algn="just" rtl="1"/>
            <a:r>
              <a:rPr lang="ar-SA" sz="2500" b="1" dirty="0">
                <a:cs typeface="+mj-cs"/>
              </a:rPr>
              <a:t>أو: عملٌ راقٍ يجمع بين المعرفة الأكاديمية المتخصصة, والخبرة التطبيقية لها في الميدان. كالطب, والهندسة, والتدريس, والمحاسبة, والقضاء. </a:t>
            </a:r>
            <a:endParaRPr lang="en-US" sz="2500" b="1" dirty="0">
              <a:cs typeface="+mj-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126" y="116632"/>
            <a:ext cx="8915400" cy="6480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smtClean="0"/>
              <a:t>الأخلاق الإسلامية وآداب المهنة                                                             المحاضرة الثامنة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الثامنة</a:t>
            </a:r>
            <a:endParaRPr lang="ar-SA" sz="2000" b="1" dirty="0">
              <a:solidFill>
                <a:srgbClr val="EDBD1F"/>
              </a:solidFill>
            </a:endParaRPr>
          </a:p>
        </p:txBody>
      </p:sp>
      <p:sp>
        <p:nvSpPr>
          <p:cNvPr id="3" name="عنصر نائب للمحتوى 2"/>
          <p:cNvSpPr>
            <a:spLocks noGrp="1"/>
          </p:cNvSpPr>
          <p:nvPr>
            <p:ph sz="half" idx="13"/>
          </p:nvPr>
        </p:nvSpPr>
        <p:spPr>
          <a:xfrm>
            <a:off x="200472" y="836712"/>
            <a:ext cx="9433048" cy="5544616"/>
          </a:xfrm>
        </p:spPr>
        <p:txBody>
          <a:bodyPr/>
          <a:lstStyle/>
          <a:p>
            <a:pPr algn="just"/>
            <a:r>
              <a:rPr lang="ar-SA" sz="2500" b="1" dirty="0">
                <a:solidFill>
                  <a:srgbClr val="43A79C"/>
                </a:solidFill>
              </a:rPr>
              <a:t>مرادفات لفظ المهنة: </a:t>
            </a:r>
            <a:r>
              <a:rPr lang="ar-SA" sz="2500" b="1" dirty="0"/>
              <a:t>هناك ألفاظ قريبة في معناها من المهنة من مثل: الحرفة والصنعة والعمل والوظيفة .. إلا أن بينها بعض الفوارق, وفيما يلي بيانها: </a:t>
            </a:r>
            <a:endParaRPr lang="en-US" sz="2500" b="1" dirty="0"/>
          </a:p>
          <a:p>
            <a:pPr lvl="0" algn="just"/>
            <a:r>
              <a:rPr lang="ar-SA" sz="2500" b="1" dirty="0" smtClean="0">
                <a:solidFill>
                  <a:srgbClr val="43A79C"/>
                </a:solidFill>
              </a:rPr>
              <a:t>الحرفة:</a:t>
            </a:r>
            <a:r>
              <a:rPr lang="ar-SA" sz="2500" b="1" dirty="0">
                <a:solidFill>
                  <a:srgbClr val="43A79C"/>
                </a:solidFill>
              </a:rPr>
              <a:t> </a:t>
            </a:r>
            <a:r>
              <a:rPr lang="ar-SA" sz="2500" b="1" u="sng" dirty="0" smtClean="0">
                <a:solidFill>
                  <a:srgbClr val="D52D26"/>
                </a:solidFill>
              </a:rPr>
              <a:t>لغةً</a:t>
            </a:r>
            <a:r>
              <a:rPr lang="ar-SA" sz="2500" b="1" u="sng" dirty="0">
                <a:solidFill>
                  <a:srgbClr val="D52D26"/>
                </a:solidFill>
              </a:rPr>
              <a:t>: </a:t>
            </a:r>
            <a:r>
              <a:rPr lang="ar-SA" sz="2500" b="1" dirty="0"/>
              <a:t>بالكسر؛ الصنعة, أو وسيلَةُ الكسْب التي يرتزق منها سواءٌ أكانت زراعةً أم صناعةً أم تجارةً أم غيرها. ويُقَال: حرفته أن يفعل كذا. أي؛ دأبه وديدنه. سميت حرفةً؛ لأنه مُنْحرِف إليها. والاحتراف: الاكتساب. والحرفِي: الشَّخْص الَّذِي يكسب عيشه بالعَمَلِ فِي حِرْفَة بصفة مستمرة ومنتظمة. وبهذا المعنى ورد عن أبي بكر </a:t>
            </a:r>
            <a:r>
              <a:rPr lang="en-US" sz="2500" b="1" dirty="0">
                <a:sym typeface="AGA Arabesque"/>
              </a:rPr>
              <a:t></a:t>
            </a:r>
            <a:r>
              <a:rPr lang="ar-SA" sz="2500" b="1" dirty="0"/>
              <a:t> لما استُخْلِف, وكان تاجراً, فأراد أن يخرج لتجارته, فقال له عمر </a:t>
            </a:r>
            <a:r>
              <a:rPr lang="en-US" sz="2500" b="1" dirty="0">
                <a:sym typeface="AGA Arabesque"/>
              </a:rPr>
              <a:t></a:t>
            </a:r>
            <a:r>
              <a:rPr lang="ar-SA" sz="2500" b="1" dirty="0"/>
              <a:t> : إلى أين؟ قال: أحترف لأهلي. قال: ومن لمصالح المسلمين وإدارة شؤونهم! ارجع ويُصرف لك من بيت المال حاجتك. فرجع, فجعلوا له ألفين. فقال: </a:t>
            </a:r>
            <a:r>
              <a:rPr lang="ar-SA" sz="2500" b="1" dirty="0" err="1"/>
              <a:t>زيدوني</a:t>
            </a:r>
            <a:r>
              <a:rPr lang="ar-SA" sz="2500" b="1" dirty="0"/>
              <a:t> فإن لي عيالاً, وقد شغلتموني عن التجارة, فزادوه خمسمائة. وقال أَبُو بَكْرٍ </a:t>
            </a:r>
            <a:r>
              <a:rPr lang="en-US" sz="2500" b="1" dirty="0">
                <a:sym typeface="AGA Arabesque"/>
              </a:rPr>
              <a:t></a:t>
            </a:r>
            <a:r>
              <a:rPr lang="ar-SA" sz="2500" b="1" dirty="0"/>
              <a:t> "لقد علِمَ قومي أنَّ حِرْفتي لم تَكُنْ تَعْجِزُ عن مَئُونَةِ أهلي, وَشُغِلْتُ بأمر المسلمينَ, فسيأْكُلُ آلُ أَبِي بَكْرٍ من هذا المالِ, ويَحتَرِفُ –أي أبو بكر- لِلْمُسْلِمِينَ فِيهِ". فعملُ أبي بكر </a:t>
            </a:r>
            <a:r>
              <a:rPr lang="en-US" sz="2500" b="1" dirty="0">
                <a:sym typeface="AGA Arabesque"/>
              </a:rPr>
              <a:t></a:t>
            </a:r>
            <a:r>
              <a:rPr lang="ar-SA" sz="2500" b="1" dirty="0"/>
              <a:t> كان في التجارة, وقد سماه حرفة. ومثل ذلك حرفة الخياطة والحلاقة </a:t>
            </a:r>
            <a:r>
              <a:rPr lang="ar-SA" sz="2500" b="1" dirty="0" smtClean="0"/>
              <a:t>والصباغة.</a:t>
            </a:r>
            <a:r>
              <a:rPr lang="ar-SA" sz="2500" b="1" dirty="0"/>
              <a:t> </a:t>
            </a:r>
            <a:r>
              <a:rPr lang="ar-SA" sz="2500" b="1" u="sng" dirty="0" smtClean="0">
                <a:solidFill>
                  <a:srgbClr val="D52D26"/>
                </a:solidFill>
              </a:rPr>
              <a:t>وجرى </a:t>
            </a:r>
            <a:r>
              <a:rPr lang="ar-SA" sz="2500" b="1" u="sng" dirty="0">
                <a:solidFill>
                  <a:srgbClr val="D52D26"/>
                </a:solidFill>
              </a:rPr>
              <a:t>العرف المعاصر على إطلاقها </a:t>
            </a:r>
            <a:r>
              <a:rPr lang="ar-SA" sz="2500" b="1" dirty="0"/>
              <a:t>على الأعمال اليدوية التي تحتاج إلى تدريب قصير, سواءٌ أكان العمل بآلة أم بغير آلة.</a:t>
            </a:r>
            <a:endParaRPr lang="en-US" sz="25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903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smtClean="0">
                <a:solidFill>
                  <a:srgbClr val="EDBD1F"/>
                </a:solidFill>
              </a:rPr>
              <a:t>الأخلاق الإسلامية وآداب المهنة                                                             المحاضرة الثامنة</a:t>
            </a:r>
            <a:endParaRPr lang="en-US" sz="2000" dirty="0">
              <a:solidFill>
                <a:srgbClr val="EDBD1F"/>
              </a:solidFill>
            </a:endParaRPr>
          </a:p>
        </p:txBody>
      </p:sp>
      <p:sp>
        <p:nvSpPr>
          <p:cNvPr id="8" name="Content Placeholder 4"/>
          <p:cNvSpPr>
            <a:spLocks noGrp="1"/>
          </p:cNvSpPr>
          <p:nvPr>
            <p:ph sz="half" idx="13"/>
          </p:nvPr>
        </p:nvSpPr>
        <p:spPr>
          <a:xfrm>
            <a:off x="200472" y="908720"/>
            <a:ext cx="9433048" cy="5400600"/>
          </a:xfrm>
        </p:spPr>
        <p:txBody>
          <a:bodyPr/>
          <a:lstStyle/>
          <a:p>
            <a:pPr lvl="0" algn="just"/>
            <a:r>
              <a:rPr lang="ar-SA" sz="2400" b="1" u="sng" dirty="0" smtClean="0">
                <a:solidFill>
                  <a:srgbClr val="43A79C"/>
                </a:solidFill>
              </a:rPr>
              <a:t>الصنعة: </a:t>
            </a:r>
            <a:r>
              <a:rPr lang="ar-SA" sz="2400" b="1" dirty="0" smtClean="0"/>
              <a:t>تُطلق </a:t>
            </a:r>
            <a:r>
              <a:rPr lang="ar-SA" sz="2400" b="1" dirty="0"/>
              <a:t>الصنعة في اللغة على ترتيب العمل وإحْكامه على النحو الذي تعلمه, وبما يوصله إلى المقصود منه. فالنجار صانع؛ لأنه قد سبق علمه بما يريد عمله من سرير أو باب, وكذا سبق علمه بالأسباب التي توصله إلى المقصود منه, بخلاف التاجر فإنه لا يسمى صانعاً؛ لأنه لا يعلم ما إذا كان سيصل إلى ما يريده من ربحٍ, أم لا. </a:t>
            </a:r>
            <a:endParaRPr lang="en-US" sz="2400" b="1" dirty="0"/>
          </a:p>
          <a:p>
            <a:pPr lvl="0" algn="just"/>
            <a:r>
              <a:rPr lang="ar-SA" sz="2400" b="1" u="sng" dirty="0">
                <a:solidFill>
                  <a:srgbClr val="43A79C"/>
                </a:solidFill>
              </a:rPr>
              <a:t>العمل: </a:t>
            </a:r>
            <a:r>
              <a:rPr lang="ar-SA" sz="2400" b="1" dirty="0" smtClean="0"/>
              <a:t>يُطلق </a:t>
            </a:r>
            <a:r>
              <a:rPr lang="ar-SA" sz="2400" b="1" dirty="0"/>
              <a:t>العمل لغةً على الفعل سواءٌ أكان ذهنياً أم بدنياً, وسواءٌ أكان عن قصد وفكر, أم لا, وسواءٌ أصدر من الإنسان أو الحيوان, فالثور الذي يحرث الأرض يعمل, والطائر الذي يبني لنفسه عُشاً يعمل, وسواءٌ أصدر لمرة واحدةٍ أم تكرر. </a:t>
            </a:r>
            <a:endParaRPr lang="en-US" sz="2400" b="1" dirty="0"/>
          </a:p>
          <a:p>
            <a:pPr algn="just"/>
            <a:r>
              <a:rPr lang="ar-SA" sz="2400" b="1" dirty="0"/>
              <a:t>ومن هنا فإن المهنة والحرفة والصنعة وغيرها مما فيه ممارسة لفعلٍ يسمى عملاً, وكذلك يُطلق على العبادة عملاً, بدنية كانت كالصلاة والحج, أو قلبية كالتواضع والأمانة والرياء والحسد. </a:t>
            </a:r>
            <a:endParaRPr lang="en-US" sz="2400" b="1" dirty="0"/>
          </a:p>
          <a:p>
            <a:pPr algn="just"/>
            <a:r>
              <a:rPr lang="ar-SA" sz="2400" b="1" dirty="0"/>
              <a:t>والخلاصة أن العمل أعم, والصنعة والمهنة والحرفة أخص. فكل صنعةٍ أو حرفةٍ أو مهنةٍ عملٌ، وليس كل عملٍ صنعةً أو حرفةً أو مهنةً. </a:t>
            </a:r>
            <a:endParaRPr lang="en-US" sz="2400" b="1" dirty="0"/>
          </a:p>
          <a:p>
            <a:pPr lvl="0" algn="just"/>
            <a:r>
              <a:rPr lang="ar-SA" sz="2400" b="1" u="sng" dirty="0" smtClean="0">
                <a:solidFill>
                  <a:srgbClr val="43A79C"/>
                </a:solidFill>
              </a:rPr>
              <a:t>الوظيفة: </a:t>
            </a:r>
            <a:r>
              <a:rPr lang="ar-SA" sz="2400" b="1" dirty="0"/>
              <a:t>لغةً: ما يُقَدَّرُ من عملٍ أو طعامٍ أو رزقٍ في زمنٍ معيَّن. أو الخدمة المعيَّنة.</a:t>
            </a:r>
            <a:endParaRPr lang="en-US" sz="2400" b="1" dirty="0"/>
          </a:p>
          <a:p>
            <a:pPr algn="just"/>
            <a:r>
              <a:rPr lang="ar-SA" sz="2400" b="1" dirty="0"/>
              <a:t>وفي الاصطلاح المعاصر: تطلق على العمل الدائم بأجر في شركة أو مؤسسة. </a:t>
            </a:r>
            <a:endParaRPr lang="en-US" sz="2400" b="1"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000" b="1" dirty="0">
                <a:solidFill>
                  <a:srgbClr val="ECA02F"/>
                </a:solidFill>
              </a:rPr>
              <a:t>الأخلاق الإسلامية وآداب المهنة                                                             المحاضرة </a:t>
            </a:r>
            <a:r>
              <a:rPr lang="ar-SA" sz="2000" b="1" dirty="0" smtClean="0">
                <a:solidFill>
                  <a:srgbClr val="EDBD1F"/>
                </a:solidFill>
              </a:rPr>
              <a:t>الثامنة</a:t>
            </a:r>
            <a:endParaRPr lang="ar-SA" sz="2000" b="1" dirty="0">
              <a:solidFill>
                <a:srgbClr val="ECA02F"/>
              </a:solidFill>
            </a:endParaRPr>
          </a:p>
        </p:txBody>
      </p:sp>
      <p:sp>
        <p:nvSpPr>
          <p:cNvPr id="3" name="عنصر نائب للمحتوى 2"/>
          <p:cNvSpPr>
            <a:spLocks noGrp="1"/>
          </p:cNvSpPr>
          <p:nvPr>
            <p:ph sz="half" idx="13"/>
          </p:nvPr>
        </p:nvSpPr>
        <p:spPr>
          <a:xfrm>
            <a:off x="344488" y="836712"/>
            <a:ext cx="9217024" cy="5544616"/>
          </a:xfrm>
        </p:spPr>
        <p:txBody>
          <a:bodyPr/>
          <a:lstStyle/>
          <a:p>
            <a:r>
              <a:rPr lang="ar-SA" b="1" u="sng" dirty="0">
                <a:solidFill>
                  <a:srgbClr val="43A79C"/>
                </a:solidFill>
              </a:rPr>
              <a:t>مكانة المهنة (أو الكسب) في الشرع:</a:t>
            </a:r>
            <a:endParaRPr lang="en-US" u="sng" dirty="0">
              <a:solidFill>
                <a:srgbClr val="43A79C"/>
              </a:solidFill>
            </a:endParaRPr>
          </a:p>
          <a:p>
            <a:pPr algn="just"/>
            <a:r>
              <a:rPr lang="ar-SA" sz="2500" b="1" dirty="0"/>
              <a:t>وردت نصوصٌ كثيرة في كتاب الله تعالى, وفي سنة رسول الله </a:t>
            </a:r>
            <a:r>
              <a:rPr lang="en-US" sz="2500" b="1" dirty="0">
                <a:sym typeface="AGA Arabesque"/>
              </a:rPr>
              <a:t></a:t>
            </a:r>
            <a:r>
              <a:rPr lang="ar-SA" sz="2500" b="1" dirty="0"/>
              <a:t>, في الحث على الاحتراف والتكسب, وإعلاء شأنه, كما أفادت الأحاديث الصحيحة أن نبينا وإخوانه من الأنبياء الكرام عليهم الصلاة والسلام قد مارسوا مختلف المهن من تجارة ورعي وزراعة وخياطة وحدادة وغيرها. قال تعالى عن نبيه داود </a:t>
            </a:r>
            <a:r>
              <a:rPr lang="en-US" sz="2500" b="1" dirty="0">
                <a:sym typeface="AGA Arabesque"/>
              </a:rPr>
              <a:t></a:t>
            </a:r>
            <a:r>
              <a:rPr lang="ar-SA" sz="2500" b="1" dirty="0"/>
              <a:t> : {وَعَلَّمْنَاهُ صَنْعَةَ لَبُوسٍ لَكُمْ لِتُحْصِنَكُمْ مِنْ بَأْسِكُمْ فَهَلْ أَنْتُمْ شَاكِرُونَ} (الأنبياء: 80) واللبوس: الدروع. وقال </a:t>
            </a:r>
            <a:r>
              <a:rPr lang="en-US" sz="2500" b="1" dirty="0">
                <a:sym typeface="AGA Arabesque"/>
              </a:rPr>
              <a:t></a:t>
            </a:r>
            <a:r>
              <a:rPr lang="ar-SA" sz="2500" b="1" dirty="0"/>
              <a:t> : (ما أكل أحدٌ طعاماً قط خيراً من أن يأكل من عمل يده, وإن نبي الله داود كان يأكل من عمل يده), "والحِكْمَةُ فِي تَخْصِيصِ دَاوُدَ </a:t>
            </a:r>
            <a:r>
              <a:rPr lang="en-US" sz="2500" b="1" dirty="0">
                <a:sym typeface="AGA Arabesque"/>
              </a:rPr>
              <a:t></a:t>
            </a:r>
            <a:r>
              <a:rPr lang="ar-SA" sz="2500" b="1" dirty="0"/>
              <a:t> بِالذِّكْرِ أَنَّ اقْتِصَارَهُ فِي أَكْلِهِ عَلَى مَا يَعْمَلُهُ بِيَدِهِ لَمْ يَكُنْ مِنَ الْحَاجَةِ؛ لِأَنَّهُ كَانَ خَلِيفَةً فِي الْأَرْضِ كَمَا قَالَ اللَّهُ تَعَالَى, وَإِنَّمَا ابْتَغَى الْأَكْلَ مِنْ طَرِيقِ الْأَفْضَلِ, وَلِهَذَا أَوْرَدَ النَّبِيُّ </a:t>
            </a:r>
            <a:r>
              <a:rPr lang="en-US" sz="2500" b="1" dirty="0">
                <a:sym typeface="AGA Arabesque"/>
              </a:rPr>
              <a:t></a:t>
            </a:r>
            <a:r>
              <a:rPr lang="ar-SA" sz="2500" b="1" dirty="0"/>
              <a:t> قِصَّتَهُ فِي مَقَامِ الِاحْتِجَاجِ بِهَا عَلَى مَا قَدَّمَهُ مِنْ أَنَّ خَيْرَ الْكَسْبِ عَمَلُ الْيَدِ". وقال </a:t>
            </a:r>
            <a:r>
              <a:rPr lang="en-US" sz="2500" b="1" dirty="0">
                <a:sym typeface="AGA Arabesque"/>
              </a:rPr>
              <a:t></a:t>
            </a:r>
            <a:r>
              <a:rPr lang="ar-SA" sz="2500" b="1" dirty="0"/>
              <a:t>: (ما بَعَثَ اللَّهُ نَبِيًّا إِلَّا رَعَى الغَنَمَ)، فَقَالَ أَصْحَابُهُ: وَأَنْتَ؟ فَقَالَ: (نَعَمْ، كُنْتُ أَرْعَاهَا عَلَى قَرَارِيطَ لِأَهْلِ مَكَّةَ), وقال </a:t>
            </a:r>
            <a:r>
              <a:rPr lang="en-US" sz="2500" b="1" dirty="0">
                <a:sym typeface="AGA Arabesque"/>
              </a:rPr>
              <a:t></a:t>
            </a:r>
            <a:r>
              <a:rPr lang="ar-SA" sz="2500" b="1" dirty="0"/>
              <a:t> أيضاً: (كان زكريا </a:t>
            </a:r>
            <a:r>
              <a:rPr lang="en-US" sz="2500" b="1" dirty="0">
                <a:sym typeface="AGA Arabesque"/>
              </a:rPr>
              <a:t></a:t>
            </a:r>
            <a:r>
              <a:rPr lang="ar-SA" sz="2500" b="1" dirty="0"/>
              <a:t> نجاراً</a:t>
            </a:r>
            <a:r>
              <a:rPr lang="ar-SA" sz="2500" b="1" dirty="0" smtClean="0"/>
              <a:t>).</a:t>
            </a:r>
            <a:endParaRPr lang="en-US" sz="25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868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الثامنة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217024" cy="5688632"/>
          </a:xfrm>
        </p:spPr>
        <p:txBody>
          <a:bodyPr/>
          <a:lstStyle/>
          <a:p>
            <a:pPr algn="just"/>
            <a:r>
              <a:rPr lang="ar-SA" sz="2400" b="1" dirty="0">
                <a:cs typeface="+mj-cs"/>
              </a:rPr>
              <a:t>وقال </a:t>
            </a:r>
            <a:r>
              <a:rPr lang="en-US" sz="2400" b="1" dirty="0">
                <a:cs typeface="+mj-cs"/>
                <a:sym typeface="AGA Arabesque"/>
              </a:rPr>
              <a:t></a:t>
            </a:r>
            <a:r>
              <a:rPr lang="ar-SA" sz="2400" b="1" dirty="0">
                <a:cs typeface="+mj-cs"/>
              </a:rPr>
              <a:t> في الحث على العمل في الزراعة: (ما من مسلم يغرس غرساً أو يزرع زرعاً فيأكل منه طيرٌ أو إنسان أو بهيمة إلا كان له به صدقة). </a:t>
            </a:r>
            <a:endParaRPr lang="en-US" sz="2400" b="1" dirty="0">
              <a:cs typeface="+mj-cs"/>
            </a:endParaRPr>
          </a:p>
          <a:p>
            <a:pPr algn="just"/>
            <a:r>
              <a:rPr lang="ar-SA" sz="2400" b="1" dirty="0">
                <a:cs typeface="+mj-cs"/>
              </a:rPr>
              <a:t>ويقول عمر </a:t>
            </a:r>
            <a:r>
              <a:rPr lang="en-US" sz="2400" b="1" dirty="0">
                <a:cs typeface="+mj-cs"/>
                <a:sym typeface="AGA Arabesque"/>
              </a:rPr>
              <a:t></a:t>
            </a:r>
            <a:r>
              <a:rPr lang="ar-SA" sz="2400" b="1" dirty="0">
                <a:cs typeface="+mj-cs"/>
              </a:rPr>
              <a:t> : "إني لأرى الرجل فيعجبني، فأقول: هل له حرفة؟ فإن قالوا: لا؛ سقط من عيني". </a:t>
            </a:r>
            <a:endParaRPr lang="ar-SA" sz="2400" b="1" dirty="0" smtClean="0">
              <a:cs typeface="+mj-cs"/>
            </a:endParaRPr>
          </a:p>
          <a:p>
            <a:pPr algn="just"/>
            <a:r>
              <a:rPr lang="ar-SA" sz="2400" b="1" dirty="0">
                <a:cs typeface="+mj-cs"/>
              </a:rPr>
              <a:t>فالشريعة حثت على التكسب, ورفعت من شأنه. بل دلت مبادئ الشريعة وقواعدها على أنه واجبٌ شرعاً من حيثُ الجملة. يقول الراغب الأصفهاني رحمه الله: "التكسب في الدنيا وإنْ كان معدوداً من المباحات من وجهٍ، فإنه من الواجبات من وجهٍ، وذلك أنه لما لم يكن للإنسان الاستقلالُ بالعبادة إلَّا بإزالة ضروريات حياته، فإزالتها واجبةٌ، لأن كل ما لا يتم الواجبُ إلَّا به فواجبٌ كوجوبه, وإذا لم يكن له إلى إزالة ضرورياته سبيل إلا بأخذ تعب من الناس فلا بد إذًا أن يعوضهم تعباً من عمله وإلَّا كان ظالمًا". ويقول شيخ الإسلام ابن تيمية رحمه الله: "قال غيرُ واحدٍ من الفُقهاءِ من أصحابِ الشافعي وأحمد بن حنبل وغيرهم: كأبي حامِدٍ الغزالي؛ وأبي الفرج بن الجوزي وغيرهم: أنَّ هذه الصناعاتِ فرضٌ على الكفايةِ؛ فإنَّهُ لا تَتمُّ مصلحةُ النَّاسِ إلَّا بها ... فإذا كان النَّاسُ محتاجينَ إلى فلاحة قومٍ أو نساجتهم أو بنائهم صارَ هذا العملُ واجباً يُجبرهم ولي الأمر عليه إذا امتنعوا عنه بعوض المثل". </a:t>
            </a:r>
            <a:endParaRPr lang="en-US" sz="24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4956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الثامنة</a:t>
            </a:r>
            <a:endParaRPr lang="ar-SA" sz="2000" dirty="0">
              <a:solidFill>
                <a:srgbClr val="ECA02F"/>
              </a:solidFill>
            </a:endParaRPr>
          </a:p>
        </p:txBody>
      </p:sp>
      <p:sp>
        <p:nvSpPr>
          <p:cNvPr id="3" name="عنصر نائب للمحتوى 2"/>
          <p:cNvSpPr>
            <a:spLocks noGrp="1"/>
          </p:cNvSpPr>
          <p:nvPr>
            <p:ph sz="half" idx="13"/>
          </p:nvPr>
        </p:nvSpPr>
        <p:spPr>
          <a:xfrm>
            <a:off x="200472" y="836712"/>
            <a:ext cx="9433048" cy="5289453"/>
          </a:xfrm>
        </p:spPr>
        <p:txBody>
          <a:bodyPr/>
          <a:lstStyle/>
          <a:p>
            <a:r>
              <a:rPr lang="ar-SA" b="1" u="sng" dirty="0">
                <a:solidFill>
                  <a:srgbClr val="43A79C"/>
                </a:solidFill>
              </a:rPr>
              <a:t>تعريف أخلاق المهنة: </a:t>
            </a:r>
            <a:endParaRPr lang="en-US" b="1" u="sng" dirty="0">
              <a:solidFill>
                <a:srgbClr val="43A79C"/>
              </a:solidFill>
            </a:endParaRPr>
          </a:p>
          <a:p>
            <a:r>
              <a:rPr lang="ar-SA" sz="2600" b="1" dirty="0"/>
              <a:t>عرفها بعض المعاصرين بقوله: "مجموعة القيم والأعراف والتقاليد التي يتعارف عليها أفراد مهنة حول ما هو خير وعدل في نظرهم, وما يعتبرونه أساساً لتعاملهم وتنظيم أمورهم وسلوكهم في إطار المهنة". </a:t>
            </a:r>
            <a:endParaRPr lang="en-US" sz="2600" b="1" dirty="0"/>
          </a:p>
          <a:p>
            <a:r>
              <a:rPr lang="ar-SA" sz="2600" b="1" u="sng" dirty="0">
                <a:solidFill>
                  <a:srgbClr val="43A79C"/>
                </a:solidFill>
              </a:rPr>
              <a:t>الفرق بين أخلاق المهنة وأنظمتها: </a:t>
            </a:r>
            <a:endParaRPr lang="en-US" sz="2600" b="1" u="sng" dirty="0">
              <a:solidFill>
                <a:srgbClr val="43A79C"/>
              </a:solidFill>
            </a:endParaRPr>
          </a:p>
          <a:p>
            <a:r>
              <a:rPr lang="ar-SA" sz="2600" b="1" dirty="0"/>
              <a:t>تُعَرَّف أنظمة المهنة بأنها: القوانين والتشريعات التي تحدد وتنظم عمل الممارسين للمهنة. وهذا يعني: </a:t>
            </a:r>
            <a:endParaRPr lang="en-US" sz="2600" b="1" dirty="0"/>
          </a:p>
          <a:p>
            <a:pPr lvl="0"/>
            <a:r>
              <a:rPr lang="ar-SA" sz="2600" b="1" dirty="0" smtClean="0"/>
              <a:t>1- أن </a:t>
            </a:r>
            <a:r>
              <a:rPr lang="ar-SA" sz="2600" b="1" dirty="0"/>
              <a:t>أنظمة المهنة تهتم بما يجب فعله فحسب, وأما أخلاق المهنة فتهتم بما ينبغي فعله، وبما يُجَمِّل صورته أمام الآخرين, وبما يُكسبه ثقتهم واحترامهم.</a:t>
            </a:r>
            <a:endParaRPr lang="en-US" sz="2600" b="1" dirty="0"/>
          </a:p>
          <a:p>
            <a:pPr lvl="0"/>
            <a:r>
              <a:rPr lang="ar-SA" sz="2600" b="1" dirty="0" smtClean="0"/>
              <a:t>2- مخالف </a:t>
            </a:r>
            <a:r>
              <a:rPr lang="ar-SA" sz="2600" b="1" dirty="0"/>
              <a:t>أنظمة المهنة يستحق العقوبة المنصوصة عليها في اللوائح, وأما مخالف أخلاق المهنة فيستحق اللوم والعتاب, وقد يصل إلى العقوبة</a:t>
            </a:r>
            <a:r>
              <a:rPr lang="ar-SA" sz="2600" b="1" dirty="0" smtClean="0"/>
              <a:t>.</a:t>
            </a:r>
            <a:endParaRPr lang="en-US" sz="26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06885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الثامنة</a:t>
            </a:r>
            <a:endParaRPr lang="ar-SA" sz="2000" dirty="0">
              <a:solidFill>
                <a:srgbClr val="EDBD1F"/>
              </a:solidFill>
            </a:endParaRPr>
          </a:p>
        </p:txBody>
      </p:sp>
      <p:sp>
        <p:nvSpPr>
          <p:cNvPr id="3" name="عنصر نائب للمحتوى 2"/>
          <p:cNvSpPr>
            <a:spLocks noGrp="1"/>
          </p:cNvSpPr>
          <p:nvPr>
            <p:ph sz="half" idx="13"/>
          </p:nvPr>
        </p:nvSpPr>
        <p:spPr>
          <a:xfrm>
            <a:off x="200472" y="836712"/>
            <a:ext cx="9433048" cy="5976664"/>
          </a:xfrm>
        </p:spPr>
        <p:txBody>
          <a:bodyPr/>
          <a:lstStyle/>
          <a:p>
            <a:pPr lvl="0" algn="just"/>
            <a:r>
              <a:rPr lang="ar-SA" sz="2500" b="1" u="sng" dirty="0">
                <a:solidFill>
                  <a:srgbClr val="43A79C"/>
                </a:solidFill>
                <a:cs typeface="+mj-cs"/>
              </a:rPr>
              <a:t>مصادر أخلاق المهنة في الإسلام:</a:t>
            </a:r>
            <a:endParaRPr lang="en-US" sz="2500" b="1" u="sng" dirty="0">
              <a:solidFill>
                <a:srgbClr val="43A79C"/>
              </a:solidFill>
              <a:cs typeface="+mj-cs"/>
            </a:endParaRPr>
          </a:p>
          <a:p>
            <a:pPr algn="just"/>
            <a:r>
              <a:rPr lang="ar-SA" sz="2500" b="1" dirty="0">
                <a:cs typeface="+mj-cs"/>
              </a:rPr>
              <a:t>إن نصوص الشريعة كتاباً وسنةً هي مصدر التكاليف الشرعية عامةً لدى المسلمين بما في ذلك الجانب الأخلاقي. </a:t>
            </a:r>
            <a:r>
              <a:rPr lang="ar-SA" sz="2500" b="1" dirty="0" smtClean="0">
                <a:cs typeface="+mj-cs"/>
              </a:rPr>
              <a:t>وأخلاق </a:t>
            </a:r>
            <a:r>
              <a:rPr lang="ar-SA" sz="2500" b="1" dirty="0">
                <a:cs typeface="+mj-cs"/>
              </a:rPr>
              <a:t>المهنة بصفتها تمثل جانباً من جوانب السلوك الأخلاقي, فإن مصدرها أيضاً هو الشرع, وقد جاءت الشريعة لتأخذ بيد الإنسان إلى الحياة الهانئة الطيبة الآمنة السعيدة, وليعيش في ظلال الإيمان الوارفة, ومن ثمَّ كانت تحثُّ على كل فضيلة, وعلى كل ما هو من مكارم الأخلاق, وعلى إتقان العمل</a:t>
            </a:r>
            <a:r>
              <a:rPr lang="ar-EG" sz="2500" b="1" dirty="0">
                <a:cs typeface="+mj-cs"/>
              </a:rPr>
              <a:t>،</a:t>
            </a:r>
            <a:r>
              <a:rPr lang="ar-SA" sz="2500" b="1" dirty="0">
                <a:cs typeface="+mj-cs"/>
              </a:rPr>
              <a:t> وعلى بذل النصيحة للآخرين والسعي فيما ينفعهم, وعلى مراقبة الله عز وجل في كل شؤون الحياة. ونصوص الشرع في ذلك كثيرة, </a:t>
            </a:r>
            <a:r>
              <a:rPr lang="ar-SA" sz="2500" b="1" dirty="0" smtClean="0">
                <a:cs typeface="+mj-cs"/>
              </a:rPr>
              <a:t>منها قوله تعالى</a:t>
            </a:r>
            <a:r>
              <a:rPr lang="ar-SA" sz="2500" b="1" dirty="0">
                <a:cs typeface="+mj-cs"/>
              </a:rPr>
              <a:t>: {مَنْ عَمِلَ صَالِحاً مِنْ ذَكَرٍ أَوْ أُنْثَى وَهُوَ مُؤْمِنٌ فَلَنُحْيِيَنَّهُ حَيَاةً </a:t>
            </a:r>
            <a:r>
              <a:rPr lang="ar-SA" sz="2500" b="1" dirty="0" smtClean="0">
                <a:cs typeface="+mj-cs"/>
              </a:rPr>
              <a:t>طَيِّبَةً} </a:t>
            </a:r>
            <a:r>
              <a:rPr lang="ar-SA" sz="2500" b="1" dirty="0">
                <a:cs typeface="+mj-cs"/>
              </a:rPr>
              <a:t>(النحل:97), ويقول الرسول </a:t>
            </a:r>
            <a:r>
              <a:rPr lang="en-US" sz="2500" b="1" dirty="0">
                <a:cs typeface="+mj-cs"/>
                <a:sym typeface="AGA Arabesque"/>
              </a:rPr>
              <a:t></a:t>
            </a:r>
            <a:r>
              <a:rPr lang="ar-SA" sz="2500" b="1" dirty="0">
                <a:cs typeface="+mj-cs"/>
              </a:rPr>
              <a:t> : (إنما بعثت لأتمم صالح الأخلاق). </a:t>
            </a:r>
            <a:endParaRPr lang="en-US" sz="2500" b="1" dirty="0">
              <a:cs typeface="+mj-cs"/>
            </a:endParaRPr>
          </a:p>
          <a:p>
            <a:pPr algn="just"/>
            <a:r>
              <a:rPr lang="ar-EG" sz="2500" b="1" dirty="0">
                <a:cs typeface="+mj-cs"/>
              </a:rPr>
              <a:t>و</a:t>
            </a:r>
            <a:r>
              <a:rPr lang="ar-SA" sz="2500" b="1" dirty="0">
                <a:cs typeface="+mj-cs"/>
              </a:rPr>
              <a:t>كون الشرع مصدر أخلاق المهنة لا يعني المنع </a:t>
            </a:r>
            <a:r>
              <a:rPr lang="ar-EG" sz="2500" b="1" dirty="0">
                <a:cs typeface="+mj-cs"/>
              </a:rPr>
              <a:t>من </a:t>
            </a:r>
            <a:r>
              <a:rPr lang="ar-SA" sz="2500" b="1" dirty="0">
                <a:cs typeface="+mj-cs"/>
              </a:rPr>
              <a:t>الاستفادة مما هو متوافر لدى الآخرين من أنظمة وتشريعات نافعة, فلوائح آداب المهنة التي تصدرها النقابات والتنظيمات المهنية والتي تضع القواعد المناسبة لممارسات السلوك تجاه الأطراف المختلفة (من عملاء وزملاء المهنة ورؤساء ومرؤوسين) محل قبول وترحيب </a:t>
            </a:r>
            <a:r>
              <a:rPr lang="ar-EG" sz="2500" b="1" dirty="0">
                <a:cs typeface="+mj-cs"/>
              </a:rPr>
              <a:t>ما لم</a:t>
            </a:r>
            <a:r>
              <a:rPr lang="ar-SA" sz="2500" b="1" dirty="0">
                <a:cs typeface="+mj-cs"/>
              </a:rPr>
              <a:t> تكن مصادمةً للشرع, فالحكمة ضالة المؤمن, وحيثما وجدها كان أحق بها.</a:t>
            </a:r>
            <a:endParaRPr lang="en-US" sz="25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3194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الثامنة</a:t>
            </a:r>
            <a:endParaRPr lang="ar-SA" sz="2000" dirty="0">
              <a:solidFill>
                <a:srgbClr val="EDBD1F"/>
              </a:solidFill>
            </a:endParaRPr>
          </a:p>
        </p:txBody>
      </p:sp>
      <p:sp>
        <p:nvSpPr>
          <p:cNvPr id="3" name="عنصر نائب للمحتوى 2"/>
          <p:cNvSpPr>
            <a:spLocks noGrp="1"/>
          </p:cNvSpPr>
          <p:nvPr>
            <p:ph sz="half" idx="13"/>
          </p:nvPr>
        </p:nvSpPr>
        <p:spPr>
          <a:xfrm>
            <a:off x="272480" y="836712"/>
            <a:ext cx="9289032" cy="5472608"/>
          </a:xfrm>
        </p:spPr>
        <p:txBody>
          <a:bodyPr/>
          <a:lstStyle/>
          <a:p>
            <a:pPr lvl="0" algn="just"/>
            <a:r>
              <a:rPr lang="ar-SA" b="1" u="sng" dirty="0">
                <a:solidFill>
                  <a:srgbClr val="43A79C"/>
                </a:solidFill>
              </a:rPr>
              <a:t>مدى الحاجة إلى دراسة أخلاق المهنة:</a:t>
            </a:r>
            <a:endParaRPr lang="en-US" b="1" u="sng" dirty="0">
              <a:solidFill>
                <a:srgbClr val="43A79C"/>
              </a:solidFill>
            </a:endParaRPr>
          </a:p>
          <a:p>
            <a:pPr algn="just"/>
            <a:r>
              <a:rPr lang="ar-SA" sz="2500" b="1" dirty="0"/>
              <a:t>لكل مهنة أخلاق وآداب عامة تحددها القوانين واللوائح الخاصة بها, ومن خلال مراعاتها تتم المحافظة على المهنة ومكانتها. وكثيراً ما تُجمع هذه الآداب والأخلاق في </a:t>
            </a:r>
            <a:r>
              <a:rPr lang="ar-SA" sz="2500" b="1" dirty="0" err="1"/>
              <a:t>في</a:t>
            </a:r>
            <a:r>
              <a:rPr lang="ar-SA" sz="2500" b="1" dirty="0"/>
              <a:t> وثيقة واحدة, يُطلق عليها أخلاقيات المهنة, أو ميثاق الشرف المهني. </a:t>
            </a:r>
            <a:endParaRPr lang="en-US" sz="2500" b="1" dirty="0"/>
          </a:p>
          <a:p>
            <a:pPr algn="just"/>
            <a:r>
              <a:rPr lang="ar-SA" sz="2500" b="1" dirty="0"/>
              <a:t>ومن المعلوم أن مجموع المهن في المجتمع (كالتدريس والقضاء والطب </a:t>
            </a:r>
            <a:r>
              <a:rPr lang="ar-SA" sz="2500" b="1" dirty="0" smtClean="0"/>
              <a:t>والهندسة) </a:t>
            </a:r>
            <a:r>
              <a:rPr lang="ar-SA" sz="2500" b="1" dirty="0"/>
              <a:t>هي الأداة المنفذة لأهداف وتطلعات أبناء المجتمع</a:t>
            </a:r>
            <a:r>
              <a:rPr lang="ar-EG" sz="2500" b="1" dirty="0"/>
              <a:t>،</a:t>
            </a:r>
            <a:r>
              <a:rPr lang="ar-SA" sz="2500" b="1" dirty="0"/>
              <a:t> فإذا فقد العاملون فيها آداب وأخلاق مهنتهم</a:t>
            </a:r>
            <a:r>
              <a:rPr lang="ar-EG" sz="2500" b="1" dirty="0"/>
              <a:t>،</a:t>
            </a:r>
            <a:r>
              <a:rPr lang="ar-SA" sz="2500" b="1" dirty="0"/>
              <a:t> كان ذلك نذير شؤم عليهم</a:t>
            </a:r>
            <a:r>
              <a:rPr lang="ar-EG" sz="2500" b="1" dirty="0"/>
              <a:t>،</a:t>
            </a:r>
            <a:r>
              <a:rPr lang="ar-SA" sz="2500" b="1" dirty="0"/>
              <a:t> وعلى مجتمعهم, وكان دليلاً على قرب نهايتهم. </a:t>
            </a:r>
            <a:endParaRPr lang="en-US" sz="2500" b="1" dirty="0"/>
          </a:p>
          <a:p>
            <a:pPr algn="just"/>
            <a:r>
              <a:rPr lang="ar-SA" sz="2500" b="1" dirty="0"/>
              <a:t>و</a:t>
            </a:r>
            <a:r>
              <a:rPr lang="ar-EG" sz="2500" b="1" dirty="0"/>
              <a:t>ن</a:t>
            </a:r>
            <a:r>
              <a:rPr lang="ar-SA" sz="2500" b="1" dirty="0"/>
              <a:t>ظراً لاتساع سلطان العلم في عصرنا هذا, وما رافقه من تقنيات مذهلة في معظم مجالات الحياة</a:t>
            </a:r>
            <a:r>
              <a:rPr lang="ar-EG" sz="2500" b="1" dirty="0"/>
              <a:t>،</a:t>
            </a:r>
            <a:r>
              <a:rPr lang="ar-SA" sz="2500" b="1" dirty="0"/>
              <a:t> ولأن مجالات العمل قد تضاعفت أضعافاً كثيرة عن العصور السابقة</a:t>
            </a:r>
            <a:r>
              <a:rPr lang="ar-EG" sz="2500" b="1" dirty="0"/>
              <a:t>،</a:t>
            </a:r>
            <a:r>
              <a:rPr lang="ar-SA" sz="2500" b="1" dirty="0"/>
              <a:t> فقد أصبحت الحاجة إلى أخلاق المهنة أكثر إلحاحاً, وأشد ضرورةً, تلافياً لما يمكن أن يوجه إليه المهنة من الاستغلال السيئ من قبل بعض المنحرفين ومرضى النفوس, فتصبح وسيلة للإفساد والتدمير والعبث بمصير البشرية</a:t>
            </a:r>
            <a:r>
              <a:rPr lang="ar-EG" sz="2500" b="1" dirty="0"/>
              <a:t>،</a:t>
            </a:r>
            <a:r>
              <a:rPr lang="ar-SA" sz="2500" b="1" dirty="0"/>
              <a:t> ولا أدل على ذلك مما نجده في أيامنا هذه </a:t>
            </a:r>
            <a:r>
              <a:rPr lang="ar-SA" sz="2500" b="1" dirty="0" smtClean="0"/>
              <a:t>من</a:t>
            </a:r>
            <a:r>
              <a:rPr lang="ar-SA" sz="2400" b="1" dirty="0"/>
              <a:t> العبث بالجينات الوراثية للمواد الغذائية (الحبوب المعدلة وراثياً) وإدخال كثير من المواد </a:t>
            </a:r>
            <a:endParaRPr lang="en-US" sz="25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82813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الثامنة</a:t>
            </a:r>
            <a:endParaRPr lang="ar-SA" sz="2000" dirty="0">
              <a:solidFill>
                <a:srgbClr val="ECA02F"/>
              </a:solidFill>
            </a:endParaRPr>
          </a:p>
        </p:txBody>
      </p:sp>
      <p:sp>
        <p:nvSpPr>
          <p:cNvPr id="3" name="عنصر نائب للمحتوى 2"/>
          <p:cNvSpPr>
            <a:spLocks noGrp="1"/>
          </p:cNvSpPr>
          <p:nvPr>
            <p:ph sz="half" idx="13"/>
          </p:nvPr>
        </p:nvSpPr>
        <p:spPr>
          <a:xfrm>
            <a:off x="200472" y="836712"/>
            <a:ext cx="9433048" cy="5472608"/>
          </a:xfrm>
        </p:spPr>
        <p:txBody>
          <a:bodyPr/>
          <a:lstStyle/>
          <a:p>
            <a:pPr algn="just"/>
            <a:r>
              <a:rPr lang="ar-SA" sz="2400" b="1" dirty="0" smtClean="0"/>
              <a:t>الكيميائية </a:t>
            </a:r>
            <a:r>
              <a:rPr lang="ar-SA" sz="2400" b="1" dirty="0"/>
              <a:t>في تركيبة الأغذية على الرغم من التحذيرات الطبية العالمية بأنها موادٌ مسرطنة أو ضارة بالإنسان أو بالبيئة, ومثل ذلك الاستنساخ والعبث بخِلْقة بعض الحيوانات وجعلها قطع غيار, والسعي بعد ذلك للعبث بخِلْقة الإنسان, وكذلك التنافس المحموم بين كثير من دول العالم في تصنيع القنابل النووية</a:t>
            </a:r>
            <a:r>
              <a:rPr lang="ar-EG" sz="2400" b="1" dirty="0"/>
              <a:t>،</a:t>
            </a:r>
            <a:r>
              <a:rPr lang="ar-SA" sz="2400" b="1" dirty="0"/>
              <a:t> إلى الصواريخ العابرة للقارات</a:t>
            </a:r>
            <a:r>
              <a:rPr lang="ar-EG" sz="2400" b="1" dirty="0"/>
              <a:t>،</a:t>
            </a:r>
            <a:r>
              <a:rPr lang="ar-SA" sz="2400" b="1" dirty="0"/>
              <a:t> إلى غزو الفضاء من خلال أقمار الت</a:t>
            </a:r>
            <a:r>
              <a:rPr lang="ar-EG" sz="2400" b="1" dirty="0"/>
              <a:t>ج</a:t>
            </a:r>
            <a:r>
              <a:rPr lang="ar-SA" sz="2400" b="1" dirty="0" err="1"/>
              <a:t>سس</a:t>
            </a:r>
            <a:r>
              <a:rPr lang="ar-SA" sz="2400" b="1" dirty="0"/>
              <a:t> ... </a:t>
            </a:r>
            <a:r>
              <a:rPr lang="ar-SA" sz="2400" b="1" dirty="0" smtClean="0"/>
              <a:t>وهكذا. وهذه </a:t>
            </a:r>
            <a:r>
              <a:rPr lang="ar-SA" sz="2400" b="1" dirty="0"/>
              <a:t>الأمور التي هي على درجة كبيرة من الخطورة ليس على البشرية فحسب, بل على الكون برمته بكائناته الحية وجماداته, دفعت كثيراً من رجال العلم والفكر في العالم للدعوة إلى وضع مواثيق شرف أخلاقي </a:t>
            </a:r>
            <a:r>
              <a:rPr lang="ar-SA" sz="2400" b="1" dirty="0" smtClean="0"/>
              <a:t>لحماية </a:t>
            </a:r>
            <a:r>
              <a:rPr lang="ar-SA" sz="2400" b="1" dirty="0"/>
              <a:t>سمعة المهنة</a:t>
            </a:r>
            <a:r>
              <a:rPr lang="ar-EG" sz="2400" b="1" dirty="0"/>
              <a:t>،</a:t>
            </a:r>
            <a:r>
              <a:rPr lang="ar-SA" sz="2400" b="1" dirty="0"/>
              <a:t> والمحافظة </a:t>
            </a:r>
            <a:r>
              <a:rPr lang="ar-SA" sz="2400" b="1" dirty="0" smtClean="0"/>
              <a:t>عليها. </a:t>
            </a:r>
            <a:endParaRPr lang="en-US" sz="2400" b="1" dirty="0"/>
          </a:p>
          <a:p>
            <a:pPr algn="just"/>
            <a:r>
              <a:rPr lang="ar-SA" sz="2400" b="1" dirty="0"/>
              <a:t>وقد تمت الاستجابة لهذه الدعوات ووُضِعتْ كثيرٌ من </a:t>
            </a:r>
            <a:r>
              <a:rPr lang="ar-SA" sz="2400" b="1" dirty="0" smtClean="0"/>
              <a:t>المواثيق, </a:t>
            </a:r>
            <a:r>
              <a:rPr lang="ar-SA" sz="2400" b="1" dirty="0"/>
              <a:t>انطلاقاً من قيم البلد ومبادئه, ومن هنا كانت الحاجة ماسةً إلى </a:t>
            </a:r>
            <a:r>
              <a:rPr lang="ar-SA" sz="2400" b="1" dirty="0" smtClean="0"/>
              <a:t>دراستها, ولو من </a:t>
            </a:r>
            <a:r>
              <a:rPr lang="ar-SA" sz="2400" b="1" dirty="0"/>
              <a:t>خلال </a:t>
            </a:r>
            <a:r>
              <a:rPr lang="ar-SA" sz="2400" b="1" dirty="0" smtClean="0"/>
              <a:t>خطوطه العريضة. </a:t>
            </a:r>
            <a:endParaRPr lang="en-US" sz="2400" b="1" dirty="0"/>
          </a:p>
          <a:p>
            <a:pPr algn="just"/>
            <a:r>
              <a:rPr lang="ar-SA" sz="2400" b="1" dirty="0"/>
              <a:t>يضاف إلى ذلك فوائد أخرى يمكن جنيها من وراء </a:t>
            </a:r>
            <a:r>
              <a:rPr lang="ar-OM" sz="2400" b="1" dirty="0"/>
              <a:t>الالتزام بأخلاق المهنة, منها: </a:t>
            </a:r>
            <a:endParaRPr lang="en-US" sz="2400" b="1" dirty="0"/>
          </a:p>
          <a:p>
            <a:pPr lvl="0" algn="just"/>
            <a:r>
              <a:rPr lang="ar-SA" sz="2400" b="1" dirty="0" smtClean="0"/>
              <a:t>1- </a:t>
            </a:r>
            <a:r>
              <a:rPr lang="ar-OM" sz="2400" b="1" dirty="0" smtClean="0"/>
              <a:t>أنه </a:t>
            </a:r>
            <a:r>
              <a:rPr lang="ar-OM" sz="2400" b="1" dirty="0"/>
              <a:t>يُسهم إلى حدٍ كبيرٍ في تحسين وضع المجتمع، حيث تقل الممارسات غير العادلة، ويتمتع الجميع بتكافؤ الفرص، وتسند الأعمال للأكثر كفاءة ، وتوجه الموارد لما هو </a:t>
            </a:r>
            <a:r>
              <a:rPr lang="ar-OM" sz="2400" b="1" dirty="0" smtClean="0"/>
              <a:t>أنفع.</a:t>
            </a:r>
            <a:endParaRPr lang="en-US" sz="2400" b="1" dirty="0"/>
          </a:p>
          <a:p>
            <a:pPr lvl="0" algn="just"/>
            <a:r>
              <a:rPr lang="ar-SA" sz="2400" b="1" dirty="0" smtClean="0"/>
              <a:t>2- </a:t>
            </a:r>
            <a:r>
              <a:rPr lang="ar-OM" sz="2400" b="1" dirty="0" smtClean="0"/>
              <a:t>أنه </a:t>
            </a:r>
            <a:r>
              <a:rPr lang="ar-OM" sz="2400" b="1" dirty="0"/>
              <a:t>يشيع في المجتمع مبدأ التعاون, والعمل بروح الفريق, فيزداد العطاء.</a:t>
            </a:r>
            <a:endParaRPr lang="en-US" sz="2400" b="1" dirty="0"/>
          </a:p>
          <a:p>
            <a:pPr lvl="0" algn="just"/>
            <a:r>
              <a:rPr lang="ar-SA" sz="2400" b="1" dirty="0" smtClean="0"/>
              <a:t>3- </a:t>
            </a:r>
            <a:r>
              <a:rPr lang="ar-OM" sz="2400" b="1" dirty="0" smtClean="0"/>
              <a:t>أنه </a:t>
            </a:r>
            <a:r>
              <a:rPr lang="ar-OM" sz="2400" b="1" dirty="0"/>
              <a:t>يزيد من ثقة الفرد بنفسه وبالمجتمع، وبالقانون الذي </a:t>
            </a:r>
            <a:r>
              <a:rPr lang="ar-OM" sz="2400" b="1" dirty="0" smtClean="0"/>
              <a:t>يحكم</a:t>
            </a:r>
            <a:r>
              <a:rPr lang="ar-SA" sz="2400" b="1" dirty="0"/>
              <a:t>.</a:t>
            </a:r>
            <a:endParaRPr lang="en-US" sz="24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78452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CA02F"/>
                </a:solidFill>
              </a:rPr>
              <a:t>الأخلاق الإسلامية وآداب المهنة                                                             </a:t>
            </a:r>
            <a:r>
              <a:rPr lang="ar-SA" sz="2000" b="1" dirty="0" smtClean="0">
                <a:solidFill>
                  <a:srgbClr val="ECA02F"/>
                </a:solidFill>
              </a:rPr>
              <a:t>المحاضرة الثامنة</a:t>
            </a:r>
            <a:endParaRPr lang="ar-SA" sz="2000" dirty="0">
              <a:solidFill>
                <a:srgbClr val="ECA02F"/>
              </a:solidFill>
            </a:endParaRPr>
          </a:p>
        </p:txBody>
      </p:sp>
      <p:sp>
        <p:nvSpPr>
          <p:cNvPr id="3" name="عنصر نائب للمحتوى 2"/>
          <p:cNvSpPr>
            <a:spLocks noGrp="1"/>
          </p:cNvSpPr>
          <p:nvPr>
            <p:ph sz="half" idx="13"/>
          </p:nvPr>
        </p:nvSpPr>
        <p:spPr>
          <a:xfrm>
            <a:off x="200472" y="836712"/>
            <a:ext cx="9433048" cy="5832648"/>
          </a:xfrm>
        </p:spPr>
        <p:txBody>
          <a:bodyPr/>
          <a:lstStyle/>
          <a:p>
            <a:pPr lvl="0"/>
            <a:r>
              <a:rPr lang="ar-SA" b="1" u="sng" dirty="0">
                <a:solidFill>
                  <a:srgbClr val="43A79C"/>
                </a:solidFill>
              </a:rPr>
              <a:t>العوامل التي أسهمت في نشأة علم أخلاق المهنة:</a:t>
            </a:r>
            <a:endParaRPr lang="en-US" u="sng" dirty="0">
              <a:solidFill>
                <a:srgbClr val="43A79C"/>
              </a:solidFill>
            </a:endParaRPr>
          </a:p>
          <a:p>
            <a:pPr algn="just"/>
            <a:r>
              <a:rPr lang="ar-SA" sz="2500" b="1" dirty="0"/>
              <a:t>هناك عوامل عديد أسهمت في نشأة علم أخلاق المهنة, أهمها:</a:t>
            </a:r>
            <a:endParaRPr lang="en-US" sz="2500" b="1" dirty="0"/>
          </a:p>
          <a:p>
            <a:pPr lvl="0" algn="just"/>
            <a:r>
              <a:rPr lang="ar-SA" sz="2500" b="1" dirty="0" smtClean="0"/>
              <a:t>1- توصل </a:t>
            </a:r>
            <a:r>
              <a:rPr lang="ar-SA" sz="2500" b="1" dirty="0"/>
              <a:t>كثير من منظمات أعمال إلى قناعة مفادها أنهم لن يتمكنوا من استثمار طاقات أفراد المنشأة, وكسب ولائهم, وحسن انتمائهم؛ إلا من خلال غرس قيم أخلاقية محددة تتبناها المنظمة في تعاملها معهم.</a:t>
            </a:r>
            <a:endParaRPr lang="en-US" sz="2500" b="1" dirty="0"/>
          </a:p>
          <a:p>
            <a:pPr lvl="0" algn="just"/>
            <a:r>
              <a:rPr lang="ar-SA" sz="2500" b="1" dirty="0" smtClean="0"/>
              <a:t>2- ظهور </a:t>
            </a:r>
            <a:r>
              <a:rPr lang="ar-SA" sz="2500" b="1" dirty="0"/>
              <a:t>فضائح أخلاقية, ومنافسات غير شريفة, لدى العديد من منظمات الأعمال التي لا تعتمد معايير شفافة وواضحة في تعاملاتها.</a:t>
            </a:r>
            <a:endParaRPr lang="en-US" sz="2500" b="1" dirty="0"/>
          </a:p>
          <a:p>
            <a:pPr lvl="0" algn="just"/>
            <a:r>
              <a:rPr lang="ar-SA" sz="2500" b="1" dirty="0" smtClean="0"/>
              <a:t>3- ظهور </a:t>
            </a:r>
            <a:r>
              <a:rPr lang="ar-SA" sz="2500" b="1" dirty="0"/>
              <a:t>حالات معقدة يصعب الحكم فيها بدقة على ما ينسجم مع البعد الأخلاقي في القرارات، وما لا ينسجم, كما في حالة تحديد السعر المناسب للسلعة.</a:t>
            </a:r>
            <a:endParaRPr lang="en-US" sz="2500" b="1" dirty="0"/>
          </a:p>
          <a:p>
            <a:pPr lvl="0" algn="just"/>
            <a:r>
              <a:rPr lang="ar-SA" sz="2500" b="1" dirty="0" smtClean="0"/>
              <a:t>4- ظهور </a:t>
            </a:r>
            <a:r>
              <a:rPr lang="ar-SA" sz="2500" b="1" dirty="0"/>
              <a:t>دعوات جادة ولا سيما في المجتمعات الصناعية تطالب بالاهتمام بالقيم الأخلاقية والاجتماعية، وضرورة الالتزام بها على صعيد المجتمع والأفراد. </a:t>
            </a:r>
            <a:endParaRPr lang="en-US" sz="25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44135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634082"/>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الثامنة</a:t>
            </a:r>
            <a:endParaRPr lang="ar-SA" sz="2000" dirty="0">
              <a:solidFill>
                <a:srgbClr val="ECA02F"/>
              </a:solidFill>
            </a:endParaRPr>
          </a:p>
        </p:txBody>
      </p:sp>
      <p:sp>
        <p:nvSpPr>
          <p:cNvPr id="3" name="عنصر نائب للمحتوى 2"/>
          <p:cNvSpPr>
            <a:spLocks noGrp="1"/>
          </p:cNvSpPr>
          <p:nvPr>
            <p:ph sz="half" idx="13"/>
          </p:nvPr>
        </p:nvSpPr>
        <p:spPr>
          <a:xfrm>
            <a:off x="272480" y="836712"/>
            <a:ext cx="9145016" cy="5328592"/>
          </a:xfrm>
        </p:spPr>
        <p:txBody>
          <a:bodyPr/>
          <a:lstStyle/>
          <a:p>
            <a:pPr lvl="0" algn="just"/>
            <a:r>
              <a:rPr lang="ar-SA" b="1" u="sng" dirty="0">
                <a:solidFill>
                  <a:srgbClr val="43A79C"/>
                </a:solidFill>
              </a:rPr>
              <a:t>صفات الميثاق الأخلاقي: </a:t>
            </a:r>
            <a:endParaRPr lang="en-US" b="1" u="sng" dirty="0">
              <a:solidFill>
                <a:srgbClr val="43A79C"/>
              </a:solidFill>
            </a:endParaRPr>
          </a:p>
          <a:p>
            <a:pPr algn="just"/>
            <a:r>
              <a:rPr lang="ar-SA" b="1" dirty="0"/>
              <a:t>لكي يحقق الميثاق الأخلاقي أهدافه يجب أن يتصف بما يلي: </a:t>
            </a:r>
            <a:endParaRPr lang="en-US" b="1" dirty="0"/>
          </a:p>
          <a:p>
            <a:pPr lvl="0" algn="just"/>
            <a:r>
              <a:rPr lang="ar-SA" b="1" dirty="0" smtClean="0"/>
              <a:t>1- أن </a:t>
            </a:r>
            <a:r>
              <a:rPr lang="ar-SA" b="1" dirty="0"/>
              <a:t>يكون منسجماً مع قيم المجتمع ومبادئه, ومرتبطاً بها, وتجسيداً لها. </a:t>
            </a:r>
            <a:endParaRPr lang="en-US" b="1" dirty="0"/>
          </a:p>
          <a:p>
            <a:pPr lvl="0" algn="just"/>
            <a:r>
              <a:rPr lang="ar-SA" b="1" dirty="0" smtClean="0"/>
              <a:t>2- أن </a:t>
            </a:r>
            <a:r>
              <a:rPr lang="ar-SA" b="1" dirty="0"/>
              <a:t>يكون مختصراً يسهل حصر جوانبه لتطبيقها, ويسهل قراءته دون ملل. </a:t>
            </a:r>
            <a:endParaRPr lang="en-US" b="1" dirty="0"/>
          </a:p>
          <a:p>
            <a:pPr lvl="0" algn="just"/>
            <a:r>
              <a:rPr lang="ar-SA" b="1" dirty="0" smtClean="0"/>
              <a:t>3- أن </a:t>
            </a:r>
            <a:r>
              <a:rPr lang="ar-SA" b="1" dirty="0"/>
              <a:t>يكون سهل العبارة, واضح الدلالة, يسهل فهمه واستيعابه. </a:t>
            </a:r>
            <a:endParaRPr lang="en-US" b="1" dirty="0"/>
          </a:p>
          <a:p>
            <a:pPr lvl="0" algn="just"/>
            <a:r>
              <a:rPr lang="ar-SA" b="1" dirty="0" smtClean="0"/>
              <a:t>4- أن </a:t>
            </a:r>
            <a:r>
              <a:rPr lang="ar-SA" b="1" dirty="0"/>
              <a:t>يكون واقعياً قابلاً للتطبيق, بعيداً عن مثاليات لا يطيقها أكثر الناس. </a:t>
            </a:r>
            <a:endParaRPr lang="en-US" b="1" dirty="0"/>
          </a:p>
          <a:p>
            <a:pPr lvl="0" algn="just"/>
            <a:r>
              <a:rPr lang="ar-SA" b="1" dirty="0" smtClean="0"/>
              <a:t>5- أن </a:t>
            </a:r>
            <a:r>
              <a:rPr lang="ar-SA" b="1" dirty="0"/>
              <a:t>يكون شاملاً لمختلف جوانب التعامل مع الرؤساء والمرؤوسين والجمهور المستفيد من المهنة.</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46934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7" name="Text Box 4"/>
          <p:cNvSpPr txBox="1">
            <a:spLocks noChangeArrowheads="1"/>
          </p:cNvSpPr>
          <p:nvPr/>
        </p:nvSpPr>
        <p:spPr bwMode="auto">
          <a:xfrm>
            <a:off x="4875213" y="1140371"/>
            <a:ext cx="46799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000" b="1" dirty="0">
                <a:solidFill>
                  <a:srgbClr val="FF0000"/>
                </a:solidFill>
                <a:cs typeface="Traditional Arabic" panose="02020603050405020304" pitchFamily="18" charset="-78"/>
              </a:rPr>
              <a:t>اختر الإجابة الصحيحة لكلٍ مما يأتي :</a:t>
            </a:r>
            <a:endParaRPr lang="en-US" altLang="en-US" sz="3000" b="1" dirty="0">
              <a:solidFill>
                <a:srgbClr val="FF0000"/>
              </a:solidFill>
              <a:cs typeface="Traditional Arabic" panose="02020603050405020304" pitchFamily="18" charset="-78"/>
            </a:endParaRPr>
          </a:p>
        </p:txBody>
      </p:sp>
      <p:sp>
        <p:nvSpPr>
          <p:cNvPr id="8" name="Text Box 5"/>
          <p:cNvSpPr txBox="1">
            <a:spLocks noChangeArrowheads="1"/>
          </p:cNvSpPr>
          <p:nvPr/>
        </p:nvSpPr>
        <p:spPr bwMode="auto">
          <a:xfrm>
            <a:off x="344488" y="1819821"/>
            <a:ext cx="92900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ar-SA" altLang="en-US" sz="2000" b="1" dirty="0">
                <a:cs typeface="Traditional Arabic" panose="02020603050405020304" pitchFamily="18" charset="-78"/>
              </a:rPr>
              <a:t>(1) </a:t>
            </a:r>
            <a:r>
              <a:rPr lang="ar-SA" sz="2000" b="1" dirty="0" smtClean="0">
                <a:cs typeface="+mj-cs"/>
              </a:rPr>
              <a:t>: ما يُعَرَّفُ </a:t>
            </a:r>
            <a:r>
              <a:rPr lang="ar-SA" sz="2000" b="1" dirty="0" smtClean="0"/>
              <a:t>بأنه:</a:t>
            </a:r>
            <a:r>
              <a:rPr lang="ar-SA" sz="2000" b="1" dirty="0"/>
              <a:t> عملٌ راقٍ يجمع بين المعرفة الأكاديمية المتخصصة, والخبرة التطبيقية لها في </a:t>
            </a:r>
            <a:r>
              <a:rPr lang="ar-SA" sz="2000" b="1" dirty="0" smtClean="0"/>
              <a:t>الميدان هو:</a:t>
            </a:r>
            <a:endParaRPr lang="en-US" sz="2000" b="1" dirty="0"/>
          </a:p>
        </p:txBody>
      </p:sp>
      <p:sp>
        <p:nvSpPr>
          <p:cNvPr id="9" name="Oval 7"/>
          <p:cNvSpPr>
            <a:spLocks noChangeArrowheads="1"/>
          </p:cNvSpPr>
          <p:nvPr/>
        </p:nvSpPr>
        <p:spPr bwMode="auto">
          <a:xfrm flipH="1">
            <a:off x="8151813" y="2799308"/>
            <a:ext cx="233361"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8385175" y="2673896"/>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12" name="Oval 11"/>
          <p:cNvSpPr>
            <a:spLocks noChangeArrowheads="1"/>
          </p:cNvSpPr>
          <p:nvPr/>
        </p:nvSpPr>
        <p:spPr bwMode="auto">
          <a:xfrm>
            <a:off x="3548063" y="2816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3"/>
          <p:cNvSpPr txBox="1">
            <a:spLocks noChangeArrowheads="1"/>
          </p:cNvSpPr>
          <p:nvPr/>
        </p:nvSpPr>
        <p:spPr bwMode="auto">
          <a:xfrm>
            <a:off x="3872880" y="2708821"/>
            <a:ext cx="53402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a:cs typeface="Traditional Arabic" panose="02020603050405020304" pitchFamily="18" charset="-78"/>
              </a:rPr>
              <a:t>(ب)</a:t>
            </a:r>
            <a:endParaRPr lang="en-US" altLang="en-US" sz="2000">
              <a:cs typeface="Traditional Arabic" panose="02020603050405020304" pitchFamily="18" charset="-78"/>
            </a:endParaRPr>
          </a:p>
        </p:txBody>
      </p:sp>
      <p:sp>
        <p:nvSpPr>
          <p:cNvPr id="15" name="Oval 14"/>
          <p:cNvSpPr>
            <a:spLocks noChangeArrowheads="1"/>
          </p:cNvSpPr>
          <p:nvPr/>
        </p:nvSpPr>
        <p:spPr bwMode="auto">
          <a:xfrm>
            <a:off x="8151813" y="32501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8385175"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18" name="Oval 17"/>
          <p:cNvSpPr>
            <a:spLocks noChangeArrowheads="1"/>
          </p:cNvSpPr>
          <p:nvPr/>
        </p:nvSpPr>
        <p:spPr bwMode="auto">
          <a:xfrm>
            <a:off x="3549650" y="3250158"/>
            <a:ext cx="233363"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8"/>
          <p:cNvSpPr txBox="1">
            <a:spLocks noChangeArrowheads="1"/>
          </p:cNvSpPr>
          <p:nvPr/>
        </p:nvSpPr>
        <p:spPr bwMode="auto">
          <a:xfrm>
            <a:off x="1285875" y="3178721"/>
            <a:ext cx="2106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000" b="1" dirty="0" smtClean="0">
                <a:solidFill>
                  <a:schemeClr val="accent6">
                    <a:lumMod val="25000"/>
                  </a:schemeClr>
                </a:solidFill>
                <a:latin typeface="Times New Roman" pitchFamily="18" charset="0"/>
                <a:cs typeface="Times New Roman" pitchFamily="18" charset="0"/>
              </a:rPr>
              <a:t>الوظيفة</a:t>
            </a:r>
            <a:endParaRPr lang="en-US" altLang="en-US" sz="2000" b="1" dirty="0">
              <a:solidFill>
                <a:schemeClr val="accent6">
                  <a:lumMod val="25000"/>
                </a:schemeClr>
              </a:solidFill>
              <a:latin typeface="Times New Roman" pitchFamily="18" charset="0"/>
              <a:cs typeface="Times New Roman" pitchFamily="18" charset="0"/>
            </a:endParaRPr>
          </a:p>
        </p:txBody>
      </p:sp>
      <p:sp>
        <p:nvSpPr>
          <p:cNvPr id="20" name="Text Box 19"/>
          <p:cNvSpPr txBox="1">
            <a:spLocks noChangeArrowheads="1"/>
          </p:cNvSpPr>
          <p:nvPr/>
        </p:nvSpPr>
        <p:spPr bwMode="auto">
          <a:xfrm>
            <a:off x="3783013"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(د)</a:t>
            </a:r>
            <a:endParaRPr lang="en-US" altLang="en-US" sz="2000">
              <a:cs typeface="Traditional Arabic" panose="02020603050405020304" pitchFamily="18" charset="-78"/>
            </a:endParaRPr>
          </a:p>
        </p:txBody>
      </p:sp>
      <p:sp>
        <p:nvSpPr>
          <p:cNvPr id="21" name="Line 20"/>
          <p:cNvSpPr>
            <a:spLocks noChangeShapeType="1"/>
          </p:cNvSpPr>
          <p:nvPr/>
        </p:nvSpPr>
        <p:spPr bwMode="auto">
          <a:xfrm>
            <a:off x="0" y="3789908"/>
            <a:ext cx="990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 Box 21"/>
          <p:cNvSpPr txBox="1">
            <a:spLocks noChangeArrowheads="1"/>
          </p:cNvSpPr>
          <p:nvPr/>
        </p:nvSpPr>
        <p:spPr bwMode="auto">
          <a:xfrm>
            <a:off x="661988" y="3934371"/>
            <a:ext cx="8972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000" b="1" dirty="0">
                <a:cs typeface="Traditional Arabic" panose="02020603050405020304" pitchFamily="18" charset="-78"/>
              </a:rPr>
              <a:t>(2) </a:t>
            </a:r>
            <a:r>
              <a:rPr lang="ar-SA" sz="2000" b="1" dirty="0"/>
              <a:t>: </a:t>
            </a:r>
            <a:r>
              <a:rPr lang="ar-SA" sz="2000" b="1" dirty="0" smtClean="0"/>
              <a:t>تهتم أنظمة </a:t>
            </a:r>
            <a:r>
              <a:rPr lang="ar-SA" sz="2000" b="1" dirty="0"/>
              <a:t>المهنة </a:t>
            </a:r>
            <a:r>
              <a:rPr lang="ar-SA" sz="2000" b="1" dirty="0" smtClean="0"/>
              <a:t>بما </a:t>
            </a:r>
            <a:r>
              <a:rPr lang="ar-SA" sz="2000" b="1" dirty="0"/>
              <a:t>يجب فعله فحسب, وأما أخلاق المهنة فتهتم بما </a:t>
            </a:r>
            <a:r>
              <a:rPr lang="ar-SA" sz="2000" b="1" dirty="0" smtClean="0"/>
              <a:t>:</a:t>
            </a:r>
            <a:endParaRPr lang="en-US" altLang="en-US" sz="2000" b="1" dirty="0">
              <a:cs typeface="Traditional Arabic" panose="02020603050405020304" pitchFamily="18" charset="-78"/>
            </a:endParaRPr>
          </a:p>
        </p:txBody>
      </p:sp>
      <p:sp>
        <p:nvSpPr>
          <p:cNvPr id="23" name="Oval 22"/>
          <p:cNvSpPr>
            <a:spLocks noChangeArrowheads="1"/>
          </p:cNvSpPr>
          <p:nvPr/>
        </p:nvSpPr>
        <p:spPr bwMode="auto">
          <a:xfrm>
            <a:off x="8151813" y="45074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3"/>
          <p:cNvSpPr>
            <a:spLocks noChangeArrowheads="1"/>
          </p:cNvSpPr>
          <p:nvPr/>
        </p:nvSpPr>
        <p:spPr bwMode="auto">
          <a:xfrm>
            <a:off x="4069095" y="4524920"/>
            <a:ext cx="233363"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Text Box 25"/>
          <p:cNvSpPr txBox="1">
            <a:spLocks noChangeArrowheads="1"/>
          </p:cNvSpPr>
          <p:nvPr/>
        </p:nvSpPr>
        <p:spPr bwMode="auto">
          <a:xfrm>
            <a:off x="8385175" y="43995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27" name="Oval 26"/>
          <p:cNvSpPr>
            <a:spLocks noChangeArrowheads="1"/>
          </p:cNvSpPr>
          <p:nvPr/>
        </p:nvSpPr>
        <p:spPr bwMode="auto">
          <a:xfrm>
            <a:off x="4122293" y="4967031"/>
            <a:ext cx="180165" cy="198454"/>
          </a:xfrm>
          <a:prstGeom prst="ellipse">
            <a:avLst/>
          </a:prstGeom>
          <a:ln>
            <a:headEnd/>
            <a:tailEnd/>
          </a:ln>
          <a:extLst/>
        </p:spPr>
        <p:style>
          <a:lnRef idx="2">
            <a:schemeClr val="dk1"/>
          </a:lnRef>
          <a:fillRef idx="1">
            <a:schemeClr val="lt1"/>
          </a:fillRef>
          <a:effectRef idx="0">
            <a:schemeClr val="dk1"/>
          </a:effectRef>
          <a:fontRef idx="minor">
            <a:schemeClr val="dk1"/>
          </a:fontRef>
        </p:style>
        <p:txBody>
          <a:bodyPr wrap="none" anchor="ctr"/>
          <a:lstStyle/>
          <a:p>
            <a:endParaRPr lang="en-US">
              <a:solidFill>
                <a:schemeClr val="bg1"/>
              </a:solidFill>
            </a:endParaRPr>
          </a:p>
        </p:txBody>
      </p:sp>
      <p:sp>
        <p:nvSpPr>
          <p:cNvPr id="29" name="Text Box 28"/>
          <p:cNvSpPr txBox="1">
            <a:spLocks noChangeArrowheads="1"/>
          </p:cNvSpPr>
          <p:nvPr/>
        </p:nvSpPr>
        <p:spPr bwMode="auto">
          <a:xfrm>
            <a:off x="4520952" y="4434433"/>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(ب)</a:t>
            </a:r>
            <a:endParaRPr lang="en-US" altLang="en-US" sz="2000" dirty="0">
              <a:cs typeface="Traditional Arabic" panose="02020603050405020304" pitchFamily="18" charset="-78"/>
            </a:endParaRPr>
          </a:p>
        </p:txBody>
      </p:sp>
      <p:sp>
        <p:nvSpPr>
          <p:cNvPr id="30" name="Oval 29"/>
          <p:cNvSpPr>
            <a:spLocks noChangeArrowheads="1"/>
          </p:cNvSpPr>
          <p:nvPr/>
        </p:nvSpPr>
        <p:spPr bwMode="auto">
          <a:xfrm>
            <a:off x="8151813" y="4975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31"/>
          <p:cNvSpPr txBox="1">
            <a:spLocks noChangeArrowheads="1"/>
          </p:cNvSpPr>
          <p:nvPr/>
        </p:nvSpPr>
        <p:spPr bwMode="auto">
          <a:xfrm>
            <a:off x="8385175" y="4867821"/>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33" name="Text Box 33"/>
          <p:cNvSpPr txBox="1">
            <a:spLocks noChangeArrowheads="1"/>
          </p:cNvSpPr>
          <p:nvPr/>
        </p:nvSpPr>
        <p:spPr bwMode="auto">
          <a:xfrm>
            <a:off x="4520952" y="4867821"/>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(د)</a:t>
            </a:r>
            <a:endParaRPr lang="en-US" altLang="en-US" sz="2000" dirty="0">
              <a:cs typeface="Traditional Arabic" panose="02020603050405020304" pitchFamily="18" charset="-78"/>
            </a:endParaRPr>
          </a:p>
        </p:txBody>
      </p:sp>
      <p:sp>
        <p:nvSpPr>
          <p:cNvPr id="34" name="Text Box 34"/>
          <p:cNvSpPr txBox="1">
            <a:spLocks noChangeArrowheads="1"/>
          </p:cNvSpPr>
          <p:nvPr/>
        </p:nvSpPr>
        <p:spPr bwMode="auto">
          <a:xfrm>
            <a:off x="1352599" y="4904333"/>
            <a:ext cx="24304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2000" b="1" dirty="0" smtClean="0"/>
              <a:t>يكره فعله</a:t>
            </a:r>
            <a:endParaRPr lang="ar-SA" sz="2000" dirty="0"/>
          </a:p>
        </p:txBody>
      </p:sp>
      <p:sp>
        <p:nvSpPr>
          <p:cNvPr id="35" name="Title 1"/>
          <p:cNvSpPr txBox="1">
            <a:spLocks/>
          </p:cNvSpPr>
          <p:nvPr/>
        </p:nvSpPr>
        <p:spPr>
          <a:xfrm>
            <a:off x="344488" y="275940"/>
            <a:ext cx="8915400" cy="63278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الأخلاق الإسلامية وآداب المهنة                                                             المحاضرة </a:t>
            </a:r>
            <a:r>
              <a:rPr lang="ar-SA" sz="2000" dirty="0" smtClean="0">
                <a:solidFill>
                  <a:srgbClr val="EDBD1F"/>
                </a:solidFill>
              </a:rPr>
              <a:t>الثامنة</a:t>
            </a:r>
            <a:endParaRPr lang="en-US" sz="2000" dirty="0"/>
          </a:p>
        </p:txBody>
      </p:sp>
      <p:sp>
        <p:nvSpPr>
          <p:cNvPr id="3" name="مستطيل 2"/>
          <p:cNvSpPr/>
          <p:nvPr/>
        </p:nvSpPr>
        <p:spPr>
          <a:xfrm>
            <a:off x="4638408" y="2722592"/>
            <a:ext cx="3240360" cy="369332"/>
          </a:xfrm>
          <a:prstGeom prst="rect">
            <a:avLst/>
          </a:prstGeom>
        </p:spPr>
        <p:txBody>
          <a:bodyPr wrap="square">
            <a:spAutoFit/>
          </a:bodyPr>
          <a:lstStyle/>
          <a:p>
            <a:r>
              <a:rPr lang="ar-SA" b="1" dirty="0" smtClean="0">
                <a:solidFill>
                  <a:srgbClr val="D52D26"/>
                </a:solidFill>
              </a:rPr>
              <a:t>المهنة</a:t>
            </a:r>
            <a:endParaRPr lang="ar-SA" dirty="0">
              <a:solidFill>
                <a:srgbClr val="D52D26"/>
              </a:solidFill>
            </a:endParaRPr>
          </a:p>
        </p:txBody>
      </p:sp>
      <p:sp>
        <p:nvSpPr>
          <p:cNvPr id="4" name="مستطيل 3"/>
          <p:cNvSpPr/>
          <p:nvPr/>
        </p:nvSpPr>
        <p:spPr>
          <a:xfrm>
            <a:off x="1149742" y="2747902"/>
            <a:ext cx="2232248" cy="369332"/>
          </a:xfrm>
          <a:prstGeom prst="rect">
            <a:avLst/>
          </a:prstGeom>
        </p:spPr>
        <p:txBody>
          <a:bodyPr wrap="square">
            <a:spAutoFit/>
          </a:bodyPr>
          <a:lstStyle/>
          <a:p>
            <a:r>
              <a:rPr lang="ar-SA" b="1" dirty="0" smtClean="0"/>
              <a:t>الصنعة</a:t>
            </a:r>
            <a:endParaRPr lang="ar-SA" dirty="0"/>
          </a:p>
        </p:txBody>
      </p:sp>
      <p:sp>
        <p:nvSpPr>
          <p:cNvPr id="5" name="مستطيل 4"/>
          <p:cNvSpPr/>
          <p:nvPr/>
        </p:nvSpPr>
        <p:spPr>
          <a:xfrm>
            <a:off x="6158522" y="3244334"/>
            <a:ext cx="1720246" cy="369332"/>
          </a:xfrm>
          <a:prstGeom prst="rect">
            <a:avLst/>
          </a:prstGeom>
        </p:spPr>
        <p:txBody>
          <a:bodyPr wrap="square">
            <a:spAutoFit/>
          </a:bodyPr>
          <a:lstStyle/>
          <a:p>
            <a:r>
              <a:rPr lang="ar-SA" b="1" dirty="0"/>
              <a:t> </a:t>
            </a:r>
            <a:r>
              <a:rPr lang="ar-SA" b="1" dirty="0" smtClean="0"/>
              <a:t>الحرفة.</a:t>
            </a:r>
            <a:endParaRPr lang="ar-SA" dirty="0"/>
          </a:p>
        </p:txBody>
      </p:sp>
      <p:sp>
        <p:nvSpPr>
          <p:cNvPr id="6" name="مستطيل 5"/>
          <p:cNvSpPr/>
          <p:nvPr/>
        </p:nvSpPr>
        <p:spPr>
          <a:xfrm>
            <a:off x="2830400" y="4434433"/>
            <a:ext cx="957313" cy="369332"/>
          </a:xfrm>
          <a:prstGeom prst="rect">
            <a:avLst/>
          </a:prstGeom>
        </p:spPr>
        <p:txBody>
          <a:bodyPr wrap="none">
            <a:spAutoFit/>
          </a:bodyPr>
          <a:lstStyle/>
          <a:p>
            <a:r>
              <a:rPr lang="ar-SA" b="1" dirty="0" smtClean="0">
                <a:solidFill>
                  <a:srgbClr val="D52D26"/>
                </a:solidFill>
              </a:rPr>
              <a:t>ينبغي فعله</a:t>
            </a:r>
            <a:endParaRPr lang="ar-SA" dirty="0">
              <a:solidFill>
                <a:srgbClr val="D52D26"/>
              </a:solidFill>
            </a:endParaRPr>
          </a:p>
        </p:txBody>
      </p:sp>
      <p:sp>
        <p:nvSpPr>
          <p:cNvPr id="36" name="مستطيل 35"/>
          <p:cNvSpPr/>
          <p:nvPr/>
        </p:nvSpPr>
        <p:spPr>
          <a:xfrm>
            <a:off x="6062462" y="4919722"/>
            <a:ext cx="1912365" cy="369332"/>
          </a:xfrm>
          <a:prstGeom prst="rect">
            <a:avLst/>
          </a:prstGeom>
        </p:spPr>
        <p:txBody>
          <a:bodyPr wrap="square">
            <a:spAutoFit/>
          </a:bodyPr>
          <a:lstStyle/>
          <a:p>
            <a:r>
              <a:rPr lang="ar-SA" b="1" dirty="0" smtClean="0"/>
              <a:t>يجوز فعله</a:t>
            </a:r>
            <a:endParaRPr lang="ar-SA" dirty="0"/>
          </a:p>
        </p:txBody>
      </p:sp>
      <p:sp>
        <p:nvSpPr>
          <p:cNvPr id="37" name="مستطيل 36"/>
          <p:cNvSpPr/>
          <p:nvPr/>
        </p:nvSpPr>
        <p:spPr>
          <a:xfrm>
            <a:off x="6609185" y="4434433"/>
            <a:ext cx="1313714" cy="369332"/>
          </a:xfrm>
          <a:prstGeom prst="rect">
            <a:avLst/>
          </a:prstGeom>
        </p:spPr>
        <p:txBody>
          <a:bodyPr wrap="square">
            <a:spAutoFit/>
          </a:bodyPr>
          <a:lstStyle/>
          <a:p>
            <a:r>
              <a:rPr lang="ar-SA" b="1" dirty="0" smtClean="0"/>
              <a:t>لا يجوز فعله</a:t>
            </a:r>
            <a:endParaRPr lang="ar-SA"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2000"/>
                                        <p:tgtEl>
                                          <p:spTgt spid="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4" grpId="0"/>
      <p:bldP spid="15" grpId="0" animBg="1"/>
      <p:bldP spid="17" grpId="0"/>
      <p:bldP spid="18" grpId="0" animBg="1"/>
      <p:bldP spid="19" grpId="0"/>
      <p:bldP spid="20" grpId="0"/>
      <p:bldP spid="21" grpId="0" animBg="1"/>
      <p:bldP spid="22" grpId="0"/>
      <p:bldP spid="23" grpId="0" animBg="1"/>
      <p:bldP spid="24" grpId="0" animBg="1"/>
      <p:bldP spid="26" grpId="0"/>
      <p:bldP spid="27" grpId="0" animBg="1"/>
      <p:bldP spid="29" grpId="0"/>
      <p:bldP spid="30" grpId="0" animBg="1"/>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559</TotalTime>
  <Words>2248</Words>
  <Application>Microsoft Office PowerPoint</Application>
  <PresentationFormat>A4 Paper (210x297 mm)</PresentationFormat>
  <Paragraphs>115</Paragraphs>
  <Slides>15</Slides>
  <Notes>2</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Office Theme</vt:lpstr>
      <vt:lpstr>عرض تقديمي في PowerPoint</vt:lpstr>
      <vt:lpstr>المحاضرة الثامنة</vt:lpstr>
      <vt:lpstr>عرض تقديمي في PowerPoint</vt:lpstr>
      <vt:lpstr>الأخلاق الإسلامية وآداب المهنة                                                             المحاضرة الثامنة</vt:lpstr>
      <vt:lpstr>عرض تقديمي في PowerPoint</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الأخلاق الإسلامية وآداب المهنة                                                             المحاضرة الثامنة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emachnes</cp:lastModifiedBy>
  <cp:revision>47</cp:revision>
  <dcterms:created xsi:type="dcterms:W3CDTF">2014-09-11T06:30:06Z</dcterms:created>
  <dcterms:modified xsi:type="dcterms:W3CDTF">2015-04-07T04:22:45Z</dcterms:modified>
</cp:coreProperties>
</file>