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92" r:id="rId3"/>
    <p:sldId id="308" r:id="rId4"/>
    <p:sldId id="314" r:id="rId5"/>
    <p:sldId id="310" r:id="rId6"/>
    <p:sldId id="315" r:id="rId7"/>
    <p:sldId id="316" r:id="rId8"/>
    <p:sldId id="317" r:id="rId9"/>
    <p:sldId id="318" r:id="rId10"/>
    <p:sldId id="324" r:id="rId11"/>
    <p:sldId id="319" r:id="rId12"/>
    <p:sldId id="320" r:id="rId13"/>
    <p:sldId id="321" r:id="rId14"/>
    <p:sldId id="322" r:id="rId15"/>
    <p:sldId id="327" r:id="rId16"/>
    <p:sldId id="323" r:id="rId17"/>
    <p:sldId id="325" r:id="rId18"/>
    <p:sldId id="309"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2D26"/>
    <a:srgbClr val="43A79C"/>
    <a:srgbClr val="EDBD1F"/>
    <a:srgbClr val="ECA02F"/>
    <a:srgbClr val="D98061"/>
    <a:srgbClr val="8E6334"/>
    <a:srgbClr val="313B4A"/>
    <a:srgbClr val="F04316"/>
    <a:srgbClr val="81AA52"/>
    <a:srgbClr val="0E47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7000" autoAdjust="0"/>
    <p:restoredTop sz="94664" autoAdjust="0"/>
  </p:normalViewPr>
  <p:slideViewPr>
    <p:cSldViewPr>
      <p:cViewPr>
        <p:scale>
          <a:sx n="90" d="100"/>
          <a:sy n="90" d="100"/>
        </p:scale>
        <p:origin x="-1236" y="14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313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4/7/2015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40565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313023"/>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a:r>
              <a:rPr lang="ar-SA" sz="3700" b="1" dirty="0" smtClean="0">
                <a:latin typeface="AYM Wadiy S_U normal."/>
                <a:cs typeface="Times New Roman" pitchFamily="18" charset="0"/>
              </a:rPr>
              <a:t>الأخلاق الإسلامية وآداب المهنة</a:t>
            </a:r>
          </a:p>
          <a:p>
            <a:pPr algn="ctr"/>
            <a:r>
              <a:rPr lang="ar-SA" sz="3700" b="1" dirty="0" smtClean="0">
                <a:solidFill>
                  <a:srgbClr val="43A79C"/>
                </a:solidFill>
                <a:latin typeface="AYM Wadiy S_U normal."/>
                <a:cs typeface="Times New Roman" pitchFamily="18" charset="0"/>
              </a:rPr>
              <a:t>أستاذ </a:t>
            </a:r>
            <a:r>
              <a:rPr lang="ar-SA" sz="3700" b="1" dirty="0">
                <a:solidFill>
                  <a:srgbClr val="43A79C"/>
                </a:solidFill>
                <a:latin typeface="AYM Wadiy S_U normal."/>
                <a:cs typeface="Times New Roman" pitchFamily="18" charset="0"/>
              </a:rPr>
              <a:t>المقرر</a:t>
            </a:r>
          </a:p>
          <a:p>
            <a:pPr algn="ctr"/>
            <a:r>
              <a:rPr lang="ar-SA" sz="2800" b="1" dirty="0" smtClean="0">
                <a:latin typeface="Calibri" pitchFamily="34" charset="0"/>
                <a:cs typeface="Times New Roman" pitchFamily="18" charset="0"/>
              </a:rPr>
              <a:t>د/ عبد الله الديرشوي </a:t>
            </a:r>
            <a:endParaRPr lang="en-US" sz="28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التاسعة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1064568" y="3717032"/>
            <a:ext cx="7704856" cy="19442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rtl="1"/>
            <a:r>
              <a:rPr lang="ar-SA" sz="4000" b="1" dirty="0" smtClean="0">
                <a:solidFill>
                  <a:srgbClr val="D52D26"/>
                </a:solidFill>
              </a:rPr>
              <a:t>- الأخلاق </a:t>
            </a:r>
            <a:r>
              <a:rPr lang="ar-SA" sz="4000" b="1" dirty="0">
                <a:solidFill>
                  <a:srgbClr val="D52D26"/>
                </a:solidFill>
              </a:rPr>
              <a:t>والآداب الجامعة للمهنة</a:t>
            </a:r>
            <a:endParaRPr lang="en-US" sz="4000" b="1" dirty="0">
              <a:solidFill>
                <a:srgbClr val="D52D26"/>
              </a:solidFill>
            </a:endParaRPr>
          </a:p>
          <a:p>
            <a:pPr algn="r" rtl="1"/>
            <a:r>
              <a:rPr lang="ar-SA" sz="4000" b="1" dirty="0" smtClean="0">
                <a:solidFill>
                  <a:srgbClr val="D52D26"/>
                </a:solidFill>
              </a:rPr>
              <a:t>- الطهارة المهنية</a:t>
            </a:r>
            <a:endParaRPr lang="en-US" sz="4000" b="1" dirty="0">
              <a:solidFill>
                <a:srgbClr val="D52D26"/>
              </a:solidFill>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الأخلاق الإسلامية وآداب المهنة                                                             المحاضرة التاسعة</a:t>
            </a:r>
            <a:endParaRPr lang="en-US" sz="2000"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200472" y="836713"/>
            <a:ext cx="9433047" cy="5472608"/>
          </a:xfrm>
        </p:spPr>
        <p:txBody>
          <a:bodyPr/>
          <a:lstStyle/>
          <a:p>
            <a:pPr algn="just" rtl="1"/>
            <a:r>
              <a:rPr lang="ar-SA" sz="2400" b="1" dirty="0"/>
              <a:t>ذكرنا في ثنايا الكتاب جملةً من الأخلاق </a:t>
            </a:r>
            <a:r>
              <a:rPr lang="ar-SA" sz="2400" b="1" dirty="0" smtClean="0"/>
              <a:t>التي </a:t>
            </a:r>
            <a:r>
              <a:rPr lang="ar-SA" sz="2400" b="1" dirty="0"/>
              <a:t>جاء بها </a:t>
            </a:r>
            <a:r>
              <a:rPr lang="ar-SA" sz="2400" b="1" dirty="0" smtClean="0"/>
              <a:t>شرعنا, </a:t>
            </a:r>
            <a:r>
              <a:rPr lang="ar-SA" sz="2400" b="1" dirty="0"/>
              <a:t>إلاَّ أن الحاجة إلى بعضها </a:t>
            </a:r>
            <a:r>
              <a:rPr lang="ar-SA" sz="2400" b="1" dirty="0" smtClean="0"/>
              <a:t>أشدَّ </a:t>
            </a:r>
            <a:r>
              <a:rPr lang="ar-SA" sz="2400" b="1" dirty="0"/>
              <a:t>في حق ممارس المهنة, لما لها من دور إيجابي في الحفاظ على المهنة وأطرافها وسمعتها. </a:t>
            </a:r>
            <a:endParaRPr lang="en-US" sz="2400" b="1" dirty="0"/>
          </a:p>
          <a:p>
            <a:pPr algn="just" rtl="1"/>
            <a:r>
              <a:rPr lang="ar-SA" sz="2400" b="1" dirty="0"/>
              <a:t>فالمهنة أياً كانت تتطلب التعامل مع أطراف متعددة, ولساعات طويلة </a:t>
            </a:r>
            <a:r>
              <a:rPr lang="ar-SA" sz="2400" b="1" dirty="0" smtClean="0"/>
              <a:t>ربما </a:t>
            </a:r>
            <a:r>
              <a:rPr lang="ar-SA" sz="2400" b="1" dirty="0"/>
              <a:t>تزيد على الساعات التي يقضيها المرء مع أفراد عائلته. وإذا كانت رابطة الزوجية أو القرابة وما تفرزها من عطف وحنان, تدفع أفراد الأسرة لتَحَمُّلِ بعضهم, والتجاوز والتسامح إن رأوا ما يكرهون, فإن أطراف المهنة ليسوا كذلك, إذ ليس بينهم مثل هذه الرابطة القوية, بل ربما لا يكون بينهم أية علاقة جامعة سوى المهنة, ومن ثَمَّ كان المطلوب المزيد من التأكيد على بعض الآداب والأخلاق, لتستمر المهنة, وتكسب ثقة الناس, وتؤدي دورها على الوجه المطلوب</a:t>
            </a:r>
            <a:r>
              <a:rPr lang="ar-SA" sz="2400" b="1" dirty="0" smtClean="0"/>
              <a:t>.</a:t>
            </a:r>
          </a:p>
          <a:p>
            <a:pPr algn="just" rtl="1"/>
            <a:r>
              <a:rPr lang="ar-SA" sz="2400" b="1" dirty="0" smtClean="0"/>
              <a:t>وفي سبيل تحقيق هذا الأمر صدرت القوانين التي تنظم وضع كل مهنة</a:t>
            </a:r>
            <a:r>
              <a:rPr lang="ar-EG" sz="2400" b="1" dirty="0" smtClean="0"/>
              <a:t>، </a:t>
            </a:r>
            <a:r>
              <a:rPr lang="ar-SA" sz="2400" b="1" dirty="0" smtClean="0"/>
              <a:t>كما تمَّ وضعُ صيغٍ للعقود تتضمن الشروط والضوابط التي يجب على المتعاقدين الالتزام بها. </a:t>
            </a:r>
            <a:endParaRPr lang="en-US" sz="2400" b="1" dirty="0" smtClean="0"/>
          </a:p>
          <a:p>
            <a:pPr algn="just" rtl="1"/>
            <a:r>
              <a:rPr lang="ar-SA" sz="2400" b="1" dirty="0" smtClean="0"/>
              <a:t>وبذلك تحولت كثيرٌ من الآداب من كونها مرغوباً فيها إلى واجبٍ, يترتب على مخالفته المساءلة </a:t>
            </a:r>
            <a:endParaRPr lang="en-US" sz="2400" b="1" dirty="0" smtClean="0"/>
          </a:p>
          <a:p>
            <a:pPr algn="just" rtl="1"/>
            <a:r>
              <a:rPr lang="ar-SA" sz="2400" b="1" dirty="0" smtClean="0"/>
              <a:t>إلا أن الإحاطة بتلك الخصال من خلال القوانين والعقود غير ممكن, لكثرتها وتشعبها, ومن ثمَّ كان الزائد عمَّا نص عليه العقد أو القانون, هو المراد بأخلاق وآداب المهنة, وهي كثيرة, وقد تختلف من مهنة إلى أخرى؛ إلا أننا سنقتصر على الآداب الجامعة منها</a:t>
            </a:r>
            <a:r>
              <a:rPr lang="ar-EG" sz="2400" b="1" dirty="0" smtClean="0"/>
              <a:t>.</a:t>
            </a:r>
            <a:endParaRPr lang="en-US" sz="2400"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7" name="Title 1"/>
          <p:cNvSpPr txBox="1">
            <a:spLocks/>
          </p:cNvSpPr>
          <p:nvPr/>
        </p:nvSpPr>
        <p:spPr>
          <a:xfrm>
            <a:off x="365126" y="116632"/>
            <a:ext cx="8915400" cy="6480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r>
              <a:rPr lang="ar-SA" sz="2000" dirty="0" smtClean="0"/>
              <a:t>الأخلاق الإسلامية وآداب المهنة                                                             المحاضرة التاسعة</a:t>
            </a:r>
            <a:endParaRPr lang="en-US" sz="2000" dirty="0"/>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r>
              <a:rPr lang="ar-SA" sz="2000" b="1" dirty="0">
                <a:solidFill>
                  <a:srgbClr val="EDBD1F"/>
                </a:solidFill>
              </a:rPr>
              <a:t>الأخلاق الإسلامية وآداب المهنة                                                             المحاضرة </a:t>
            </a:r>
            <a:r>
              <a:rPr lang="ar-SA" sz="2000" b="1" dirty="0" smtClean="0">
                <a:solidFill>
                  <a:srgbClr val="EDBD1F"/>
                </a:solidFill>
              </a:rPr>
              <a:t>التاسعة</a:t>
            </a:r>
            <a:endParaRPr lang="ar-SA" sz="2000" b="1" dirty="0">
              <a:solidFill>
                <a:srgbClr val="EDBD1F"/>
              </a:solidFill>
            </a:endParaRPr>
          </a:p>
        </p:txBody>
      </p:sp>
      <p:sp>
        <p:nvSpPr>
          <p:cNvPr id="3" name="عنصر نائب للمحتوى 2"/>
          <p:cNvSpPr>
            <a:spLocks noGrp="1"/>
          </p:cNvSpPr>
          <p:nvPr>
            <p:ph sz="half" idx="13"/>
          </p:nvPr>
        </p:nvSpPr>
        <p:spPr>
          <a:xfrm>
            <a:off x="200472" y="1124744"/>
            <a:ext cx="9433048" cy="5256584"/>
          </a:xfrm>
        </p:spPr>
        <p:txBody>
          <a:bodyPr/>
          <a:lstStyle/>
          <a:p>
            <a:pPr algn="ctr"/>
            <a:r>
              <a:rPr lang="ar-SA" b="1" u="sng" dirty="0">
                <a:solidFill>
                  <a:srgbClr val="D52D26"/>
                </a:solidFill>
              </a:rPr>
              <a:t>الطَّهارَة المهنية (أو النَّزَاهَة والشَّفَافِيَّة)</a:t>
            </a:r>
            <a:endParaRPr lang="en-US" b="1" u="sng" dirty="0">
              <a:solidFill>
                <a:srgbClr val="D52D26"/>
              </a:solidFill>
            </a:endParaRPr>
          </a:p>
          <a:p>
            <a:pPr lvl="0"/>
            <a:r>
              <a:rPr lang="ar-SA" b="1" u="sng" dirty="0">
                <a:solidFill>
                  <a:srgbClr val="43A79C"/>
                </a:solidFill>
              </a:rPr>
              <a:t>معنى الطَّهارَة والنَّزَاهَة والشَّفَافِيَّة:</a:t>
            </a:r>
            <a:endParaRPr lang="en-US" u="sng" dirty="0">
              <a:solidFill>
                <a:srgbClr val="43A79C"/>
              </a:solidFill>
            </a:endParaRPr>
          </a:p>
          <a:p>
            <a:r>
              <a:rPr lang="ar-SA" b="1" u="sng" dirty="0">
                <a:solidFill>
                  <a:srgbClr val="43A79C"/>
                </a:solidFill>
              </a:rPr>
              <a:t>أولاً : تعريف الطَّهارَةُ</a:t>
            </a:r>
            <a:r>
              <a:rPr lang="ar-SA" u="sng" dirty="0">
                <a:solidFill>
                  <a:srgbClr val="43A79C"/>
                </a:solidFill>
              </a:rPr>
              <a:t>: </a:t>
            </a:r>
            <a:endParaRPr lang="en-US" u="sng" dirty="0">
              <a:solidFill>
                <a:srgbClr val="43A79C"/>
              </a:solidFill>
            </a:endParaRPr>
          </a:p>
          <a:p>
            <a:pPr algn="just"/>
            <a:r>
              <a:rPr lang="ar-SA" sz="2600" b="1" dirty="0">
                <a:solidFill>
                  <a:srgbClr val="D52D26"/>
                </a:solidFill>
              </a:rPr>
              <a:t>الطَّهارة لغة: </a:t>
            </a:r>
            <a:r>
              <a:rPr lang="ar-SA" sz="2600" b="1" dirty="0"/>
              <a:t>النَّزَاهَةُ مِنْ الْأَقْذَارِ الْحِسِّيَّةِ وَالْمَعْنَوِيَّةِ. والطاهِرُ: النزيهُ والشريفُ والبريءُ من العيوب. ولها </a:t>
            </a:r>
            <a:r>
              <a:rPr lang="ar-SA" sz="2600" b="1" dirty="0">
                <a:solidFill>
                  <a:srgbClr val="D52D26"/>
                </a:solidFill>
              </a:rPr>
              <a:t>معنى شرعي </a:t>
            </a:r>
            <a:r>
              <a:rPr lang="ar-SA" sz="2600" b="1" dirty="0"/>
              <a:t>يتمثل في رفع الحدث أو إزالة النجاسة, إلا أنا في دراستنا هذه لا شأن لنا به, ومن ثَمَّ اقتصرنا على المعنى اللغوي. </a:t>
            </a:r>
            <a:endParaRPr lang="en-US" sz="2600" b="1" dirty="0"/>
          </a:p>
          <a:p>
            <a:pPr algn="just"/>
            <a:r>
              <a:rPr lang="ar-SA" sz="2600" b="1" u="sng" dirty="0">
                <a:solidFill>
                  <a:srgbClr val="43A79C"/>
                </a:solidFill>
              </a:rPr>
              <a:t>ثانياً: تعريف النَّزَاهَة: </a:t>
            </a:r>
            <a:endParaRPr lang="en-US" sz="2600" b="1" u="sng" dirty="0">
              <a:solidFill>
                <a:srgbClr val="43A79C"/>
              </a:solidFill>
            </a:endParaRPr>
          </a:p>
          <a:p>
            <a:pPr algn="just"/>
            <a:r>
              <a:rPr lang="ar-SA" sz="2600" b="1" dirty="0">
                <a:solidFill>
                  <a:srgbClr val="D52D26"/>
                </a:solidFill>
              </a:rPr>
              <a:t>النَّزَاهَة لغة: </a:t>
            </a:r>
            <a:r>
              <a:rPr lang="ar-SA" sz="2600" b="1" dirty="0"/>
              <a:t>الترفع والبُعد عن القُبح واللؤم والأقذار. وفلانٌ نازهُ النَّفس: عفيفٌ.</a:t>
            </a:r>
            <a:endParaRPr lang="en-US" sz="2600" b="1" dirty="0"/>
          </a:p>
          <a:p>
            <a:pPr algn="just"/>
            <a:r>
              <a:rPr lang="ar-SA" sz="2600" b="1" dirty="0">
                <a:solidFill>
                  <a:srgbClr val="D52D26"/>
                </a:solidFill>
              </a:rPr>
              <a:t>النَّزَاهَة اصطلاحاً: </a:t>
            </a:r>
            <a:r>
              <a:rPr lang="ar-SA" sz="2600" b="1" dirty="0"/>
              <a:t>ليس للنزاهة معنىً اصطلاحيٌ لدى علمائنا القدامى, إلاَّ أنها أصبحت تستعمل في </a:t>
            </a:r>
            <a:r>
              <a:rPr lang="ar-SA" sz="2600" b="1" dirty="0">
                <a:solidFill>
                  <a:srgbClr val="D52D26"/>
                </a:solidFill>
              </a:rPr>
              <a:t>العصر الحديث بمعنى</a:t>
            </a:r>
            <a:r>
              <a:rPr lang="ar-SA" sz="2600" b="1" dirty="0"/>
              <a:t>: محافظة ممارس المهنة على سمعته وسمعة مهنته نظيفةً بعيدةً عن كل ما يلوثها, وذلك من خلال</a:t>
            </a:r>
            <a:r>
              <a:rPr lang="ar-SA" sz="2600" b="1" dirty="0" smtClean="0"/>
              <a:t>:</a:t>
            </a:r>
            <a:endParaRPr lang="en-US" sz="2600" b="1"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1390358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r>
              <a:rPr lang="ar-SA" sz="2000" dirty="0" smtClean="0">
                <a:solidFill>
                  <a:srgbClr val="EDBD1F"/>
                </a:solidFill>
              </a:rPr>
              <a:t>الأخلاق الإسلامية وآداب المهنة                                                             المحاضرة التاسعة</a:t>
            </a:r>
            <a:endParaRPr lang="en-US" sz="2000" dirty="0">
              <a:solidFill>
                <a:srgbClr val="EDBD1F"/>
              </a:solidFill>
            </a:endParaRPr>
          </a:p>
        </p:txBody>
      </p:sp>
      <p:sp>
        <p:nvSpPr>
          <p:cNvPr id="8" name="Content Placeholder 4"/>
          <p:cNvSpPr>
            <a:spLocks noGrp="1"/>
          </p:cNvSpPr>
          <p:nvPr>
            <p:ph sz="half" idx="13"/>
          </p:nvPr>
        </p:nvSpPr>
        <p:spPr>
          <a:xfrm>
            <a:off x="200472" y="836712"/>
            <a:ext cx="9433048" cy="5472608"/>
          </a:xfrm>
        </p:spPr>
        <p:txBody>
          <a:bodyPr/>
          <a:lstStyle/>
          <a:p>
            <a:pPr lvl="1" algn="just" rtl="1"/>
            <a:r>
              <a:rPr lang="ar-SA" sz="2600" b="1" dirty="0" smtClean="0"/>
              <a:t>1- السلوك </a:t>
            </a:r>
            <a:r>
              <a:rPr lang="ar-SA" sz="2600" b="1" dirty="0"/>
              <a:t>السليم في أعماله كلها بما يتوافق مع القوانين والأنظمة واللوائح.</a:t>
            </a:r>
            <a:endParaRPr lang="en-US" sz="2600" b="1" dirty="0"/>
          </a:p>
          <a:p>
            <a:pPr lvl="1" algn="just" rtl="1"/>
            <a:r>
              <a:rPr lang="ar-SA" sz="2600" b="1" dirty="0" smtClean="0"/>
              <a:t>2- الابتعاد </a:t>
            </a:r>
            <a:r>
              <a:rPr lang="ar-SA" sz="2600" b="1" dirty="0"/>
              <a:t>عن أي عمل يؤثر سلباً على ثقة الجمهور به وبمهنته.</a:t>
            </a:r>
            <a:endParaRPr lang="en-US" sz="2600" b="1" dirty="0"/>
          </a:p>
          <a:p>
            <a:pPr lvl="1" algn="just" rtl="1"/>
            <a:r>
              <a:rPr lang="ar-SA" sz="2600" b="1" dirty="0" smtClean="0"/>
              <a:t>3- الامتناع </a:t>
            </a:r>
            <a:r>
              <a:rPr lang="ar-SA" sz="2600" b="1" dirty="0"/>
              <a:t>عن قبول الهدايا فضلاً عن الرشوة. </a:t>
            </a:r>
            <a:endParaRPr lang="en-US" sz="2600" b="1" dirty="0"/>
          </a:p>
          <a:p>
            <a:pPr lvl="1" algn="just" rtl="1"/>
            <a:r>
              <a:rPr lang="ar-SA" sz="2600" b="1" dirty="0" smtClean="0"/>
              <a:t>4- المحافظة </a:t>
            </a:r>
            <a:r>
              <a:rPr lang="ar-SA" sz="2600" b="1" dirty="0"/>
              <a:t>على مظهره العام على نحوٍ يليق بسمعته وسمعة مهنته.</a:t>
            </a:r>
            <a:endParaRPr lang="en-US" sz="2600" b="1" dirty="0"/>
          </a:p>
          <a:p>
            <a:pPr lvl="1" algn="just" rtl="1"/>
            <a:r>
              <a:rPr lang="ar-SA" sz="2600" b="1" dirty="0" smtClean="0"/>
              <a:t>5- عدم </a:t>
            </a:r>
            <a:r>
              <a:rPr lang="ar-SA" sz="2600" b="1" dirty="0"/>
              <a:t>استغلال منصبه أو علاقاته التي يقيمها أثناء عمله، للحصول على امتيازاتٍ أو خدماتٍ له أو لأحدٍ من أفراد عائلته.</a:t>
            </a:r>
            <a:endParaRPr lang="en-US" sz="2600" b="1" dirty="0"/>
          </a:p>
          <a:p>
            <a:pPr lvl="1" algn="just" rtl="1"/>
            <a:r>
              <a:rPr lang="ar-SA" sz="2600" b="1" dirty="0" smtClean="0"/>
              <a:t>6- </a:t>
            </a:r>
            <a:r>
              <a:rPr lang="ar-AE" sz="2600" b="1" dirty="0" smtClean="0"/>
              <a:t>أن </a:t>
            </a:r>
            <a:r>
              <a:rPr lang="ar-AE" sz="2600" b="1" dirty="0"/>
              <a:t>لا يضع نفسه تحت أية التزامات مالية أو غير مالية تجاه أشخاص أو مؤسسات يمكن لها التأثير على قدرته في تأدية واجبه.</a:t>
            </a:r>
            <a:endParaRPr lang="en-US" sz="2600" b="1" dirty="0"/>
          </a:p>
          <a:p>
            <a:pPr lvl="1" algn="just" rtl="1"/>
            <a:r>
              <a:rPr lang="ar-SA" sz="2600" b="1" dirty="0" smtClean="0"/>
              <a:t>7- </a:t>
            </a:r>
            <a:r>
              <a:rPr lang="ar-AE" sz="2600" b="1" dirty="0" smtClean="0"/>
              <a:t>أن </a:t>
            </a:r>
            <a:r>
              <a:rPr lang="ar-AE" sz="2600" b="1" dirty="0"/>
              <a:t>يعامل الناس جميعهم بعدالة ومهنية وتجرد وموضوعية دون انحياز أو تمييز على أساس العرق </a:t>
            </a:r>
            <a:r>
              <a:rPr lang="ar-SA" sz="2600" b="1" dirty="0"/>
              <a:t>أو المعتقد أو الوضع الاجتماعي أو غيره</a:t>
            </a:r>
            <a:r>
              <a:rPr lang="ar-AE" sz="2600" b="1" dirty="0"/>
              <a:t>.</a:t>
            </a:r>
            <a:endParaRPr lang="en-US" sz="2600" b="1" dirty="0"/>
          </a:p>
          <a:p>
            <a:pPr algn="just"/>
            <a:r>
              <a:rPr lang="ar-SA" sz="2600" b="1" dirty="0"/>
              <a:t>وهذه المعاني كلها مما جاء بها شرعنا وحث عليها, وتدخل تحت مفهوم الطهارة, ولها تطبيقات في سِيَر أسلافنا حكاماً وقضاةً وولاةً, وفي اجتهادات الفقهاء.</a:t>
            </a:r>
            <a:endParaRPr lang="en-US" sz="2600" b="1" dirty="0"/>
          </a:p>
        </p:txBody>
      </p:sp>
    </p:spTree>
    <p:extLst>
      <p:ext uri="{BB962C8B-B14F-4D97-AF65-F5344CB8AC3E}">
        <p14:creationId xmlns:p14="http://schemas.microsoft.com/office/powerpoint/2010/main" val="5383693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pPr rtl="1"/>
            <a:r>
              <a:rPr lang="ar-SA" sz="2000" b="1" dirty="0">
                <a:solidFill>
                  <a:srgbClr val="ECA02F"/>
                </a:solidFill>
              </a:rPr>
              <a:t>الأخلاق الإسلامية وآداب المهنة                                                             المحاضرة </a:t>
            </a:r>
            <a:r>
              <a:rPr lang="ar-SA" sz="2000" b="1" dirty="0" smtClean="0">
                <a:solidFill>
                  <a:srgbClr val="EDBD1F"/>
                </a:solidFill>
              </a:rPr>
              <a:t>التاسعة</a:t>
            </a:r>
            <a:endParaRPr lang="ar-SA" sz="2000" b="1" dirty="0">
              <a:solidFill>
                <a:srgbClr val="ECA02F"/>
              </a:solidFill>
            </a:endParaRPr>
          </a:p>
        </p:txBody>
      </p:sp>
      <p:sp>
        <p:nvSpPr>
          <p:cNvPr id="3" name="عنصر نائب للمحتوى 2"/>
          <p:cNvSpPr>
            <a:spLocks noGrp="1"/>
          </p:cNvSpPr>
          <p:nvPr>
            <p:ph sz="half" idx="13"/>
          </p:nvPr>
        </p:nvSpPr>
        <p:spPr>
          <a:xfrm>
            <a:off x="344488" y="836712"/>
            <a:ext cx="9217024" cy="5544616"/>
          </a:xfrm>
        </p:spPr>
        <p:txBody>
          <a:bodyPr/>
          <a:lstStyle/>
          <a:p>
            <a:pPr algn="just"/>
            <a:r>
              <a:rPr lang="ar-SA" b="1" u="sng" dirty="0">
                <a:solidFill>
                  <a:srgbClr val="43A79C"/>
                </a:solidFill>
              </a:rPr>
              <a:t>ثالثاً : تعريف الشَّفافية:</a:t>
            </a:r>
            <a:endParaRPr lang="en-US" b="1" u="sng" dirty="0">
              <a:solidFill>
                <a:srgbClr val="43A79C"/>
              </a:solidFill>
            </a:endParaRPr>
          </a:p>
          <a:p>
            <a:pPr algn="just"/>
            <a:r>
              <a:rPr lang="ar-SA" b="1" dirty="0">
                <a:solidFill>
                  <a:srgbClr val="D52D26"/>
                </a:solidFill>
              </a:rPr>
              <a:t>الشفَافيَة لغة: </a:t>
            </a:r>
            <a:r>
              <a:rPr lang="ar-SA" b="1" dirty="0"/>
              <a:t>من شَفَّ بمعنى رَقَّ. يُقال: شَفَّ الثَّوبُ؛ إذا رَقَّ حتَّى يُرى ما خلفه. والشفاف: ما لا يحجب ما وراءه, وتستعار للشّخص الذي يُظهر ما يُبطن.</a:t>
            </a:r>
            <a:endParaRPr lang="en-US" b="1" dirty="0"/>
          </a:p>
          <a:p>
            <a:pPr algn="just"/>
            <a:r>
              <a:rPr lang="ar-SA" b="1" dirty="0">
                <a:solidFill>
                  <a:srgbClr val="D52D26"/>
                </a:solidFill>
              </a:rPr>
              <a:t>الشفَافيَة اصطلاحاً: </a:t>
            </a:r>
            <a:r>
              <a:rPr lang="ar-SA" b="1" dirty="0"/>
              <a:t>ليس لدى علمائنا القدامى معنىً اصطلاحيٌ للشفافية, إلا أنها اشتهرت في العصر الحديث بمعنى: "الوضوح والمكاشفة التي تكون تجاه قضايا الفساد المالي والإداري من قبل مؤسسات الدولة وفئات المجتمع". أو "المكاشفة بين الحكومة والشعب, عبر ممثلي الشعب في البرلمان, ومؤسسات المجتمع المدني".</a:t>
            </a:r>
            <a:endParaRPr lang="en-US" b="1" dirty="0"/>
          </a:p>
          <a:p>
            <a:pPr algn="just"/>
            <a:r>
              <a:rPr lang="ar-SA" b="1" dirty="0"/>
              <a:t>ويتمثل ذلك في الرد على تساؤلات واستفسارات الأجهزة والقنوات </a:t>
            </a:r>
            <a:r>
              <a:rPr lang="ar-SA" b="1" dirty="0" smtClean="0"/>
              <a:t>المسؤولة </a:t>
            </a:r>
            <a:r>
              <a:rPr lang="ar-SA" b="1" dirty="0"/>
              <a:t>في الدولة كالبرلمانات ومجالس الشورى ونحوها, أو من خلال مؤسسات المجتمع المدني كالنقابات المهنية, ومنظمات العمل الطوعي وما أشبه ذلك.</a:t>
            </a:r>
            <a:endParaRPr lang="en-US" b="1"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val="2868743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r>
              <a:rPr lang="ar-SA" sz="2000" b="1" dirty="0">
                <a:solidFill>
                  <a:srgbClr val="ECA02F"/>
                </a:solidFill>
              </a:rPr>
              <a:t>الأخلاق الإسلامية وآداب المهنة                                                             المحاضرة </a:t>
            </a:r>
            <a:r>
              <a:rPr lang="ar-SA" sz="2000" b="1" dirty="0" smtClean="0">
                <a:solidFill>
                  <a:srgbClr val="EDBD1F"/>
                </a:solidFill>
              </a:rPr>
              <a:t>التاسعة</a:t>
            </a:r>
            <a:endParaRPr lang="ar-SA" sz="2000" dirty="0">
              <a:solidFill>
                <a:srgbClr val="ECA02F"/>
              </a:solidFill>
            </a:endParaRPr>
          </a:p>
        </p:txBody>
      </p:sp>
      <p:sp>
        <p:nvSpPr>
          <p:cNvPr id="3" name="عنصر نائب للمحتوى 2"/>
          <p:cNvSpPr>
            <a:spLocks noGrp="1"/>
          </p:cNvSpPr>
          <p:nvPr>
            <p:ph sz="half" idx="13"/>
          </p:nvPr>
        </p:nvSpPr>
        <p:spPr>
          <a:xfrm>
            <a:off x="344488" y="836712"/>
            <a:ext cx="9217024" cy="5289453"/>
          </a:xfrm>
        </p:spPr>
        <p:txBody>
          <a:bodyPr/>
          <a:lstStyle/>
          <a:p>
            <a:pPr algn="just"/>
            <a:r>
              <a:rPr lang="ar-SA" b="1" dirty="0"/>
              <a:t>والصلة بين الكلمات الثلاثة (الشفافية والنزاهة والطهارة) غير خافية, وهي أنها جميعاً تفيد المحافظة على السمعة نظيفةً نقيةً بعيدةً عن كل ما يلوثها من الشُّبَه والتُّهَم, ويتحقق ذلك بالوضوح في التعامل -وهو الشفافية- والترفع عن المطامع -وهو النزاهة- , وقد يعبر عن الاثنين بالنزاهة؛ لأن الشفافية بهذا المعنى لا تعدو أن تكون صورة من صورها, ومعنى من معانيها. </a:t>
            </a:r>
            <a:endParaRPr lang="en-US" b="1" dirty="0"/>
          </a:p>
          <a:p>
            <a:pPr algn="just"/>
            <a:r>
              <a:rPr lang="ar-SA" b="1" dirty="0"/>
              <a:t>يقول الإمام الماوردي رحمه الله: "وأما النَّزاهةُ فنوعان: أحدُهما: النَّزاهةُ عن المطامع الدَّنيَّةِ. والثَّاني النَّزاهةُ عن مواقفِ الرِّيبة. فأما المطامعُ الدَّنيَّةُ؛ فلأنَّ الطَّمع ذُلٌّ والدَّناءةَ لؤمٌ، وهُما أدفعُ شيءٍ للمروءة. وأما مواقفُ الرِّيبةِ فهي التَّردُّدُ بينَ منزلتيْ حمدٍ وذمٍّ، والوقوفُ بين حالتَيْ سلامةٍ وسقَمٍ، فتتوجَّهُ إليه لائمةُ المُتوهِّمينَ، وينالُهُ ذِلَّةُ المُريبين، وكفى بصاحبِها موقفاً إن صحَّ افتضحَ، وإن لم يَصحَّ امتُهِنَ". </a:t>
            </a:r>
            <a:endParaRPr lang="en-US" b="1"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val="4049562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r>
              <a:rPr lang="ar-SA" sz="2000" b="1" dirty="0">
                <a:solidFill>
                  <a:srgbClr val="ECA02F"/>
                </a:solidFill>
              </a:rPr>
              <a:t>الأخلاق الإسلامية وآداب المهنة                                                             المحاضرة </a:t>
            </a:r>
            <a:r>
              <a:rPr lang="ar-SA" sz="2000" b="1" dirty="0" smtClean="0">
                <a:solidFill>
                  <a:srgbClr val="EDBD1F"/>
                </a:solidFill>
              </a:rPr>
              <a:t>التاسعة</a:t>
            </a:r>
            <a:endParaRPr lang="ar-SA" sz="2000" dirty="0">
              <a:solidFill>
                <a:srgbClr val="ECA02F"/>
              </a:solidFill>
            </a:endParaRPr>
          </a:p>
        </p:txBody>
      </p:sp>
      <p:sp>
        <p:nvSpPr>
          <p:cNvPr id="3" name="عنصر نائب للمحتوى 2"/>
          <p:cNvSpPr>
            <a:spLocks noGrp="1"/>
          </p:cNvSpPr>
          <p:nvPr>
            <p:ph sz="half" idx="13"/>
          </p:nvPr>
        </p:nvSpPr>
        <p:spPr>
          <a:xfrm>
            <a:off x="200472" y="836712"/>
            <a:ext cx="9433048" cy="5544616"/>
          </a:xfrm>
        </p:spPr>
        <p:txBody>
          <a:bodyPr/>
          <a:lstStyle/>
          <a:p>
            <a:pPr lvl="0"/>
            <a:r>
              <a:rPr lang="ar-SA" b="1" u="sng" dirty="0">
                <a:solidFill>
                  <a:srgbClr val="D52D26"/>
                </a:solidFill>
              </a:rPr>
              <a:t>أدلة الشرع في الحَثِّ على التحلي بخُلُق الطَّهارة:</a:t>
            </a:r>
            <a:endParaRPr lang="en-US" u="sng" dirty="0">
              <a:solidFill>
                <a:srgbClr val="D52D26"/>
              </a:solidFill>
            </a:endParaRPr>
          </a:p>
          <a:p>
            <a:pPr algn="just"/>
            <a:r>
              <a:rPr lang="ar-SA" sz="2400" b="1" dirty="0"/>
              <a:t>وردت أدلة كثيرة من الكتاب والسنة تحث على التحلي بخُلُق الطهارة (نزاهة وشفافية), منها :</a:t>
            </a:r>
            <a:endParaRPr lang="en-US" sz="2400" b="1" dirty="0"/>
          </a:p>
          <a:p>
            <a:pPr lvl="0" algn="just"/>
            <a:r>
              <a:rPr lang="ar-SA" sz="2400" b="1" dirty="0"/>
              <a:t>قوله تعالى مخاطباً النبي </a:t>
            </a:r>
            <a:r>
              <a:rPr lang="en-US" sz="2400" b="1" dirty="0">
                <a:sym typeface="AGA Arabesque"/>
              </a:rPr>
              <a:t></a:t>
            </a:r>
            <a:r>
              <a:rPr lang="ar-SA" sz="2400" b="1" dirty="0"/>
              <a:t>: {وَثِيَابَكَ فَطَهِّرْ} (المدَّثر: 4). </a:t>
            </a:r>
            <a:endParaRPr lang="en-US" sz="2400" b="1" dirty="0"/>
          </a:p>
          <a:p>
            <a:pPr algn="just"/>
            <a:r>
              <a:rPr lang="ar-SA" sz="2400" b="1" dirty="0"/>
              <a:t>قال ابن عبد البر: "جمهور السَّلف على أنَّها طهارة القلب، وطهارة الجيب، ونزاهة النَّفْس عن الدَّنايا والآثام والذنوب". </a:t>
            </a:r>
            <a:endParaRPr lang="en-US" sz="2400" b="1" dirty="0"/>
          </a:p>
          <a:p>
            <a:pPr lvl="0" algn="just"/>
            <a:r>
              <a:rPr lang="ar-SA" sz="2400" b="1" dirty="0"/>
              <a:t>قوله تعالى: {إِنَّ اللَّهَ يُحِبُّ التَّوَّابِينَ وَيُحِبُّ الْمُتَطَهِّرِينَ} (البقرة: 222). </a:t>
            </a:r>
            <a:endParaRPr lang="en-US" sz="2400" b="1" dirty="0"/>
          </a:p>
          <a:p>
            <a:pPr algn="just"/>
            <a:r>
              <a:rPr lang="ar-SA" sz="2400" b="1" dirty="0"/>
              <a:t>وجه الدلالة أن الله يحب التَّائبين, وهم مَنْ فعلوا المعاصي ثُمَّ تركوها، ويحب المُتَطَهِّرين, وهم مَنْ لم يفعلوا المعاصي تَنَزُّهاً عنها.</a:t>
            </a:r>
            <a:endParaRPr lang="en-US" sz="2400" b="1" dirty="0"/>
          </a:p>
          <a:p>
            <a:pPr lvl="0" algn="just"/>
            <a:r>
              <a:rPr lang="ar-SA" sz="2400" b="1" dirty="0"/>
              <a:t>قال تعالى: {إِنَّمَا يُرِيدُ اللَّهُ لِيُذْهِبَ عَنْكُمُ الرِّجْسَ أَهْلَ الْبَيْتِ وَيُطَهِّرَكُمْ تَطْهِيراً} (الأحزاب: 33).</a:t>
            </a:r>
            <a:endParaRPr lang="en-US" sz="2400" b="1" dirty="0"/>
          </a:p>
          <a:p>
            <a:pPr algn="just"/>
            <a:r>
              <a:rPr lang="ar-SA" sz="2400" b="1" dirty="0"/>
              <a:t>وجه الدلالة </a:t>
            </a:r>
            <a:r>
              <a:rPr lang="ar-SA" sz="2400" b="1" dirty="0" smtClean="0"/>
              <a:t>فيها أن </a:t>
            </a:r>
            <a:r>
              <a:rPr lang="ar-SA" sz="2400" b="1" dirty="0"/>
              <a:t>الله سبحانه يحب لأهل بيت نبيه </a:t>
            </a:r>
            <a:r>
              <a:rPr lang="en-US" sz="2400" b="1" dirty="0">
                <a:sym typeface="AGA Arabesque"/>
              </a:rPr>
              <a:t></a:t>
            </a:r>
            <a:r>
              <a:rPr lang="ar-SA" sz="2400" b="1" dirty="0"/>
              <a:t> أن يبعد عنهم الرجس -وهو المعاصي والآثام التي تلوث سمعتهم- وأن يجملهم بالطهارة –التي هي طاعته وتقواه- ولا شك أنه يحب هذا لغيرهم أيضاً من عباده. قال الزمخشري: "وفي هذه الاستعارة (الرجس والطهر) ما يُنفر أولي الألبابِ عَمَّا كَرِهَهُ اللهُ لِعبادهِ ونهاهُم عنه، ويُرَغِّبهم فيما رَضِيَه لهم وأمَرَهم به".</a:t>
            </a:r>
            <a:endParaRPr lang="en-US" sz="2400" b="1"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4068850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r>
              <a:rPr lang="ar-SA" sz="2000" b="1" dirty="0">
                <a:solidFill>
                  <a:srgbClr val="EDBD1F"/>
                </a:solidFill>
              </a:rPr>
              <a:t>الأخلاق الإسلامية وآداب المهنة                                                             المحاضرة </a:t>
            </a:r>
            <a:r>
              <a:rPr lang="ar-SA" sz="2000" b="1" dirty="0" smtClean="0">
                <a:solidFill>
                  <a:srgbClr val="EDBD1F"/>
                </a:solidFill>
              </a:rPr>
              <a:t>التاسعة</a:t>
            </a:r>
            <a:endParaRPr lang="ar-SA" sz="2000" dirty="0">
              <a:solidFill>
                <a:srgbClr val="EDBD1F"/>
              </a:solidFill>
            </a:endParaRPr>
          </a:p>
        </p:txBody>
      </p:sp>
      <p:sp>
        <p:nvSpPr>
          <p:cNvPr id="3" name="عنصر نائب للمحتوى 2"/>
          <p:cNvSpPr>
            <a:spLocks noGrp="1"/>
          </p:cNvSpPr>
          <p:nvPr>
            <p:ph sz="half" idx="13"/>
          </p:nvPr>
        </p:nvSpPr>
        <p:spPr>
          <a:xfrm>
            <a:off x="200472" y="836712"/>
            <a:ext cx="9433048" cy="5904656"/>
          </a:xfrm>
        </p:spPr>
        <p:txBody>
          <a:bodyPr/>
          <a:lstStyle/>
          <a:p>
            <a:pPr lvl="0" algn="just"/>
            <a:r>
              <a:rPr lang="ar-SA" sz="2600" b="1" dirty="0"/>
              <a:t>عن عَدِيِّ بن عميرةَ الكِنْدِيِّ، قال: سمعتُ رسولَ اللهِ </a:t>
            </a:r>
            <a:r>
              <a:rPr lang="en-US" sz="2600" b="1" dirty="0">
                <a:sym typeface="AGA Arabesque"/>
              </a:rPr>
              <a:t></a:t>
            </a:r>
            <a:r>
              <a:rPr lang="ar-SA" sz="2600" b="1" dirty="0"/>
              <a:t> يقولُ: (مَنِ اسْتَعْمَلْنَاهُ منكم على عَمَلٍ، فَكَتَمَنَا مِخْيَطًا، فما فوقهُ كان غُلولاً يأتي به يوم القيامة). قال: فقامَ إليه رجلٌ أسود من الأنصار كأني انْظرُ إليه، فقال: يا رسولَ اللهِ، اقْبَلْ عَنِّي عَمَلَكَ، قال: (وما لَكَ؟) قال: سمِعْتُكَ تقُول: كذَا وكذَا، قال: (وأنا أقولُهُ الآن، مَنِ اسْتَعْمَلْنَاهُ منكم على عَمَلٍ، </a:t>
            </a:r>
            <a:r>
              <a:rPr lang="ar-SA" sz="2600" b="1" dirty="0" err="1"/>
              <a:t>فلْيجِئْ</a:t>
            </a:r>
            <a:r>
              <a:rPr lang="ar-SA" sz="2600" b="1" dirty="0"/>
              <a:t> بقَلِيله وكثيرِهِ، فما أوتِيَ منه أخَذَ، وما نُهِيَ عنه انتهى).</a:t>
            </a:r>
            <a:endParaRPr lang="en-US" sz="2600" b="1" dirty="0"/>
          </a:p>
          <a:p>
            <a:pPr algn="just"/>
            <a:r>
              <a:rPr lang="ar-SA" sz="2600" b="1" dirty="0"/>
              <a:t>وجه الدلالة: أن </a:t>
            </a:r>
            <a:r>
              <a:rPr lang="ar-SA" sz="2600" b="1" dirty="0" smtClean="0"/>
              <a:t>النبي</a:t>
            </a:r>
            <a:r>
              <a:rPr lang="en-US" sz="2600" b="1" dirty="0" smtClean="0">
                <a:sym typeface="AGA Arabesque"/>
              </a:rPr>
              <a:t></a:t>
            </a:r>
            <a:r>
              <a:rPr lang="en-US" sz="2600" b="1" dirty="0" smtClean="0"/>
              <a:t> </a:t>
            </a:r>
            <a:r>
              <a:rPr lang="ar-SA" sz="2600" b="1" dirty="0"/>
              <a:t>يطالب ولاته بالإفصاح عن كل ما أخذوه, </a:t>
            </a:r>
            <a:r>
              <a:rPr lang="ar-SA" sz="2600" b="1" dirty="0" smtClean="0"/>
              <a:t>ولو </a:t>
            </a:r>
            <a:r>
              <a:rPr lang="ar-SA" sz="2600" b="1" dirty="0"/>
              <a:t>إبرة خياطة على تفاهتها. ولا يخفى ما في هذا من المطالبة بالنزاهة والشفافية والوضوح في التعامل.  </a:t>
            </a:r>
            <a:endParaRPr lang="en-US" sz="2600" b="1" dirty="0"/>
          </a:p>
          <a:p>
            <a:pPr lvl="0" algn="just"/>
            <a:r>
              <a:rPr lang="ar-SA" sz="2600" b="1" dirty="0"/>
              <a:t>جاءت صَفِيَّةَ - زَوْجَ النَّبِيِّ </a:t>
            </a:r>
            <a:r>
              <a:rPr lang="en-US" sz="2600" b="1" dirty="0">
                <a:sym typeface="AGA Arabesque"/>
              </a:rPr>
              <a:t></a:t>
            </a:r>
            <a:r>
              <a:rPr lang="ar-SA" sz="2600" b="1" dirty="0"/>
              <a:t> - تَزُورُهُ فِي اعْتِكَافِهِ فِي المَسْجِدِ فِي العَشْرِ الأَوَاخِرِ مِنْ رَمَضَانَ، فَتَحَدَّثَتْ عِنْدَهُ سَاعَةً، ثُمَّ قَامَتْ تَنْقَلِبُ، فَقَامَ النَّبِيُّ </a:t>
            </a:r>
            <a:r>
              <a:rPr lang="en-US" sz="2600" b="1" dirty="0">
                <a:sym typeface="AGA Arabesque"/>
              </a:rPr>
              <a:t></a:t>
            </a:r>
            <a:r>
              <a:rPr lang="ar-SA" sz="2600" b="1" dirty="0"/>
              <a:t> مَعَهَا يَقْلِبُهَا، حَتَّى إِذَا بَلَغَتْ بَابَ المَسْجِدِ عِنْدَ بَابِ أُمِّ سَلَمَةَ، مَرَّ رَجُلاَنِ مِنَ الأَنْصَارِ، فَسَلَّمَا عَلَى رَسُولِ اللَّهِ </a:t>
            </a:r>
            <a:r>
              <a:rPr lang="en-US" sz="2600" b="1" dirty="0">
                <a:sym typeface="AGA Arabesque"/>
              </a:rPr>
              <a:t></a:t>
            </a:r>
            <a:r>
              <a:rPr lang="ar-SA" sz="2600" b="1" dirty="0"/>
              <a:t>، فَقَالَ لَهُمَا النَّبِيُّ </a:t>
            </a:r>
            <a:r>
              <a:rPr lang="en-US" sz="2600" b="1" dirty="0">
                <a:sym typeface="AGA Arabesque"/>
              </a:rPr>
              <a:t></a:t>
            </a:r>
            <a:r>
              <a:rPr lang="ar-SA" sz="2600" b="1" dirty="0"/>
              <a:t>: (عَلَى رِسْلِكُمَا، إِنَّمَا هِيَ صَفِيَّةُ بِنْتُ حُيَيٍّ). فَقَالاَ: سُبْحَانَ اللَّهِ يَا رَسُولَ اللَّهِ! وَكَبُرَ عَلَيْهِمَا. فَقَالَ النَّبِيُّ </a:t>
            </a:r>
            <a:r>
              <a:rPr lang="en-US" sz="2600" b="1" dirty="0">
                <a:sym typeface="AGA Arabesque"/>
              </a:rPr>
              <a:t></a:t>
            </a:r>
            <a:r>
              <a:rPr lang="ar-SA" sz="2600" b="1" dirty="0"/>
              <a:t>: (إِنَّ الشَّيْطَانَ يَبْلُغُ مِنَ الإِنْسَانِ مَبْلَغَ الدَّمِ، وَإِنِّي خَشِيتُ أَنْ يَقْذِفَ فِي قُلُوبِكُمَا شَيْئاً). </a:t>
            </a:r>
            <a:r>
              <a:rPr lang="ar-SA" sz="2600" b="1" dirty="0" smtClean="0"/>
              <a:t>فإذا </a:t>
            </a:r>
            <a:r>
              <a:rPr lang="ar-SA" sz="2600" b="1" dirty="0"/>
              <a:t>كان هذا حاله </a:t>
            </a:r>
            <a:r>
              <a:rPr lang="en-US" sz="2600" b="1" dirty="0">
                <a:sym typeface="AGA Arabesque"/>
              </a:rPr>
              <a:t></a:t>
            </a:r>
            <a:r>
              <a:rPr lang="ar-SA" sz="2600" b="1" dirty="0"/>
              <a:t> في مراعاة نفي التهمة عنه مع عصمته, فإن مراعاة نفي التهمة عمَّن هو دونه مطلوبةٌ من باب أولى. </a:t>
            </a:r>
            <a:endParaRPr lang="en-US" sz="2600" b="1"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431942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88640"/>
            <a:ext cx="8915400" cy="648072"/>
          </a:xfrm>
        </p:spPr>
        <p:txBody>
          <a:bodyPr/>
          <a:lstStyle/>
          <a:p>
            <a:r>
              <a:rPr lang="ar-SA" sz="2000" b="1" dirty="0">
                <a:solidFill>
                  <a:srgbClr val="EDBD1F"/>
                </a:solidFill>
              </a:rPr>
              <a:t>الأخلاق الإسلامية وآداب المهنة                                                             المحاضرة </a:t>
            </a:r>
            <a:r>
              <a:rPr lang="ar-SA" sz="2000" b="1" dirty="0" smtClean="0">
                <a:solidFill>
                  <a:srgbClr val="EDBD1F"/>
                </a:solidFill>
              </a:rPr>
              <a:t>التاسعة</a:t>
            </a:r>
            <a:endParaRPr lang="ar-SA" sz="2000" dirty="0">
              <a:solidFill>
                <a:srgbClr val="EDBD1F"/>
              </a:solidFill>
            </a:endParaRPr>
          </a:p>
        </p:txBody>
      </p:sp>
      <p:sp>
        <p:nvSpPr>
          <p:cNvPr id="3" name="عنصر نائب للمحتوى 2"/>
          <p:cNvSpPr>
            <a:spLocks noGrp="1"/>
          </p:cNvSpPr>
          <p:nvPr>
            <p:ph sz="half" idx="13"/>
          </p:nvPr>
        </p:nvSpPr>
        <p:spPr>
          <a:xfrm>
            <a:off x="272480" y="836712"/>
            <a:ext cx="9289032" cy="5472608"/>
          </a:xfrm>
        </p:spPr>
        <p:txBody>
          <a:bodyPr/>
          <a:lstStyle/>
          <a:p>
            <a:pPr algn="just"/>
            <a:r>
              <a:rPr lang="ar-SA" b="1" dirty="0"/>
              <a:t>قال ابن دقيقِ العيد: "وهذا مُتأكدٌ في حَقِّ العلماء ومَنْ يُقتدَى به, فلا يجوزُ لهم أن يفعلوا فعلاً يُوجِب سوءَ الظَّن بهم وإن كان لهم فيه مخلصٌ؛ لأنَّ ذلك سببٌ إلى إبطالِ الانتفاعِ بعلمِهم".</a:t>
            </a:r>
            <a:r>
              <a:rPr lang="ar-SA" b="1" baseline="30000" dirty="0"/>
              <a:t> </a:t>
            </a:r>
            <a:r>
              <a:rPr lang="ar-SA" b="1" dirty="0"/>
              <a:t>ويقول عمرُ  </a:t>
            </a:r>
            <a:r>
              <a:rPr lang="en-US" b="1" dirty="0">
                <a:sym typeface="AGA Arabesque"/>
              </a:rPr>
              <a:t></a:t>
            </a:r>
            <a:r>
              <a:rPr lang="ar-SA" b="1" dirty="0"/>
              <a:t>: (مَنْ أقامَ نفْسهُ مَقامَ التُّهْمَةِ؛ فلا يَلومَنَّ مَن أساءَ به الظَّن).</a:t>
            </a:r>
            <a:r>
              <a:rPr lang="ar-SA" b="1" baseline="30000" dirty="0"/>
              <a:t> </a:t>
            </a:r>
            <a:r>
              <a:rPr lang="ar-SA" b="1" dirty="0"/>
              <a:t>ويقول علي </a:t>
            </a:r>
            <a:r>
              <a:rPr lang="en-US" b="1" dirty="0">
                <a:sym typeface="AGA Arabesque"/>
              </a:rPr>
              <a:t></a:t>
            </a:r>
            <a:r>
              <a:rPr lang="ar-SA" b="1" dirty="0"/>
              <a:t> : (إيَّاكَ وما يَسبقُ إلى القلوب إنكارُه، وإنْ كان عندكَ اعتذارُه، فربَّ سامعٍ نُكراً لا تستطيع أن تُسمعَه عُذراً). وهذه من النزاهة والشفافية كما لا يخفى. </a:t>
            </a:r>
            <a:endParaRPr lang="en-US" b="1" dirty="0"/>
          </a:p>
          <a:p>
            <a:pPr lvl="0" algn="just"/>
            <a:r>
              <a:rPr lang="ar-SA" b="1" dirty="0"/>
              <a:t>يقول النبي </a:t>
            </a:r>
            <a:r>
              <a:rPr lang="en-US" b="1" dirty="0">
                <a:sym typeface="AGA Arabesque"/>
              </a:rPr>
              <a:t></a:t>
            </a:r>
            <a:r>
              <a:rPr lang="ar-SA" b="1" dirty="0"/>
              <a:t>: (الحَلاَلُ بَيِّنٌ، وَالحَرَامُ بَيِّنٌ، وَبَيْنَهُمَا مُشَبَّهَاتٌ لاَ يَعْلَمُهَا كَثِيرٌ مِنَ النَّاسِ، فَمَنِ اتَّقَى المُشَبَّهَاتِ اسْتَبْرَأَ لِدِينِهِ وَعِرْضِهِ). </a:t>
            </a:r>
            <a:endParaRPr lang="en-US" b="1" dirty="0"/>
          </a:p>
          <a:p>
            <a:pPr algn="just"/>
            <a:r>
              <a:rPr lang="ar-SA" b="1" dirty="0"/>
              <a:t>وجه الدلالة من الحديث أن هناك أموراً تشتبه على كثيرٍ من الناس, فلا يتبين لهم وجه الحِلِّ أو الحُرمة, فمن حفظ نفسه من الوقوع فيها, فقد طلبَ لدينه البراءة من النُّقصان, ولعِرْضِه البراءة من العيْب والطَّعنِ. </a:t>
            </a:r>
            <a:endParaRPr lang="en-US" b="1" dirty="0"/>
          </a:p>
          <a:p>
            <a:pPr algn="just"/>
            <a:r>
              <a:rPr lang="ar-SA" b="1" dirty="0"/>
              <a:t>وهذه هي الطَّهارة الخُلُقية والنزاهة كما لا يخفى.</a:t>
            </a:r>
            <a:endParaRPr lang="en-US" b="1"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828133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r>
              <a:rPr lang="ar-SA" sz="2000" b="1" dirty="0">
                <a:solidFill>
                  <a:srgbClr val="ECA02F"/>
                </a:solidFill>
              </a:rPr>
              <a:t>الأخلاق الإسلامية وآداب المهنة                                                             المحاضرة </a:t>
            </a:r>
            <a:r>
              <a:rPr lang="ar-SA" sz="2000" b="1" dirty="0" smtClean="0">
                <a:solidFill>
                  <a:srgbClr val="EDBD1F"/>
                </a:solidFill>
              </a:rPr>
              <a:t>التاسعة</a:t>
            </a:r>
            <a:endParaRPr lang="ar-SA" sz="2000" dirty="0">
              <a:solidFill>
                <a:srgbClr val="ECA02F"/>
              </a:solidFill>
            </a:endParaRPr>
          </a:p>
        </p:txBody>
      </p:sp>
      <p:sp>
        <p:nvSpPr>
          <p:cNvPr id="3" name="عنصر نائب للمحتوى 2"/>
          <p:cNvSpPr>
            <a:spLocks noGrp="1"/>
          </p:cNvSpPr>
          <p:nvPr>
            <p:ph sz="half" idx="13"/>
          </p:nvPr>
        </p:nvSpPr>
        <p:spPr>
          <a:xfrm>
            <a:off x="344488" y="836712"/>
            <a:ext cx="9217024" cy="5289453"/>
          </a:xfrm>
        </p:spPr>
        <p:txBody>
          <a:bodyPr/>
          <a:lstStyle/>
          <a:p>
            <a:pPr lvl="0"/>
            <a:r>
              <a:rPr lang="ar-SA" b="1" u="sng" dirty="0">
                <a:solidFill>
                  <a:srgbClr val="D52D26"/>
                </a:solidFill>
              </a:rPr>
              <a:t>صور للطهارة الخلقية من سيرة السلف: </a:t>
            </a:r>
            <a:endParaRPr lang="en-US" u="sng" dirty="0">
              <a:solidFill>
                <a:srgbClr val="D52D26"/>
              </a:solidFill>
            </a:endParaRPr>
          </a:p>
          <a:p>
            <a:pPr algn="just"/>
            <a:r>
              <a:rPr lang="ar-SA" sz="2400" b="1" dirty="0"/>
              <a:t>سيرة السلف مليئة بالصور المشرقة التي تتجلى فيها طهارةُ نفوسهم, ونظافةُ يدهم, وترفُّعهم عن مطامع الدنيا إلى حد يفوق التصور, من ذلك:  </a:t>
            </a:r>
            <a:endParaRPr lang="en-US" sz="2400" b="1" dirty="0"/>
          </a:p>
          <a:p>
            <a:pPr lvl="0" algn="just"/>
            <a:r>
              <a:rPr lang="ar-SA" sz="2400" b="1" dirty="0"/>
              <a:t>أن عبد اللَّهِ وعُبيد اللَّهِ ابنا عمرَ بن الخطَّابِ كانا في جيشٍ إلى العراقِ, فلمَّا قَفَلا مرَّا على أبي موسى الأشعريِّ، وهو أمير البصرةِ، فرحَّبَ بهما وسهَّلَ، ثُمَّ قال: لو أقدرُ لكما على أمرٍ أنفعُكُما به لفعلتُ! ثُمَّ قال: بَلى هاهُنا مالٌ من مال اللَّه، أريدُ أنْ أبعثَ به إلى أميرِ المؤمنينَ، </a:t>
            </a:r>
            <a:r>
              <a:rPr lang="ar-SA" sz="2400" b="1" dirty="0" err="1"/>
              <a:t>فأُسلفُكماهُ</a:t>
            </a:r>
            <a:r>
              <a:rPr lang="ar-SA" sz="2400" b="1" dirty="0"/>
              <a:t> فتبتاعانِ به متاعاً من متاعِ العراقِ، ثُمَّ تبيعانهِ بالمدينةِ، فتؤدِّيانِ رأسَ المالِ إلى أميرِ المؤمنينَ، ويكونُ الرِّبحُ لكما، فقالا: وددنا ذلك. ففعلَ، وكتبَ إلى عمر أن يأخُذَ منهما المالَ، فلمَّا قدما باعا فأُربحا، فلمَّا دفعا ذلك إلى عمر, قال: أكلُّ الجيشِ أسلفهُ، مثل ما أسلفكُمَا؟ قالا: لا. فقال عمرُ: ابنا أميرِ المؤمنينَ، فأسلفكُمَا، أدِّيا المالَ وربحهُ. فأما عبدُ اللَّهِ فسكتَ، وأما عُبيدُ اللَّهِ فقال: ما ينبغي لك يا أمير المؤمنينَ هذا ! لو نقصَ هذا المالُ أو هلكَ لضمنَّاهُ. فقال عمرُ: أدِّياهُ. فسكت عبدُ اللَّهِ، وراجعهُ عبيدُ اللَّهِ، فقال رجلٌ من جُلساء عمرَ: يا أميرَ المؤمنين لو جعلتهُ قراضاً؟ فقال عمرُ: قد جعلتهُ قراضاً. فأخذَ عمرُ رأسَ المالِ ونصفَ ربحه، وأخذ عبد اللَّهِ وعُبيد اللَّهِ ابنا عمرَ نصفَ ربحِ المال". </a:t>
            </a:r>
            <a:endParaRPr lang="en-US" sz="2400" b="1"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val="1784524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88640"/>
            <a:ext cx="8915400" cy="648072"/>
          </a:xfrm>
        </p:spPr>
        <p:txBody>
          <a:bodyPr/>
          <a:lstStyle/>
          <a:p>
            <a:r>
              <a:rPr lang="ar-SA" sz="2000" b="1" dirty="0">
                <a:solidFill>
                  <a:srgbClr val="ECA02F"/>
                </a:solidFill>
              </a:rPr>
              <a:t>الأخلاق الإسلامية وآداب المهنة                                                             المحاضرة </a:t>
            </a:r>
            <a:r>
              <a:rPr lang="ar-SA" sz="2000" b="1" dirty="0" smtClean="0">
                <a:solidFill>
                  <a:srgbClr val="EDBD1F"/>
                </a:solidFill>
              </a:rPr>
              <a:t>التاسعة</a:t>
            </a:r>
            <a:endParaRPr lang="ar-SA" sz="2000" dirty="0">
              <a:solidFill>
                <a:srgbClr val="ECA02F"/>
              </a:solidFill>
            </a:endParaRPr>
          </a:p>
        </p:txBody>
      </p:sp>
      <p:sp>
        <p:nvSpPr>
          <p:cNvPr id="3" name="عنصر نائب للمحتوى 2"/>
          <p:cNvSpPr>
            <a:spLocks noGrp="1"/>
          </p:cNvSpPr>
          <p:nvPr>
            <p:ph sz="half" idx="13"/>
          </p:nvPr>
        </p:nvSpPr>
        <p:spPr>
          <a:xfrm>
            <a:off x="200472" y="836712"/>
            <a:ext cx="9433048" cy="5832648"/>
          </a:xfrm>
        </p:spPr>
        <p:txBody>
          <a:bodyPr/>
          <a:lstStyle/>
          <a:p>
            <a:pPr algn="just"/>
            <a:r>
              <a:rPr lang="ar-SA" b="1" dirty="0" smtClean="0"/>
              <a:t>وجه </a:t>
            </a:r>
            <a:r>
              <a:rPr lang="ar-SA" b="1" dirty="0"/>
              <a:t>الاستدلال أن عمر </a:t>
            </a:r>
            <a:r>
              <a:rPr lang="en-US" b="1" dirty="0">
                <a:sym typeface="AGA Arabesque"/>
              </a:rPr>
              <a:t></a:t>
            </a:r>
            <a:r>
              <a:rPr lang="ar-SA" b="1" dirty="0"/>
              <a:t> رأى أن أبا موسى الأشعري </a:t>
            </a:r>
            <a:r>
              <a:rPr lang="en-US" b="1" dirty="0">
                <a:sym typeface="AGA Arabesque"/>
              </a:rPr>
              <a:t></a:t>
            </a:r>
            <a:r>
              <a:rPr lang="ar-SA" b="1" dirty="0"/>
              <a:t> قد حاباهما بما أعطاهُما لأنهما ابنَا أمير المؤمنين, فأخذ منهما المال والربح, ثم ناقشه ابنه عُبيد الله بأن المال لو هلك لضمناه, فينبغي أن يكون الربح لهما مقابل ضمانهما؛ لأن القاعدة الفقهية تقول: الغُنْم بالغُرْم. ولكن عمر </a:t>
            </a:r>
            <a:r>
              <a:rPr lang="en-US" b="1" dirty="0">
                <a:sym typeface="AGA Arabesque"/>
              </a:rPr>
              <a:t></a:t>
            </a:r>
            <a:r>
              <a:rPr lang="ar-SA" b="1" dirty="0"/>
              <a:t> لم يقبل ذلك, وأخذ منهم أصل المال المُسْلف, ونصف ربحه كما لو كان عقد مضاربةٍ. واعتبره استغلالاً غير مشروع لمنصبه من قبلهم.</a:t>
            </a:r>
            <a:endParaRPr lang="en-US" b="1" dirty="0"/>
          </a:p>
          <a:p>
            <a:pPr lvl="0" algn="just"/>
            <a:r>
              <a:rPr lang="ar-SA" b="1" dirty="0"/>
              <a:t>فَرَضَ عمر </a:t>
            </a:r>
            <a:r>
              <a:rPr lang="en-US" b="1" dirty="0">
                <a:sym typeface="AGA Arabesque"/>
              </a:rPr>
              <a:t></a:t>
            </a:r>
            <a:r>
              <a:rPr lang="ar-SA" b="1" dirty="0"/>
              <a:t>  للمُهاجرينَ الأوَّلين أربعةَ آلافٍ في أربعةٍ، وفَرَضَ لابنه عبد الله ثلاثةَ آلافٍ وخمسَ مائةٍ، فقيل له: هو من المُهاجرين فلِمَ نَقَصْتَهُ من أربعة آلافٍ؟ فقال: "إنَّما هاجر به أبواهُ. يقولُ: ليس هو كمَنْ هاجرَ بنفسه". </a:t>
            </a:r>
            <a:endParaRPr lang="en-US" b="1" dirty="0"/>
          </a:p>
          <a:p>
            <a:pPr algn="just"/>
            <a:r>
              <a:rPr lang="ar-SA" b="1" dirty="0"/>
              <a:t>فجعل حظ ابنه دون غيره, دفعاً للتهمة, وعملاً بالاحتياط</a:t>
            </a:r>
            <a:r>
              <a:rPr lang="ar-SA" b="1" dirty="0" smtClean="0"/>
              <a:t>.</a:t>
            </a:r>
            <a:endParaRPr lang="en-US" b="1"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extLst>
      <p:ext uri="{BB962C8B-B14F-4D97-AF65-F5344CB8AC3E}">
        <p14:creationId xmlns:p14="http://schemas.microsoft.com/office/powerpoint/2010/main" val="3144135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634082"/>
          </a:xfrm>
        </p:spPr>
        <p:txBody>
          <a:bodyPr/>
          <a:lstStyle/>
          <a:p>
            <a:r>
              <a:rPr lang="ar-SA" sz="2000" b="1" dirty="0">
                <a:solidFill>
                  <a:srgbClr val="ECA02F"/>
                </a:solidFill>
              </a:rPr>
              <a:t>الأخلاق الإسلامية وآداب المهنة                                                             المحاضرة </a:t>
            </a:r>
            <a:r>
              <a:rPr lang="ar-SA" sz="2000" b="1" dirty="0" smtClean="0">
                <a:solidFill>
                  <a:srgbClr val="EDBD1F"/>
                </a:solidFill>
              </a:rPr>
              <a:t>التاسعة</a:t>
            </a:r>
            <a:endParaRPr lang="ar-SA" sz="2000" dirty="0">
              <a:solidFill>
                <a:srgbClr val="ECA02F"/>
              </a:solidFill>
            </a:endParaRPr>
          </a:p>
        </p:txBody>
      </p:sp>
      <p:sp>
        <p:nvSpPr>
          <p:cNvPr id="3" name="عنصر نائب للمحتوى 2"/>
          <p:cNvSpPr>
            <a:spLocks noGrp="1"/>
          </p:cNvSpPr>
          <p:nvPr>
            <p:ph sz="half" idx="13"/>
          </p:nvPr>
        </p:nvSpPr>
        <p:spPr>
          <a:xfrm>
            <a:off x="128464" y="836712"/>
            <a:ext cx="9649072" cy="5832648"/>
          </a:xfrm>
        </p:spPr>
        <p:txBody>
          <a:bodyPr/>
          <a:lstStyle/>
          <a:p>
            <a:pPr lvl="0" algn="just"/>
            <a:r>
              <a:rPr lang="ar-SA" b="1" dirty="0"/>
              <a:t>بُعثَ إلى عمر </a:t>
            </a:r>
            <a:r>
              <a:rPr lang="en-US" b="1" dirty="0">
                <a:sym typeface="AGA Arabesque"/>
              </a:rPr>
              <a:t></a:t>
            </a:r>
            <a:r>
              <a:rPr lang="en-US" b="1" dirty="0"/>
              <a:t> </a:t>
            </a:r>
            <a:r>
              <a:rPr lang="ar-SA" b="1" dirty="0"/>
              <a:t>بحُلل فقسَّمها، فأصاب كلّ رجلٍ ثوبٌ، ثم صعد المنبر وعليه حُلّةٌ، والحُلَّةُ ثوبان، فقال: أيها الناس ألا تسمعون؟ فقال سلمان </a:t>
            </a:r>
            <a:r>
              <a:rPr lang="en-US" b="1" dirty="0">
                <a:sym typeface="AGA Arabesque"/>
              </a:rPr>
              <a:t></a:t>
            </a:r>
            <a:r>
              <a:rPr lang="ar-SA" b="1" dirty="0"/>
              <a:t>: لا نسمع! فقال عمر: ولِم يا أبا عبد الله؟ فقال: إنك قسمت علينا ثوباً </a:t>
            </a:r>
            <a:r>
              <a:rPr lang="ar-SA" b="1" dirty="0" err="1"/>
              <a:t>ثوباً</a:t>
            </a:r>
            <a:r>
              <a:rPr lang="ar-SA" b="1" dirty="0"/>
              <a:t> وعليك حُلة! فقال: لا تَعْجَلْ يا أبا عبد الله. ثمّ نادى يا عبد الله. فلم يُجبْهُ أحدٌ. فقال: يا عبدَ الله بنَ عُمر. فقال: لبيك يا أمير المؤمنين. فقال: نَشدتُك الله، الثوبُ الذي اتزرتُ به أهو ثوبُك؟ قال: نعم. فقال سلمانُ: أما الآن فقل نسمع". </a:t>
            </a:r>
            <a:endParaRPr lang="en-US" b="1" dirty="0"/>
          </a:p>
          <a:p>
            <a:pPr algn="just"/>
            <a:r>
              <a:rPr lang="ar-SA" b="1" dirty="0"/>
              <a:t>وهذا هو ما يعنيه المعاصرون تماماً بالشفافية, حيث هناك مسؤولٌ كبيرٌ في الدولة -بل رأسُها- يتعرض للمساءلة من قِبَلِ بعضِ رعيته في مَحْفلٍ عامٍ, وتهمته مالية, بأنه قد خص نفسه بما ليس من حقه. فتقبله عمر </a:t>
            </a:r>
            <a:r>
              <a:rPr lang="en-US" b="1" dirty="0">
                <a:sym typeface="AGA Arabesque"/>
              </a:rPr>
              <a:t></a:t>
            </a:r>
            <a:r>
              <a:rPr lang="ar-SA" b="1" dirty="0"/>
              <a:t> بصدرٍ رَحْبٍ, وبَيَّنَ مصدره, وزيادة في نفي التهمة, لم يتولَّ الجواب بنفسه, بل طلب ممن كان صاحب المال وتنازل له أن يجيبهم, فأجاب, وتحقق له ولهم ما أرادوا من الوضوح والشفافية والبعد عن التهمة.</a:t>
            </a:r>
            <a:endParaRPr lang="en-US" b="1"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extLst>
      <p:ext uri="{BB962C8B-B14F-4D97-AF65-F5344CB8AC3E}">
        <p14:creationId xmlns:p14="http://schemas.microsoft.com/office/powerpoint/2010/main" val="469346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r>
              <a:rPr lang="ar-SA" sz="2000" b="1" dirty="0">
                <a:solidFill>
                  <a:srgbClr val="EDBD1F"/>
                </a:solidFill>
              </a:rPr>
              <a:t>الأخلاق الإسلامية وآداب المهنة                                                             المحاضرة </a:t>
            </a:r>
            <a:r>
              <a:rPr lang="ar-SA" sz="2000" b="1" dirty="0" smtClean="0">
                <a:solidFill>
                  <a:srgbClr val="EDBD1F"/>
                </a:solidFill>
              </a:rPr>
              <a:t>التاسعة</a:t>
            </a:r>
            <a:endParaRPr lang="ar-SA" sz="2000" dirty="0">
              <a:solidFill>
                <a:srgbClr val="EDBD1F"/>
              </a:solidFill>
            </a:endParaRPr>
          </a:p>
        </p:txBody>
      </p:sp>
      <p:sp>
        <p:nvSpPr>
          <p:cNvPr id="3" name="عنصر نائب للمحتوى 2"/>
          <p:cNvSpPr>
            <a:spLocks noGrp="1"/>
          </p:cNvSpPr>
          <p:nvPr>
            <p:ph sz="half" idx="13"/>
          </p:nvPr>
        </p:nvSpPr>
        <p:spPr>
          <a:xfrm>
            <a:off x="272480" y="836712"/>
            <a:ext cx="9289032" cy="5289453"/>
          </a:xfrm>
        </p:spPr>
        <p:txBody>
          <a:bodyPr/>
          <a:lstStyle/>
          <a:p>
            <a:r>
              <a:rPr lang="ar-SA" sz="3200" b="1" u="sng" dirty="0">
                <a:solidFill>
                  <a:srgbClr val="D52D26"/>
                </a:solidFill>
              </a:rPr>
              <a:t>تطبيقات فقهية :</a:t>
            </a:r>
            <a:r>
              <a:rPr lang="ar-SA" sz="3200" u="sng" dirty="0">
                <a:solidFill>
                  <a:srgbClr val="D52D26"/>
                </a:solidFill>
              </a:rPr>
              <a:t> </a:t>
            </a:r>
            <a:endParaRPr lang="en-US" sz="3200" u="sng" dirty="0">
              <a:solidFill>
                <a:srgbClr val="D52D26"/>
              </a:solidFill>
            </a:endParaRPr>
          </a:p>
          <a:p>
            <a:pPr algn="just"/>
            <a:r>
              <a:rPr lang="ar-SA" b="1" dirty="0"/>
              <a:t>يتجلى خُلُق النزاهة والطهارة في تطبيقات فقهية كثيرة, ذكرها الفقهاء لدى حديثهم عن بعض المناصب المهمة للعاملين في الدولة في زمانهم, من ذلك:  </a:t>
            </a:r>
            <a:endParaRPr lang="en-US" b="1" dirty="0"/>
          </a:p>
          <a:p>
            <a:pPr lvl="0" algn="just"/>
            <a:r>
              <a:rPr lang="ar-SA" b="1" dirty="0"/>
              <a:t>ترفع الولاة والقضاة عن قَبُول الهديّة: </a:t>
            </a:r>
            <a:endParaRPr lang="en-US" b="1" dirty="0"/>
          </a:p>
          <a:p>
            <a:pPr algn="just"/>
            <a:r>
              <a:rPr lang="ar-SA" b="1" dirty="0"/>
              <a:t>اتفق الفقهاء رحمهم الله تعالى على أنه يحرم على الولاة والقضاة قَبولُ الهدِيَّة من أحدٍ من النَّاس، إلَّا أن تكونَ مِن شخص كان يُهَادِيهِ قبل تولِيتهِ لعمله لقرابةٍ أو صحبةٍ أو صِلَةٍ. وقد قال النبي </a:t>
            </a:r>
            <a:r>
              <a:rPr lang="en-US" b="1" dirty="0">
                <a:sym typeface="AGA Arabesque"/>
              </a:rPr>
              <a:t></a:t>
            </a:r>
            <a:r>
              <a:rPr lang="ar-SA" b="1" dirty="0"/>
              <a:t> (هدايا العمال غلول), وقال أيضاً حين استَعمَلَ رجُلًا على الصدقة: (ما بالُ العامل نبعَثُهُ فيأتي يقول: هذا لك وهذا لي، فهلَّا جلس في بيتِ أبيه وأمه، فينظُرُ أيُهدى لهُ أم لا، والذي نفسي بيَدِهِ، لا يأتي بشيءٍ إلَّا جاءَ به يوم القيامةِ يَحْمِلُهُ على رَقَبَتِهِ، إن كان بَعِيراً لَهُ رُغَاءٌ، أو بَقَرَةً لها خُوَارٌ، أو شَاةً تَيْعَرُ ...). </a:t>
            </a:r>
            <a:endParaRPr lang="en-US" b="1"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extLst>
      <p:ext uri="{BB962C8B-B14F-4D97-AF65-F5344CB8AC3E}">
        <p14:creationId xmlns:p14="http://schemas.microsoft.com/office/powerpoint/2010/main" val="29145340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16632"/>
            <a:ext cx="8915400" cy="792088"/>
          </a:xfrm>
        </p:spPr>
        <p:txBody>
          <a:bodyPr/>
          <a:lstStyle/>
          <a:p>
            <a:r>
              <a:rPr lang="ar-SA" sz="2000" b="1" dirty="0">
                <a:solidFill>
                  <a:srgbClr val="EDBD1F"/>
                </a:solidFill>
              </a:rPr>
              <a:t>الأخلاق الإسلامية وآداب المهنة                                                             المحاضرة </a:t>
            </a:r>
            <a:r>
              <a:rPr lang="ar-SA" sz="2000" b="1" dirty="0" smtClean="0">
                <a:solidFill>
                  <a:srgbClr val="EDBD1F"/>
                </a:solidFill>
              </a:rPr>
              <a:t>التاسعة</a:t>
            </a:r>
            <a:endParaRPr lang="ar-SA" sz="2000" dirty="0"/>
          </a:p>
        </p:txBody>
      </p:sp>
      <p:sp>
        <p:nvSpPr>
          <p:cNvPr id="3" name="عنصر نائب للمحتوى 2"/>
          <p:cNvSpPr>
            <a:spLocks noGrp="1"/>
          </p:cNvSpPr>
          <p:nvPr>
            <p:ph sz="half" idx="13"/>
          </p:nvPr>
        </p:nvSpPr>
        <p:spPr>
          <a:xfrm>
            <a:off x="200472" y="836712"/>
            <a:ext cx="9433048" cy="5688631"/>
          </a:xfrm>
        </p:spPr>
        <p:txBody>
          <a:bodyPr/>
          <a:lstStyle/>
          <a:p>
            <a:pPr algn="just"/>
            <a:r>
              <a:rPr lang="ar-SA" sz="2400" b="1" dirty="0"/>
              <a:t>قال </a:t>
            </a:r>
            <a:r>
              <a:rPr lang="ar-SA" sz="2400" b="1" dirty="0" err="1"/>
              <a:t>البغوي</a:t>
            </a:r>
            <a:r>
              <a:rPr lang="ar-SA" sz="2400" b="1" dirty="0"/>
              <a:t>: "في الحديث دليلٌ على أنَّ هدايا العُمَّالِ والولاةِ والقُضاة سُحْتٌ، لأنَّه إنَّما يُهدى إلى العاملِ ليُغمض له في بعض ما يَجبُ عليه أداؤهُ، ويبخسَ بحَق المساكين، ويُهدى إلى القاضي ليميلَ إليه في الحكمِ، أو لا يؤمَنَ من أن تحملهُ الهديةُ عليه". وقال الماوردي رحمه الله: "الهدايا في حق القضاة أغلظُ مأثماً، وأشدُّ تحريماً، لأنهم مندوبونَ لحفظِ الحقوقِ على أهلها دون أخذها، يأمرونَ فيها بالمعروفِ وينهون فيها عن المنكرِ وقد روى أبو هريرة </a:t>
            </a:r>
            <a:r>
              <a:rPr lang="en-US" sz="2400" b="1" dirty="0">
                <a:sym typeface="AGA Arabesque"/>
              </a:rPr>
              <a:t></a:t>
            </a:r>
            <a:r>
              <a:rPr lang="ar-SA" sz="2400" b="1" dirty="0"/>
              <a:t> عن النَّبي </a:t>
            </a:r>
            <a:r>
              <a:rPr lang="en-US" sz="2400" b="1" dirty="0">
                <a:sym typeface="AGA Arabesque"/>
              </a:rPr>
              <a:t></a:t>
            </a:r>
            <a:r>
              <a:rPr lang="ar-SA" sz="2400" b="1" dirty="0"/>
              <a:t> أنَّه قال: (لَعَنَ اللَّهُ الرَّاشِي وَالْمُرْتَشِي فِي الْحُكْمِ) فخصَّ الحكمَ بالذِّكر لاختصاصهِ بالتَّغليظِ". </a:t>
            </a:r>
            <a:endParaRPr lang="ar-SA" sz="2400" b="1" dirty="0" smtClean="0"/>
          </a:p>
          <a:p>
            <a:pPr lvl="0" algn="just"/>
            <a:r>
              <a:rPr lang="ar-SA" sz="2400" b="1" dirty="0"/>
              <a:t>مُساءلةُ الولاة: كان عمر </a:t>
            </a:r>
            <a:r>
              <a:rPr lang="en-US" sz="2400" b="1" dirty="0">
                <a:sym typeface="AGA Arabesque"/>
              </a:rPr>
              <a:t></a:t>
            </a:r>
            <a:r>
              <a:rPr lang="ar-SA" sz="2400" b="1" dirty="0"/>
              <a:t> يطبق مع ولاته على الأمصار مبدأ من أين لك هذا؟ وهو من لوازم مبدأ الشفافية التي ينادي بها المعاصرون. يقول الإمام مالك رحمه الله: "كان عمر بن الخطاب </a:t>
            </a:r>
            <a:r>
              <a:rPr lang="en-US" sz="2400" b="1" dirty="0">
                <a:sym typeface="AGA Arabesque"/>
              </a:rPr>
              <a:t></a:t>
            </a:r>
            <a:r>
              <a:rPr lang="ar-SA" sz="2400" b="1" dirty="0"/>
              <a:t> يشاطر العمال فيأخذ نصف أموالهم. وشاطر أبا هريرة </a:t>
            </a:r>
            <a:r>
              <a:rPr lang="en-US" sz="2400" b="1" dirty="0">
                <a:sym typeface="AGA Arabesque"/>
              </a:rPr>
              <a:t></a:t>
            </a:r>
            <a:r>
              <a:rPr lang="ar-SA" sz="2400" b="1" dirty="0"/>
              <a:t> وقال له: من أين لك هذا المال؟ فقال له أبو هريرة: دواب تناتجت وتجارات تداولت. فقال: إذن الشطر. وإنما شاطرهم حين ظهرت لهم أموال بعد الولاية لم تكن تعرف لهم. وشاطر سعد بن أبي وقاص حين قدم من الكوفة. كأنه رأى أن ما أصاب العامل من غير رشوة فإنْ كان حلالاً فلا يستحق ذلك لأن لمن له الإمرة قوة على أن ينال من الحلال ما لا يناله غيره، فجعله كالمضارب للمسلمين".</a:t>
            </a:r>
            <a:endParaRPr lang="en-US" sz="2400" b="1" dirty="0"/>
          </a:p>
          <a:p>
            <a:pPr algn="just"/>
            <a:endParaRPr lang="en-US" sz="2400" b="1"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extLst>
      <p:ext uri="{BB962C8B-B14F-4D97-AF65-F5344CB8AC3E}">
        <p14:creationId xmlns:p14="http://schemas.microsoft.com/office/powerpoint/2010/main" val="12371148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562074"/>
          </a:xfrm>
        </p:spPr>
        <p:txBody>
          <a:bodyPr/>
          <a:lstStyle/>
          <a:p>
            <a:r>
              <a:rPr lang="ar-SA" sz="2000" b="1" dirty="0">
                <a:solidFill>
                  <a:srgbClr val="EDBD1F"/>
                </a:solidFill>
              </a:rPr>
              <a:t>الأخلاق الإسلامية وآداب المهنة                                                             المحاضرة </a:t>
            </a:r>
            <a:r>
              <a:rPr lang="ar-SA" sz="2000" b="1" dirty="0" smtClean="0">
                <a:solidFill>
                  <a:srgbClr val="EDBD1F"/>
                </a:solidFill>
              </a:rPr>
              <a:t>التاسعة</a:t>
            </a:r>
            <a:endParaRPr lang="ar-SA" sz="2000" dirty="0">
              <a:solidFill>
                <a:srgbClr val="EDBD1F"/>
              </a:solidFill>
            </a:endParaRPr>
          </a:p>
        </p:txBody>
      </p:sp>
      <p:sp>
        <p:nvSpPr>
          <p:cNvPr id="3" name="عنصر نائب للمحتوى 2"/>
          <p:cNvSpPr>
            <a:spLocks noGrp="1"/>
          </p:cNvSpPr>
          <p:nvPr>
            <p:ph sz="half" idx="13"/>
          </p:nvPr>
        </p:nvSpPr>
        <p:spPr>
          <a:xfrm>
            <a:off x="272480" y="836712"/>
            <a:ext cx="9361040" cy="5616624"/>
          </a:xfrm>
        </p:spPr>
        <p:txBody>
          <a:bodyPr/>
          <a:lstStyle/>
          <a:p>
            <a:pPr lvl="0" algn="just"/>
            <a:r>
              <a:rPr lang="ar-SA" sz="2600" b="1" dirty="0"/>
              <a:t>تولي الجاهل أو الفاسق منصب القضاء:</a:t>
            </a:r>
            <a:endParaRPr lang="en-US" sz="2600" b="1" dirty="0"/>
          </a:p>
          <a:p>
            <a:pPr algn="just"/>
            <a:r>
              <a:rPr lang="ar-SA" sz="2600" b="1" dirty="0"/>
              <a:t> قال عامة الفقهاء: يحرم على الجاهل تولي منصب القضاء, كما يحرم على ولي الأمر تعيينه في هذا المنصب لما في ذلك من تضييعٍ للحقوق, وإضعافٍ للثقة بالقضاء, وهو ما يتنافى مع مبدأ النزاهة أو الطهارة المهنية.</a:t>
            </a:r>
            <a:endParaRPr lang="en-US" sz="2600" b="1" dirty="0"/>
          </a:p>
          <a:p>
            <a:pPr algn="just"/>
            <a:r>
              <a:rPr lang="ar-SA" sz="2600" b="1" dirty="0"/>
              <a:t>وكذلك قالوا: لا يجوز تولية الفاسق القضاء مع وجود القاضي العدل, وإن تمَّ ذلك فهو باطل, لأن تولية الفاسق يضعف الثقة بالقضاء, ويؤدي إلى ضياع الحق, وإحلال الظلم, الأمر الذي يتنافى مع مبدأ الطهارة المهنية. </a:t>
            </a:r>
            <a:endParaRPr lang="en-US" sz="2600" b="1" dirty="0"/>
          </a:p>
          <a:p>
            <a:pPr lvl="0" algn="just"/>
            <a:r>
              <a:rPr lang="ar-SA" sz="2600" b="1" dirty="0"/>
              <a:t>كراهية تولي القاضي البيع والشراء بنفسه: </a:t>
            </a:r>
            <a:endParaRPr lang="en-US" sz="2600" b="1" dirty="0"/>
          </a:p>
          <a:p>
            <a:pPr algn="just"/>
            <a:r>
              <a:rPr lang="ar-SA" sz="2600" b="1" dirty="0"/>
              <a:t>كَرِه كثيرٌ من الأئمة للقاضي أن يتولى البيع والشِّراء بنفسه؛ لأنه لو فعل ذلك، "فربما يُحابَى استحياءً منه، أو طلباً لاستمالة قلبه ليميل في حكمه, ولهذا المعنى لما سأل عمر </a:t>
            </a:r>
            <a:r>
              <a:rPr lang="en-US" sz="2600" b="1" dirty="0">
                <a:sym typeface="AGA Arabesque"/>
              </a:rPr>
              <a:t></a:t>
            </a:r>
            <a:r>
              <a:rPr lang="ar-SA" sz="2600" b="1" dirty="0"/>
              <a:t> النبي </a:t>
            </a:r>
            <a:r>
              <a:rPr lang="en-US" sz="2600" b="1" dirty="0">
                <a:sym typeface="AGA Arabesque"/>
              </a:rPr>
              <a:t></a:t>
            </a:r>
            <a:r>
              <a:rPr lang="ar-SA" sz="2600" b="1" dirty="0"/>
              <a:t> عن شراء فرسٍ كان قد تصدق به ورآه معروضاً للبيع, أجابه </a:t>
            </a:r>
            <a:r>
              <a:rPr lang="en-US" sz="2600" b="1" dirty="0">
                <a:sym typeface="AGA Arabesque"/>
              </a:rPr>
              <a:t></a:t>
            </a:r>
            <a:r>
              <a:rPr lang="ar-SA" sz="2600" b="1" dirty="0"/>
              <a:t> بقوله: (لا تَعُد في صدقتك), أراد أنَّ المُتصَدَّق عليه ربما يستحيي فيحابي، فيكون كالراجع في مقدارٍ مما تصدق به".</a:t>
            </a:r>
            <a:endParaRPr lang="en-US" sz="2600" b="1" dirty="0"/>
          </a:p>
          <a:p>
            <a:pPr lvl="0"/>
            <a:endParaRPr lang="en-US" sz="2600" b="1"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extLst>
      <p:ext uri="{BB962C8B-B14F-4D97-AF65-F5344CB8AC3E}">
        <p14:creationId xmlns:p14="http://schemas.microsoft.com/office/powerpoint/2010/main" val="9302863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16632"/>
            <a:ext cx="8915400" cy="720080"/>
          </a:xfrm>
        </p:spPr>
        <p:txBody>
          <a:bodyPr/>
          <a:lstStyle/>
          <a:p>
            <a:r>
              <a:rPr lang="ar-SA" sz="2000" b="1" dirty="0">
                <a:solidFill>
                  <a:srgbClr val="EDBD1F"/>
                </a:solidFill>
              </a:rPr>
              <a:t>الأخلاق الإسلامية وآداب المهنة                                                             المحاضرة </a:t>
            </a:r>
            <a:r>
              <a:rPr lang="ar-SA" sz="2000" b="1" dirty="0" smtClean="0">
                <a:solidFill>
                  <a:srgbClr val="EDBD1F"/>
                </a:solidFill>
              </a:rPr>
              <a:t>التاسعة</a:t>
            </a:r>
            <a:endParaRPr lang="ar-SA" sz="2000" dirty="0"/>
          </a:p>
        </p:txBody>
      </p:sp>
      <p:sp>
        <p:nvSpPr>
          <p:cNvPr id="3" name="عنصر نائب للمحتوى 2"/>
          <p:cNvSpPr>
            <a:spLocks noGrp="1"/>
          </p:cNvSpPr>
          <p:nvPr>
            <p:ph sz="half" idx="13"/>
          </p:nvPr>
        </p:nvSpPr>
        <p:spPr>
          <a:xfrm>
            <a:off x="272480" y="836713"/>
            <a:ext cx="9289032" cy="5289452"/>
          </a:xfrm>
        </p:spPr>
        <p:txBody>
          <a:bodyPr/>
          <a:lstStyle/>
          <a:p>
            <a:pPr lvl="0" algn="just"/>
            <a:r>
              <a:rPr lang="ar-SA" b="1" dirty="0"/>
              <a:t>منع كثيرٌ من أهل العلم قضاء القاضي بعلمه, وقالوا: إنما يقضي بما حدده له الشارع من البينات, وليس علمه من بينها, وكان دافعهم إلى ذلك منع الهمة عنه. قال البخاري: قَالَ القَاسِمُ: لاَ يَنْبَغِي لِلْحَاكِمِ أَنْ يُمْضِيَ قَضَاءً بِعِلْمِهِ دُونَ عِلْمِ غَيْرِهِ، مَعَ أَنَّ عِلْمَهُ أَكْثَرُ مِنْ شَهَادَةِ غَيْرِهِ، وَلَكِنَّ فِيهِ تَعَرُّضاً لِتُهَمَةِ نَفْسِهِ عِنْدَ المُسْلِمِينَ، وَإِيقَاعًا لَهُمْ فِي الظُّنُونِ. وَقَدْ كَرِهَ النَّبِيُّ صَلَّى اللهُ عَلَيْهِ وَسَلَّمَ الظَّنَّ فَقَالَ: (إِنَّمَا هَذِهِ صَفِيَّةُ). </a:t>
            </a:r>
            <a:endParaRPr lang="en-US" b="1" dirty="0"/>
          </a:p>
          <a:p>
            <a:pPr algn="just"/>
            <a:r>
              <a:rPr lang="ar-SA" b="1" dirty="0"/>
              <a:t>وليست هذه الشروط والآداب خاصة بالقضاء, بل هي مطلوبة في عامة المناصب على تفاوتٍ بينها, من الإمارة إلى الوزارة إلى والي المظالم ووالي الحسبة, إلى الإمامة في الصلاة</a:t>
            </a:r>
            <a:r>
              <a:rPr lang="ar-EG" b="1" dirty="0"/>
              <a:t>، </a:t>
            </a:r>
            <a:r>
              <a:rPr lang="ar-SA" b="1" dirty="0"/>
              <a:t>إلى الولاية في النكاح</a:t>
            </a:r>
            <a:r>
              <a:rPr lang="ar-EG" b="1" dirty="0"/>
              <a:t>، </a:t>
            </a:r>
            <a:r>
              <a:rPr lang="ar-SA" b="1" dirty="0"/>
              <a:t>والولاية على مال مجنون أو سفيه أو يتيم</a:t>
            </a:r>
            <a:r>
              <a:rPr lang="ar-EG" b="1" dirty="0"/>
              <a:t>، </a:t>
            </a:r>
            <a:r>
              <a:rPr lang="ar-SA" b="1" dirty="0"/>
              <a:t>إلى ناظر الوقف ... وكلها تؤكد مبدأ النزاهة والشفافية في التعامل مع الناس. </a:t>
            </a:r>
            <a:endParaRPr lang="en-US" b="1" dirty="0"/>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Tree>
    <p:extLst>
      <p:ext uri="{BB962C8B-B14F-4D97-AF65-F5344CB8AC3E}">
        <p14:creationId xmlns:p14="http://schemas.microsoft.com/office/powerpoint/2010/main" val="3226916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
        <p:nvSpPr>
          <p:cNvPr id="7" name="Text Box 4"/>
          <p:cNvSpPr txBox="1">
            <a:spLocks noChangeArrowheads="1"/>
          </p:cNvSpPr>
          <p:nvPr/>
        </p:nvSpPr>
        <p:spPr bwMode="auto">
          <a:xfrm>
            <a:off x="4875213" y="1140371"/>
            <a:ext cx="4679950"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3000" b="1" dirty="0">
                <a:solidFill>
                  <a:srgbClr val="FF0000"/>
                </a:solidFill>
                <a:cs typeface="Traditional Arabic" panose="02020603050405020304" pitchFamily="18" charset="-78"/>
              </a:rPr>
              <a:t>اختر الإجابة الصحيحة لكلٍ مما يأتي :</a:t>
            </a:r>
            <a:endParaRPr lang="en-US" altLang="en-US" sz="3000" b="1" dirty="0">
              <a:solidFill>
                <a:srgbClr val="FF0000"/>
              </a:solidFill>
              <a:cs typeface="Traditional Arabic" panose="02020603050405020304" pitchFamily="18" charset="-78"/>
            </a:endParaRPr>
          </a:p>
        </p:txBody>
      </p:sp>
      <p:sp>
        <p:nvSpPr>
          <p:cNvPr id="8" name="Text Box 5"/>
          <p:cNvSpPr txBox="1">
            <a:spLocks noChangeArrowheads="1"/>
          </p:cNvSpPr>
          <p:nvPr/>
        </p:nvSpPr>
        <p:spPr bwMode="auto">
          <a:xfrm>
            <a:off x="200472" y="1819821"/>
            <a:ext cx="94340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r>
              <a:rPr lang="ar-SA" altLang="en-US" sz="2000" b="1" dirty="0">
                <a:cs typeface="Traditional Arabic" panose="02020603050405020304" pitchFamily="18" charset="-78"/>
              </a:rPr>
              <a:t>(1) </a:t>
            </a:r>
            <a:r>
              <a:rPr lang="ar-SA" sz="2000" b="1" dirty="0" smtClean="0">
                <a:cs typeface="+mj-cs"/>
              </a:rPr>
              <a:t>: </a:t>
            </a:r>
            <a:r>
              <a:rPr lang="ar-AE" sz="2000" b="1" dirty="0"/>
              <a:t>أن لا يضع </a:t>
            </a:r>
            <a:r>
              <a:rPr lang="ar-SA" sz="2000" b="1" dirty="0" smtClean="0"/>
              <a:t>المرء </a:t>
            </a:r>
            <a:r>
              <a:rPr lang="ar-AE" sz="2000" b="1" dirty="0" smtClean="0"/>
              <a:t>نفسه </a:t>
            </a:r>
            <a:r>
              <a:rPr lang="ar-AE" sz="2000" b="1" dirty="0"/>
              <a:t>تحت أية التزامات مالية </a:t>
            </a:r>
            <a:r>
              <a:rPr lang="ar-AE" sz="2000" b="1" dirty="0" smtClean="0"/>
              <a:t>يمكن </a:t>
            </a:r>
            <a:r>
              <a:rPr lang="ar-AE" sz="2000" b="1" dirty="0"/>
              <a:t>لها التأثير على قدرته في تأدية واجبه </a:t>
            </a:r>
            <a:r>
              <a:rPr lang="ar-SA" sz="2000" b="1" dirty="0" smtClean="0"/>
              <a:t>يندرج في خلق:</a:t>
            </a:r>
            <a:endParaRPr lang="en-US" sz="2000" b="1" dirty="0"/>
          </a:p>
        </p:txBody>
      </p:sp>
      <p:sp>
        <p:nvSpPr>
          <p:cNvPr id="9" name="Oval 7"/>
          <p:cNvSpPr>
            <a:spLocks noChangeArrowheads="1"/>
          </p:cNvSpPr>
          <p:nvPr/>
        </p:nvSpPr>
        <p:spPr bwMode="auto">
          <a:xfrm flipH="1">
            <a:off x="8151813" y="2799308"/>
            <a:ext cx="233361" cy="2159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Text Box 9"/>
          <p:cNvSpPr txBox="1">
            <a:spLocks noChangeArrowheads="1"/>
          </p:cNvSpPr>
          <p:nvPr/>
        </p:nvSpPr>
        <p:spPr bwMode="auto">
          <a:xfrm>
            <a:off x="8385175" y="2673896"/>
            <a:ext cx="625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altLang="en-US" sz="2000">
                <a:cs typeface="Traditional Arabic" panose="02020603050405020304" pitchFamily="18" charset="-78"/>
              </a:rPr>
              <a:t>(أ)</a:t>
            </a:r>
            <a:endParaRPr lang="en-US" altLang="en-US" sz="2000">
              <a:cs typeface="Traditional Arabic" panose="02020603050405020304" pitchFamily="18" charset="-78"/>
            </a:endParaRPr>
          </a:p>
        </p:txBody>
      </p:sp>
      <p:sp>
        <p:nvSpPr>
          <p:cNvPr id="12" name="Oval 11"/>
          <p:cNvSpPr>
            <a:spLocks noChangeArrowheads="1"/>
          </p:cNvSpPr>
          <p:nvPr/>
        </p:nvSpPr>
        <p:spPr bwMode="auto">
          <a:xfrm>
            <a:off x="3548063" y="2816771"/>
            <a:ext cx="233362" cy="2159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 name="Text Box 13"/>
          <p:cNvSpPr txBox="1">
            <a:spLocks noChangeArrowheads="1"/>
          </p:cNvSpPr>
          <p:nvPr/>
        </p:nvSpPr>
        <p:spPr bwMode="auto">
          <a:xfrm>
            <a:off x="3872880" y="2708821"/>
            <a:ext cx="53402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ar-SA" altLang="en-US" sz="2000">
                <a:cs typeface="Traditional Arabic" panose="02020603050405020304" pitchFamily="18" charset="-78"/>
              </a:rPr>
              <a:t>(ب)</a:t>
            </a:r>
            <a:endParaRPr lang="en-US" altLang="en-US" sz="2000">
              <a:cs typeface="Traditional Arabic" panose="02020603050405020304" pitchFamily="18" charset="-78"/>
            </a:endParaRPr>
          </a:p>
        </p:txBody>
      </p:sp>
      <p:sp>
        <p:nvSpPr>
          <p:cNvPr id="15" name="Oval 14"/>
          <p:cNvSpPr>
            <a:spLocks noChangeArrowheads="1"/>
          </p:cNvSpPr>
          <p:nvPr/>
        </p:nvSpPr>
        <p:spPr bwMode="auto">
          <a:xfrm>
            <a:off x="8151813" y="3250158"/>
            <a:ext cx="233362" cy="2159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 name="Text Box 16"/>
          <p:cNvSpPr txBox="1">
            <a:spLocks noChangeArrowheads="1"/>
          </p:cNvSpPr>
          <p:nvPr/>
        </p:nvSpPr>
        <p:spPr bwMode="auto">
          <a:xfrm>
            <a:off x="8385175" y="3142208"/>
            <a:ext cx="625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altLang="en-US" sz="2000" dirty="0">
                <a:cs typeface="Traditional Arabic" panose="02020603050405020304" pitchFamily="18" charset="-78"/>
              </a:rPr>
              <a:t>(ج)</a:t>
            </a:r>
            <a:endParaRPr lang="en-US" altLang="en-US" sz="2000" dirty="0">
              <a:cs typeface="Traditional Arabic" panose="02020603050405020304" pitchFamily="18" charset="-78"/>
            </a:endParaRPr>
          </a:p>
        </p:txBody>
      </p:sp>
      <p:sp>
        <p:nvSpPr>
          <p:cNvPr id="18" name="Oval 17"/>
          <p:cNvSpPr>
            <a:spLocks noChangeArrowheads="1"/>
          </p:cNvSpPr>
          <p:nvPr/>
        </p:nvSpPr>
        <p:spPr bwMode="auto">
          <a:xfrm>
            <a:off x="3549650" y="3250158"/>
            <a:ext cx="233363" cy="2159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 name="Text Box 18"/>
          <p:cNvSpPr txBox="1">
            <a:spLocks noChangeArrowheads="1"/>
          </p:cNvSpPr>
          <p:nvPr/>
        </p:nvSpPr>
        <p:spPr bwMode="auto">
          <a:xfrm>
            <a:off x="1285875" y="3178721"/>
            <a:ext cx="21066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2000" b="1" dirty="0" smtClean="0">
                <a:solidFill>
                  <a:schemeClr val="accent6">
                    <a:lumMod val="25000"/>
                  </a:schemeClr>
                </a:solidFill>
                <a:latin typeface="Times New Roman" pitchFamily="18" charset="0"/>
                <a:cs typeface="Times New Roman" pitchFamily="18" charset="0"/>
              </a:rPr>
              <a:t>التعاون المهني</a:t>
            </a:r>
            <a:endParaRPr lang="en-US" altLang="en-US" sz="2000" b="1" dirty="0">
              <a:solidFill>
                <a:schemeClr val="accent6">
                  <a:lumMod val="25000"/>
                </a:schemeClr>
              </a:solidFill>
              <a:latin typeface="Times New Roman" pitchFamily="18" charset="0"/>
              <a:cs typeface="Times New Roman" pitchFamily="18" charset="0"/>
            </a:endParaRPr>
          </a:p>
        </p:txBody>
      </p:sp>
      <p:sp>
        <p:nvSpPr>
          <p:cNvPr id="20" name="Text Box 19"/>
          <p:cNvSpPr txBox="1">
            <a:spLocks noChangeArrowheads="1"/>
          </p:cNvSpPr>
          <p:nvPr/>
        </p:nvSpPr>
        <p:spPr bwMode="auto">
          <a:xfrm>
            <a:off x="3783013" y="3142208"/>
            <a:ext cx="625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altLang="en-US" sz="2000">
                <a:cs typeface="Traditional Arabic" panose="02020603050405020304" pitchFamily="18" charset="-78"/>
              </a:rPr>
              <a:t>(د)</a:t>
            </a:r>
            <a:endParaRPr lang="en-US" altLang="en-US" sz="2000">
              <a:cs typeface="Traditional Arabic" panose="02020603050405020304" pitchFamily="18" charset="-78"/>
            </a:endParaRPr>
          </a:p>
        </p:txBody>
      </p:sp>
      <p:sp>
        <p:nvSpPr>
          <p:cNvPr id="21" name="Line 20"/>
          <p:cNvSpPr>
            <a:spLocks noChangeShapeType="1"/>
          </p:cNvSpPr>
          <p:nvPr/>
        </p:nvSpPr>
        <p:spPr bwMode="auto">
          <a:xfrm>
            <a:off x="0" y="3789908"/>
            <a:ext cx="9906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 name="Text Box 21"/>
          <p:cNvSpPr txBox="1">
            <a:spLocks noChangeArrowheads="1"/>
          </p:cNvSpPr>
          <p:nvPr/>
        </p:nvSpPr>
        <p:spPr bwMode="auto">
          <a:xfrm>
            <a:off x="661988" y="3934371"/>
            <a:ext cx="897255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altLang="en-US" sz="2000" b="1" dirty="0">
                <a:cs typeface="Traditional Arabic" panose="02020603050405020304" pitchFamily="18" charset="-78"/>
              </a:rPr>
              <a:t>(2) </a:t>
            </a:r>
            <a:r>
              <a:rPr lang="ar-SA" sz="2000" b="1" dirty="0"/>
              <a:t>: </a:t>
            </a:r>
            <a:r>
              <a:rPr lang="ar-SA" sz="2000" b="1" dirty="0" smtClean="0"/>
              <a:t>تولية الجاهل </a:t>
            </a:r>
            <a:r>
              <a:rPr lang="ar-SA" sz="2000" b="1" dirty="0"/>
              <a:t>منصب </a:t>
            </a:r>
            <a:r>
              <a:rPr lang="ar-SA" sz="2000" b="1" dirty="0" smtClean="0"/>
              <a:t>القضاء يقدح في </a:t>
            </a:r>
            <a:r>
              <a:rPr lang="ar-SA" sz="2000" b="1" dirty="0"/>
              <a:t>خلق</a:t>
            </a:r>
            <a:r>
              <a:rPr lang="ar-SA" sz="2000" b="1" dirty="0" smtClean="0"/>
              <a:t> </a:t>
            </a:r>
            <a:r>
              <a:rPr lang="ar-SA" sz="2000" b="1" dirty="0"/>
              <a:t>:</a:t>
            </a:r>
            <a:endParaRPr lang="en-US" altLang="en-US" sz="2000" b="1" dirty="0">
              <a:cs typeface="Traditional Arabic" panose="02020603050405020304" pitchFamily="18" charset="-78"/>
            </a:endParaRPr>
          </a:p>
        </p:txBody>
      </p:sp>
      <p:sp>
        <p:nvSpPr>
          <p:cNvPr id="23" name="Oval 22"/>
          <p:cNvSpPr>
            <a:spLocks noChangeArrowheads="1"/>
          </p:cNvSpPr>
          <p:nvPr/>
        </p:nvSpPr>
        <p:spPr bwMode="auto">
          <a:xfrm>
            <a:off x="8151813" y="4507458"/>
            <a:ext cx="233362" cy="2159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 name="Oval 23"/>
          <p:cNvSpPr>
            <a:spLocks noChangeArrowheads="1"/>
          </p:cNvSpPr>
          <p:nvPr/>
        </p:nvSpPr>
        <p:spPr bwMode="auto">
          <a:xfrm>
            <a:off x="4069095" y="4524920"/>
            <a:ext cx="233363" cy="2159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 name="Text Box 25"/>
          <p:cNvSpPr txBox="1">
            <a:spLocks noChangeArrowheads="1"/>
          </p:cNvSpPr>
          <p:nvPr/>
        </p:nvSpPr>
        <p:spPr bwMode="auto">
          <a:xfrm>
            <a:off x="8385175" y="4399508"/>
            <a:ext cx="625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altLang="en-US" sz="2000">
                <a:cs typeface="Traditional Arabic" panose="02020603050405020304" pitchFamily="18" charset="-78"/>
              </a:rPr>
              <a:t>(أ)</a:t>
            </a:r>
            <a:endParaRPr lang="en-US" altLang="en-US" sz="2000">
              <a:cs typeface="Traditional Arabic" panose="02020603050405020304" pitchFamily="18" charset="-78"/>
            </a:endParaRPr>
          </a:p>
        </p:txBody>
      </p:sp>
      <p:sp>
        <p:nvSpPr>
          <p:cNvPr id="27" name="Oval 26"/>
          <p:cNvSpPr>
            <a:spLocks noChangeArrowheads="1"/>
          </p:cNvSpPr>
          <p:nvPr/>
        </p:nvSpPr>
        <p:spPr bwMode="auto">
          <a:xfrm>
            <a:off x="4122293" y="4967031"/>
            <a:ext cx="180165" cy="198454"/>
          </a:xfrm>
          <a:prstGeom prst="ellipse">
            <a:avLst/>
          </a:prstGeom>
          <a:ln>
            <a:headEnd/>
            <a:tailEnd/>
          </a:ln>
          <a:extLst/>
        </p:spPr>
        <p:style>
          <a:lnRef idx="2">
            <a:schemeClr val="dk1"/>
          </a:lnRef>
          <a:fillRef idx="1">
            <a:schemeClr val="lt1"/>
          </a:fillRef>
          <a:effectRef idx="0">
            <a:schemeClr val="dk1"/>
          </a:effectRef>
          <a:fontRef idx="minor">
            <a:schemeClr val="dk1"/>
          </a:fontRef>
        </p:style>
        <p:txBody>
          <a:bodyPr wrap="none" anchor="ctr"/>
          <a:lstStyle/>
          <a:p>
            <a:endParaRPr lang="en-US">
              <a:solidFill>
                <a:schemeClr val="bg1"/>
              </a:solidFill>
            </a:endParaRPr>
          </a:p>
        </p:txBody>
      </p:sp>
      <p:sp>
        <p:nvSpPr>
          <p:cNvPr id="29" name="Text Box 28"/>
          <p:cNvSpPr txBox="1">
            <a:spLocks noChangeArrowheads="1"/>
          </p:cNvSpPr>
          <p:nvPr/>
        </p:nvSpPr>
        <p:spPr bwMode="auto">
          <a:xfrm>
            <a:off x="4520952" y="4434433"/>
            <a:ext cx="550316"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ar-SA" altLang="en-US" sz="2000" dirty="0">
                <a:cs typeface="Traditional Arabic" panose="02020603050405020304" pitchFamily="18" charset="-78"/>
              </a:rPr>
              <a:t>(ب)</a:t>
            </a:r>
            <a:endParaRPr lang="en-US" altLang="en-US" sz="2000" dirty="0">
              <a:cs typeface="Traditional Arabic" panose="02020603050405020304" pitchFamily="18" charset="-78"/>
            </a:endParaRPr>
          </a:p>
        </p:txBody>
      </p:sp>
      <p:sp>
        <p:nvSpPr>
          <p:cNvPr id="30" name="Oval 29"/>
          <p:cNvSpPr>
            <a:spLocks noChangeArrowheads="1"/>
          </p:cNvSpPr>
          <p:nvPr/>
        </p:nvSpPr>
        <p:spPr bwMode="auto">
          <a:xfrm>
            <a:off x="8151813" y="4975771"/>
            <a:ext cx="233362" cy="2159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 name="Text Box 31"/>
          <p:cNvSpPr txBox="1">
            <a:spLocks noChangeArrowheads="1"/>
          </p:cNvSpPr>
          <p:nvPr/>
        </p:nvSpPr>
        <p:spPr bwMode="auto">
          <a:xfrm>
            <a:off x="8385175" y="4867821"/>
            <a:ext cx="625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ar-SA" altLang="en-US" sz="2000" dirty="0">
                <a:cs typeface="Traditional Arabic" panose="02020603050405020304" pitchFamily="18" charset="-78"/>
              </a:rPr>
              <a:t>(ج)</a:t>
            </a:r>
            <a:endParaRPr lang="en-US" altLang="en-US" sz="2000" dirty="0">
              <a:cs typeface="Traditional Arabic" panose="02020603050405020304" pitchFamily="18" charset="-78"/>
            </a:endParaRPr>
          </a:p>
        </p:txBody>
      </p:sp>
      <p:sp>
        <p:nvSpPr>
          <p:cNvPr id="33" name="Text Box 33"/>
          <p:cNvSpPr txBox="1">
            <a:spLocks noChangeArrowheads="1"/>
          </p:cNvSpPr>
          <p:nvPr/>
        </p:nvSpPr>
        <p:spPr bwMode="auto">
          <a:xfrm>
            <a:off x="4520952" y="4867821"/>
            <a:ext cx="550316"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ar-SA" altLang="en-US" sz="2000" dirty="0">
                <a:cs typeface="Traditional Arabic" panose="02020603050405020304" pitchFamily="18" charset="-78"/>
              </a:rPr>
              <a:t>(د)</a:t>
            </a:r>
            <a:endParaRPr lang="en-US" altLang="en-US" sz="2000" dirty="0">
              <a:cs typeface="Traditional Arabic" panose="02020603050405020304" pitchFamily="18" charset="-78"/>
            </a:endParaRPr>
          </a:p>
        </p:txBody>
      </p:sp>
      <p:sp>
        <p:nvSpPr>
          <p:cNvPr id="34" name="Text Box 34"/>
          <p:cNvSpPr txBox="1">
            <a:spLocks noChangeArrowheads="1"/>
          </p:cNvSpPr>
          <p:nvPr/>
        </p:nvSpPr>
        <p:spPr bwMode="auto">
          <a:xfrm>
            <a:off x="1352599" y="4904333"/>
            <a:ext cx="243041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ar-SA" sz="2000" b="1" dirty="0"/>
              <a:t>الاستقامة المهنية.</a:t>
            </a:r>
            <a:endParaRPr lang="ar-SA" sz="2000" dirty="0"/>
          </a:p>
        </p:txBody>
      </p:sp>
      <p:sp>
        <p:nvSpPr>
          <p:cNvPr id="35" name="Title 1"/>
          <p:cNvSpPr txBox="1">
            <a:spLocks/>
          </p:cNvSpPr>
          <p:nvPr/>
        </p:nvSpPr>
        <p:spPr>
          <a:xfrm>
            <a:off x="344488" y="275940"/>
            <a:ext cx="8915400" cy="632780"/>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الأخلاق الإسلامية وآداب المهنة                                                             المحاضرة </a:t>
            </a:r>
            <a:r>
              <a:rPr lang="ar-SA" sz="2000" dirty="0" smtClean="0">
                <a:solidFill>
                  <a:srgbClr val="EDBD1F"/>
                </a:solidFill>
              </a:rPr>
              <a:t>التاسعة</a:t>
            </a:r>
            <a:endParaRPr lang="en-US" sz="2000" dirty="0"/>
          </a:p>
        </p:txBody>
      </p:sp>
      <p:sp>
        <p:nvSpPr>
          <p:cNvPr id="3" name="مستطيل 2"/>
          <p:cNvSpPr/>
          <p:nvPr/>
        </p:nvSpPr>
        <p:spPr>
          <a:xfrm>
            <a:off x="4638408" y="2722592"/>
            <a:ext cx="3240360" cy="369332"/>
          </a:xfrm>
          <a:prstGeom prst="rect">
            <a:avLst/>
          </a:prstGeom>
        </p:spPr>
        <p:txBody>
          <a:bodyPr wrap="square">
            <a:spAutoFit/>
          </a:bodyPr>
          <a:lstStyle/>
          <a:p>
            <a:r>
              <a:rPr lang="ar-SA" b="1" dirty="0" smtClean="0">
                <a:solidFill>
                  <a:srgbClr val="D52D26"/>
                </a:solidFill>
              </a:rPr>
              <a:t>الطهارة المهنية. </a:t>
            </a:r>
            <a:endParaRPr lang="ar-SA" dirty="0">
              <a:solidFill>
                <a:srgbClr val="D52D26"/>
              </a:solidFill>
            </a:endParaRPr>
          </a:p>
        </p:txBody>
      </p:sp>
      <p:sp>
        <p:nvSpPr>
          <p:cNvPr id="4" name="مستطيل 3"/>
          <p:cNvSpPr/>
          <p:nvPr/>
        </p:nvSpPr>
        <p:spPr>
          <a:xfrm>
            <a:off x="1149742" y="2747902"/>
            <a:ext cx="2232248" cy="369332"/>
          </a:xfrm>
          <a:prstGeom prst="rect">
            <a:avLst/>
          </a:prstGeom>
        </p:spPr>
        <p:txBody>
          <a:bodyPr wrap="square">
            <a:spAutoFit/>
          </a:bodyPr>
          <a:lstStyle/>
          <a:p>
            <a:r>
              <a:rPr lang="ar-SA" b="1" dirty="0" smtClean="0"/>
              <a:t>الاستقامة المهنية.</a:t>
            </a:r>
            <a:endParaRPr lang="ar-SA" dirty="0"/>
          </a:p>
        </p:txBody>
      </p:sp>
      <p:sp>
        <p:nvSpPr>
          <p:cNvPr id="5" name="مستطيل 4"/>
          <p:cNvSpPr/>
          <p:nvPr/>
        </p:nvSpPr>
        <p:spPr>
          <a:xfrm>
            <a:off x="6158522" y="3244334"/>
            <a:ext cx="1720246" cy="369332"/>
          </a:xfrm>
          <a:prstGeom prst="rect">
            <a:avLst/>
          </a:prstGeom>
        </p:spPr>
        <p:txBody>
          <a:bodyPr wrap="square">
            <a:spAutoFit/>
          </a:bodyPr>
          <a:lstStyle/>
          <a:p>
            <a:r>
              <a:rPr lang="ar-SA" b="1" dirty="0"/>
              <a:t> </a:t>
            </a:r>
            <a:r>
              <a:rPr lang="ar-SA" b="1" dirty="0" smtClean="0"/>
              <a:t>الأمانة المهنية.</a:t>
            </a:r>
            <a:endParaRPr lang="ar-SA" dirty="0"/>
          </a:p>
        </p:txBody>
      </p:sp>
      <p:sp>
        <p:nvSpPr>
          <p:cNvPr id="6" name="مستطيل 5"/>
          <p:cNvSpPr/>
          <p:nvPr/>
        </p:nvSpPr>
        <p:spPr>
          <a:xfrm>
            <a:off x="2323851" y="4434433"/>
            <a:ext cx="1463862" cy="369332"/>
          </a:xfrm>
          <a:prstGeom prst="rect">
            <a:avLst/>
          </a:prstGeom>
        </p:spPr>
        <p:txBody>
          <a:bodyPr wrap="none">
            <a:spAutoFit/>
          </a:bodyPr>
          <a:lstStyle/>
          <a:p>
            <a:r>
              <a:rPr lang="ar-SA" b="1" dirty="0">
                <a:solidFill>
                  <a:srgbClr val="D52D26"/>
                </a:solidFill>
              </a:rPr>
              <a:t>الطهارة المهنية. </a:t>
            </a:r>
            <a:endParaRPr lang="ar-SA" dirty="0">
              <a:solidFill>
                <a:srgbClr val="D52D26"/>
              </a:solidFill>
            </a:endParaRPr>
          </a:p>
        </p:txBody>
      </p:sp>
      <p:sp>
        <p:nvSpPr>
          <p:cNvPr id="36" name="مستطيل 35"/>
          <p:cNvSpPr/>
          <p:nvPr/>
        </p:nvSpPr>
        <p:spPr>
          <a:xfrm>
            <a:off x="6062462" y="4919722"/>
            <a:ext cx="1912365" cy="369332"/>
          </a:xfrm>
          <a:prstGeom prst="rect">
            <a:avLst/>
          </a:prstGeom>
        </p:spPr>
        <p:txBody>
          <a:bodyPr wrap="square">
            <a:spAutoFit/>
          </a:bodyPr>
          <a:lstStyle/>
          <a:p>
            <a:pPr>
              <a:spcBef>
                <a:spcPct val="50000"/>
              </a:spcBef>
            </a:pPr>
            <a:r>
              <a:rPr lang="ar-SA" altLang="en-US" b="1" dirty="0">
                <a:solidFill>
                  <a:schemeClr val="accent6">
                    <a:lumMod val="25000"/>
                  </a:schemeClr>
                </a:solidFill>
                <a:latin typeface="Times New Roman" pitchFamily="18" charset="0"/>
                <a:cs typeface="Times New Roman" pitchFamily="18" charset="0"/>
              </a:rPr>
              <a:t>التعاون </a:t>
            </a:r>
            <a:r>
              <a:rPr lang="ar-SA" altLang="en-US" b="1" dirty="0" smtClean="0">
                <a:solidFill>
                  <a:schemeClr val="accent6">
                    <a:lumMod val="25000"/>
                  </a:schemeClr>
                </a:solidFill>
                <a:latin typeface="Times New Roman" pitchFamily="18" charset="0"/>
                <a:cs typeface="Times New Roman" pitchFamily="18" charset="0"/>
              </a:rPr>
              <a:t>المهني.</a:t>
            </a:r>
            <a:endParaRPr lang="en-US" altLang="en-US" b="1" dirty="0">
              <a:solidFill>
                <a:schemeClr val="accent6">
                  <a:lumMod val="25000"/>
                </a:schemeClr>
              </a:solidFill>
              <a:latin typeface="Times New Roman" pitchFamily="18" charset="0"/>
              <a:cs typeface="Times New Roman" pitchFamily="18" charset="0"/>
            </a:endParaRPr>
          </a:p>
        </p:txBody>
      </p:sp>
      <p:sp>
        <p:nvSpPr>
          <p:cNvPr id="37" name="مستطيل 36"/>
          <p:cNvSpPr/>
          <p:nvPr/>
        </p:nvSpPr>
        <p:spPr>
          <a:xfrm>
            <a:off x="6548804" y="4434433"/>
            <a:ext cx="1374094" cy="369332"/>
          </a:xfrm>
          <a:prstGeom prst="rect">
            <a:avLst/>
          </a:prstGeom>
        </p:spPr>
        <p:txBody>
          <a:bodyPr wrap="none">
            <a:spAutoFit/>
          </a:bodyPr>
          <a:lstStyle/>
          <a:p>
            <a:r>
              <a:rPr lang="ar-SA" b="1" dirty="0"/>
              <a:t> الأمانة المهنية.</a:t>
            </a:r>
            <a:endParaRPr lang="ar-SA" dirty="0"/>
          </a:p>
        </p:txBody>
      </p:sp>
    </p:spTree>
    <p:extLst>
      <p:ext uri="{BB962C8B-B14F-4D97-AF65-F5344CB8AC3E}">
        <p14:creationId xmlns:p14="http://schemas.microsoft.com/office/powerpoint/2010/main" val="279974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1000"/>
                                        <p:tgtEl>
                                          <p:spTgt spid="1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1000"/>
                                        <p:tgtEl>
                                          <p:spTgt spid="2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2000"/>
                                        <p:tgtEl>
                                          <p:spTgt spid="9"/>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2000"/>
                                        <p:tgtEl>
                                          <p:spTgt spid="21"/>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2000"/>
                                        <p:tgtEl>
                                          <p:spTgt spid="22"/>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1000"/>
                                        <p:tgtEl>
                                          <p:spTgt spid="26"/>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1000"/>
                                        <p:tgtEl>
                                          <p:spTgt spid="23"/>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fade">
                                      <p:cBhvr>
                                        <p:cTn id="72" dur="1000"/>
                                        <p:tgtEl>
                                          <p:spTgt spid="2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1000"/>
                                        <p:tgtEl>
                                          <p:spTgt spid="27"/>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fade">
                                      <p:cBhvr>
                                        <p:cTn id="80" dur="1000"/>
                                        <p:tgtEl>
                                          <p:spTgt spid="32"/>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1000"/>
                                        <p:tgtEl>
                                          <p:spTgt spid="30"/>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33"/>
                                        </p:tgtEl>
                                        <p:attrNameLst>
                                          <p:attrName>style.visibility</p:attrName>
                                        </p:attrNameLst>
                                      </p:cBhvr>
                                      <p:to>
                                        <p:strVal val="visible"/>
                                      </p:to>
                                    </p:set>
                                    <p:animEffect transition="in" filter="fade">
                                      <p:cBhvr>
                                        <p:cTn id="88" dur="1000"/>
                                        <p:tgtEl>
                                          <p:spTgt spid="33"/>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24"/>
                                        </p:tgtEl>
                                        <p:attrNameLst>
                                          <p:attrName>style.visibility</p:attrName>
                                        </p:attrNameLst>
                                      </p:cBhvr>
                                      <p:to>
                                        <p:strVal val="visible"/>
                                      </p:to>
                                    </p:set>
                                    <p:animEffect transition="in" filter="fade">
                                      <p:cBhvr>
                                        <p:cTn id="93" dur="2000"/>
                                        <p:tgtEl>
                                          <p:spTgt spid="2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fade">
                                      <p:cBhvr>
                                        <p:cTn id="96"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p:bldP spid="12" grpId="0" animBg="1"/>
      <p:bldP spid="14" grpId="0"/>
      <p:bldP spid="15" grpId="0" animBg="1"/>
      <p:bldP spid="17" grpId="0"/>
      <p:bldP spid="18" grpId="0" animBg="1"/>
      <p:bldP spid="19" grpId="0"/>
      <p:bldP spid="20" grpId="0"/>
      <p:bldP spid="21" grpId="0" animBg="1"/>
      <p:bldP spid="22" grpId="0"/>
      <p:bldP spid="23" grpId="0" animBg="1"/>
      <p:bldP spid="24" grpId="0" animBg="1"/>
      <p:bldP spid="26" grpId="0"/>
      <p:bldP spid="27" grpId="0" animBg="1"/>
      <p:bldP spid="29" grpId="0"/>
      <p:bldP spid="30" grpId="0" animBg="1"/>
      <p:bldP spid="32" grpId="0"/>
      <p:bldP spid="33" grpId="0"/>
      <p:bldP spid="3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573</TotalTime>
  <Words>2939</Words>
  <Application>Microsoft Office PowerPoint</Application>
  <PresentationFormat>A4 Paper (210x297 mm)</PresentationFormat>
  <Paragraphs>137</Paragraphs>
  <Slides>19</Slides>
  <Notes>2</Notes>
  <HiddenSlides>0</HiddenSlides>
  <MMClips>0</MMClips>
  <ScaleCrop>false</ScaleCrop>
  <HeadingPairs>
    <vt:vector size="4" baseType="variant">
      <vt:variant>
        <vt:lpstr>نسق</vt:lpstr>
      </vt:variant>
      <vt:variant>
        <vt:i4>1</vt:i4>
      </vt:variant>
      <vt:variant>
        <vt:lpstr>عناوين الشرائح</vt:lpstr>
      </vt:variant>
      <vt:variant>
        <vt:i4>19</vt:i4>
      </vt:variant>
    </vt:vector>
  </HeadingPairs>
  <TitlesOfParts>
    <vt:vector size="20" baseType="lpstr">
      <vt:lpstr>Office Theme</vt:lpstr>
      <vt:lpstr>عرض تقديمي في PowerPoint</vt:lpstr>
      <vt:lpstr>المحاضرة التاسعة</vt:lpstr>
      <vt:lpstr>عرض تقديمي في PowerPoint</vt:lpstr>
      <vt:lpstr>الأخلاق الإسلامية وآداب المهنة                                                             المحاضرة التاسعة</vt:lpstr>
      <vt:lpstr>عرض تقديمي في PowerPoint</vt:lpstr>
      <vt:lpstr>الأخلاق الإسلامية وآداب المهنة                                                             المحاضرة التاسعة</vt:lpstr>
      <vt:lpstr>الأخلاق الإسلامية وآداب المهنة                                                             المحاضرة التاسعة</vt:lpstr>
      <vt:lpstr>الأخلاق الإسلامية وآداب المهنة                                                             المحاضرة التاسعة</vt:lpstr>
      <vt:lpstr>الأخلاق الإسلامية وآداب المهنة                                                             المحاضرة التاسعة</vt:lpstr>
      <vt:lpstr>الأخلاق الإسلامية وآداب المهنة                                                             المحاضرة التاسعة</vt:lpstr>
      <vt:lpstr>الأخلاق الإسلامية وآداب المهنة                                                             المحاضرة التاسعة</vt:lpstr>
      <vt:lpstr>الأخلاق الإسلامية وآداب المهنة                                                             المحاضرة التاسعة</vt:lpstr>
      <vt:lpstr>الأخلاق الإسلامية وآداب المهنة                                                             المحاضرة التاسعة</vt:lpstr>
      <vt:lpstr>الأخلاق الإسلامية وآداب المهنة                                                             المحاضرة التاسعة</vt:lpstr>
      <vt:lpstr>الأخلاق الإسلامية وآداب المهنة                                                             المحاضرة التاسعة</vt:lpstr>
      <vt:lpstr>الأخلاق الإسلامية وآداب المهنة                                                             المحاضرة التاسعة</vt:lpstr>
      <vt:lpstr>الأخلاق الإسلامية وآداب المهنة                                                             المحاضرة التاسعة</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emachnes</cp:lastModifiedBy>
  <cp:revision>46</cp:revision>
  <dcterms:created xsi:type="dcterms:W3CDTF">2014-09-11T06:30:06Z</dcterms:created>
  <dcterms:modified xsi:type="dcterms:W3CDTF">2015-04-07T04:22:09Z</dcterms:modified>
</cp:coreProperties>
</file>